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09_A8602A87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312" r:id="rId3"/>
    <p:sldId id="325" r:id="rId4"/>
    <p:sldId id="326" r:id="rId5"/>
    <p:sldId id="304" r:id="rId6"/>
    <p:sldId id="265" r:id="rId7"/>
    <p:sldId id="306" r:id="rId8"/>
    <p:sldId id="307" r:id="rId9"/>
    <p:sldId id="289" r:id="rId10"/>
    <p:sldId id="327" r:id="rId11"/>
    <p:sldId id="328" r:id="rId12"/>
    <p:sldId id="290" r:id="rId13"/>
    <p:sldId id="291" r:id="rId14"/>
    <p:sldId id="329" r:id="rId15"/>
    <p:sldId id="330" r:id="rId16"/>
    <p:sldId id="30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F51411-3415-3D1E-77F2-085145B26618}" name="Oyku kOSE" initials="Ok" userId="S::okose@personalmicrosoftsoftware.uci.edu::7e5dc201-eba7-4eaf-81ec-a0c8a7b0d350" providerId="AD"/>
  <p188:author id="{E2B3C785-C618-6A9D-4586-6DBA7DAC7EC4}" name="Yanning Shen" initials="YS" userId="6fe742703a245c7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, Yashuo" initials="WY" lastIdx="1" clrIdx="0">
    <p:extLst>
      <p:ext uri="{19B8F6BF-5375-455C-9EA6-DF929625EA0E}">
        <p15:presenceInfo xmlns:p15="http://schemas.microsoft.com/office/powerpoint/2012/main" userId="S::yashuow2@illinois.edu::a0d7b971-4dfe-4657-b488-0510a138b5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/>
    <p:restoredTop sz="79796"/>
  </p:normalViewPr>
  <p:slideViewPr>
    <p:cSldViewPr snapToGrid="0" snapToObjects="1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09_A8602A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9F12EA-C967-034C-B3B9-3140E732D91A}" authorId="{E2B3C785-C618-6A9D-4586-6DBA7DAC7EC4}" status="resolved" created="2022-04-05T00:33:32.952" complete="100000">
    <pc:sldMkLst xmlns:pc="http://schemas.microsoft.com/office/powerpoint/2013/main/command">
      <pc:docMk/>
      <pc:sldMk cId="2824874631" sldId="265"/>
    </pc:sldMkLst>
    <p188:txBody>
      <a:bodyPr/>
      <a:lstStyle/>
      <a:p>
        <a:r>
          <a:rPr lang="en-US"/>
          <a:t>they also do not consider bias, right?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31CCA-104C-D94F-97F0-64DEEB9ED130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380AC-62F3-F046-AB5B-0D9C352AC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0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6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36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7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9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87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18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0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08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6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1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9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1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0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1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80AC-62F3-F046-AB5B-0D9C352ACB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6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C92-B402-9247-AD11-9EE558859CEC}" type="datetime1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4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F39F-8B7D-834F-9EC6-002816E614AC}" type="datetime1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09638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09638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2853-AC75-424B-8A20-5EBA4461ED5A}" type="datetime1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8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FFE2-9257-4A45-AA27-6432F6AF3B23}" type="datetime1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8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4406-B328-884C-8716-26410034D7AA}" type="datetime1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8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35202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35202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ADD1-4209-724A-BCBE-AC2BFB5A5278}" type="datetime1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9693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1297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36888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1297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36888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CD20-BC91-194D-A1A1-6DEFDE407535}" type="datetime1">
              <a:rPr lang="en-US" smtClean="0"/>
              <a:t>10/22/23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82F1-8777-CA42-8EC7-0D2F51F3FA6C}" type="datetime1">
              <a:rPr lang="en-US" smtClean="0"/>
              <a:t>10/22/23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B1E-12A3-5D46-9A27-7E44A0172F89}" type="datetime1">
              <a:rPr lang="en-US" smtClean="0"/>
              <a:t>10/22/23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8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4456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7478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4476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0DF0-1FBD-A643-BBEE-93F76533254F}" type="datetime1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470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949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64904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7C74-06DC-7C40-947A-B0AE1CC25669}" type="datetime1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096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7013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7D77-191C-9D42-A277-BA215AB40347}" type="datetime1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BD18A-873E-7546-B880-B2993BE1C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9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Medium" pitchFamily="2" charset="0"/>
          <a:ea typeface="+mn-ea"/>
          <a:cs typeface="Gotham Medium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Medium" pitchFamily="2" charset="0"/>
          <a:ea typeface="+mn-ea"/>
          <a:cs typeface="Gotham Medium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Medium" pitchFamily="2" charset="0"/>
          <a:ea typeface="+mn-ea"/>
          <a:cs typeface="Gotham Medium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Medium" pitchFamily="2" charset="0"/>
          <a:ea typeface="+mn-ea"/>
          <a:cs typeface="Gotham Medium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Medium" pitchFamily="2" charset="0"/>
          <a:ea typeface="+mn-ea"/>
          <a:cs typeface="Gotham Medium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.jpe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9_A8602A8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3.jpe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42" y="336170"/>
            <a:ext cx="9107558" cy="1895157"/>
          </a:xfrm>
        </p:spPr>
        <p:txBody>
          <a:bodyPr>
            <a:normAutofit/>
          </a:bodyPr>
          <a:lstStyle/>
          <a:p>
            <a:r>
              <a:rPr lang="en-US" sz="4400" b="0" i="0" dirty="0">
                <a:effectLst/>
                <a:latin typeface="Arial" panose="020B0604020202020204" pitchFamily="34" charset="0"/>
              </a:rPr>
              <a:t>Fairness-Aware Graph Filter Design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2A49C-3B10-E44C-9117-C1AC9212D5EA}"/>
              </a:ext>
            </a:extLst>
          </p:cNvPr>
          <p:cNvSpPr txBox="1"/>
          <p:nvPr/>
        </p:nvSpPr>
        <p:spPr>
          <a:xfrm>
            <a:off x="1359332" y="2262128"/>
            <a:ext cx="623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O. Deniz Kose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Yanning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Shen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Gonzalo Mateos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2927B-584C-7446-BDA8-EA2180CB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E1B58-D9D1-4240-8018-34FE42F3B508}"/>
              </a:ext>
            </a:extLst>
          </p:cNvPr>
          <p:cNvSpPr txBox="1"/>
          <p:nvPr/>
        </p:nvSpPr>
        <p:spPr>
          <a:xfrm>
            <a:off x="959708" y="4682681"/>
            <a:ext cx="726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Acknowledgement:</a:t>
            </a:r>
            <a:r>
              <a:rPr lang="zh-CN" altLang="en-US" b="1" dirty="0"/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NSF awards CCF-1750428,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CCF-1934962, and ECCS 2207457</a:t>
            </a:r>
            <a:endParaRPr lang="en-US" altLang="zh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EA39B-78B8-1A4D-803E-4FA56B7EA14C}"/>
              </a:ext>
            </a:extLst>
          </p:cNvPr>
          <p:cNvSpPr txBox="1"/>
          <p:nvPr/>
        </p:nvSpPr>
        <p:spPr>
          <a:xfrm>
            <a:off x="1379393" y="2919303"/>
            <a:ext cx="638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1 </a:t>
            </a:r>
            <a:r>
              <a:rPr lang="en-US" dirty="0"/>
              <a:t>EECS, University of California Irvine</a:t>
            </a:r>
          </a:p>
          <a:p>
            <a:pPr algn="ctr"/>
            <a:r>
              <a:rPr lang="en-US" baseline="30000" dirty="0"/>
              <a:t>2</a:t>
            </a:r>
            <a:r>
              <a:rPr lang="en-US" dirty="0"/>
              <a:t> ECE, University of Rochester</a:t>
            </a:r>
            <a:endParaRPr lang="en-US" baseline="30000" dirty="0"/>
          </a:p>
        </p:txBody>
      </p:sp>
      <p:pic>
        <p:nvPicPr>
          <p:cNvPr id="1028" name="Picture 4" descr="University of California, Irvine">
            <a:extLst>
              <a:ext uri="{FF2B5EF4-FFF2-40B4-BE49-F238E27FC236}">
                <a16:creationId xmlns:a16="http://schemas.microsoft.com/office/drawing/2014/main" id="{9FB6485D-B95A-8E4D-B0C2-871B99CB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61" y="5563176"/>
            <a:ext cx="3420660" cy="8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33A4E4-027A-426F-8AC7-A82FA9FFA935}"/>
              </a:ext>
            </a:extLst>
          </p:cNvPr>
          <p:cNvSpPr/>
          <p:nvPr/>
        </p:nvSpPr>
        <p:spPr>
          <a:xfrm>
            <a:off x="182143" y="347910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6F6EA33B-DB3D-5C8E-2F24-2050A501A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  <p:pic>
        <p:nvPicPr>
          <p:cNvPr id="1026" name="Picture 2" descr="University joins declaration that 'Racism is a Public Health Crisis' : News  Center">
            <a:extLst>
              <a:ext uri="{FF2B5EF4-FFF2-40B4-BE49-F238E27FC236}">
                <a16:creationId xmlns:a16="http://schemas.microsoft.com/office/drawing/2014/main" id="{06287772-06A1-923D-B339-71C35A906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" y="5422900"/>
            <a:ext cx="2201333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1B2EAA-086E-1480-F7BF-56202B247F09}"/>
              </a:ext>
            </a:extLst>
          </p:cNvPr>
          <p:cNvSpPr txBox="1"/>
          <p:nvPr/>
        </p:nvSpPr>
        <p:spPr>
          <a:xfrm>
            <a:off x="1052735" y="4058440"/>
            <a:ext cx="716702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i="0" dirty="0">
                <a:solidFill>
                  <a:srgbClr val="2D323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 Asilomar Conference on Signals, Systems, and Computers</a:t>
            </a:r>
          </a:p>
          <a:p>
            <a:pPr algn="l"/>
            <a:r>
              <a:rPr lang="en-US" i="0" dirty="0">
                <a:solidFill>
                  <a:srgbClr val="2D3237"/>
                </a:solidFill>
                <a:effectLst/>
                <a:latin typeface="Raleway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4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97" y="850591"/>
            <a:ext cx="8291132" cy="65674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Bias Analysis and Filter Design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A4C4C31-2637-F547-AF66-D3DE1EBD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31FCA-6C5E-B434-6B18-98883DE39567}"/>
              </a:ext>
            </a:extLst>
          </p:cNvPr>
          <p:cNvSpPr/>
          <p:nvPr/>
        </p:nvSpPr>
        <p:spPr>
          <a:xfrm>
            <a:off x="182143" y="131210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C5722D67-C462-B33A-C445-8B57D5355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D8FF4E4-FD66-A8C7-654F-39CC93518FC8}"/>
              </a:ext>
            </a:extLst>
          </p:cNvPr>
          <p:cNvSpPr txBox="1"/>
          <p:nvPr/>
        </p:nvSpPr>
        <p:spPr>
          <a:xfrm>
            <a:off x="634394" y="2360397"/>
            <a:ext cx="54729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 surrogate cost allowing </a:t>
            </a:r>
            <a:r>
              <a:rPr lang="en-US" sz="2000" dirty="0">
                <a:solidFill>
                  <a:srgbClr val="C00000"/>
                </a:solidFill>
              </a:rPr>
              <a:t>efficient minimization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6BC64-DE89-DC23-2381-BBE77BADC5B2}"/>
              </a:ext>
            </a:extLst>
          </p:cNvPr>
          <p:cNvSpPr txBox="1"/>
          <p:nvPr/>
        </p:nvSpPr>
        <p:spPr>
          <a:xfrm>
            <a:off x="634394" y="1768222"/>
            <a:ext cx="188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Proposition: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9C50A-E7EC-4FC0-E075-7A154EB28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1787145"/>
            <a:ext cx="3302000" cy="3429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BA030CD-6429-9EB3-588C-71AAEE75CC87}"/>
              </a:ext>
            </a:extLst>
          </p:cNvPr>
          <p:cNvGrpSpPr/>
          <p:nvPr/>
        </p:nvGrpSpPr>
        <p:grpSpPr>
          <a:xfrm>
            <a:off x="634394" y="2636656"/>
            <a:ext cx="5091718" cy="954107"/>
            <a:chOff x="634394" y="2636656"/>
            <a:chExt cx="5091718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472098-EC06-92E3-D072-9C994E6D8DB2}"/>
                </a:ext>
              </a:extLst>
            </p:cNvPr>
            <p:cNvSpPr txBox="1"/>
            <p:nvPr/>
          </p:nvSpPr>
          <p:spPr>
            <a:xfrm>
              <a:off x="634394" y="2636656"/>
              <a:ext cx="34395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rgbClr val="00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</a:rPr>
                <a:t>Define                  , where       </a:t>
              </a:r>
            </a:p>
            <a:p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8D1F181-D176-7179-FFA9-35A321663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1500" y="2968776"/>
              <a:ext cx="901700" cy="2413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A452B06-ECC4-1C3A-B89F-4E790E345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1412" y="2986714"/>
              <a:ext cx="2044700" cy="2667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87A150-A51C-87B3-65D7-7A4D637BA0AA}"/>
              </a:ext>
            </a:extLst>
          </p:cNvPr>
          <p:cNvGrpSpPr/>
          <p:nvPr/>
        </p:nvGrpSpPr>
        <p:grpSpPr>
          <a:xfrm>
            <a:off x="1078661" y="3396954"/>
            <a:ext cx="8053477" cy="2028861"/>
            <a:chOff x="1078661" y="3752554"/>
            <a:chExt cx="8053477" cy="20288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3E55BFB-92F8-611C-D619-F57926D65B7E}"/>
                </a:ext>
              </a:extLst>
            </p:cNvPr>
            <p:cNvGrpSpPr/>
            <p:nvPr/>
          </p:nvGrpSpPr>
          <p:grpSpPr>
            <a:xfrm>
              <a:off x="1078661" y="3752554"/>
              <a:ext cx="6407989" cy="1816100"/>
              <a:chOff x="1490243" y="3882618"/>
              <a:chExt cx="6407989" cy="1816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6A83DC9-9C48-7B30-DBEB-0961B1D75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0243" y="3882618"/>
                <a:ext cx="6311900" cy="1816100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CC2C0E5-C8AD-A4B0-F58F-369E79CDA0AE}"/>
                  </a:ext>
                </a:extLst>
              </p:cNvPr>
              <p:cNvSpPr/>
              <p:nvPr/>
            </p:nvSpPr>
            <p:spPr>
              <a:xfrm>
                <a:off x="7409282" y="4320450"/>
                <a:ext cx="488950" cy="76536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BF15EC5-1CE1-9B63-803B-B8FD0D4CFBA1}"/>
                </a:ext>
              </a:extLst>
            </p:cNvPr>
            <p:cNvCxnSpPr/>
            <p:nvPr/>
          </p:nvCxnSpPr>
          <p:spPr>
            <a:xfrm>
              <a:off x="3568700" y="4813300"/>
              <a:ext cx="5052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03CB3-3FFC-87CF-6D5B-7F88A40D209F}"/>
                </a:ext>
              </a:extLst>
            </p:cNvPr>
            <p:cNvSpPr txBox="1"/>
            <p:nvPr/>
          </p:nvSpPr>
          <p:spPr>
            <a:xfrm>
              <a:off x="4150125" y="4628634"/>
              <a:ext cx="2449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Utility/fairness trade-off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307615C-DBD0-3FC1-B07B-5AE8ADF7463D}"/>
                </a:ext>
              </a:extLst>
            </p:cNvPr>
            <p:cNvCxnSpPr/>
            <p:nvPr/>
          </p:nvCxnSpPr>
          <p:spPr>
            <a:xfrm>
              <a:off x="5144687" y="5458250"/>
              <a:ext cx="5052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B8E141-DAB1-19F3-B331-F988A5E2C1A5}"/>
                </a:ext>
              </a:extLst>
            </p:cNvPr>
            <p:cNvSpPr txBox="1"/>
            <p:nvPr/>
          </p:nvSpPr>
          <p:spPr>
            <a:xfrm>
              <a:off x="5714251" y="5135084"/>
              <a:ext cx="3417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Protect information in frequencies not propagating bias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A834FE3-AFC7-5485-001C-961B3122AE75}"/>
              </a:ext>
            </a:extLst>
          </p:cNvPr>
          <p:cNvGrpSpPr/>
          <p:nvPr/>
        </p:nvGrpSpPr>
        <p:grpSpPr>
          <a:xfrm>
            <a:off x="628650" y="5572216"/>
            <a:ext cx="8264290" cy="774411"/>
            <a:chOff x="628650" y="5572216"/>
            <a:chExt cx="8264290" cy="77441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67A637D-AB1B-0F63-787F-24D6B49A0F61}"/>
                </a:ext>
              </a:extLst>
            </p:cNvPr>
            <p:cNvSpPr txBox="1"/>
            <p:nvPr/>
          </p:nvSpPr>
          <p:spPr>
            <a:xfrm>
              <a:off x="628650" y="5638741"/>
              <a:ext cx="2883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rgbClr val="C00000"/>
                  </a:solidFill>
                </a:rPr>
                <a:t>Closed-form solution: </a:t>
              </a:r>
            </a:p>
            <a:p>
              <a:r>
                <a:rPr lang="en-US" sz="2000" dirty="0">
                  <a:solidFill>
                    <a:srgbClr val="000000"/>
                  </a:solidFill>
                </a:rPr>
                <a:t>where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CDD8E8E-F6C5-8AF6-138E-741FA239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31940" y="5572216"/>
              <a:ext cx="5461000" cy="5842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2F58B1-396D-60AB-740B-877BFA24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90243" y="6048466"/>
              <a:ext cx="17272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04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434" y="876300"/>
            <a:ext cx="8291132" cy="65674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Versatile Use of Proposed Design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A4C4C31-2637-F547-AF66-D3DE1EBD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31FCA-6C5E-B434-6B18-98883DE39567}"/>
              </a:ext>
            </a:extLst>
          </p:cNvPr>
          <p:cNvSpPr/>
          <p:nvPr/>
        </p:nvSpPr>
        <p:spPr>
          <a:xfrm>
            <a:off x="182143" y="131210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C5722D67-C462-B33A-C445-8B57D5355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D8FF4E4-FD66-A8C7-654F-39CC93518FC8}"/>
              </a:ext>
            </a:extLst>
          </p:cNvPr>
          <p:cNvSpPr txBox="1"/>
          <p:nvPr/>
        </p:nvSpPr>
        <p:spPr>
          <a:xfrm>
            <a:off x="452374" y="1644946"/>
            <a:ext cx="84405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Proposed filter applies to graph signals that are input to/output from learning  algorithms</a:t>
            </a:r>
            <a:endParaRPr lang="en-US" sz="20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9BEBA-0072-1E52-A063-9D77B4655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666" y="2629831"/>
            <a:ext cx="5977201" cy="2076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ACD9AE-0150-D897-0B5F-CE101ACF5A64}"/>
              </a:ext>
            </a:extLst>
          </p:cNvPr>
          <p:cNvSpPr txBox="1"/>
          <p:nvPr/>
        </p:nvSpPr>
        <p:spPr>
          <a:xfrm>
            <a:off x="505591" y="5027593"/>
            <a:ext cx="7712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Filter is pre-computed, no modification in training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Can be used as </a:t>
            </a:r>
            <a:r>
              <a:rPr lang="en-US" dirty="0">
                <a:solidFill>
                  <a:srgbClr val="C00000"/>
                </a:solidFill>
              </a:rPr>
              <a:t>pre-trained bias mitigation operators </a:t>
            </a:r>
            <a:r>
              <a:rPr lang="en-US" dirty="0">
                <a:solidFill>
                  <a:srgbClr val="000000"/>
                </a:solidFill>
              </a:rPr>
              <a:t>before GNN layers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Analogy to batch normalization layers</a:t>
            </a:r>
          </a:p>
        </p:txBody>
      </p:sp>
    </p:spTree>
    <p:extLst>
      <p:ext uri="{BB962C8B-B14F-4D97-AF65-F5344CB8AC3E}">
        <p14:creationId xmlns:p14="http://schemas.microsoft.com/office/powerpoint/2010/main" val="26653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496" y="1032910"/>
            <a:ext cx="5416826" cy="65674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Experimental Settings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D73354-3293-FA42-8F86-8F571CFF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7B2AD6-78C4-D9AD-32E1-CA5743B55C65}"/>
              </a:ext>
            </a:extLst>
          </p:cNvPr>
          <p:cNvSpPr/>
          <p:nvPr/>
        </p:nvSpPr>
        <p:spPr>
          <a:xfrm>
            <a:off x="182143" y="40856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604F7665-C390-3347-4E17-14385DB56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66A16AD-4CFE-C808-8BCB-0E7D2CE3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495" y="1909316"/>
            <a:ext cx="8723244" cy="48121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Datasets: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Real-world Facebook-like networks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Pokec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-z and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Pokec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Sensitive attribute: location of users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Label: binarized working fields</a:t>
            </a:r>
          </a:p>
          <a:p>
            <a:pPr algn="l"/>
            <a:endParaRPr lang="en-US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Task: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classification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Utility: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accuracy</a:t>
            </a:r>
          </a:p>
          <a:p>
            <a:pPr algn="l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</a:pPr>
            <a:endParaRPr lang="en-US" sz="1600" b="1" dirty="0"/>
          </a:p>
        </p:txBody>
      </p:sp>
      <p:pic>
        <p:nvPicPr>
          <p:cNvPr id="13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19DF6C8-F479-B2C9-56B0-440A75AD6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19587"/>
            <a:ext cx="3916047" cy="21104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43A0A-BF80-C2BC-37B1-2A23564ECC13}"/>
              </a:ext>
            </a:extLst>
          </p:cNvPr>
          <p:cNvGrpSpPr/>
          <p:nvPr/>
        </p:nvGrpSpPr>
        <p:grpSpPr>
          <a:xfrm>
            <a:off x="354495" y="4915070"/>
            <a:ext cx="7984958" cy="736383"/>
            <a:chOff x="354495" y="5088707"/>
            <a:chExt cx="7984958" cy="7363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4615D7-A7FE-1B17-5C1B-FC6A272DA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7953" y="5183740"/>
              <a:ext cx="4356100" cy="2413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8799B7-A02F-0E63-DE53-B5FB4C040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87953" y="5583790"/>
              <a:ext cx="5651500" cy="2413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2D4236-1F4B-711D-38B2-84AF27F2ACE9}"/>
                </a:ext>
              </a:extLst>
            </p:cNvPr>
            <p:cNvSpPr txBox="1"/>
            <p:nvPr/>
          </p:nvSpPr>
          <p:spPr>
            <a:xfrm>
              <a:off x="354495" y="5088707"/>
              <a:ext cx="23688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/>
                <a:t>Fairness metrics: </a:t>
              </a:r>
            </a:p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105ED0-90F6-3EA0-4AA2-A9C39165B676}"/>
              </a:ext>
            </a:extLst>
          </p:cNvPr>
          <p:cNvSpPr txBox="1"/>
          <p:nvPr/>
        </p:nvSpPr>
        <p:spPr>
          <a:xfrm>
            <a:off x="354495" y="5927134"/>
            <a:ext cx="5651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Model: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2-layer GNN with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ReLU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activation</a:t>
            </a:r>
          </a:p>
        </p:txBody>
      </p:sp>
    </p:spTree>
    <p:extLst>
      <p:ext uri="{BB962C8B-B14F-4D97-AF65-F5344CB8AC3E}">
        <p14:creationId xmlns:p14="http://schemas.microsoft.com/office/powerpoint/2010/main" val="25982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87" y="1032910"/>
            <a:ext cx="8363052" cy="65674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Experimental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BA576-A3BB-6042-A623-84E40246B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33" y="1544160"/>
            <a:ext cx="8406159" cy="517731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Similar utility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compared to fairness-agnostic baseline, GNN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Enhanced stability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for both utility and fairness metrics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Better fairness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compared to SOTA, fairness-aware baselines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C1580BB-07E7-6145-A8CA-9D5C8312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table of numbers and symbols&#10;&#10;Description automatically generated">
            <a:extLst>
              <a:ext uri="{FF2B5EF4-FFF2-40B4-BE49-F238E27FC236}">
                <a16:creationId xmlns:a16="http://schemas.microsoft.com/office/drawing/2014/main" id="{05A1A469-23D6-0A6D-7C10-F26BD3245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2984"/>
            <a:ext cx="7772400" cy="20111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0AA733-F145-D42D-D2BC-B50CA8E491E4}"/>
              </a:ext>
            </a:extLst>
          </p:cNvPr>
          <p:cNvSpPr/>
          <p:nvPr/>
        </p:nvSpPr>
        <p:spPr>
          <a:xfrm>
            <a:off x="182143" y="40856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CA34CBC5-4FA9-8546-85AB-1E06D377A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87" y="1032910"/>
            <a:ext cx="8363052" cy="65674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Correlation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BA576-A3BB-6042-A623-84E40246B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43" y="1434343"/>
            <a:ext cx="8961857" cy="5177316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Reduced correlation between </a:t>
            </a:r>
            <a:r>
              <a:rPr lang="en-US" sz="2000" b="1" dirty="0">
                <a:solidFill>
                  <a:srgbClr val="000000"/>
                </a:solidFill>
              </a:rPr>
              <a:t>s </a:t>
            </a:r>
            <a:r>
              <a:rPr lang="en-US" sz="2000" dirty="0">
                <a:solidFill>
                  <a:srgbClr val="000000"/>
                </a:solidFill>
              </a:rPr>
              <a:t>and aggregated representations 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 Better fairness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C1580BB-07E7-6145-A8CA-9D5C8312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AA733-F145-D42D-D2BC-B50CA8E491E4}"/>
              </a:ext>
            </a:extLst>
          </p:cNvPr>
          <p:cNvSpPr/>
          <p:nvPr/>
        </p:nvSpPr>
        <p:spPr>
          <a:xfrm>
            <a:off x="182143" y="40856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CA34CBC5-4FA9-8546-85AB-1E06D377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  <p:pic>
        <p:nvPicPr>
          <p:cNvPr id="10" name="Picture 9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5CAECA7-2589-6661-96E7-A3ACC663A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00" y="2527300"/>
            <a:ext cx="5613400" cy="134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5A67F1-428F-805F-CEC8-A6410E15940C}"/>
              </a:ext>
            </a:extLst>
          </p:cNvPr>
          <p:cNvSpPr txBox="1"/>
          <p:nvPr/>
        </p:nvSpPr>
        <p:spPr>
          <a:xfrm>
            <a:off x="313054" y="4264241"/>
            <a:ext cx="5160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Learning over graphs amplifies 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Proposed filter effectively reduces  correlation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Reduction is observed for both 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BE9170-9EA1-C22F-11A1-E3D37ACAA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56" y="4431543"/>
            <a:ext cx="4151944" cy="14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87" y="1032910"/>
            <a:ext cx="8363052" cy="65674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Explanation for Bias Mitigation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BA576-A3BB-6042-A623-84E40246B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43" y="1434343"/>
            <a:ext cx="8961857" cy="2484252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Unbalanced intra- and inter-edges leads to bias amplification [1]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C1580BB-07E7-6145-A8CA-9D5C8312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AA733-F145-D42D-D2BC-B50CA8E491E4}"/>
              </a:ext>
            </a:extLst>
          </p:cNvPr>
          <p:cNvSpPr/>
          <p:nvPr/>
        </p:nvSpPr>
        <p:spPr>
          <a:xfrm>
            <a:off x="182143" y="40856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CA34CBC5-4FA9-8546-85AB-1E06D377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B84820-E40B-5A38-CCAA-A493D48F8780}"/>
              </a:ext>
            </a:extLst>
          </p:cNvPr>
          <p:cNvSpPr txBox="1"/>
          <p:nvPr/>
        </p:nvSpPr>
        <p:spPr>
          <a:xfrm>
            <a:off x="182143" y="6252735"/>
            <a:ext cx="8203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[1] O. D.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Kose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Y. Shen, ”Demystifying and Mitigating Bias for Node Representation Learning", accepted to IEEE Transactions on Neural Networks and Learning Systems (TNNLS), 2023.</a:t>
            </a:r>
          </a:p>
          <a:p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010150-E5A9-6037-45C0-3E52C7BBB8CD}"/>
              </a:ext>
            </a:extLst>
          </p:cNvPr>
          <p:cNvGrpSpPr/>
          <p:nvPr/>
        </p:nvGrpSpPr>
        <p:grpSpPr>
          <a:xfrm>
            <a:off x="286421" y="2290758"/>
            <a:ext cx="8060712" cy="2252133"/>
            <a:chOff x="740388" y="2308438"/>
            <a:chExt cx="8060712" cy="2252133"/>
          </a:xfrm>
        </p:grpSpPr>
        <p:pic>
          <p:nvPicPr>
            <p:cNvPr id="14" name="Picture 13" descr="A close-up of a logo&#10;&#10;Description automatically generated">
              <a:extLst>
                <a:ext uri="{FF2B5EF4-FFF2-40B4-BE49-F238E27FC236}">
                  <a16:creationId xmlns:a16="http://schemas.microsoft.com/office/drawing/2014/main" id="{6F02FE91-7681-918E-AC80-02DECA264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9100" y="2308438"/>
              <a:ext cx="3302000" cy="2201333"/>
            </a:xfrm>
            <a:prstGeom prst="rect">
              <a:avLst/>
            </a:prstGeom>
          </p:spPr>
        </p:pic>
        <p:pic>
          <p:nvPicPr>
            <p:cNvPr id="16" name="Picture 15" descr="A green and red line in a black oval&#10;&#10;Description automatically generated">
              <a:extLst>
                <a:ext uri="{FF2B5EF4-FFF2-40B4-BE49-F238E27FC236}">
                  <a16:creationId xmlns:a16="http://schemas.microsoft.com/office/drawing/2014/main" id="{4AAA7EBD-9084-ACA1-E0B5-A8F6CB80C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388" y="2359238"/>
              <a:ext cx="3302000" cy="2201333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D2C37B8-5D5F-045D-7EB5-F9551389A895}"/>
                </a:ext>
              </a:extLst>
            </p:cNvPr>
            <p:cNvCxnSpPr/>
            <p:nvPr/>
          </p:nvCxnSpPr>
          <p:spPr>
            <a:xfrm flipV="1">
              <a:off x="3771900" y="3409104"/>
              <a:ext cx="2095500" cy="198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EE89A7-D72F-D2A1-00DC-40B220E37422}"/>
                </a:ext>
              </a:extLst>
            </p:cNvPr>
            <p:cNvSpPr txBox="1"/>
            <p:nvPr/>
          </p:nvSpPr>
          <p:spPr>
            <a:xfrm>
              <a:off x="3632201" y="2973400"/>
              <a:ext cx="2410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Application of fair filter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66FC050-9778-84DD-3954-5F38C248C149}"/>
              </a:ext>
            </a:extLst>
          </p:cNvPr>
          <p:cNvSpPr txBox="1"/>
          <p:nvPr/>
        </p:nvSpPr>
        <p:spPr>
          <a:xfrm>
            <a:off x="324521" y="4731722"/>
            <a:ext cx="7024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 subgraph obtained from </a:t>
            </a:r>
            <a:r>
              <a:rPr lang="en-US" sz="2000" dirty="0" err="1">
                <a:solidFill>
                  <a:srgbClr val="000000"/>
                </a:solidFill>
              </a:rPr>
              <a:t>Pokec</a:t>
            </a:r>
            <a:r>
              <a:rPr lang="en-US" sz="2000" dirty="0">
                <a:solidFill>
                  <a:srgbClr val="000000"/>
                </a:solidFill>
              </a:rPr>
              <a:t>-z,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intra-edges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FF0000"/>
                </a:solidFill>
              </a:rPr>
              <a:t>inter-edges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B9F102-A30C-4468-C998-2C4074F048C1}"/>
              </a:ext>
            </a:extLst>
          </p:cNvPr>
          <p:cNvSpPr txBox="1"/>
          <p:nvPr/>
        </p:nvSpPr>
        <p:spPr>
          <a:xfrm>
            <a:off x="313054" y="5404217"/>
            <a:ext cx="5955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Balancing effect </a:t>
            </a:r>
            <a:r>
              <a:rPr lang="en-US" sz="2000" dirty="0">
                <a:solidFill>
                  <a:srgbClr val="000000"/>
                </a:solidFill>
              </a:rPr>
              <a:t>is an explanation for bias mitigation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58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87" y="1032910"/>
            <a:ext cx="5416826" cy="65674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Conclusions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BA576-A3BB-6042-A623-84E40246B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1989556"/>
            <a:ext cx="7722704" cy="44417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novel bias metric, applicable to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unsupervised settings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Theory-based surrogate loss allowing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efficient, LP-based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Closed-form solution,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to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 and efficient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filter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Versatile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use, pre-trained computation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Future work: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eigendecomposition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-free, vertex domain 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87D6E-4AD9-AD44-98C5-93380A20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6B0F5-2D8A-12DE-A2E8-E5BF83928E4D}"/>
              </a:ext>
            </a:extLst>
          </p:cNvPr>
          <p:cNvSpPr/>
          <p:nvPr/>
        </p:nvSpPr>
        <p:spPr>
          <a:xfrm>
            <a:off x="182143" y="40856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03FBC4BD-1DF0-084C-4058-F3D0A65C1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EF63A-870C-E549-9D0B-6A29616E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pPr algn="ctr"/>
            <a:r>
              <a:rPr lang="en-US"/>
              <a:t>Thank you!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8DD451-2AE5-1E48-ABDB-F3BFD99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4" descr="University of California, Irvine">
            <a:extLst>
              <a:ext uri="{FF2B5EF4-FFF2-40B4-BE49-F238E27FC236}">
                <a16:creationId xmlns:a16="http://schemas.microsoft.com/office/drawing/2014/main" id="{35857E94-7069-2848-CBFF-C7F61F13B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38" y="4967647"/>
            <a:ext cx="3420660" cy="8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D15CC1-CA0B-2365-8E3A-17BBA49B87B4}"/>
              </a:ext>
            </a:extLst>
          </p:cNvPr>
          <p:cNvSpPr/>
          <p:nvPr/>
        </p:nvSpPr>
        <p:spPr>
          <a:xfrm>
            <a:off x="182143" y="40856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33B0643F-F119-F791-7FBB-C11D97241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  <p:pic>
        <p:nvPicPr>
          <p:cNvPr id="8" name="Picture 2" descr="University joins declaration that 'Racism is a Public Health Crisis' : News  Center">
            <a:extLst>
              <a:ext uri="{FF2B5EF4-FFF2-40B4-BE49-F238E27FC236}">
                <a16:creationId xmlns:a16="http://schemas.microsoft.com/office/drawing/2014/main" id="{2842D970-18FD-03B9-4EDC-3F85E0322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3" y="4856542"/>
            <a:ext cx="2201333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44AC1CD3-2EC1-C409-FD91-A52ECE85E3AA}"/>
              </a:ext>
            </a:extLst>
          </p:cNvPr>
          <p:cNvSpPr txBox="1">
            <a:spLocks/>
          </p:cNvSpPr>
          <p:nvPr/>
        </p:nvSpPr>
        <p:spPr>
          <a:xfrm>
            <a:off x="182143" y="993714"/>
            <a:ext cx="3602943" cy="49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otham Medium" pitchFamily="2" charset="0"/>
                <a:ea typeface="+mj-ea"/>
                <a:cs typeface="Gotham Medium" pitchFamily="2" charset="0"/>
              </a:defRPr>
            </a:lvl1pPr>
          </a:lstStyle>
          <a:p>
            <a:r>
              <a:rPr lang="en-US" altLang="zh-CN" sz="3200" dirty="0">
                <a:solidFill>
                  <a:srgbClr val="002060"/>
                </a:solidFill>
              </a:rPr>
              <a:t>Graphs</a:t>
            </a:r>
            <a:r>
              <a:rPr lang="zh-CN" altLang="en-US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>
                <a:solidFill>
                  <a:srgbClr val="002060"/>
                </a:solidFill>
              </a:rPr>
              <a:t>Everywhere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FD1A47-F922-18D2-CE43-4EF5E9DDD9B3}"/>
              </a:ext>
            </a:extLst>
          </p:cNvPr>
          <p:cNvSpPr txBox="1"/>
          <p:nvPr/>
        </p:nvSpPr>
        <p:spPr>
          <a:xfrm>
            <a:off x="909324" y="3967073"/>
            <a:ext cx="175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Social Networks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FFD06C-1408-55E7-B506-A277D92A1D1E}"/>
              </a:ext>
            </a:extLst>
          </p:cNvPr>
          <p:cNvSpPr/>
          <p:nvPr/>
        </p:nvSpPr>
        <p:spPr>
          <a:xfrm>
            <a:off x="6819314" y="3967073"/>
            <a:ext cx="200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Financial 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32F6AB-C2FD-B743-802A-720DA1D163C8}"/>
              </a:ext>
            </a:extLst>
          </p:cNvPr>
          <p:cNvSpPr txBox="1"/>
          <p:nvPr/>
        </p:nvSpPr>
        <p:spPr>
          <a:xfrm>
            <a:off x="-110359" y="524775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C9AA15-A6DF-3926-F769-679736883C25}"/>
              </a:ext>
            </a:extLst>
          </p:cNvPr>
          <p:cNvSpPr txBox="1"/>
          <p:nvPr/>
        </p:nvSpPr>
        <p:spPr>
          <a:xfrm>
            <a:off x="363065" y="4858379"/>
            <a:ext cx="85657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Graph</a:t>
            </a:r>
            <a:r>
              <a:rPr lang="en-US" altLang="zh-CN" sz="2000" b="1" dirty="0">
                <a:solidFill>
                  <a:srgbClr val="C00000"/>
                </a:solidFill>
              </a:rPr>
              <a:t>s</a:t>
            </a:r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: </a:t>
            </a:r>
            <a:r>
              <a:rPr lang="en-US" sz="2000" dirty="0">
                <a:solidFill>
                  <a:srgbClr val="000000"/>
                </a:solidFill>
              </a:rPr>
              <a:t>mathematical structures to model complex relations in such systems  </a:t>
            </a:r>
          </a:p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7EF94E-CD35-695C-AEC6-E89EE7F53C53}"/>
              </a:ext>
            </a:extLst>
          </p:cNvPr>
          <p:cNvSpPr/>
          <p:nvPr/>
        </p:nvSpPr>
        <p:spPr>
          <a:xfrm>
            <a:off x="872617" y="6146328"/>
            <a:ext cx="8236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/>
              <a:t>Nodal features: </a:t>
            </a:r>
            <a:r>
              <a:rPr lang="en-US" dirty="0">
                <a:solidFill>
                  <a:srgbClr val="000000"/>
                </a:solidFill>
              </a:rPr>
              <a:t>location of users, size of money in accounts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4C75B6-96D0-2DD1-CE6B-EA098797B60D}"/>
              </a:ext>
            </a:extLst>
          </p:cNvPr>
          <p:cNvSpPr/>
          <p:nvPr/>
        </p:nvSpPr>
        <p:spPr>
          <a:xfrm>
            <a:off x="838200" y="527616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/>
              <a:t>Nodes: </a:t>
            </a:r>
            <a:r>
              <a:rPr lang="en-US" dirty="0">
                <a:solidFill>
                  <a:srgbClr val="000000"/>
                </a:solidFill>
              </a:rPr>
              <a:t>users in social networks, accounts holding money in financial networks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C0F3BF-ACEF-9165-D550-7249B0C60E04}"/>
              </a:ext>
            </a:extLst>
          </p:cNvPr>
          <p:cNvSpPr/>
          <p:nvPr/>
        </p:nvSpPr>
        <p:spPr>
          <a:xfrm>
            <a:off x="838200" y="5711244"/>
            <a:ext cx="8166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/>
              <a:t>Edges: </a:t>
            </a:r>
            <a:r>
              <a:rPr lang="en-US" dirty="0">
                <a:solidFill>
                  <a:srgbClr val="000000"/>
                </a:solidFill>
              </a:rPr>
              <a:t>friendships between users, transactions between accounts</a:t>
            </a:r>
          </a:p>
        </p:txBody>
      </p:sp>
      <p:sp>
        <p:nvSpPr>
          <p:cNvPr id="43" name="Slide Number Placeholder 13">
            <a:extLst>
              <a:ext uri="{FF2B5EF4-FFF2-40B4-BE49-F238E27FC236}">
                <a16:creationId xmlns:a16="http://schemas.microsoft.com/office/drawing/2014/main" id="{4DDED9EF-FE7D-C23C-769F-41A8AE68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136" y="7045057"/>
            <a:ext cx="1596292" cy="404614"/>
          </a:xfrm>
        </p:spPr>
        <p:txBody>
          <a:bodyPr/>
          <a:lstStyle/>
          <a:p>
            <a:fld id="{19B5EFC9-D033-5A4B-BECA-D6669BDBAB64}" type="slidenum">
              <a:rPr lang="en-US" smtClean="0"/>
              <a:t>1</a:t>
            </a:fld>
            <a:endParaRPr lang="en-US"/>
          </a:p>
        </p:txBody>
      </p:sp>
      <p:sp>
        <p:nvSpPr>
          <p:cNvPr id="44" name="Slide Number Placeholder 4">
            <a:extLst>
              <a:ext uri="{FF2B5EF4-FFF2-40B4-BE49-F238E27FC236}">
                <a16:creationId xmlns:a16="http://schemas.microsoft.com/office/drawing/2014/main" id="{9E843977-8927-753A-93CE-11A2EF4E8308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0BD18A-873E-7546-B880-B2993BE1CF3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46121B-7AE6-01E5-9558-2B3C97C4C88A}"/>
              </a:ext>
            </a:extLst>
          </p:cNvPr>
          <p:cNvSpPr/>
          <p:nvPr/>
        </p:nvSpPr>
        <p:spPr>
          <a:xfrm>
            <a:off x="182143" y="55808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98E9F49A-2508-9D6C-5EFC-793CC8CC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A48D0-D8C3-863B-CCB5-642C93983ADE}"/>
              </a:ext>
            </a:extLst>
          </p:cNvPr>
          <p:cNvSpPr txBox="1"/>
          <p:nvPr/>
        </p:nvSpPr>
        <p:spPr>
          <a:xfrm>
            <a:off x="363066" y="4467909"/>
            <a:ext cx="8268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The era of connectivity: </a:t>
            </a:r>
            <a:r>
              <a:rPr lang="en-US" sz="2000" dirty="0">
                <a:solidFill>
                  <a:srgbClr val="000000"/>
                </a:solidFill>
              </a:rPr>
              <a:t>Increasing data describing interconnected systems</a:t>
            </a:r>
          </a:p>
        </p:txBody>
      </p:sp>
      <p:pic>
        <p:nvPicPr>
          <p:cNvPr id="6" name="Picture 5" descr="A group of people with speech bubbles&#10;&#10;Description automatically generated">
            <a:extLst>
              <a:ext uri="{FF2B5EF4-FFF2-40B4-BE49-F238E27FC236}">
                <a16:creationId xmlns:a16="http://schemas.microsoft.com/office/drawing/2014/main" id="{E26F409A-49AE-9FB1-83D9-117FC2EC9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1" y="1856448"/>
            <a:ext cx="2425700" cy="1955800"/>
          </a:xfrm>
          <a:prstGeom prst="rect">
            <a:avLst/>
          </a:prstGeom>
        </p:spPr>
      </p:pic>
      <p:pic>
        <p:nvPicPr>
          <p:cNvPr id="8" name="Picture 7" descr="A diagram of a network&#10;&#10;Description automatically generated">
            <a:extLst>
              <a:ext uri="{FF2B5EF4-FFF2-40B4-BE49-F238E27FC236}">
                <a16:creationId xmlns:a16="http://schemas.microsoft.com/office/drawing/2014/main" id="{7D46B329-C8FF-5E09-12B8-F129CDF6F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520" y="1600201"/>
            <a:ext cx="3384327" cy="235389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AD95722-091D-BEAC-81C9-2CF6AD3CA7B9}"/>
              </a:ext>
            </a:extLst>
          </p:cNvPr>
          <p:cNvGrpSpPr/>
          <p:nvPr/>
        </p:nvGrpSpPr>
        <p:grpSpPr>
          <a:xfrm>
            <a:off x="3364896" y="1893293"/>
            <a:ext cx="2777274" cy="2443112"/>
            <a:chOff x="4511940" y="1260976"/>
            <a:chExt cx="3602942" cy="291642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D64D68E-605F-73CE-3353-9506A6094A11}"/>
                </a:ext>
              </a:extLst>
            </p:cNvPr>
            <p:cNvSpPr/>
            <p:nvPr/>
          </p:nvSpPr>
          <p:spPr>
            <a:xfrm>
              <a:off x="4999061" y="3736513"/>
              <a:ext cx="2630569" cy="440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Chemical Networks</a:t>
              </a:r>
            </a:p>
          </p:txBody>
        </p:sp>
        <p:pic>
          <p:nvPicPr>
            <p:cNvPr id="39" name="Picture 38" descr="Diagram&#10;&#10;Description automatically generated">
              <a:extLst>
                <a:ext uri="{FF2B5EF4-FFF2-40B4-BE49-F238E27FC236}">
                  <a16:creationId xmlns:a16="http://schemas.microsoft.com/office/drawing/2014/main" id="{57ADC07D-1454-DF45-331A-8CF6A9304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1940" y="1260976"/>
              <a:ext cx="3602942" cy="2359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5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44AC1CD3-2EC1-C409-FD91-A52ECE85E3AA}"/>
              </a:ext>
            </a:extLst>
          </p:cNvPr>
          <p:cNvSpPr txBox="1">
            <a:spLocks/>
          </p:cNvSpPr>
          <p:nvPr/>
        </p:nvSpPr>
        <p:spPr>
          <a:xfrm>
            <a:off x="249250" y="1090391"/>
            <a:ext cx="8018450" cy="4999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otham Medium" pitchFamily="2" charset="0"/>
                <a:ea typeface="+mj-ea"/>
                <a:cs typeface="Gotham Medium" pitchFamily="2" charset="0"/>
              </a:defRPr>
            </a:lvl1pPr>
          </a:lstStyle>
          <a:p>
            <a:pPr algn="l"/>
            <a:r>
              <a:rPr lang="en-US" sz="3200" dirty="0">
                <a:solidFill>
                  <a:srgbClr val="002060"/>
                </a:solidFill>
              </a:rPr>
              <a:t>Tools for Graph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3F7E5-18DD-2C86-CB02-1CB5037A0D79}"/>
              </a:ext>
            </a:extLst>
          </p:cNvPr>
          <p:cNvSpPr txBox="1">
            <a:spLocks/>
          </p:cNvSpPr>
          <p:nvPr/>
        </p:nvSpPr>
        <p:spPr>
          <a:xfrm>
            <a:off x="0" y="-639822"/>
            <a:ext cx="7842243" cy="5115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otham Medium" pitchFamily="2" charset="0"/>
                <a:ea typeface="+mj-ea"/>
                <a:cs typeface="Gotham Medium" pitchFamily="2" charset="0"/>
              </a:defRPr>
            </a:lvl1pPr>
          </a:lstStyle>
          <a:p>
            <a:r>
              <a:rPr lang="en-US" altLang="zh-CN">
                <a:solidFill>
                  <a:srgbClr val="002060"/>
                </a:solidFill>
              </a:rPr>
              <a:t>Learning</a:t>
            </a:r>
            <a:r>
              <a:rPr lang="zh-CN" altLang="en-US">
                <a:solidFill>
                  <a:srgbClr val="002060"/>
                </a:solidFill>
              </a:rPr>
              <a:t> </a:t>
            </a:r>
            <a:r>
              <a:rPr lang="en-US" altLang="zh-CN">
                <a:solidFill>
                  <a:srgbClr val="002060"/>
                </a:solidFill>
              </a:rPr>
              <a:t>over</a:t>
            </a:r>
            <a:r>
              <a:rPr lang="zh-CN" altLang="en-US">
                <a:solidFill>
                  <a:srgbClr val="002060"/>
                </a:solidFill>
              </a:rPr>
              <a:t> </a:t>
            </a:r>
            <a:r>
              <a:rPr lang="en-US" altLang="zh-CN">
                <a:solidFill>
                  <a:srgbClr val="002060"/>
                </a:solidFill>
              </a:rPr>
              <a:t>Graphs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0">
            <a:extLst>
              <a:ext uri="{FF2B5EF4-FFF2-40B4-BE49-F238E27FC236}">
                <a16:creationId xmlns:a16="http://schemas.microsoft.com/office/drawing/2014/main" id="{2094366B-3D7A-0EEA-8C4E-B34BB6C7AE94}"/>
              </a:ext>
            </a:extLst>
          </p:cNvPr>
          <p:cNvSpPr txBox="1">
            <a:spLocks/>
          </p:cNvSpPr>
          <p:nvPr/>
        </p:nvSpPr>
        <p:spPr>
          <a:xfrm>
            <a:off x="249250" y="2809009"/>
            <a:ext cx="8694780" cy="368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352"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DF2C8-137C-715F-3EFC-C674C5EC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7008" y="6482874"/>
            <a:ext cx="1190470" cy="263977"/>
          </a:xfrm>
        </p:spPr>
        <p:txBody>
          <a:bodyPr/>
          <a:lstStyle/>
          <a:p>
            <a:fld id="{19B5EFC9-D033-5A4B-BECA-D6669BDBAB6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F339A-5ACA-5D86-7274-56F8105726D2}"/>
              </a:ext>
            </a:extLst>
          </p:cNvPr>
          <p:cNvSpPr txBox="1"/>
          <p:nvPr/>
        </p:nvSpPr>
        <p:spPr>
          <a:xfrm>
            <a:off x="199970" y="2512556"/>
            <a:ext cx="86947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Machine learning (ML) over graphs has attracted increasing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D94B9-93CF-A6A2-EDC9-046BEA09AEF5}"/>
              </a:ext>
            </a:extLst>
          </p:cNvPr>
          <p:cNvSpPr txBox="1"/>
          <p:nvPr/>
        </p:nvSpPr>
        <p:spPr>
          <a:xfrm>
            <a:off x="310757" y="1589246"/>
            <a:ext cx="84375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Increasing amount of graph data 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 Processing &amp; Learning from such data can facilitate various interconnected systems 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9D5F6-2926-2A25-FA1F-F6799B5F37CD}"/>
              </a:ext>
            </a:extLst>
          </p:cNvPr>
          <p:cNvSpPr/>
          <p:nvPr/>
        </p:nvSpPr>
        <p:spPr>
          <a:xfrm>
            <a:off x="182143" y="55808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019B475C-B8B7-F659-374A-E9EB15BE2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A7A1A7-357D-1C18-3D4E-B7C50AA95686}"/>
              </a:ext>
            </a:extLst>
          </p:cNvPr>
          <p:cNvSpPr txBox="1"/>
          <p:nvPr/>
        </p:nvSpPr>
        <p:spPr>
          <a:xfrm>
            <a:off x="53529" y="6355479"/>
            <a:ext cx="821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[1] F. Gama, J. Bruna, and A. Ribeiro, “Stability properties of graph neural networks,” IEEE Transactions on Signal Processing, vol. 68, pp. 5680–5695, 2020.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Introduction to Graph Signal Processing | by Sybernix | Medium">
            <a:extLst>
              <a:ext uri="{FF2B5EF4-FFF2-40B4-BE49-F238E27FC236}">
                <a16:creationId xmlns:a16="http://schemas.microsoft.com/office/drawing/2014/main" id="{46207580-5A7A-1818-213D-4F52BFA6A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60" y="3564822"/>
            <a:ext cx="3471231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C3032E-B5B7-156C-6018-4D16FF4691FF}"/>
              </a:ext>
            </a:extLst>
          </p:cNvPr>
          <p:cNvSpPr txBox="1"/>
          <p:nvPr/>
        </p:nvSpPr>
        <p:spPr>
          <a:xfrm>
            <a:off x="199970" y="3115572"/>
            <a:ext cx="6981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Use of graph signal processing (GSP) tools become widespread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Extends signal processing tools to graph data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Sampling, frequency-domain analysis, filtering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B6BE2-DCAC-B065-6897-B1A17D9DA295}"/>
              </a:ext>
            </a:extLst>
          </p:cNvPr>
          <p:cNvSpPr txBox="1"/>
          <p:nvPr/>
        </p:nvSpPr>
        <p:spPr>
          <a:xfrm>
            <a:off x="249250" y="4891722"/>
            <a:ext cx="806842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GSP and ML over graphs are closely intertwined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ML algorithms can be improved by leveraging GSP tools [1]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Possible advancements by cross-pollinating the findings in both domains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1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44AC1CD3-2EC1-C409-FD91-A52ECE85E3AA}"/>
              </a:ext>
            </a:extLst>
          </p:cNvPr>
          <p:cNvSpPr txBox="1">
            <a:spLocks/>
          </p:cNvSpPr>
          <p:nvPr/>
        </p:nvSpPr>
        <p:spPr>
          <a:xfrm>
            <a:off x="249250" y="1090391"/>
            <a:ext cx="6420491" cy="4999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otham Medium" pitchFamily="2" charset="0"/>
                <a:ea typeface="+mj-ea"/>
                <a:cs typeface="Gotham Medium" pitchFamily="2" charset="0"/>
              </a:defRPr>
            </a:lvl1pPr>
          </a:lstStyle>
          <a:p>
            <a:pPr algn="l"/>
            <a:r>
              <a:rPr lang="en-US" altLang="zh-CN" sz="3200" dirty="0">
                <a:solidFill>
                  <a:srgbClr val="002060"/>
                </a:solidFill>
              </a:rPr>
              <a:t>Fairness &amp; Bias in Machine Learning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3F7E5-18DD-2C86-CB02-1CB5037A0D79}"/>
              </a:ext>
            </a:extLst>
          </p:cNvPr>
          <p:cNvSpPr txBox="1">
            <a:spLocks/>
          </p:cNvSpPr>
          <p:nvPr/>
        </p:nvSpPr>
        <p:spPr>
          <a:xfrm>
            <a:off x="0" y="-639822"/>
            <a:ext cx="7842243" cy="5115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otham Medium" pitchFamily="2" charset="0"/>
                <a:ea typeface="+mj-ea"/>
                <a:cs typeface="Gotham Medium" pitchFamily="2" charset="0"/>
              </a:defRPr>
            </a:lvl1pPr>
          </a:lstStyle>
          <a:p>
            <a:r>
              <a:rPr lang="en-US" altLang="zh-CN">
                <a:solidFill>
                  <a:srgbClr val="002060"/>
                </a:solidFill>
              </a:rPr>
              <a:t>Learning</a:t>
            </a:r>
            <a:r>
              <a:rPr lang="zh-CN" altLang="en-US">
                <a:solidFill>
                  <a:srgbClr val="002060"/>
                </a:solidFill>
              </a:rPr>
              <a:t> </a:t>
            </a:r>
            <a:r>
              <a:rPr lang="en-US" altLang="zh-CN">
                <a:solidFill>
                  <a:srgbClr val="002060"/>
                </a:solidFill>
              </a:rPr>
              <a:t>over</a:t>
            </a:r>
            <a:r>
              <a:rPr lang="zh-CN" altLang="en-US">
                <a:solidFill>
                  <a:srgbClr val="002060"/>
                </a:solidFill>
              </a:rPr>
              <a:t> </a:t>
            </a:r>
            <a:r>
              <a:rPr lang="en-US" altLang="zh-CN">
                <a:solidFill>
                  <a:srgbClr val="002060"/>
                </a:solidFill>
              </a:rPr>
              <a:t>Graphs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DF2C8-137C-715F-3EFC-C674C5EC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7008" y="6482874"/>
            <a:ext cx="1190470" cy="263977"/>
          </a:xfrm>
        </p:spPr>
        <p:txBody>
          <a:bodyPr/>
          <a:lstStyle/>
          <a:p>
            <a:fld id="{19B5EFC9-D033-5A4B-BECA-D6669BDBAB6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C88ECD-9064-F3A6-60DF-9ABCA0256286}"/>
              </a:ext>
            </a:extLst>
          </p:cNvPr>
          <p:cNvSpPr txBox="1">
            <a:spLocks/>
          </p:cNvSpPr>
          <p:nvPr/>
        </p:nvSpPr>
        <p:spPr>
          <a:xfrm>
            <a:off x="175958" y="3773479"/>
            <a:ext cx="8212600" cy="52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ML algorithms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may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lead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to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biased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results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D117C-E725-C859-6D8E-FFB5DAD03120}"/>
              </a:ext>
            </a:extLst>
          </p:cNvPr>
          <p:cNvSpPr/>
          <p:nvPr/>
        </p:nvSpPr>
        <p:spPr>
          <a:xfrm>
            <a:off x="175958" y="5394387"/>
            <a:ext cx="5666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</a:rPr>
              <a:t>Critical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for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various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applications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and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policy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making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580992-9DFF-B9C2-F1F7-3FD9FCF6B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09" y="2994171"/>
            <a:ext cx="2755249" cy="26156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EAFE1D-DD6D-543C-5CD1-6B4E70DFF158}"/>
              </a:ext>
            </a:extLst>
          </p:cNvPr>
          <p:cNvSpPr/>
          <p:nvPr/>
        </p:nvSpPr>
        <p:spPr>
          <a:xfrm>
            <a:off x="175958" y="4092941"/>
            <a:ext cx="6821799" cy="105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Different error rates on women/men faces in face recognition</a:t>
            </a:r>
          </a:p>
          <a:p>
            <a:pPr marL="800100" lvl="1" indent="-3429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Different crime prediction rates based on ethnicity</a:t>
            </a:r>
          </a:p>
          <a:p>
            <a:pPr marL="800100" lvl="1" indent="-3429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Different credit approval rates based on gender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6381B-18A1-02B4-B006-D75124E5DE48}"/>
              </a:ext>
            </a:extLst>
          </p:cNvPr>
          <p:cNvSpPr txBox="1"/>
          <p:nvPr/>
        </p:nvSpPr>
        <p:spPr>
          <a:xfrm>
            <a:off x="249250" y="1671107"/>
            <a:ext cx="7953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Fairness: </a:t>
            </a:r>
            <a:r>
              <a:rPr lang="en-US" sz="2000" dirty="0">
                <a:solidFill>
                  <a:srgbClr val="000000"/>
                </a:solidFill>
              </a:rPr>
              <a:t>performance gap incurred by ML models with respect to certain sensitive attributes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Gender or ethnicity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6129A0-D90C-8FE2-814A-B5F29447D7B1}"/>
              </a:ext>
            </a:extLst>
          </p:cNvPr>
          <p:cNvSpPr txBox="1"/>
          <p:nvPr/>
        </p:nvSpPr>
        <p:spPr>
          <a:xfrm>
            <a:off x="175958" y="2753807"/>
            <a:ext cx="7953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Algorithmic bias: </a:t>
            </a:r>
            <a:r>
              <a:rPr lang="en-US" sz="2000" dirty="0">
                <a:solidFill>
                  <a:srgbClr val="000000"/>
                </a:solidFill>
              </a:rPr>
              <a:t>stereotypical correlations ML models encode and propagate </a:t>
            </a:r>
            <a:r>
              <a:rPr lang="en-US" sz="2000" dirty="0" err="1">
                <a:solidFill>
                  <a:srgbClr val="000000"/>
                </a:solidFill>
              </a:rPr>
              <a:t>wrt</a:t>
            </a:r>
            <a:r>
              <a:rPr lang="en-US" sz="2000" dirty="0">
                <a:solidFill>
                  <a:srgbClr val="000000"/>
                </a:solidFill>
              </a:rPr>
              <a:t> sensitive attributes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DB34C4-B431-0D83-D88C-EDA35E9ECB19}"/>
              </a:ext>
            </a:extLst>
          </p:cNvPr>
          <p:cNvSpPr/>
          <p:nvPr/>
        </p:nvSpPr>
        <p:spPr>
          <a:xfrm>
            <a:off x="182143" y="55808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4D11936B-D952-9FE1-A078-6A257B637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91A2-72C6-1B49-9514-5B88CCEA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9640"/>
            <a:ext cx="7886700" cy="97210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Bias in ML over Graphs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839F9-2329-0841-9CDD-99E60D1F7EB6}"/>
              </a:ext>
            </a:extLst>
          </p:cNvPr>
          <p:cNvSpPr txBox="1"/>
          <p:nvPr/>
        </p:nvSpPr>
        <p:spPr>
          <a:xfrm>
            <a:off x="1261241" y="4718825"/>
            <a:ext cx="76229" cy="3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9745BB4-89AC-F04B-B5B2-7C37F7A3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78" y="2130146"/>
            <a:ext cx="6759102" cy="25886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Learning over graphs amplifies already existing bias [1]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 between nodes based on sensitive attributes.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Homophily: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probability for the connections between similar users (religion, ethnicity) </a:t>
            </a:r>
          </a:p>
          <a:p>
            <a:pPr marL="530352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CB5B9C-C865-A643-9CDC-51EF6B96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260" y="1707267"/>
            <a:ext cx="2321710" cy="228312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C8D82C2-0093-DD4A-9844-81FEC19B02B6}"/>
              </a:ext>
            </a:extLst>
          </p:cNvPr>
          <p:cNvGrpSpPr/>
          <p:nvPr/>
        </p:nvGrpSpPr>
        <p:grpSpPr>
          <a:xfrm>
            <a:off x="565778" y="5011638"/>
            <a:ext cx="8215005" cy="936722"/>
            <a:chOff x="187554" y="4143100"/>
            <a:chExt cx="8215005" cy="93672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3D23F85-523F-824A-BA53-F975AD1CC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2426" y="4514988"/>
              <a:ext cx="311855" cy="17955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FD329F-279D-834F-8309-E305E04B6599}"/>
                </a:ext>
              </a:extLst>
            </p:cNvPr>
            <p:cNvSpPr txBox="1"/>
            <p:nvPr/>
          </p:nvSpPr>
          <p:spPr>
            <a:xfrm>
              <a:off x="6206860" y="4143100"/>
              <a:ext cx="21956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Indirect use of sensitive attributes in training!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98C634-4477-0944-8EAA-C092713E38C4}"/>
                </a:ext>
              </a:extLst>
            </p:cNvPr>
            <p:cNvSpPr txBox="1"/>
            <p:nvPr/>
          </p:nvSpPr>
          <p:spPr>
            <a:xfrm>
              <a:off x="187554" y="4402714"/>
              <a:ext cx="578792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</a:rPr>
                <a:t>Information aggregation over neighbors in graphs</a:t>
              </a:r>
            </a:p>
            <a:p>
              <a:endParaRPr lang="en-US" dirty="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C70315B-A3D4-5E39-B46B-50695B68E043}"/>
              </a:ext>
            </a:extLst>
          </p:cNvPr>
          <p:cNvSpPr txBox="1">
            <a:spLocks/>
          </p:cNvSpPr>
          <p:nvPr/>
        </p:nvSpPr>
        <p:spPr>
          <a:xfrm>
            <a:off x="7324880" y="6493755"/>
            <a:ext cx="1190470" cy="26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EFC9-D033-5A4B-BECA-D6669BDBAB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6CB0E-4DE9-332C-880E-AA8827C3FE01}"/>
              </a:ext>
            </a:extLst>
          </p:cNvPr>
          <p:cNvSpPr txBox="1"/>
          <p:nvPr/>
        </p:nvSpPr>
        <p:spPr>
          <a:xfrm>
            <a:off x="41860" y="6357847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[1] E. Dai and S. Wang, “Say no to the discrimination: Learning fair graph neural networks with limited sensitive attribute information,” in Proc. ACM Int. Conf. on Web Search and Data Mining (WSDM), March 2021, pp. 680–688.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A827B-C87A-3258-F0A1-3FAA3D425DFF}"/>
              </a:ext>
            </a:extLst>
          </p:cNvPr>
          <p:cNvSpPr/>
          <p:nvPr/>
        </p:nvSpPr>
        <p:spPr>
          <a:xfrm>
            <a:off x="182143" y="55808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CA9CCA50-6D1D-3552-95BA-C9A8BAA6E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30" y="764118"/>
            <a:ext cx="5416826" cy="65674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Related Works &amp;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DE15-68A3-E14F-BBBA-89BFDE03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1566B-CE3E-FC0D-F9D8-861913A32CF3}"/>
              </a:ext>
            </a:extLst>
          </p:cNvPr>
          <p:cNvSpPr txBox="1"/>
          <p:nvPr/>
        </p:nvSpPr>
        <p:spPr>
          <a:xfrm>
            <a:off x="398630" y="1414510"/>
            <a:ext cx="864376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Main strategies for fairness-aware learning over graphs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/>
              <a:t>Adversarial regularization: </a:t>
            </a:r>
            <a:r>
              <a:rPr lang="en-US" dirty="0">
                <a:solidFill>
                  <a:srgbClr val="000000"/>
                </a:solidFill>
              </a:rPr>
              <a:t>[Bose et. al., 2019], [Masrour et. al., 2020]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/>
              <a:t>Fairness constraints</a:t>
            </a:r>
            <a:r>
              <a:rPr lang="en-US" dirty="0"/>
              <a:t>: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dirty="0" err="1">
                <a:solidFill>
                  <a:srgbClr val="000000"/>
                </a:solidFill>
              </a:rPr>
              <a:t>Buyl</a:t>
            </a:r>
            <a:r>
              <a:rPr lang="en-US" dirty="0">
                <a:solidFill>
                  <a:srgbClr val="000000"/>
                </a:solidFill>
              </a:rPr>
              <a:t> et. al., 2020]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/>
              <a:t>Fairness-aware pre-processing: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dirty="0" err="1">
                <a:solidFill>
                  <a:srgbClr val="000000"/>
                </a:solidFill>
              </a:rPr>
              <a:t>Kose</a:t>
            </a:r>
            <a:r>
              <a:rPr lang="en-US" dirty="0">
                <a:solidFill>
                  <a:srgbClr val="000000"/>
                </a:solidFill>
              </a:rPr>
              <a:t> et. al., 2022]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Algorithm-specific, task-specific, no theoretical justification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 novel, unsupervised bias metric for graphs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Facilitate fairness-aware unsupervised learning from network data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 We show filtering node representations can be used to manipulate bias metric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Via theoretical analysis, we design a surrogate cost leading to an LP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Optimal, closed-form </a:t>
            </a:r>
            <a:r>
              <a:rPr lang="en-US" sz="2000" dirty="0">
                <a:solidFill>
                  <a:srgbClr val="000000"/>
                </a:solidFill>
              </a:rPr>
              <a:t>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Novel filter design is </a:t>
            </a:r>
            <a:r>
              <a:rPr lang="en-US" sz="2000" dirty="0">
                <a:solidFill>
                  <a:srgbClr val="C00000"/>
                </a:solidFill>
              </a:rPr>
              <a:t>versatile</a:t>
            </a:r>
            <a:r>
              <a:rPr lang="en-US" sz="2000" dirty="0">
                <a:solidFill>
                  <a:srgbClr val="000000"/>
                </a:solidFill>
              </a:rPr>
              <a:t>, can be employed in </a:t>
            </a:r>
            <a:r>
              <a:rPr lang="en-US" sz="2000" dirty="0">
                <a:solidFill>
                  <a:srgbClr val="C00000"/>
                </a:solidFill>
              </a:rPr>
              <a:t>different stages of learning</a:t>
            </a:r>
            <a:r>
              <a:rPr lang="en-US" sz="2000" dirty="0">
                <a:solidFill>
                  <a:srgbClr val="000000"/>
                </a:solidFill>
              </a:rPr>
              <a:t>, and </a:t>
            </a:r>
            <a:r>
              <a:rPr lang="en-US" sz="2000" dirty="0">
                <a:solidFill>
                  <a:srgbClr val="C00000"/>
                </a:solidFill>
              </a:rPr>
              <a:t>for various graph-based learning frameworks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0EA87-3055-489D-66E2-870C31308A71}"/>
              </a:ext>
            </a:extLst>
          </p:cNvPr>
          <p:cNvSpPr/>
          <p:nvPr/>
        </p:nvSpPr>
        <p:spPr>
          <a:xfrm>
            <a:off x="182143" y="55808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5014A2B6-FA49-0B2C-FCFF-17C48EC62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D6B30EE-F037-D482-417E-D09D4387AC28}"/>
              </a:ext>
            </a:extLst>
          </p:cNvPr>
          <p:cNvSpPr txBox="1"/>
          <p:nvPr/>
        </p:nvSpPr>
        <p:spPr>
          <a:xfrm>
            <a:off x="529066" y="5601562"/>
            <a:ext cx="86276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Problem Statement: </a:t>
            </a:r>
            <a:r>
              <a:rPr lang="en-US" sz="2000" dirty="0">
                <a:solidFill>
                  <a:srgbClr val="000000"/>
                </a:solidFill>
              </a:rPr>
              <a:t>Given                         and </a:t>
            </a:r>
            <a:r>
              <a:rPr lang="en-US" sz="2000" b="1" dirty="0">
                <a:solidFill>
                  <a:srgbClr val="000000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, design a graph filter so that algorithmic bias sourced from graph topology can be attenuated 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30167C-629C-8E79-C868-E1D49C6F7784}"/>
              </a:ext>
            </a:extLst>
          </p:cNvPr>
          <p:cNvSpPr txBox="1"/>
          <p:nvPr/>
        </p:nvSpPr>
        <p:spPr>
          <a:xfrm>
            <a:off x="530092" y="4738345"/>
            <a:ext cx="80838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Filtering</a:t>
            </a:r>
            <a:r>
              <a:rPr lang="en-US" sz="2000" dirty="0"/>
              <a:t>:                                                   </a:t>
            </a:r>
            <a:r>
              <a:rPr lang="en-US" sz="2000" dirty="0">
                <a:solidFill>
                  <a:srgbClr val="000000"/>
                </a:solidFill>
              </a:rPr>
              <a:t>for a filter with frequency response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EEBD5-78E5-CE73-4512-9A5F693FB1C0}"/>
              </a:ext>
            </a:extLst>
          </p:cNvPr>
          <p:cNvSpPr txBox="1"/>
          <p:nvPr/>
        </p:nvSpPr>
        <p:spPr>
          <a:xfrm>
            <a:off x="516367" y="4126590"/>
            <a:ext cx="52051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Graph Fourier Transform</a:t>
            </a:r>
            <a:r>
              <a:rPr lang="en-US" sz="2000" dirty="0">
                <a:solidFill>
                  <a:srgbClr val="000000"/>
                </a:solidFill>
              </a:rPr>
              <a:t>:                    , where 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E18274-D8E9-8ED9-1FF6-C0BD55E62AB2}"/>
              </a:ext>
            </a:extLst>
          </p:cNvPr>
          <p:cNvSpPr txBox="1"/>
          <p:nvPr/>
        </p:nvSpPr>
        <p:spPr>
          <a:xfrm>
            <a:off x="516367" y="2288342"/>
            <a:ext cx="51796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Topology information:                                 and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86" y="1032910"/>
            <a:ext cx="7140713" cy="65674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Preliminaries &amp; Problem Statement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D2C4E7-C464-C64B-88DA-8E1CEFC4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B926D-8645-0825-98A1-11522212F3CD}"/>
              </a:ext>
            </a:extLst>
          </p:cNvPr>
          <p:cNvSpPr txBox="1"/>
          <p:nvPr/>
        </p:nvSpPr>
        <p:spPr>
          <a:xfrm>
            <a:off x="529066" y="1690497"/>
            <a:ext cx="8627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Focus on undirected graphs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F99EA-3D14-1DFC-48B1-D9937A6E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505" y="1784350"/>
            <a:ext cx="11938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5554F-9BC5-42E3-CA65-5705BD15F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805" y="2355850"/>
            <a:ext cx="1651000" cy="29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80B290-D89A-2370-925C-D5F8214FD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555" y="2330450"/>
            <a:ext cx="2374900" cy="29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C3D5C-FDBB-D974-3209-19FE0EFEC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755" y="2965450"/>
            <a:ext cx="1409700" cy="29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BA599C-BDA4-85CD-B7AF-AF58AD85A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3105" y="3567583"/>
            <a:ext cx="8890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EF399-11D2-6F1E-67C5-D9558872B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2755" y="4184650"/>
            <a:ext cx="990600" cy="22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65E620-899A-E5BC-4C00-622B4BCB3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8555" y="4184650"/>
            <a:ext cx="1384300" cy="279400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4A55196-9605-6347-BB9E-04428CEF74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2683" y="4714723"/>
            <a:ext cx="2730500" cy="736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04D263-509A-BB76-ED40-6AFD0A23AA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367" y="5199229"/>
            <a:ext cx="2006600" cy="31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FD4EE-8E51-DA49-32AC-6CDC9AFD5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205" y="5691740"/>
            <a:ext cx="1193800" cy="266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A0CADF-F2AC-21FA-A01F-966EDDC77282}"/>
              </a:ext>
            </a:extLst>
          </p:cNvPr>
          <p:cNvSpPr txBox="1"/>
          <p:nvPr/>
        </p:nvSpPr>
        <p:spPr>
          <a:xfrm>
            <a:off x="516367" y="2908890"/>
            <a:ext cx="6566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Sensitive attribute signal,                           , node labels, </a:t>
            </a:r>
            <a:r>
              <a:rPr lang="en-US" sz="2000" b="1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srgbClr val="000000"/>
                </a:solidFill>
              </a:rPr>
              <a:t>    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8FD7E7-181A-69E4-06AC-80AFE7EA23BF}"/>
              </a:ext>
            </a:extLst>
          </p:cNvPr>
          <p:cNvSpPr txBox="1"/>
          <p:nvPr/>
        </p:nvSpPr>
        <p:spPr>
          <a:xfrm>
            <a:off x="519972" y="3537157"/>
            <a:ext cx="21858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Nodal features, </a:t>
            </a:r>
          </a:p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8DDEDB-2CA0-5634-341A-FFA7FCDF3EDA}"/>
              </a:ext>
            </a:extLst>
          </p:cNvPr>
          <p:cNvSpPr/>
          <p:nvPr/>
        </p:nvSpPr>
        <p:spPr>
          <a:xfrm>
            <a:off x="182143" y="55808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68C9C09C-3B50-40B6-0ADC-A8E5296886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21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74999D8-7282-25DD-BD73-B278CBDAE039}"/>
              </a:ext>
            </a:extLst>
          </p:cNvPr>
          <p:cNvSpPr txBox="1"/>
          <p:nvPr/>
        </p:nvSpPr>
        <p:spPr>
          <a:xfrm>
            <a:off x="510677" y="3774994"/>
            <a:ext cx="55282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Extent of overlap between the spectra of    and 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86" y="1032910"/>
            <a:ext cx="6278607" cy="65674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Preliminary Spectrum Analysis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D2C4E7-C464-C64B-88DA-8E1CEFC4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2DA8F-01D4-F750-199A-BFB4C752DF1D}"/>
              </a:ext>
            </a:extLst>
          </p:cNvPr>
          <p:cNvSpPr/>
          <p:nvPr/>
        </p:nvSpPr>
        <p:spPr>
          <a:xfrm>
            <a:off x="182143" y="131210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317FB7EB-E098-670D-D6B1-BF7D60907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6FB60E-0065-8F67-D46F-3A32C16268AE}"/>
              </a:ext>
            </a:extLst>
          </p:cNvPr>
          <p:cNvSpPr txBox="1"/>
          <p:nvPr/>
        </p:nvSpPr>
        <p:spPr>
          <a:xfrm>
            <a:off x="510677" y="1942853"/>
            <a:ext cx="8430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Both sensitive attributes and node labels are smooth signals over graphs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Expected higher energy concentration over lower frequencies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Design a filter preserving information for downstream task, while filtering-out sensitive information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BEE5C7-A7D5-561E-85C3-E65AB28FA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391" y="3872248"/>
            <a:ext cx="101600" cy="190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6B2CB6-89E8-EFC0-580F-AA91C8D9D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991" y="3872248"/>
            <a:ext cx="152400" cy="2413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FCCD279-9D04-E322-9AC5-EB7E7FCDA3B3}"/>
              </a:ext>
            </a:extLst>
          </p:cNvPr>
          <p:cNvSpPr txBox="1"/>
          <p:nvPr/>
        </p:nvSpPr>
        <p:spPr>
          <a:xfrm>
            <a:off x="6529807" y="4948398"/>
            <a:ext cx="22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</a:t>
            </a:r>
            <a:r>
              <a:rPr lang="en-US" b="0" i="0" dirty="0">
                <a:effectLst/>
                <a:latin typeface="Arial" panose="020B0604020202020204" pitchFamily="34" charset="0"/>
              </a:rPr>
              <a:t>ubtle but important discordance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96BE35-B081-8920-E1D8-97CD579E38D1}"/>
              </a:ext>
            </a:extLst>
          </p:cNvPr>
          <p:cNvSpPr txBox="1"/>
          <p:nvPr/>
        </p:nvSpPr>
        <p:spPr>
          <a:xfrm>
            <a:off x="2108200" y="5753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4" name="Picture 3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E6D56E9C-DF9C-AE14-7EFB-C7A32DB31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931" y="4113548"/>
            <a:ext cx="3608138" cy="28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F6BA576-A3BB-6042-A623-84E40246B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96" y="1274685"/>
            <a:ext cx="8291133" cy="2540603"/>
          </a:xfrm>
        </p:spPr>
        <p:txBody>
          <a:bodyPr>
            <a:normAutofit/>
          </a:bodyPr>
          <a:lstStyle/>
          <a:p>
            <a:pPr lvl="1" algn="l"/>
            <a:r>
              <a:rPr lang="en-US" sz="1600" dirty="0">
                <a:solidFill>
                  <a:srgbClr val="000000"/>
                </a:solidFill>
              </a:rPr>
              <a:t>                                                                           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E0E08-9C58-104B-B1A6-DEF66D315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97" y="850591"/>
            <a:ext cx="8291132" cy="65674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Bias Metric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A4C4C31-2637-F547-AF66-D3DE1EBD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18A-873E-7546-B880-B2993BE1CF32}" type="slidenum">
              <a:rPr lang="en-US" smtClean="0"/>
              <a:t>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8E803A-EDAB-7D23-651E-8F1D1A5882B3}"/>
              </a:ext>
            </a:extLst>
          </p:cNvPr>
          <p:cNvSpPr txBox="1"/>
          <p:nvPr/>
        </p:nvSpPr>
        <p:spPr>
          <a:xfrm>
            <a:off x="634394" y="1430973"/>
            <a:ext cx="819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Homophily principle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A graph structure highly correlated with </a:t>
            </a:r>
            <a:r>
              <a:rPr lang="en-US" sz="2000" b="1" dirty="0">
                <a:solidFill>
                  <a:srgbClr val="000000"/>
                </a:solidFill>
                <a:sym typeface="Wingdings" pitchFamily="2" charset="2"/>
              </a:rPr>
              <a:t>s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Correlation between graph topology and sensitive attribute signal </a:t>
            </a:r>
            <a:r>
              <a:rPr lang="en-US" sz="20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31FCA-6C5E-B434-6B18-98883DE39567}"/>
              </a:ext>
            </a:extLst>
          </p:cNvPr>
          <p:cNvSpPr/>
          <p:nvPr/>
        </p:nvSpPr>
        <p:spPr>
          <a:xfrm>
            <a:off x="182143" y="131210"/>
            <a:ext cx="1308100" cy="72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C5722D67-C462-B33A-C445-8B57D5355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4" y="40856"/>
            <a:ext cx="1046278" cy="835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266B3-FC04-25B9-6551-0AA763FD5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3085321"/>
            <a:ext cx="990600" cy="25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CF786-9A12-00D2-16C7-CEB7A0A9E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50" y="3911452"/>
            <a:ext cx="2501900" cy="31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F85B37-2D75-F1F1-F0EB-8767E7D49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950" y="4355582"/>
            <a:ext cx="698500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1B8AF4-8E04-A118-97B0-6A2D21A3A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837" y="4713625"/>
            <a:ext cx="3048000" cy="317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63D0D7-4F39-2426-CD92-330B93D6951A}"/>
              </a:ext>
            </a:extLst>
          </p:cNvPr>
          <p:cNvSpPr txBox="1"/>
          <p:nvPr/>
        </p:nvSpPr>
        <p:spPr>
          <a:xfrm>
            <a:off x="630596" y="5278095"/>
            <a:ext cx="244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Effective graph operator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52D57D-149C-7F84-C9EB-9844D2B18FDB}"/>
              </a:ext>
            </a:extLst>
          </p:cNvPr>
          <p:cNvCxnSpPr>
            <a:cxnSpLocks/>
          </p:cNvCxnSpPr>
          <p:nvPr/>
        </p:nvCxnSpPr>
        <p:spPr>
          <a:xfrm>
            <a:off x="1854200" y="5031125"/>
            <a:ext cx="0" cy="250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53A2CF-B96B-3B3E-83DE-5BDB0FEC9503}"/>
              </a:ext>
            </a:extLst>
          </p:cNvPr>
          <p:cNvSpPr txBox="1"/>
          <p:nvPr/>
        </p:nvSpPr>
        <p:spPr>
          <a:xfrm>
            <a:off x="634394" y="5860370"/>
            <a:ext cx="2898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Proposed bias metric: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6588AF-964C-9BC0-9E10-B00E49694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5837" y="5914685"/>
            <a:ext cx="1397000" cy="2921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DC7A07-9512-5C92-310E-D6952652BA49}"/>
              </a:ext>
            </a:extLst>
          </p:cNvPr>
          <p:cNvCxnSpPr>
            <a:cxnSpLocks/>
          </p:cNvCxnSpPr>
          <p:nvPr/>
        </p:nvCxnSpPr>
        <p:spPr>
          <a:xfrm flipV="1">
            <a:off x="4812837" y="6047725"/>
            <a:ext cx="851363" cy="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0E85BC0-E605-DE74-8F92-DB684FDEB893}"/>
              </a:ext>
            </a:extLst>
          </p:cNvPr>
          <p:cNvSpPr txBox="1"/>
          <p:nvPr/>
        </p:nvSpPr>
        <p:spPr>
          <a:xfrm>
            <a:off x="5664200" y="5719205"/>
            <a:ext cx="2108561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 be manipulated via filter design!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69F32F-CA31-B3FC-8939-855CDFFEC0A6}"/>
              </a:ext>
            </a:extLst>
          </p:cNvPr>
          <p:cNvSpPr txBox="1"/>
          <p:nvPr/>
        </p:nvSpPr>
        <p:spPr>
          <a:xfrm>
            <a:off x="634394" y="3405596"/>
            <a:ext cx="71280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Case: </a:t>
            </a:r>
            <a:r>
              <a:rPr lang="en-US" sz="2000" dirty="0">
                <a:solidFill>
                  <a:srgbClr val="000000"/>
                </a:solidFill>
              </a:rPr>
              <a:t>A filter is applied to input graph signal before aggregation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8FF4E4-FD66-A8C7-654F-39CC93518FC8}"/>
              </a:ext>
            </a:extLst>
          </p:cNvPr>
          <p:cNvSpPr txBox="1"/>
          <p:nvPr/>
        </p:nvSpPr>
        <p:spPr>
          <a:xfrm>
            <a:off x="634394" y="2547575"/>
            <a:ext cx="79427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Graph-based ML relies on representations created via </a:t>
            </a:r>
            <a:r>
              <a:rPr lang="en-US" sz="2000" dirty="0">
                <a:solidFill>
                  <a:srgbClr val="C00000"/>
                </a:solidFill>
              </a:rPr>
              <a:t>local aggregation</a:t>
            </a:r>
          </a:p>
          <a:p>
            <a:endParaRPr lang="en-US" dirty="0"/>
          </a:p>
        </p:txBody>
      </p:sp>
      <p:pic>
        <p:nvPicPr>
          <p:cNvPr id="29" name="Picture 28" descr="A diagram of graph operator&#10;&#10;Description automatically generated">
            <a:extLst>
              <a:ext uri="{FF2B5EF4-FFF2-40B4-BE49-F238E27FC236}">
                <a16:creationId xmlns:a16="http://schemas.microsoft.com/office/drawing/2014/main" id="{A9B209A6-7891-DCF0-6D15-533BA4212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4842" y="3783574"/>
            <a:ext cx="3768803" cy="18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5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86D"/>
      </a:dk1>
      <a:lt1>
        <a:srgbClr val="F5A90F"/>
      </a:lt1>
      <a:dk2>
        <a:srgbClr val="203043"/>
      </a:dk2>
      <a:lt2>
        <a:srgbClr val="FFFFFF"/>
      </a:lt2>
      <a:accent1>
        <a:srgbClr val="203043"/>
      </a:accent1>
      <a:accent2>
        <a:srgbClr val="284760"/>
      </a:accent2>
      <a:accent3>
        <a:srgbClr val="1E6983"/>
      </a:accent3>
      <a:accent4>
        <a:srgbClr val="518188"/>
      </a:accent4>
      <a:accent5>
        <a:srgbClr val="70A095"/>
      </a:accent5>
      <a:accent6>
        <a:srgbClr val="9EC799"/>
      </a:accent6>
      <a:hlink>
        <a:srgbClr val="00386D"/>
      </a:hlink>
      <a:folHlink>
        <a:srgbClr val="F5A90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46AF93F3-62AC-034A-9320-6B99824831A9}" vid="{BAB46225-7EE4-1048-A2E1-919896E2AB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8884</TotalTime>
  <Words>1038</Words>
  <Application>Microsoft Macintosh PowerPoint</Application>
  <PresentationFormat>On-screen Show (4:3)</PresentationFormat>
  <Paragraphs>198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Gotham Medium</vt:lpstr>
      <vt:lpstr>Raleway</vt:lpstr>
      <vt:lpstr>Wingdings</vt:lpstr>
      <vt:lpstr>Office Theme</vt:lpstr>
      <vt:lpstr>Fairness-Aware Graph Filter Design</vt:lpstr>
      <vt:lpstr>PowerPoint Presentation</vt:lpstr>
      <vt:lpstr>PowerPoint Presentation</vt:lpstr>
      <vt:lpstr>PowerPoint Presentation</vt:lpstr>
      <vt:lpstr>Bias in ML over Graphs</vt:lpstr>
      <vt:lpstr>Related Works &amp; Contributions</vt:lpstr>
      <vt:lpstr>Preliminaries &amp; Problem Statement</vt:lpstr>
      <vt:lpstr>Preliminary Spectrum Analysis</vt:lpstr>
      <vt:lpstr>Bias Metric</vt:lpstr>
      <vt:lpstr>Bias Analysis and Filter Design</vt:lpstr>
      <vt:lpstr>Versatile Use of Proposed Design</vt:lpstr>
      <vt:lpstr>Experimental Settings</vt:lpstr>
      <vt:lpstr>Experimental Results</vt:lpstr>
      <vt:lpstr>Correlation Analysis</vt:lpstr>
      <vt:lpstr>Explanation for Bias Mitigation</vt:lpstr>
      <vt:lpstr>Conclusions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Wu, Yashuo</dc:creator>
  <cp:lastModifiedBy>Oyku kOSE</cp:lastModifiedBy>
  <cp:revision>78</cp:revision>
  <dcterms:created xsi:type="dcterms:W3CDTF">2021-10-26T21:16:39Z</dcterms:created>
  <dcterms:modified xsi:type="dcterms:W3CDTF">2023-10-23T22:24:00Z</dcterms:modified>
</cp:coreProperties>
</file>