
<file path=[Content_Types].xml><?xml version="1.0" encoding="utf-8"?>
<Types xmlns="http://schemas.openxmlformats.org/package/2006/content-types">
  <Override PartName="/ppt/slides/slide14.xml" ContentType="application/vnd.openxmlformats-officedocument.presentationml.slide+xml"/>
  <Override PartName="/ppt/slideLayouts/slideLayout8.xml" ContentType="application/vnd.openxmlformats-officedocument.presentationml.slideLayout+xml"/>
  <Override PartName="/ppt/slides/slide52.xml" ContentType="application/vnd.openxmlformats-officedocument.presentationml.slide+xml"/>
  <Override PartName="/ppt/slides/slide49.xml" ContentType="application/vnd.openxmlformats-officedocument.presentationml.slide+xml"/>
  <Override PartName="/ppt/slides/slide33.xml" ContentType="application/vnd.openxmlformats-officedocument.presentationml.slide+xml"/>
  <Override PartName="/ppt/media/audio12.bin" ContentType="audio/unknown"/>
  <Default Extension="bin" ContentType="application/vnd.openxmlformats-officedocument.presentationml.printerSettings"/>
  <Override PartName="/ppt/media/audio31.bin" ContentType="audio/unknown"/>
  <Override PartName="/ppt/notesSlides/notesSlide13.xml" ContentType="application/vnd.openxmlformats-officedocument.presentationml.notesSlide+xml"/>
  <Override PartName="/ppt/notesSlides/notesSlide2.xml" ContentType="application/vnd.openxmlformats-officedocument.presentationml.notesSlide+xml"/>
  <Override PartName="/ppt/slides/slide18.xml" ContentType="application/vnd.openxmlformats-officedocument.presentationml.slide+xml"/>
  <Override PartName="/ppt/slides/slide37.xml" ContentType="application/vnd.openxmlformats-officedocument.presentationml.slide+xml"/>
  <Override PartName="/ppt/slides/slide3.xml" ContentType="application/vnd.openxmlformats-officedocument.presentationml.slide+xml"/>
  <Override PartName="/ppt/slideLayouts/slideLayout1.xml" ContentType="application/vnd.openxmlformats-officedocument.presentationml.slideLayout+xml"/>
  <Override PartName="/ppt/media/audio16.bin" ContentType="audio/unknown"/>
  <Override PartName="/ppt/media/audio3.bin" ContentType="audio/unknown"/>
  <Override PartName="/ppt/slides/slide42.xml" ContentType="application/vnd.openxmlformats-officedocument.presentationml.slide+xml"/>
  <Override PartName="/ppt/slides/slide23.xml" ContentType="application/vnd.openxmlformats-officedocument.presentationml.slide+xml"/>
  <Override PartName="/ppt/theme/theme1.xml" ContentType="application/vnd.openxmlformats-officedocument.theme+xml"/>
  <Override PartName="/ppt/slideLayouts/slideLayout10.xml" ContentType="application/vnd.openxmlformats-officedocument.presentationml.slideLayout+xml"/>
  <Override PartName="/ppt/notesSlides/notesSlide17.xml" ContentType="application/vnd.openxmlformats-officedocument.presentationml.notesSlide+xml"/>
  <Override PartName="/ppt/notesSlides/notesSlide6.xml" ContentType="application/vnd.openxmlformats-officedocument.presentationml.notesSlide+xml"/>
  <Override PartName="/ppt/slides/slide7.xml" ContentType="application/vnd.openxmlformats-officedocument.presentationml.slide+xml"/>
  <Override PartName="/ppt/slideLayouts/slideLayout5.xml" ContentType="application/vnd.openxmlformats-officedocument.presentationml.slideLayout+xml"/>
  <Override PartName="/ppt/slides/slide30.xml" ContentType="application/vnd.openxmlformats-officedocument.presentationml.slide+xml"/>
  <Default Extension="gif" ContentType="image/gif"/>
  <Override PartName="/ppt/slides/slide27.xml" ContentType="application/vnd.openxmlformats-officedocument.presentationml.slide+xml"/>
  <Override PartName="/ppt/slides/slide11.xml" ContentType="application/vnd.openxmlformats-officedocument.presentationml.slide+xml"/>
  <Override PartName="/ppt/media/audio7.bin" ContentType="audio/unknown"/>
  <Override PartName="/ppt/slides/slide46.xml" ContentType="application/vnd.openxmlformats-officedocument.presentationml.slide+xml"/>
  <Override PartName="/ppt/notesSlides/notesSlide8.xml" ContentType="application/vnd.openxmlformats-officedocument.presentationml.notesSlide+xml"/>
  <Override PartName="/ppt/media/audio23.bin" ContentType="audio/unknown"/>
  <Override PartName="/ppt/media/audio27.bin" ContentType="audio/unknown"/>
  <Override PartName="/ppt/slideLayouts/slideLayout9.xml" ContentType="application/vnd.openxmlformats-officedocument.presentationml.slideLayout+xml"/>
  <Override PartName="/ppt/slides/slide34.xml" ContentType="application/vnd.openxmlformats-officedocument.presentationml.slide+xml"/>
  <Override PartName="/ppt/slides/slide15.xml" ContentType="application/vnd.openxmlformats-officedocument.presentationml.slide+xml"/>
  <Override PartName="/ppt/media/audio13.bin" ContentType="audio/unknown"/>
  <Override PartName="/ppt/media/audio32.bin" ContentType="audio/unknown"/>
  <Override PartName="/ppt/slides/slide20.xml" ContentType="application/vnd.openxmlformats-officedocument.presentationml.slide+xml"/>
  <Override PartName="/ppt/presProps.xml" ContentType="application/vnd.openxmlformats-officedocument.presentationml.presProps+xml"/>
  <Override PartName="/ppt/notesSlides/notesSlide14.xml" ContentType="application/vnd.openxmlformats-officedocument.presentationml.notesSlide+xml"/>
  <Override PartName="/ppt/notesSlides/notesSlide3.xml" ContentType="application/vnd.openxmlformats-officedocument.presentationml.notesSlide+xml"/>
  <Override PartName="/ppt/slides/slide19.xml" ContentType="application/vnd.openxmlformats-officedocument.presentationml.slide+xml"/>
  <Override PartName="/ppt/slides/slide38.xml" ContentType="application/vnd.openxmlformats-officedocument.presentationml.slide+xml"/>
  <Override PartName="/ppt/slides/slide4.xml" ContentType="application/vnd.openxmlformats-officedocument.presentationml.slide+xml"/>
  <Override PartName="/ppt/media/audio20.bin" ContentType="audio/unknown"/>
  <Override PartName="/ppt/slideLayouts/slideLayout2.xml" ContentType="application/vnd.openxmlformats-officedocument.presentationml.slideLayout+xml"/>
  <Override PartName="/ppt/media/audio4.bin" ContentType="audio/unknown"/>
  <Override PartName="/ppt/slides/slide43.xml" ContentType="application/vnd.openxmlformats-officedocument.presentationml.slide+xml"/>
  <Override PartName="/ppt/media/audio17.bin" ContentType="audio/unknown"/>
  <Override PartName="/ppt/slides/slide24.xml" ContentType="application/vnd.openxmlformats-officedocument.presentationml.slide+xml"/>
  <Override PartName="/ppt/handoutMasters/handoutMaster1.xml" ContentType="application/vnd.openxmlformats-officedocument.presentationml.handoutMaster+xml"/>
  <Override PartName="/ppt/theme/theme2.xml" ContentType="application/vnd.openxmlformats-officedocument.theme+xml"/>
  <Override PartName="/ppt/slideLayouts/slideLayout11.xml" ContentType="application/vnd.openxmlformats-officedocument.presentationml.slideLayout+xml"/>
  <Override PartName="/ppt/notesSlides/notesSlide18.xml" ContentType="application/vnd.openxmlformats-officedocument.presentationml.notesSlide+xml"/>
  <Override PartName="/docProps/core.xml" ContentType="application/vnd.openxmlformats-package.core-properties+xml"/>
  <Override PartName="/ppt/notesSlides/notesSlide7.xml" ContentType="application/vnd.openxmlformats-officedocument.presentationml.notesSlide+xml"/>
  <Default Extension="jpeg" ContentType="image/jpeg"/>
  <Override PartName="/ppt/slides/slide8.xml" ContentType="application/vnd.openxmlformats-officedocument.presentationml.slide+xml"/>
  <Override PartName="/ppt/slides/slide12.xml" ContentType="application/vnd.openxmlformats-officedocument.presentationml.slide+xml"/>
  <Override PartName="/ppt/slideLayouts/slideLayout6.xml" ContentType="application/vnd.openxmlformats-officedocument.presentationml.slideLayout+xml"/>
  <Override PartName="/ppt/slides/slide28.xml" ContentType="application/vnd.openxmlformats-officedocument.presentationml.slide+xml"/>
  <Override PartName="/ppt/media/audio8.bin" ContentType="audio/unknown"/>
  <Override PartName="/ppt/slides/slide50.xml" ContentType="application/vnd.openxmlformats-officedocument.presentationml.slide+xml"/>
  <Override PartName="/ppt/media/audio10.bin" ContentType="audio/unknown"/>
  <Override PartName="/ppt/slides/slide47.xml" ContentType="application/vnd.openxmlformats-officedocument.presentationml.slide+xml"/>
  <Override PartName="/ppt/notesSlides/notesSlide9.xml" ContentType="application/vnd.openxmlformats-officedocument.presentationml.notesSlide+xml"/>
  <Override PartName="/ppt/slides/slide31.xml" ContentType="application/vnd.openxmlformats-officedocument.presentationml.slide+xml"/>
  <Override PartName="/ppt/media/audio24.bin" ContentType="audio/unknown"/>
  <Default Extension="emf" ContentType="image/x-emf"/>
  <Override PartName="/ppt/notesSlides/notesSlide11.xml" ContentType="application/vnd.openxmlformats-officedocument.presentationml.notesSlide+xml"/>
  <Default Extension="rels" ContentType="application/vnd.openxmlformats-package.relationships+xml"/>
  <Override PartName="/ppt/media/audio28.bin" ContentType="audio/unknown"/>
  <Override PartName="/ppt/slides/slide16.xml" ContentType="application/vnd.openxmlformats-officedocument.presentationml.slide+xml"/>
  <Override PartName="/ppt/slides/slide35.xml" ContentType="application/vnd.openxmlformats-officedocument.presentationml.slide+xml"/>
  <Override PartName="/ppt/slides/slide1.xml" ContentType="application/vnd.openxmlformats-officedocument.presentationml.slide+xml"/>
  <Override PartName="/ppt/media/audio14.bin" ContentType="audio/unknown"/>
  <Override PartName="/ppt/media/audio33.bin" ContentType="audio/unknown"/>
  <Override PartName="/ppt/slides/slide21.xml" ContentType="application/vnd.openxmlformats-officedocument.presentationml.slide+xml"/>
  <Override PartName="/ppt/media/audio1.bin" ContentType="audio/unknown"/>
  <Override PartName="/ppt/slides/slide40.xml" ContentType="application/vnd.openxmlformats-officedocument.presentationml.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slides/slide39.xml" ContentType="application/vnd.openxmlformats-officedocument.presentationml.slide+xml"/>
  <Override PartName="/ppt/notesSlides/notesSlide20.xml" ContentType="application/vnd.openxmlformats-officedocument.presentationml.notesSlide+xml"/>
  <Override PartName="/ppt/slides/slide5.xml" ContentType="application/vnd.openxmlformats-officedocument.presentationml.slide+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media/audio18.bin" ContentType="audio/unknown"/>
  <Override PartName="/ppt/slides/slide44.xml" ContentType="application/vnd.openxmlformats-officedocument.presentationml.slide+xml"/>
  <Override PartName="/ppt/slides/slide25.xml" ContentType="application/vnd.openxmlformats-officedocument.presentationml.slide+xml"/>
  <Override PartName="/ppt/theme/theme3.xml" ContentType="application/vnd.openxmlformats-officedocument.theme+xml"/>
  <Override PartName="/ppt/media/audio5.bin" ContentType="audio/unknown"/>
  <Override PartName="/ppt/media/audio21.bin" ContentType="audio/unknown"/>
  <Override PartName="/ppt/slideLayouts/slideLayout12.xml" ContentType="application/vnd.openxmlformats-officedocument.presentationml.slideLayout+xml"/>
  <Override PartName="/ppt/notesSlides/notesSlide19.xml" ContentType="application/vnd.openxmlformats-officedocument.presentationml.notesSlide+xml"/>
  <Override PartName="/ppt/slides/slide9.xml" ContentType="application/vnd.openxmlformats-officedocument.presentationml.slide+xml"/>
  <Override PartName="/ppt/slides/slide13.xml" ContentType="application/vnd.openxmlformats-officedocument.presentationml.slide+xml"/>
  <Default Extension="xml" ContentType="application/xml"/>
  <Override PartName="/ppt/tableStyles.xml" ContentType="application/vnd.openxmlformats-officedocument.presentationml.tableStyles+xml"/>
  <Override PartName="/ppt/media/audio9.bin" ContentType="audio/unknown"/>
  <Override PartName="/ppt/slides/slide51.xml" ContentType="application/vnd.openxmlformats-officedocument.presentationml.slide+xml"/>
  <Override PartName="/ppt/media/audio11.bin" ContentType="audio/unknown"/>
  <Override PartName="/ppt/slides/slide48.xml" ContentType="application/vnd.openxmlformats-officedocument.presentationml.slide+xml"/>
  <Override PartName="/ppt/notesSlides/notesSlide10.xml" ContentType="application/vnd.openxmlformats-officedocument.presentationml.notesSlide+xml"/>
  <Override PartName="/ppt/viewProps.xml" ContentType="application/vnd.openxmlformats-officedocument.presentationml.viewProps+xml"/>
  <Override PartName="/ppt/slideLayouts/slideLayout7.xml" ContentType="application/vnd.openxmlformats-officedocument.presentationml.slideLayout+xml"/>
  <Override PartName="/ppt/slides/slide32.xml" ContentType="application/vnd.openxmlformats-officedocument.presentationml.slide+xml"/>
  <Override PartName="/ppt/slides/slide29.xml" ContentType="application/vnd.openxmlformats-officedocument.presentationml.slide+xml"/>
  <Override PartName="/ppt/media/audio25.bin" ContentType="audio/unknown"/>
  <Override PartName="/ppt/notesMasters/notesMaster1.xml" ContentType="application/vnd.openxmlformats-officedocument.presentationml.notesMaster+xml"/>
  <Override PartName="/ppt/media/audio30.bin" ContentType="audio/unknown"/>
  <Override PartName="/docProps/app.xml" ContentType="application/vnd.openxmlformats-officedocument.extended-properties+xml"/>
  <Override PartName="/ppt/notesSlides/notesSlide12.xml" ContentType="application/vnd.openxmlformats-officedocument.presentationml.notesSlide+xml"/>
  <Override PartName="/ppt/notesSlides/notesSlide1.xml" ContentType="application/vnd.openxmlformats-officedocument.presentationml.notesSlide+xml"/>
  <Override PartName="/ppt/slides/slide17.xml" ContentType="application/vnd.openxmlformats-officedocument.presentationml.slide+xml"/>
  <Override PartName="/ppt/slides/slide36.xml" ContentType="application/vnd.openxmlformats-officedocument.presentationml.slide+xml"/>
  <Override PartName="/ppt/presentation.xml" ContentType="application/vnd.openxmlformats-officedocument.presentationml.presentation.main+xml"/>
  <Override PartName="/ppt/media/audio29.bin" ContentType="audio/unknown"/>
  <Override PartName="/ppt/slides/slide2.xml" ContentType="application/vnd.openxmlformats-officedocument.presentationml.slide+xml"/>
  <Override PartName="/ppt/media/audio15.bin" ContentType="audio/unknown"/>
  <Override PartName="/ppt/media/audio2.bin" ContentType="audio/unknown"/>
  <Override PartName="/ppt/slides/slide41.xml" ContentType="application/vnd.openxmlformats-officedocument.presentationml.slide+xml"/>
  <Override PartName="/ppt/slides/slide22.xml" ContentType="application/vnd.openxmlformats-officedocument.presentationml.slide+xml"/>
  <Override PartName="/ppt/notesSlides/notesSlide16.xml" ContentType="application/vnd.openxmlformats-officedocument.presentationml.notesSlide+xml"/>
  <Override PartName="/ppt/notesSlides/notesSlide5.xml" ContentType="application/vnd.openxmlformats-officedocument.presentationml.notesSlide+xml"/>
  <Override PartName="/ppt/notesSlides/notesSlide21.xml" ContentType="application/vnd.openxmlformats-officedocument.presentationml.notesSlide+xml"/>
  <Override PartName="/ppt/slides/slide6.xml" ContentType="application/vnd.openxmlformats-officedocument.presentationml.slide+xml"/>
  <Override PartName="/ppt/slideLayouts/slideLayout4.xml" ContentType="application/vnd.openxmlformats-officedocument.presentationml.slideLayout+xml"/>
  <Override PartName="/ppt/media/audio19.bin" ContentType="audio/unknown"/>
  <Override PartName="/ppt/slides/slide26.xml" ContentType="application/vnd.openxmlformats-officedocument.presentationml.slide+xml"/>
  <Override PartName="/ppt/slides/slide45.xml" ContentType="application/vnd.openxmlformats-officedocument.presentationml.slide+xml"/>
  <Override PartName="/ppt/slides/slide10.xml" ContentType="application/vnd.openxmlformats-officedocument.presentationml.slide+xml"/>
  <Override PartName="/ppt/media/audio6.bin" ContentType="audio/unknown"/>
  <Override PartName="/ppt/media/audio22.bin" ContentType="audio/unknown"/>
  <Default Extension="png" ContentType="image/png"/>
  <Override PartName="/ppt/media/audio26.bin" ContentType="audio/unknown"/>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648" r:id="rId1"/>
  </p:sldMasterIdLst>
  <p:notesMasterIdLst>
    <p:notesMasterId r:id="rId54"/>
  </p:notesMasterIdLst>
  <p:handoutMasterIdLst>
    <p:handoutMasterId r:id="rId55"/>
  </p:handoutMasterIdLst>
  <p:sldIdLst>
    <p:sldId id="257" r:id="rId2"/>
    <p:sldId id="295" r:id="rId3"/>
    <p:sldId id="346" r:id="rId4"/>
    <p:sldId id="296" r:id="rId5"/>
    <p:sldId id="362" r:id="rId6"/>
    <p:sldId id="298" r:id="rId7"/>
    <p:sldId id="312" r:id="rId8"/>
    <p:sldId id="313" r:id="rId9"/>
    <p:sldId id="357" r:id="rId10"/>
    <p:sldId id="360" r:id="rId11"/>
    <p:sldId id="361" r:id="rId12"/>
    <p:sldId id="314" r:id="rId13"/>
    <p:sldId id="315" r:id="rId14"/>
    <p:sldId id="317" r:id="rId15"/>
    <p:sldId id="349" r:id="rId16"/>
    <p:sldId id="352" r:id="rId17"/>
    <p:sldId id="355" r:id="rId18"/>
    <p:sldId id="323" r:id="rId19"/>
    <p:sldId id="354" r:id="rId20"/>
    <p:sldId id="358" r:id="rId21"/>
    <p:sldId id="353" r:id="rId22"/>
    <p:sldId id="337" r:id="rId23"/>
    <p:sldId id="342" r:id="rId24"/>
    <p:sldId id="356" r:id="rId25"/>
    <p:sldId id="359" r:id="rId26"/>
    <p:sldId id="310" r:id="rId27"/>
    <p:sldId id="258" r:id="rId28"/>
    <p:sldId id="259" r:id="rId29"/>
    <p:sldId id="260" r:id="rId30"/>
    <p:sldId id="287" r:id="rId31"/>
    <p:sldId id="271" r:id="rId32"/>
    <p:sldId id="272" r:id="rId33"/>
    <p:sldId id="274" r:id="rId34"/>
    <p:sldId id="270" r:id="rId35"/>
    <p:sldId id="294" r:id="rId36"/>
    <p:sldId id="290" r:id="rId37"/>
    <p:sldId id="291" r:id="rId38"/>
    <p:sldId id="292" r:id="rId39"/>
    <p:sldId id="288" r:id="rId40"/>
    <p:sldId id="262" r:id="rId41"/>
    <p:sldId id="263" r:id="rId42"/>
    <p:sldId id="264" r:id="rId43"/>
    <p:sldId id="265" r:id="rId44"/>
    <p:sldId id="266" r:id="rId45"/>
    <p:sldId id="267" r:id="rId46"/>
    <p:sldId id="268" r:id="rId47"/>
    <p:sldId id="269" r:id="rId48"/>
    <p:sldId id="293" r:id="rId49"/>
    <p:sldId id="285" r:id="rId50"/>
    <p:sldId id="347" r:id="rId51"/>
    <p:sldId id="343" r:id="rId52"/>
    <p:sldId id="345" r:id="rId53"/>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charset="0"/>
        <a:ea typeface="MS Pゴシック" pitchFamily="-92" charset="-128"/>
        <a:cs typeface="MS Pゴシック" pitchFamily="-92" charset="-128"/>
      </a:defRPr>
    </a:lvl1pPr>
    <a:lvl2pPr marL="457200" algn="l" rtl="0" eaLnBrk="0" fontAlgn="base" hangingPunct="0">
      <a:spcBef>
        <a:spcPct val="0"/>
      </a:spcBef>
      <a:spcAft>
        <a:spcPct val="0"/>
      </a:spcAft>
      <a:defRPr sz="2400" kern="1200">
        <a:solidFill>
          <a:schemeClr val="tx1"/>
        </a:solidFill>
        <a:latin typeface="Arial" charset="0"/>
        <a:ea typeface="MS Pゴシック" pitchFamily="-92" charset="-128"/>
        <a:cs typeface="MS Pゴシック" pitchFamily="-92" charset="-128"/>
      </a:defRPr>
    </a:lvl2pPr>
    <a:lvl3pPr marL="914400" algn="l" rtl="0" eaLnBrk="0" fontAlgn="base" hangingPunct="0">
      <a:spcBef>
        <a:spcPct val="0"/>
      </a:spcBef>
      <a:spcAft>
        <a:spcPct val="0"/>
      </a:spcAft>
      <a:defRPr sz="2400" kern="1200">
        <a:solidFill>
          <a:schemeClr val="tx1"/>
        </a:solidFill>
        <a:latin typeface="Arial" charset="0"/>
        <a:ea typeface="MS Pゴシック" pitchFamily="-92" charset="-128"/>
        <a:cs typeface="MS Pゴシック" pitchFamily="-92" charset="-128"/>
      </a:defRPr>
    </a:lvl3pPr>
    <a:lvl4pPr marL="1371600" algn="l" rtl="0" eaLnBrk="0" fontAlgn="base" hangingPunct="0">
      <a:spcBef>
        <a:spcPct val="0"/>
      </a:spcBef>
      <a:spcAft>
        <a:spcPct val="0"/>
      </a:spcAft>
      <a:defRPr sz="2400" kern="1200">
        <a:solidFill>
          <a:schemeClr val="tx1"/>
        </a:solidFill>
        <a:latin typeface="Arial" charset="0"/>
        <a:ea typeface="MS Pゴシック" pitchFamily="-92" charset="-128"/>
        <a:cs typeface="MS Pゴシック" pitchFamily="-92" charset="-128"/>
      </a:defRPr>
    </a:lvl4pPr>
    <a:lvl5pPr marL="1828800" algn="l" rtl="0" eaLnBrk="0" fontAlgn="base" hangingPunct="0">
      <a:spcBef>
        <a:spcPct val="0"/>
      </a:spcBef>
      <a:spcAft>
        <a:spcPct val="0"/>
      </a:spcAft>
      <a:defRPr sz="2400" kern="1200">
        <a:solidFill>
          <a:schemeClr val="tx1"/>
        </a:solidFill>
        <a:latin typeface="Arial" charset="0"/>
        <a:ea typeface="MS Pゴシック" pitchFamily="-92" charset="-128"/>
        <a:cs typeface="MS Pゴシック" pitchFamily="-92" charset="-128"/>
      </a:defRPr>
    </a:lvl5pPr>
    <a:lvl6pPr marL="2286000" algn="l" defTabSz="457200" rtl="0" eaLnBrk="1" latinLnBrk="0" hangingPunct="1">
      <a:defRPr sz="2400" kern="1200">
        <a:solidFill>
          <a:schemeClr val="tx1"/>
        </a:solidFill>
        <a:latin typeface="Arial" charset="0"/>
        <a:ea typeface="MS Pゴシック" pitchFamily="-92" charset="-128"/>
        <a:cs typeface="MS Pゴシック" pitchFamily="-92" charset="-128"/>
      </a:defRPr>
    </a:lvl6pPr>
    <a:lvl7pPr marL="2743200" algn="l" defTabSz="457200" rtl="0" eaLnBrk="1" latinLnBrk="0" hangingPunct="1">
      <a:defRPr sz="2400" kern="1200">
        <a:solidFill>
          <a:schemeClr val="tx1"/>
        </a:solidFill>
        <a:latin typeface="Arial" charset="0"/>
        <a:ea typeface="MS Pゴシック" pitchFamily="-92" charset="-128"/>
        <a:cs typeface="MS Pゴシック" pitchFamily="-92" charset="-128"/>
      </a:defRPr>
    </a:lvl7pPr>
    <a:lvl8pPr marL="3200400" algn="l" defTabSz="457200" rtl="0" eaLnBrk="1" latinLnBrk="0" hangingPunct="1">
      <a:defRPr sz="2400" kern="1200">
        <a:solidFill>
          <a:schemeClr val="tx1"/>
        </a:solidFill>
        <a:latin typeface="Arial" charset="0"/>
        <a:ea typeface="MS Pゴシック" pitchFamily="-92" charset="-128"/>
        <a:cs typeface="MS Pゴシック" pitchFamily="-92" charset="-128"/>
      </a:defRPr>
    </a:lvl8pPr>
    <a:lvl9pPr marL="3657600" algn="l" defTabSz="457200" rtl="0" eaLnBrk="1" latinLnBrk="0" hangingPunct="1">
      <a:defRPr sz="2400" kern="1200">
        <a:solidFill>
          <a:schemeClr val="tx1"/>
        </a:solidFill>
        <a:latin typeface="Arial" charset="0"/>
        <a:ea typeface="MS Pゴシック" pitchFamily="-92" charset="-128"/>
        <a:cs typeface="MS Pゴシック" pitchFamily="-92" charset="-128"/>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1FB7E0"/>
    <a:srgbClr val="93B4CD"/>
    <a:srgbClr val="FFFF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560" autoAdjust="0"/>
    <p:restoredTop sz="98682" autoAdjust="0"/>
  </p:normalViewPr>
  <p:slideViewPr>
    <p:cSldViewPr>
      <p:cViewPr varScale="1">
        <p:scale>
          <a:sx n="92" d="100"/>
          <a:sy n="92" d="100"/>
        </p:scale>
        <p:origin x="-81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584"/>
    </p:cViewPr>
  </p:sorter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notesMaster" Target="notesMasters/notesMaster1.xml"/><Relationship Id="rId55" Type="http://schemas.openxmlformats.org/officeDocument/2006/relationships/handoutMaster" Target="handoutMasters/handoutMaster1.xml"/><Relationship Id="rId56" Type="http://schemas.openxmlformats.org/officeDocument/2006/relationships/printerSettings" Target="printerSettings/printerSettings1.bin"/><Relationship Id="rId57" Type="http://schemas.openxmlformats.org/officeDocument/2006/relationships/presProps" Target="presProps.xml"/><Relationship Id="rId58" Type="http://schemas.openxmlformats.org/officeDocument/2006/relationships/viewProps" Target="viewProps.xml"/><Relationship Id="rId59" Type="http://schemas.openxmlformats.org/officeDocument/2006/relationships/theme" Target="theme/theme1.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614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614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614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71092DBB-B1FC-A94F-A47B-6C1FBB09862B}"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8195"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819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19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819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4EEFD08-04C3-8042-945C-779395C360A3}" type="slidenum">
              <a:rPr lang="en-US"/>
              <a:pPr/>
              <a:t>‹#›</a:t>
            </a:fld>
            <a:endParaRPr 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S Pゴシック" pitchFamily="-92" charset="-128"/>
        <a:cs typeface="MS Pゴシック" pitchFamily="-92" charset="-128"/>
      </a:defRPr>
    </a:lvl1pPr>
    <a:lvl2pPr marL="457200" algn="l" rtl="0" fontAlgn="base">
      <a:spcBef>
        <a:spcPct val="30000"/>
      </a:spcBef>
      <a:spcAft>
        <a:spcPct val="0"/>
      </a:spcAft>
      <a:defRPr sz="1200" kern="1200">
        <a:solidFill>
          <a:schemeClr val="tx1"/>
        </a:solidFill>
        <a:latin typeface="Arial" charset="0"/>
        <a:ea typeface="MS Pゴシック" pitchFamily="-92" charset="-128"/>
        <a:cs typeface="MS Pゴシック" pitchFamily="-92" charset="-128"/>
      </a:defRPr>
    </a:lvl2pPr>
    <a:lvl3pPr marL="914400" algn="l" rtl="0" fontAlgn="base">
      <a:spcBef>
        <a:spcPct val="30000"/>
      </a:spcBef>
      <a:spcAft>
        <a:spcPct val="0"/>
      </a:spcAft>
      <a:defRPr sz="1200" kern="1200">
        <a:solidFill>
          <a:schemeClr val="tx1"/>
        </a:solidFill>
        <a:latin typeface="Arial" charset="0"/>
        <a:ea typeface="MS Pゴシック" pitchFamily="-92" charset="-128"/>
        <a:cs typeface="MS Pゴシック" pitchFamily="-92" charset="-128"/>
      </a:defRPr>
    </a:lvl3pPr>
    <a:lvl4pPr marL="1371600" algn="l" rtl="0" fontAlgn="base">
      <a:spcBef>
        <a:spcPct val="30000"/>
      </a:spcBef>
      <a:spcAft>
        <a:spcPct val="0"/>
      </a:spcAft>
      <a:defRPr sz="1200" kern="1200">
        <a:solidFill>
          <a:schemeClr val="tx1"/>
        </a:solidFill>
        <a:latin typeface="Arial" charset="0"/>
        <a:ea typeface="MS Pゴシック" pitchFamily="-92" charset="-128"/>
        <a:cs typeface="MS Pゴシック" pitchFamily="-92" charset="-128"/>
      </a:defRPr>
    </a:lvl4pPr>
    <a:lvl5pPr marL="1828800" algn="l" rtl="0" fontAlgn="base">
      <a:spcBef>
        <a:spcPct val="30000"/>
      </a:spcBef>
      <a:spcAft>
        <a:spcPct val="0"/>
      </a:spcAft>
      <a:defRPr sz="1200" kern="1200">
        <a:solidFill>
          <a:schemeClr val="tx1"/>
        </a:solidFill>
        <a:latin typeface="Arial" charset="0"/>
        <a:ea typeface="MS Pゴシック" pitchFamily="-92" charset="-128"/>
        <a:cs typeface="MS Pゴシック" pitchFamily="-92" charset="-128"/>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p:spPr>
        <p:txBody>
          <a:bodyPr/>
          <a:lstStyle/>
          <a:p>
            <a:fld id="{23321DC1-4D33-436D-94CA-2492F105961D}" type="slidenum">
              <a:rPr lang="en-US" smtClean="0"/>
              <a:pPr/>
              <a:t>2</a:t>
            </a:fld>
            <a:endParaRPr lang="en-US" smtClean="0"/>
          </a:p>
        </p:txBody>
      </p:sp>
      <p:sp>
        <p:nvSpPr>
          <p:cNvPr id="53251" name="Rectangle 2"/>
          <p:cNvSpPr>
            <a:spLocks noGrp="1" noRot="1" noChangeAspect="1" noChangeArrowheads="1" noTextEdit="1"/>
          </p:cNvSpPr>
          <p:nvPr>
            <p:ph type="sldImg"/>
          </p:nvPr>
        </p:nvSpPr>
        <p:spPr>
          <a:ln/>
        </p:spPr>
      </p:sp>
      <p:sp>
        <p:nvSpPr>
          <p:cNvPr id="53252"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1314" name="Rectangle 2"/>
          <p:cNvSpPr>
            <a:spLocks noGrp="1" noRot="1" noChangeAspect="1" noChangeArrowheads="1" noTextEdit="1"/>
          </p:cNvSpPr>
          <p:nvPr>
            <p:ph type="sldImg"/>
          </p:nvPr>
        </p:nvSpPr>
        <p:spPr>
          <a:ln/>
        </p:spPr>
      </p:sp>
      <p:sp>
        <p:nvSpPr>
          <p:cNvPr id="781315" name="Rectangle 3"/>
          <p:cNvSpPr>
            <a:spLocks noGrp="1" noChangeArrowheads="1"/>
          </p:cNvSpPr>
          <p:nvPr>
            <p:ph type="body" idx="1"/>
          </p:nvPr>
        </p:nvSpPr>
        <p:spPr/>
        <p:txBody>
          <a:bodyPr/>
          <a:lstStyle/>
          <a:p>
            <a:pPr>
              <a:buFontTx/>
              <a:buChar char="-"/>
            </a:pPr>
            <a:r>
              <a:rPr lang="en-US" sz="1200" kern="1200" dirty="0" smtClean="0">
                <a:solidFill>
                  <a:schemeClr val="tx1"/>
                </a:solidFill>
                <a:latin typeface="Arial" charset="0"/>
                <a:ea typeface="MS Pゴシック" pitchFamily="-92" charset="-128"/>
                <a:cs typeface="MS Pゴシック" pitchFamily="-92" charset="-128"/>
              </a:rPr>
              <a:t>Many researchers emphasize the role of familial socialization practices, particularly the impact of parental practices, on children’s developing emotion- regulatory skills. </a:t>
            </a:r>
          </a:p>
          <a:p>
            <a:pPr>
              <a:buFontTx/>
              <a:buChar char="-"/>
            </a:pPr>
            <a:r>
              <a:rPr lang="en-US" sz="1200" kern="1200" dirty="0" smtClean="0">
                <a:solidFill>
                  <a:schemeClr val="tx1"/>
                </a:solidFill>
                <a:latin typeface="Arial" charset="0"/>
                <a:ea typeface="MS Pゴシック" pitchFamily="-92" charset="-128"/>
                <a:cs typeface="MS Pゴシック" pitchFamily="-92" charset="-128"/>
              </a:rPr>
              <a:t>Family context most proximal context for young</a:t>
            </a:r>
            <a:r>
              <a:rPr lang="en-US" sz="1200" kern="1200" baseline="0" dirty="0" smtClean="0">
                <a:solidFill>
                  <a:schemeClr val="tx1"/>
                </a:solidFill>
                <a:latin typeface="Arial" charset="0"/>
                <a:ea typeface="MS Pゴシック" pitchFamily="-92" charset="-128"/>
                <a:cs typeface="MS Pゴシック" pitchFamily="-92" charset="-128"/>
              </a:rPr>
              <a:t> children</a:t>
            </a:r>
            <a:endParaRPr lang="en-US" sz="1200" kern="1200" dirty="0" smtClean="0">
              <a:solidFill>
                <a:schemeClr val="tx1"/>
              </a:solidFill>
              <a:latin typeface="Arial" charset="0"/>
              <a:ea typeface="MS Pゴシック" pitchFamily="-92" charset="-128"/>
              <a:cs typeface="MS Pゴシック" pitchFamily="-92" charset="-128"/>
            </a:endParaRPr>
          </a:p>
          <a:p>
            <a:pPr>
              <a:buFontTx/>
              <a:buChar char="-"/>
            </a:pPr>
            <a:r>
              <a:rPr lang="en-US" sz="1200" kern="1200" dirty="0" smtClean="0">
                <a:solidFill>
                  <a:schemeClr val="tx1"/>
                </a:solidFill>
                <a:latin typeface="Arial" charset="0"/>
                <a:ea typeface="MS Pゴシック" pitchFamily="-92" charset="-128"/>
                <a:cs typeface="MS Pゴシック" pitchFamily="-92" charset="-128"/>
              </a:rPr>
              <a:t>Young children have difficulties regulating emotional arousal on their own, and must therefore rely on close others to help them regulate their distress. </a:t>
            </a:r>
          </a:p>
          <a:p>
            <a:pPr>
              <a:buFontTx/>
              <a:buChar char="-"/>
            </a:pPr>
            <a:r>
              <a:rPr lang="en-US" sz="1200" kern="1200" dirty="0" smtClean="0">
                <a:solidFill>
                  <a:schemeClr val="tx1"/>
                </a:solidFill>
                <a:latin typeface="Arial" charset="0"/>
                <a:ea typeface="MS Pゴシック" pitchFamily="-92" charset="-128"/>
                <a:cs typeface="MS Pゴシック" pitchFamily="-92" charset="-128"/>
              </a:rPr>
              <a:t>Thus, parents’ responses to their children’s distress have the potential to either alleviate or exacerbate children’s emotional arousal. </a:t>
            </a:r>
          </a:p>
          <a:p>
            <a:pPr>
              <a:buFontTx/>
              <a:buChar char="-"/>
            </a:pPr>
            <a:r>
              <a:rPr lang="en-US" sz="1200" kern="1200" dirty="0" smtClean="0">
                <a:solidFill>
                  <a:schemeClr val="tx1"/>
                </a:solidFill>
                <a:latin typeface="Arial" charset="0"/>
                <a:ea typeface="MS Pゴシック" pitchFamily="-92" charset="-128"/>
                <a:cs typeface="MS Pゴシック" pitchFamily="-92" charset="-128"/>
              </a:rPr>
              <a:t>Indeed, previous research with infants and young children indicates that parental reactions to children’s distress that are appropriately responsive and supportive are associated with children’s greater regulatory capacities </a:t>
            </a:r>
          </a:p>
          <a:p>
            <a:pPr>
              <a:buFontTx/>
              <a:buChar char="-"/>
            </a:pPr>
            <a:r>
              <a:rPr lang="en-US" sz="1200" kern="1200" dirty="0" smtClean="0">
                <a:solidFill>
                  <a:schemeClr val="tx1"/>
                </a:solidFill>
                <a:latin typeface="Arial" charset="0"/>
                <a:ea typeface="MS Pゴシック" pitchFamily="-92" charset="-128"/>
                <a:cs typeface="MS Pゴシック" pitchFamily="-92" charset="-128"/>
              </a:rPr>
              <a:t>whereas children whose parents respond harshly to their distress tend to have diminished regulatory skills (</a:t>
            </a:r>
            <a:r>
              <a:rPr lang="en-US" sz="1200" kern="1200" dirty="0" err="1" smtClean="0">
                <a:solidFill>
                  <a:schemeClr val="tx1"/>
                </a:solidFill>
                <a:latin typeface="Arial" charset="0"/>
                <a:ea typeface="MS Pゴシック" pitchFamily="-92" charset="-128"/>
                <a:cs typeface="MS Pゴシック" pitchFamily="-92" charset="-128"/>
              </a:rPr>
              <a:t>Fabes</a:t>
            </a:r>
            <a:r>
              <a:rPr lang="en-US" sz="1200" kern="1200" dirty="0" smtClean="0">
                <a:solidFill>
                  <a:schemeClr val="tx1"/>
                </a:solidFill>
                <a:latin typeface="Arial" charset="0"/>
                <a:ea typeface="MS Pゴシック" pitchFamily="-92" charset="-128"/>
                <a:cs typeface="MS Pゴシック" pitchFamily="-92" charset="-128"/>
              </a:rPr>
              <a:t> et al. 2001). </a:t>
            </a:r>
          </a:p>
          <a:p>
            <a:pPr>
              <a:buFontTx/>
              <a:buNone/>
            </a:pPr>
            <a:endParaRPr lang="en-US" dirty="0">
              <a:latin typeface="Candara" pitchFamily="34"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1314" name="Rectangle 2"/>
          <p:cNvSpPr>
            <a:spLocks noGrp="1" noRot="1" noChangeAspect="1" noChangeArrowheads="1" noTextEdit="1"/>
          </p:cNvSpPr>
          <p:nvPr>
            <p:ph type="sldImg"/>
          </p:nvPr>
        </p:nvSpPr>
        <p:spPr>
          <a:ln/>
        </p:spPr>
      </p:sp>
      <p:sp>
        <p:nvSpPr>
          <p:cNvPr id="781315" name="Rectangle 3"/>
          <p:cNvSpPr>
            <a:spLocks noGrp="1" noChangeArrowheads="1"/>
          </p:cNvSpPr>
          <p:nvPr>
            <p:ph type="body" idx="1"/>
          </p:nvPr>
        </p:nvSpPr>
        <p:spPr/>
        <p:txBody>
          <a:bodyPr/>
          <a:lstStyle/>
          <a:p>
            <a:pPr>
              <a:buFontTx/>
              <a:buChar char="-"/>
            </a:pPr>
            <a:r>
              <a:rPr lang="en-US" sz="1200" kern="1200" dirty="0" smtClean="0">
                <a:solidFill>
                  <a:schemeClr val="tx1"/>
                </a:solidFill>
                <a:latin typeface="Arial" charset="0"/>
                <a:ea typeface="MS Pゴシック" pitchFamily="-92" charset="-128"/>
                <a:cs typeface="MS Pゴシック" pitchFamily="-92" charset="-128"/>
              </a:rPr>
              <a:t>early adolescence is a vital period for examining how </a:t>
            </a:r>
            <a:r>
              <a:rPr lang="en-US" sz="1200" kern="1200" dirty="0" err="1" smtClean="0">
                <a:solidFill>
                  <a:schemeClr val="tx1"/>
                </a:solidFill>
                <a:latin typeface="Arial" charset="0"/>
                <a:ea typeface="MS Pゴシック" pitchFamily="-92" charset="-128"/>
                <a:cs typeface="MS Pゴシック" pitchFamily="-92" charset="-128"/>
              </a:rPr>
              <a:t>pareent</a:t>
            </a:r>
            <a:r>
              <a:rPr lang="en-US" sz="1200" kern="1200" dirty="0" smtClean="0">
                <a:solidFill>
                  <a:schemeClr val="tx1"/>
                </a:solidFill>
                <a:latin typeface="Arial" charset="0"/>
                <a:ea typeface="MS Pゴシック" pitchFamily="-92" charset="-128"/>
                <a:cs typeface="MS Pゴシック" pitchFamily="-92" charset="-128"/>
              </a:rPr>
              <a:t>-child relationships may influence</a:t>
            </a:r>
            <a:r>
              <a:rPr lang="en-US" sz="1200" kern="1200" baseline="0" dirty="0" smtClean="0">
                <a:solidFill>
                  <a:schemeClr val="tx1"/>
                </a:solidFill>
                <a:latin typeface="Arial" charset="0"/>
                <a:ea typeface="MS Pゴシック" pitchFamily="-92" charset="-128"/>
                <a:cs typeface="MS Pゴシック" pitchFamily="-92" charset="-128"/>
              </a:rPr>
              <a:t> emotion regulation abilities.</a:t>
            </a:r>
          </a:p>
          <a:p>
            <a:pPr>
              <a:buFontTx/>
              <a:buChar char="-"/>
            </a:pPr>
            <a:r>
              <a:rPr lang="en-US" sz="1200" kern="1200" baseline="0" dirty="0" smtClean="0">
                <a:solidFill>
                  <a:schemeClr val="tx1"/>
                </a:solidFill>
                <a:latin typeface="Arial" charset="0"/>
                <a:ea typeface="MS Pゴシック" pitchFamily="-92" charset="-128"/>
                <a:cs typeface="MS Pゴシック" pitchFamily="-92" charset="-128"/>
              </a:rPr>
              <a:t>Time of </a:t>
            </a:r>
            <a:r>
              <a:rPr lang="en-US" sz="1200" kern="1200" dirty="0" smtClean="0">
                <a:solidFill>
                  <a:schemeClr val="tx1"/>
                </a:solidFill>
                <a:latin typeface="Arial" charset="0"/>
                <a:ea typeface="MS Pゴシック" pitchFamily="-92" charset="-128"/>
                <a:cs typeface="MS Pゴシック" pitchFamily="-92" charset="-128"/>
              </a:rPr>
              <a:t> the negotiation of autonomy related changes in the parent-child relationship </a:t>
            </a:r>
          </a:p>
          <a:p>
            <a:pPr>
              <a:buFontTx/>
              <a:buChar char="-"/>
            </a:pPr>
            <a:r>
              <a:rPr lang="en-US" sz="1200" kern="1200" dirty="0" smtClean="0">
                <a:solidFill>
                  <a:schemeClr val="tx1"/>
                </a:solidFill>
                <a:latin typeface="Arial" charset="0"/>
                <a:ea typeface="MS Pゴシック" pitchFamily="-92" charset="-128"/>
                <a:cs typeface="MS Pゴシック" pitchFamily="-92" charset="-128"/>
              </a:rPr>
              <a:t>studies support the contention that parent-adolescent conflict is at its highest during early adolescence </a:t>
            </a:r>
          </a:p>
          <a:p>
            <a:pPr>
              <a:buFontTx/>
              <a:buChar char="-"/>
            </a:pPr>
            <a:r>
              <a:rPr lang="en-US" sz="1200" kern="1200" dirty="0" smtClean="0">
                <a:solidFill>
                  <a:schemeClr val="tx1"/>
                </a:solidFill>
                <a:latin typeface="Arial" charset="0"/>
                <a:ea typeface="MS Pゴシック" pitchFamily="-92" charset="-128"/>
                <a:cs typeface="MS Pゴシック" pitchFamily="-92" charset="-128"/>
              </a:rPr>
              <a:t>In turn, while normative parent-adolescent conflict is thought to be adaptive in teaching children how to successfully negotiate boundaries and relationships, </a:t>
            </a:r>
          </a:p>
          <a:p>
            <a:pPr>
              <a:buFontTx/>
              <a:buChar char="-"/>
            </a:pPr>
            <a:r>
              <a:rPr lang="en-US" sz="1200" kern="1200" dirty="0" smtClean="0">
                <a:solidFill>
                  <a:schemeClr val="tx1"/>
                </a:solidFill>
                <a:latin typeface="Arial" charset="0"/>
                <a:ea typeface="MS Pゴシック" pitchFamily="-92" charset="-128"/>
                <a:cs typeface="MS Pゴシック" pitchFamily="-92" charset="-128"/>
              </a:rPr>
              <a:t>Addressing how emotion regulation during interactions within the parent-child context may affect the development of these problems is likely to generate knowledge necessary to ultimately decrease the burden of mental illness associated with adolescent psychopathology </a:t>
            </a:r>
          </a:p>
          <a:p>
            <a:pPr>
              <a:buFontTx/>
              <a:buChar char="-"/>
            </a:pPr>
            <a:r>
              <a:rPr lang="en-US" sz="1200" kern="1200" dirty="0" smtClean="0">
                <a:solidFill>
                  <a:schemeClr val="tx1"/>
                </a:solidFill>
                <a:latin typeface="Arial" charset="0"/>
                <a:ea typeface="MS Pゴシック" pitchFamily="-92" charset="-128"/>
                <a:cs typeface="MS Pゴシック" pitchFamily="-92" charset="-128"/>
              </a:rPr>
              <a:t>; </a:t>
            </a:r>
            <a:endParaRPr lang="en-US" dirty="0">
              <a:latin typeface="Candara" pitchFamily="34"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1314" name="Rectangle 2"/>
          <p:cNvSpPr>
            <a:spLocks noGrp="1" noRot="1" noChangeAspect="1" noChangeArrowheads="1" noTextEdit="1"/>
          </p:cNvSpPr>
          <p:nvPr>
            <p:ph type="sldImg"/>
          </p:nvPr>
        </p:nvSpPr>
        <p:spPr>
          <a:ln/>
        </p:spPr>
      </p:sp>
      <p:sp>
        <p:nvSpPr>
          <p:cNvPr id="781315" name="Rectangle 3"/>
          <p:cNvSpPr>
            <a:spLocks noGrp="1" noChangeArrowheads="1"/>
          </p:cNvSpPr>
          <p:nvPr>
            <p:ph type="body" idx="1"/>
          </p:nvPr>
        </p:nvSpPr>
        <p:spPr/>
        <p:txBody>
          <a:bodyPr/>
          <a:lstStyle/>
          <a:p>
            <a:pPr>
              <a:buFontTx/>
              <a:buChar char="-"/>
            </a:pPr>
            <a:r>
              <a:rPr lang="en-US" sz="1200" kern="1200" dirty="0" smtClean="0">
                <a:solidFill>
                  <a:schemeClr val="tx1"/>
                </a:solidFill>
                <a:latin typeface="Arial" charset="0"/>
                <a:ea typeface="MS Pゴシック" pitchFamily="-92" charset="-128"/>
                <a:cs typeface="MS Pゴシック" pitchFamily="-92" charset="-128"/>
              </a:rPr>
              <a:t>progress toward understanding how emotional processes inform an understanding of associations between family and child functioning require research designs that simultaneously capture processes at multiple domains and levels of analysis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1314" name="Rectangle 2"/>
          <p:cNvSpPr>
            <a:spLocks noGrp="1" noRot="1" noChangeAspect="1" noChangeArrowheads="1" noTextEdit="1"/>
          </p:cNvSpPr>
          <p:nvPr>
            <p:ph type="sldImg"/>
          </p:nvPr>
        </p:nvSpPr>
        <p:spPr>
          <a:ln/>
        </p:spPr>
      </p:sp>
      <p:sp>
        <p:nvSpPr>
          <p:cNvPr id="781315" name="Rectangle 3"/>
          <p:cNvSpPr>
            <a:spLocks noGrp="1" noChangeArrowheads="1"/>
          </p:cNvSpPr>
          <p:nvPr>
            <p:ph type="body" idx="1"/>
          </p:nvPr>
        </p:nvSpPr>
        <p:spPr/>
        <p:txBody>
          <a:bodyPr/>
          <a:lstStyle/>
          <a:p>
            <a:pPr>
              <a:buFontTx/>
              <a:buChar char="-"/>
            </a:pPr>
            <a:r>
              <a:rPr lang="en-US" sz="1000" kern="1200" dirty="0" smtClean="0">
                <a:solidFill>
                  <a:schemeClr val="tx1"/>
                </a:solidFill>
                <a:latin typeface="Arial" charset="0"/>
                <a:ea typeface="MS Pゴシック" pitchFamily="-92" charset="-128"/>
                <a:cs typeface="MS Pゴシック" pitchFamily="-92" charset="-128"/>
              </a:rPr>
              <a:t>Indeed, much of the progress in understanding parent-adolescent relationships during the past decade has come from studies utilizing single informants (typically the adolescent; Steinberg &amp; </a:t>
            </a:r>
            <a:r>
              <a:rPr lang="en-US" sz="1000" kern="1200" dirty="0" err="1" smtClean="0">
                <a:solidFill>
                  <a:schemeClr val="tx1"/>
                </a:solidFill>
                <a:latin typeface="Arial" charset="0"/>
                <a:ea typeface="MS Pゴシック" pitchFamily="-92" charset="-128"/>
                <a:cs typeface="MS Pゴシック" pitchFamily="-92" charset="-128"/>
              </a:rPr>
              <a:t>Avenolli</a:t>
            </a:r>
            <a:r>
              <a:rPr lang="en-US" sz="1000" kern="1200" dirty="0" smtClean="0">
                <a:solidFill>
                  <a:schemeClr val="tx1"/>
                </a:solidFill>
                <a:latin typeface="Arial" charset="0"/>
                <a:ea typeface="MS Pゴシック" pitchFamily="-92" charset="-128"/>
                <a:cs typeface="MS Pゴシック" pitchFamily="-92" charset="-128"/>
              </a:rPr>
              <a:t>, 2001). </a:t>
            </a:r>
          </a:p>
          <a:p>
            <a:pPr>
              <a:buFontTx/>
              <a:buChar char="-"/>
            </a:pPr>
            <a:r>
              <a:rPr lang="en-US" sz="1000" kern="1200" dirty="0" smtClean="0">
                <a:solidFill>
                  <a:schemeClr val="tx1"/>
                </a:solidFill>
                <a:latin typeface="Arial" charset="0"/>
                <a:ea typeface="MS Pゴシック" pitchFamily="-92" charset="-128"/>
                <a:cs typeface="MS Pゴシック" pitchFamily="-92" charset="-128"/>
              </a:rPr>
              <a:t>Furthermore, recent declines in empirical work on parent-adolescent conflict may be attributed, in part, to the diminished returns of continuing to replicate and refine research on the interplay between behavioral and subjective characteristics of parent-adolescent conflict. </a:t>
            </a:r>
          </a:p>
          <a:p>
            <a:pPr>
              <a:buFontTx/>
              <a:buChar char="-"/>
            </a:pPr>
            <a:r>
              <a:rPr lang="en-US" sz="1000" kern="1200" dirty="0" smtClean="0">
                <a:solidFill>
                  <a:schemeClr val="tx1"/>
                </a:solidFill>
                <a:latin typeface="Arial" charset="0"/>
                <a:ea typeface="MS Pゴシック" pitchFamily="-92" charset="-128"/>
                <a:cs typeface="MS Pゴシック" pitchFamily="-92" charset="-128"/>
              </a:rPr>
              <a:t>Thus, our proposal to increase the availability and feasibility of measures of multiple levels of emotion and quantitative approaches to integrating these domains of functioning over time are designed to address recent calls in the literature to apply innovative applications of multi-level assessments of parent</a:t>
            </a:r>
            <a:endParaRPr lang="en-US" sz="1000" dirty="0" smtClean="0">
              <a:latin typeface="Candara" pitchFamily="34" charset="0"/>
            </a:endParaRPr>
          </a:p>
          <a:p>
            <a:pPr>
              <a:buFontTx/>
              <a:buChar char="-"/>
            </a:pPr>
            <a:r>
              <a:rPr lang="en-US" sz="1000" dirty="0" smtClean="0"/>
              <a:t>Multi-level </a:t>
            </a:r>
            <a:r>
              <a:rPr lang="en-US" sz="1000" dirty="0"/>
              <a:t>conceptualizations of mechanisms of emotional reactivity hold particular promise to helping further elucidate developmental pathways of children’s adjustment in the family. </a:t>
            </a:r>
          </a:p>
          <a:p>
            <a:endParaRPr lang="en-US" sz="1000" kern="1200" dirty="0" smtClean="0">
              <a:solidFill>
                <a:schemeClr val="tx1"/>
              </a:solidFill>
              <a:latin typeface="Arial" charset="0"/>
              <a:ea typeface="MS Pゴシック" pitchFamily="-92" charset="-128"/>
              <a:cs typeface="MS Pゴシック" pitchFamily="-92" charset="-128"/>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1314" name="Rectangle 2"/>
          <p:cNvSpPr>
            <a:spLocks noGrp="1" noRot="1" noChangeAspect="1" noChangeArrowheads="1" noTextEdit="1"/>
          </p:cNvSpPr>
          <p:nvPr>
            <p:ph type="sldImg"/>
          </p:nvPr>
        </p:nvSpPr>
        <p:spPr>
          <a:ln/>
        </p:spPr>
      </p:sp>
      <p:sp>
        <p:nvSpPr>
          <p:cNvPr id="781315" name="Rectangle 3"/>
          <p:cNvSpPr>
            <a:spLocks noGrp="1" noChangeArrowheads="1"/>
          </p:cNvSpPr>
          <p:nvPr>
            <p:ph type="body" idx="1"/>
          </p:nvPr>
        </p:nvSpPr>
        <p:spPr/>
        <p:txBody>
          <a:bodyPr/>
          <a:lstStyle/>
          <a:p>
            <a:pPr>
              <a:buFontTx/>
              <a:buChar char="-"/>
            </a:pPr>
            <a:r>
              <a:rPr lang="en-US" baseline="0" dirty="0" smtClean="0">
                <a:latin typeface="Candara" pitchFamily="34" charset="0"/>
              </a:rPr>
              <a:t> we can think of these different domains linear</a:t>
            </a:r>
          </a:p>
          <a:p>
            <a:pPr>
              <a:buFontTx/>
              <a:buChar char="-"/>
            </a:pPr>
            <a:r>
              <a:rPr lang="en-US" baseline="0" dirty="0" smtClean="0">
                <a:latin typeface="Candara" pitchFamily="34" charset="0"/>
              </a:rPr>
              <a:t>Or pattern based.</a:t>
            </a:r>
          </a:p>
          <a:p>
            <a:pPr>
              <a:buFontTx/>
              <a:buChar char="-"/>
            </a:pPr>
            <a:endParaRPr lang="en-US" dirty="0">
              <a:latin typeface="Candara" pitchFamily="34"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0AE1EC8-E093-4D96-93DF-FAB1E122CDF3}" type="slidenum">
              <a:rPr lang="en-US"/>
              <a:pPr/>
              <a:t>22</a:t>
            </a:fld>
            <a:endParaRPr lang="en-US"/>
          </a:p>
        </p:txBody>
      </p:sp>
      <p:sp>
        <p:nvSpPr>
          <p:cNvPr id="901122" name="Rectangle 2"/>
          <p:cNvSpPr>
            <a:spLocks noGrp="1" noRot="1" noChangeAspect="1" noChangeArrowheads="1" noTextEdit="1"/>
          </p:cNvSpPr>
          <p:nvPr>
            <p:ph type="sldImg"/>
          </p:nvPr>
        </p:nvSpPr>
        <p:spPr>
          <a:ln/>
        </p:spPr>
      </p:sp>
      <p:sp>
        <p:nvSpPr>
          <p:cNvPr id="901123" name="Rectangle 3"/>
          <p:cNvSpPr>
            <a:spLocks noGrp="1" noChangeArrowheads="1"/>
          </p:cNvSpPr>
          <p:nvPr>
            <p:ph type="body" idx="1"/>
          </p:nvPr>
        </p:nvSpPr>
        <p:spPr/>
        <p:txBody>
          <a:bodyPr/>
          <a:lstStyle/>
          <a:p>
            <a:pPr>
              <a:buFontTx/>
              <a:buChar char="-"/>
            </a:pPr>
            <a:r>
              <a:rPr lang="en-US" dirty="0"/>
              <a:t>To some emotion </a:t>
            </a:r>
            <a:r>
              <a:rPr lang="en-US" dirty="0" err="1"/>
              <a:t>thoeorists</a:t>
            </a:r>
            <a:r>
              <a:rPr lang="en-US" dirty="0"/>
              <a:t>, what is an emotion is really a constellation of </a:t>
            </a:r>
            <a:r>
              <a:rPr lang="en-US" dirty="0" err="1" smtClean="0"/>
              <a:t>componments</a:t>
            </a:r>
            <a:endParaRPr lang="en-US" dirty="0"/>
          </a:p>
          <a:p>
            <a:pPr>
              <a:buFontTx/>
              <a:buChar char="-"/>
            </a:pPr>
            <a:r>
              <a:rPr lang="en-US" dirty="0"/>
              <a:t>This is a </a:t>
            </a:r>
            <a:r>
              <a:rPr lang="en-US" dirty="0" err="1"/>
              <a:t>structuralist</a:t>
            </a:r>
            <a:r>
              <a:rPr lang="en-US" dirty="0"/>
              <a:t> viewpoint</a:t>
            </a:r>
          </a:p>
          <a:p>
            <a:pPr>
              <a:buFontTx/>
              <a:buChar char="-"/>
            </a:pPr>
            <a:r>
              <a:rPr lang="en-US" dirty="0"/>
              <a:t>Accord with our common sense notion that emotional experience is readily distinguished into different emotional states</a:t>
            </a:r>
          </a:p>
          <a:p>
            <a:pPr>
              <a:buFontTx/>
              <a:buChar char="-"/>
            </a:pPr>
            <a:r>
              <a:rPr lang="en-US" dirty="0"/>
              <a:t>Each with unique patterns of subjective feeling, cognitive </a:t>
            </a:r>
            <a:r>
              <a:rPr lang="en-US" dirty="0" err="1"/>
              <a:t>appriasal</a:t>
            </a:r>
            <a:r>
              <a:rPr lang="en-US" dirty="0"/>
              <a:t>, physiological arousal, and facial expression</a:t>
            </a:r>
          </a:p>
          <a:p>
            <a:pPr>
              <a:buFontTx/>
              <a:buChar char="-"/>
            </a:pPr>
            <a:r>
              <a:rPr lang="en-US" dirty="0"/>
              <a:t>strong evolutionary overtones – deeply rooted in evolution</a:t>
            </a:r>
          </a:p>
          <a:p>
            <a:pPr>
              <a:buFontTx/>
              <a:buChar char="-"/>
            </a:pPr>
            <a:r>
              <a:rPr lang="en-US" dirty="0"/>
              <a:t>Tracing back to 1872 when Darwin proposed that the most basic emotions that humans display are part of our evolutionary history</a:t>
            </a:r>
          </a:p>
          <a:p>
            <a:pPr>
              <a:buFontTx/>
              <a:buChar char="-"/>
            </a:pPr>
            <a:r>
              <a:rPr lang="en-US" dirty="0"/>
              <a:t>Have adaptive value</a:t>
            </a:r>
          </a:p>
          <a:p>
            <a:pPr>
              <a:buFontTx/>
              <a:buChar char="-"/>
            </a:pPr>
            <a:r>
              <a:rPr lang="en-US" dirty="0" err="1"/>
              <a:t>Relevent</a:t>
            </a:r>
            <a:r>
              <a:rPr lang="en-US" dirty="0"/>
              <a:t> to our survival and reproductive success</a:t>
            </a:r>
          </a:p>
          <a:p>
            <a:pPr>
              <a:buFontTx/>
              <a:buChar char="-"/>
            </a:pPr>
            <a:r>
              <a:rPr lang="en-US" dirty="0" smtClean="0"/>
              <a:t>Like </a:t>
            </a:r>
            <a:r>
              <a:rPr lang="en-US" dirty="0"/>
              <a:t>Darwin, modern proponents of discrete </a:t>
            </a:r>
            <a:r>
              <a:rPr lang="en-US" dirty="0" err="1"/>
              <a:t>emtions</a:t>
            </a:r>
            <a:r>
              <a:rPr lang="en-US" dirty="0"/>
              <a:t>, such as Izard</a:t>
            </a:r>
          </a:p>
          <a:p>
            <a:pPr>
              <a:buFontTx/>
              <a:buChar char="-"/>
            </a:pPr>
            <a:r>
              <a:rPr lang="en-US" dirty="0"/>
              <a:t>Continue to argue that basic human emotions are inborn products of our evolutionary history</a:t>
            </a:r>
          </a:p>
          <a:p>
            <a:pPr>
              <a:buFontTx/>
              <a:buChar char="-"/>
            </a:pPr>
            <a:r>
              <a:rPr lang="en-US" dirty="0"/>
              <a:t>Each discrete emotion is accompanied by a particular set of facial and bodily reactions</a:t>
            </a:r>
          </a:p>
          <a:p>
            <a:pPr>
              <a:buFontTx/>
              <a:buChar char="-"/>
            </a:pPr>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1314" name="Rectangle 2"/>
          <p:cNvSpPr>
            <a:spLocks noGrp="1" noRot="1" noChangeAspect="1" noChangeArrowheads="1" noTextEdit="1"/>
          </p:cNvSpPr>
          <p:nvPr>
            <p:ph type="sldImg"/>
          </p:nvPr>
        </p:nvSpPr>
        <p:spPr>
          <a:ln/>
        </p:spPr>
      </p:sp>
      <p:sp>
        <p:nvSpPr>
          <p:cNvPr id="781315" name="Rectangle 3"/>
          <p:cNvSpPr>
            <a:spLocks noGrp="1" noChangeArrowheads="1"/>
          </p:cNvSpPr>
          <p:nvPr>
            <p:ph type="body" idx="1"/>
          </p:nvPr>
        </p:nvSpPr>
        <p:spPr/>
        <p:txBody>
          <a:bodyPr/>
          <a:lstStyle/>
          <a:p>
            <a:pPr>
              <a:buFontTx/>
              <a:buChar char="-"/>
            </a:pPr>
            <a:r>
              <a:rPr lang="en-US" sz="1200" kern="1200" dirty="0" smtClean="0">
                <a:solidFill>
                  <a:schemeClr val="tx1"/>
                </a:solidFill>
                <a:latin typeface="Arial" charset="0"/>
                <a:ea typeface="MS Pゴシック" pitchFamily="-92" charset="-128"/>
                <a:cs typeface="MS Pゴシック" pitchFamily="-92" charset="-128"/>
              </a:rPr>
              <a:t>We might think about how fearful, sad, and angry reaction patterns to parent-child may each serve as architects in associations between parent-child</a:t>
            </a:r>
            <a:r>
              <a:rPr lang="en-US" sz="1200" kern="1200" baseline="0" dirty="0" smtClean="0">
                <a:solidFill>
                  <a:schemeClr val="tx1"/>
                </a:solidFill>
                <a:latin typeface="Arial" charset="0"/>
                <a:ea typeface="MS Pゴシック" pitchFamily="-92" charset="-128"/>
                <a:cs typeface="MS Pゴシック" pitchFamily="-92" charset="-128"/>
              </a:rPr>
              <a:t> relationships</a:t>
            </a:r>
            <a:r>
              <a:rPr lang="en-US" sz="1200" kern="1200" dirty="0" smtClean="0">
                <a:solidFill>
                  <a:schemeClr val="tx1"/>
                </a:solidFill>
                <a:latin typeface="Arial" charset="0"/>
                <a:ea typeface="MS Pゴシック" pitchFamily="-92" charset="-128"/>
                <a:cs typeface="MS Pゴシック" pitchFamily="-92" charset="-128"/>
              </a:rPr>
              <a:t> and child functioning. </a:t>
            </a:r>
          </a:p>
          <a:p>
            <a:pPr>
              <a:buFontTx/>
              <a:buChar char="-"/>
            </a:pPr>
            <a:r>
              <a:rPr lang="en-US" sz="1200" kern="1200" dirty="0" smtClean="0">
                <a:solidFill>
                  <a:schemeClr val="tx1"/>
                </a:solidFill>
                <a:latin typeface="Arial" charset="0"/>
                <a:ea typeface="MS Pゴシック" pitchFamily="-92" charset="-128"/>
                <a:cs typeface="MS Pゴシック" pitchFamily="-92" charset="-128"/>
              </a:rPr>
              <a:t>Within EST, children’s experiential histories in the family result in the development of a repertoire of action tendencies which are manifested in dispositions to exhibit specific patterns of fear, </a:t>
            </a:r>
            <a:r>
              <a:rPr lang="en-US" sz="1200" kern="1200" dirty="0" err="1" smtClean="0">
                <a:solidFill>
                  <a:schemeClr val="tx1"/>
                </a:solidFill>
                <a:latin typeface="Arial" charset="0"/>
                <a:ea typeface="MS Pゴシック" pitchFamily="-92" charset="-128"/>
                <a:cs typeface="MS Pゴシック" pitchFamily="-92" charset="-128"/>
              </a:rPr>
              <a:t>dysphoria</a:t>
            </a:r>
            <a:r>
              <a:rPr lang="en-US" sz="1200" kern="1200" dirty="0" smtClean="0">
                <a:solidFill>
                  <a:schemeClr val="tx1"/>
                </a:solidFill>
                <a:latin typeface="Arial" charset="0"/>
                <a:ea typeface="MS Pゴシック" pitchFamily="-92" charset="-128"/>
                <a:cs typeface="MS Pゴシック" pitchFamily="-92" charset="-128"/>
              </a:rPr>
              <a:t>, and hostile responses. - In turn, specific emotion patterns are associated with the organization of physiological responses that cumulatively exert</a:t>
            </a:r>
            <a:r>
              <a:rPr lang="en-US" sz="1200" b="1" kern="1200" dirty="0" smtClean="0">
                <a:solidFill>
                  <a:schemeClr val="tx1"/>
                </a:solidFill>
                <a:latin typeface="Arial" charset="0"/>
                <a:ea typeface="MS Pゴシック" pitchFamily="-92" charset="-128"/>
                <a:cs typeface="MS Pゴシック" pitchFamily="-92" charset="-128"/>
              </a:rPr>
              <a:t> </a:t>
            </a:r>
            <a:r>
              <a:rPr lang="en-US" sz="1200" kern="1200" dirty="0" smtClean="0">
                <a:solidFill>
                  <a:schemeClr val="tx1"/>
                </a:solidFill>
                <a:latin typeface="Arial" charset="0"/>
                <a:ea typeface="MS Pゴシック" pitchFamily="-92" charset="-128"/>
                <a:cs typeface="MS Pゴシック" pitchFamily="-92" charset="-128"/>
              </a:rPr>
              <a:t>impact on the general operation of stress-responsive, physiological systems. </a:t>
            </a:r>
            <a:endParaRPr lang="en-US" dirty="0">
              <a:latin typeface="Candara" pitchFamily="34"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1314" name="Rectangle 2"/>
          <p:cNvSpPr>
            <a:spLocks noGrp="1" noRot="1" noChangeAspect="1" noChangeArrowheads="1" noTextEdit="1"/>
          </p:cNvSpPr>
          <p:nvPr>
            <p:ph type="sldImg"/>
          </p:nvPr>
        </p:nvSpPr>
        <p:spPr>
          <a:ln/>
        </p:spPr>
      </p:sp>
      <p:sp>
        <p:nvSpPr>
          <p:cNvPr id="781315" name="Rectangle 3"/>
          <p:cNvSpPr>
            <a:spLocks noGrp="1" noChangeArrowheads="1"/>
          </p:cNvSpPr>
          <p:nvPr>
            <p:ph type="body" idx="1"/>
          </p:nvPr>
        </p:nvSpPr>
        <p:spPr/>
        <p:txBody>
          <a:bodyPr/>
          <a:lstStyle/>
          <a:p>
            <a:pPr>
              <a:buFontTx/>
              <a:buChar char="-"/>
            </a:pPr>
            <a:r>
              <a:rPr lang="en-US" sz="1200" kern="1200" dirty="0" smtClean="0">
                <a:solidFill>
                  <a:schemeClr val="tx1"/>
                </a:solidFill>
                <a:latin typeface="Arial" charset="0"/>
                <a:ea typeface="MS Pゴシック" pitchFamily="-92" charset="-128"/>
                <a:cs typeface="MS Pゴシック" pitchFamily="-92" charset="-128"/>
              </a:rPr>
              <a:t>Accordingly, </a:t>
            </a:r>
            <a:r>
              <a:rPr lang="en-US" sz="1200" b="1" kern="1200" dirty="0" smtClean="0">
                <a:solidFill>
                  <a:schemeClr val="tx1"/>
                </a:solidFill>
                <a:latin typeface="Arial" charset="0"/>
                <a:ea typeface="MS Pゴシック" pitchFamily="-92" charset="-128"/>
                <a:cs typeface="MS Pゴシック" pitchFamily="-92" charset="-128"/>
              </a:rPr>
              <a:t>the sensitization hypothesis</a:t>
            </a:r>
            <a:r>
              <a:rPr lang="en-US" sz="1200" kern="1200" dirty="0" smtClean="0">
                <a:solidFill>
                  <a:schemeClr val="tx1"/>
                </a:solidFill>
                <a:latin typeface="Arial" charset="0"/>
                <a:ea typeface="MS Pゴシック" pitchFamily="-92" charset="-128"/>
                <a:cs typeface="MS Pゴシック" pitchFamily="-92" charset="-128"/>
              </a:rPr>
              <a:t> proposes that chronic relational difficulties between parents and adolescents reverberate similarly across multiple levels of functioning resulting in </a:t>
            </a:r>
            <a:r>
              <a:rPr lang="en-US" sz="1200" kern="1200" dirty="0" err="1" smtClean="0">
                <a:solidFill>
                  <a:schemeClr val="tx1"/>
                </a:solidFill>
                <a:latin typeface="Arial" charset="0"/>
                <a:ea typeface="MS Pゴシック" pitchFamily="-92" charset="-128"/>
                <a:cs typeface="MS Pゴシック" pitchFamily="-92" charset="-128"/>
              </a:rPr>
              <a:t>adaptational</a:t>
            </a:r>
            <a:r>
              <a:rPr lang="en-US" sz="1200" kern="1200" dirty="0" smtClean="0">
                <a:solidFill>
                  <a:schemeClr val="tx1"/>
                </a:solidFill>
                <a:latin typeface="Arial" charset="0"/>
                <a:ea typeface="MS Pゴシック" pitchFamily="-92" charset="-128"/>
                <a:cs typeface="MS Pゴシック" pitchFamily="-92" charset="-128"/>
              </a:rPr>
              <a:t> difficulties across a variety of domains.  Thus, we would expect to see that high levels of mother-child conflict would predict to increased reactivity and decreased regulation across physiological, subjective and behavioral domains which would in turn serve as precursors of higher levels of maladjustment.  </a:t>
            </a:r>
          </a:p>
          <a:p>
            <a:pPr>
              <a:buFontTx/>
              <a:buChar char="-"/>
            </a:pPr>
            <a:endParaRPr lang="en-US" sz="1200" kern="1200" dirty="0" smtClean="0">
              <a:solidFill>
                <a:schemeClr val="tx1"/>
              </a:solidFill>
              <a:latin typeface="Arial" charset="0"/>
              <a:ea typeface="MS Pゴシック" pitchFamily="-92" charset="-128"/>
              <a:cs typeface="MS Pゴシック" pitchFamily="-92" charset="-128"/>
            </a:endParaRPr>
          </a:p>
          <a:p>
            <a:pPr>
              <a:buFontTx/>
              <a:buChar char="-"/>
            </a:pPr>
            <a:r>
              <a:rPr lang="en-US" sz="1200" kern="1200" dirty="0" smtClean="0">
                <a:solidFill>
                  <a:schemeClr val="tx1"/>
                </a:solidFill>
                <a:latin typeface="Arial" charset="0"/>
                <a:ea typeface="MS Pゴシック" pitchFamily="-92" charset="-128"/>
                <a:cs typeface="MS Pゴシック" pitchFamily="-92" charset="-128"/>
              </a:rPr>
              <a:t>An </a:t>
            </a:r>
            <a:r>
              <a:rPr lang="en-US" sz="1200" b="1" kern="1200" dirty="0" smtClean="0">
                <a:solidFill>
                  <a:schemeClr val="tx1"/>
                </a:solidFill>
                <a:latin typeface="Arial" charset="0"/>
                <a:ea typeface="MS Pゴシック" pitchFamily="-92" charset="-128"/>
                <a:cs typeface="MS Pゴシック" pitchFamily="-92" charset="-128"/>
              </a:rPr>
              <a:t>imbalanced regulation hypothesis</a:t>
            </a:r>
            <a:r>
              <a:rPr lang="en-US" sz="1200" kern="1200" dirty="0" smtClean="0">
                <a:solidFill>
                  <a:schemeClr val="tx1"/>
                </a:solidFill>
                <a:latin typeface="Arial" charset="0"/>
                <a:ea typeface="MS Pゴシック" pitchFamily="-92" charset="-128"/>
                <a:cs typeface="MS Pゴシック" pitchFamily="-92" charset="-128"/>
              </a:rPr>
              <a:t> illustrates how </a:t>
            </a:r>
            <a:r>
              <a:rPr lang="en-US" sz="1200" kern="1200" dirty="0" err="1" smtClean="0">
                <a:solidFill>
                  <a:schemeClr val="tx1"/>
                </a:solidFill>
                <a:latin typeface="Arial" charset="0"/>
                <a:ea typeface="MS Pゴシック" pitchFamily="-92" charset="-128"/>
                <a:cs typeface="MS Pゴシック" pitchFamily="-92" charset="-128"/>
              </a:rPr>
              <a:t>dysregulated</a:t>
            </a:r>
            <a:r>
              <a:rPr lang="en-US" sz="1200" kern="1200" dirty="0" smtClean="0">
                <a:solidFill>
                  <a:schemeClr val="tx1"/>
                </a:solidFill>
                <a:latin typeface="Arial" charset="0"/>
                <a:ea typeface="MS Pゴシック" pitchFamily="-92" charset="-128"/>
                <a:cs typeface="MS Pゴシック" pitchFamily="-92" charset="-128"/>
              </a:rPr>
              <a:t> patterns of heightened arousal in one domain (</a:t>
            </a:r>
            <a:r>
              <a:rPr lang="en-US" sz="1200" kern="1200" dirty="0" err="1" smtClean="0">
                <a:solidFill>
                  <a:schemeClr val="tx1"/>
                </a:solidFill>
                <a:latin typeface="Arial" charset="0"/>
                <a:ea typeface="MS Pゴシック" pitchFamily="-92" charset="-128"/>
                <a:cs typeface="MS Pゴシック" pitchFamily="-92" charset="-128"/>
              </a:rPr>
              <a:t>e.g</a:t>
            </a:r>
            <a:r>
              <a:rPr lang="en-US" sz="1200" kern="1200" dirty="0" smtClean="0">
                <a:solidFill>
                  <a:schemeClr val="tx1"/>
                </a:solidFill>
                <a:latin typeface="Arial" charset="0"/>
                <a:ea typeface="MS Pゴシック" pitchFamily="-92" charset="-128"/>
                <a:cs typeface="MS Pゴシック" pitchFamily="-92" charset="-128"/>
              </a:rPr>
              <a:t>, ANS system) and dampened arousal in another (e.g., subjective reports of no affective arousal) suggest difficulties in balance and coupling among response systems and resulting problems in adjustment.  </a:t>
            </a:r>
          </a:p>
          <a:p>
            <a:pPr>
              <a:buFontTx/>
              <a:buChar char="-"/>
            </a:pPr>
            <a:r>
              <a:rPr lang="en-US" sz="1200" kern="1200" dirty="0" smtClean="0">
                <a:solidFill>
                  <a:schemeClr val="tx1"/>
                </a:solidFill>
                <a:latin typeface="Arial" charset="0"/>
                <a:ea typeface="MS Pゴシック" pitchFamily="-92" charset="-128"/>
                <a:cs typeface="MS Pゴシック" pitchFamily="-92" charset="-128"/>
              </a:rPr>
              <a:t>While to our knowledge, these types of patterns have not been systematically examined in empirical work in parent-child contexts, Spangler and Grossman (1993) reported that infants with avoidant attachment, who are conceptualized as employing avoidant or dismissing patterns in the parent-child relationship (exhibiting low overt distress), evidenced elevated heart rate and </a:t>
            </a:r>
            <a:r>
              <a:rPr lang="en-US" sz="1200" kern="1200" dirty="0" err="1" smtClean="0">
                <a:solidFill>
                  <a:schemeClr val="tx1"/>
                </a:solidFill>
                <a:latin typeface="Arial" charset="0"/>
                <a:ea typeface="MS Pゴシック" pitchFamily="-92" charset="-128"/>
                <a:cs typeface="MS Pゴシック" pitchFamily="-92" charset="-128"/>
              </a:rPr>
              <a:t>cortisol</a:t>
            </a:r>
            <a:r>
              <a:rPr lang="en-US" sz="1200" kern="1200" dirty="0" smtClean="0">
                <a:solidFill>
                  <a:schemeClr val="tx1"/>
                </a:solidFill>
                <a:latin typeface="Arial" charset="0"/>
                <a:ea typeface="MS Pゴシック" pitchFamily="-92" charset="-128"/>
                <a:cs typeface="MS Pゴシック" pitchFamily="-92" charset="-128"/>
              </a:rPr>
              <a:t> levels during separations and reunions. The stress of maintaining a high state of arousal coupled with dampened behavioral and subjective reactivity can be pathogenic and is hypothesized to lead to social withdrawal and depressive </a:t>
            </a:r>
            <a:r>
              <a:rPr lang="en-US" sz="1200" kern="1200" dirty="0" err="1" smtClean="0">
                <a:solidFill>
                  <a:schemeClr val="tx1"/>
                </a:solidFill>
                <a:latin typeface="Arial" charset="0"/>
                <a:ea typeface="MS Pゴシック" pitchFamily="-92" charset="-128"/>
                <a:cs typeface="MS Pゴシック" pitchFamily="-92" charset="-128"/>
              </a:rPr>
              <a:t>symptomatology</a:t>
            </a:r>
            <a:r>
              <a:rPr lang="en-US" sz="1200" kern="1200" dirty="0" smtClean="0">
                <a:solidFill>
                  <a:schemeClr val="tx1"/>
                </a:solidFill>
                <a:latin typeface="Arial" charset="0"/>
                <a:ea typeface="MS Pゴシック" pitchFamily="-92" charset="-128"/>
                <a:cs typeface="MS Pゴシック" pitchFamily="-92" charset="-128"/>
              </a:rPr>
              <a:t> as children may seek to avoid potentially negative, interpersonal situations (e.g., Allan &amp; Gilbert, 1997).   Conversely, children who evidence high overt negativity in parent-child conflict (subjective and paralinguistic indicators of negative affect) coupled with dampened physiological reactivity may evidence broader patterns of conduct problems, delinquency, and antisocial </a:t>
            </a:r>
            <a:r>
              <a:rPr lang="en-US" sz="1200" kern="1200" dirty="0" err="1" smtClean="0">
                <a:solidFill>
                  <a:schemeClr val="tx1"/>
                </a:solidFill>
                <a:latin typeface="Arial" charset="0"/>
                <a:ea typeface="MS Pゴシック" pitchFamily="-92" charset="-128"/>
                <a:cs typeface="MS Pゴシック" pitchFamily="-92" charset="-128"/>
              </a:rPr>
              <a:t>symptomatology</a:t>
            </a:r>
            <a:r>
              <a:rPr lang="en-US" sz="1200" kern="1200" dirty="0" smtClean="0">
                <a:solidFill>
                  <a:schemeClr val="tx1"/>
                </a:solidFill>
                <a:latin typeface="Arial" charset="0"/>
                <a:ea typeface="MS Pゴシック" pitchFamily="-92" charset="-128"/>
                <a:cs typeface="MS Pゴシック" pitchFamily="-92" charset="-128"/>
              </a:rPr>
              <a:t> as these children may be unable to modulate physiological systems in response to negative interpersonal events (Davies &amp; Forman, 2002).</a:t>
            </a:r>
            <a:endParaRPr lang="en-US" dirty="0">
              <a:latin typeface="Candara" pitchFamily="34"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1314" name="Rectangle 2"/>
          <p:cNvSpPr>
            <a:spLocks noGrp="1" noRot="1" noChangeAspect="1" noChangeArrowheads="1" noTextEdit="1"/>
          </p:cNvSpPr>
          <p:nvPr>
            <p:ph type="sldImg"/>
          </p:nvPr>
        </p:nvSpPr>
        <p:spPr>
          <a:ln/>
        </p:spPr>
      </p:sp>
      <p:sp>
        <p:nvSpPr>
          <p:cNvPr id="781315" name="Rectangle 3"/>
          <p:cNvSpPr>
            <a:spLocks noGrp="1" noChangeArrowheads="1"/>
          </p:cNvSpPr>
          <p:nvPr>
            <p:ph type="body" idx="1"/>
          </p:nvPr>
        </p:nvSpPr>
        <p:spPr/>
        <p:txBody>
          <a:bodyPr/>
          <a:lstStyle/>
          <a:p>
            <a:pPr>
              <a:buFontTx/>
              <a:buChar char="-"/>
            </a:pPr>
            <a:r>
              <a:rPr lang="en-US" sz="1200" kern="1200" dirty="0" smtClean="0">
                <a:solidFill>
                  <a:schemeClr val="tx1"/>
                </a:solidFill>
                <a:latin typeface="Arial" charset="0"/>
                <a:ea typeface="MS Pゴシック" pitchFamily="-92" charset="-128"/>
                <a:cs typeface="MS Pゴシック" pitchFamily="-92" charset="-128"/>
              </a:rPr>
              <a:t>So, who has</a:t>
            </a:r>
            <a:r>
              <a:rPr lang="en-US" sz="1200" kern="1200" baseline="0" dirty="0" smtClean="0">
                <a:solidFill>
                  <a:schemeClr val="tx1"/>
                </a:solidFill>
                <a:latin typeface="Arial" charset="0"/>
                <a:ea typeface="MS Pゴシック" pitchFamily="-92" charset="-128"/>
                <a:cs typeface="MS Pゴシック" pitchFamily="-92" charset="-128"/>
              </a:rPr>
              <a:t> a question?</a:t>
            </a:r>
            <a:endParaRPr lang="en-US" dirty="0">
              <a:latin typeface="Candara"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Neutral_2_utterances.wav, channel 2, no noise reduction, </a:t>
            </a:r>
            <a:r>
              <a:rPr lang="en-US" altLang="zh-CN" dirty="0" err="1" smtClean="0"/>
              <a:t>frame_dur</a:t>
            </a:r>
            <a:r>
              <a:rPr lang="en-US" altLang="zh-CN" dirty="0" smtClean="0"/>
              <a:t>=100ms,</a:t>
            </a:r>
            <a:r>
              <a:rPr lang="en-US" altLang="zh-CN" baseline="0" dirty="0" smtClean="0"/>
              <a:t> </a:t>
            </a:r>
            <a:r>
              <a:rPr lang="en-US" altLang="zh-CN" baseline="0" dirty="0" err="1" smtClean="0"/>
              <a:t>advance_ratio</a:t>
            </a:r>
            <a:r>
              <a:rPr lang="en-US" altLang="zh-CN" baseline="0" dirty="0" smtClean="0"/>
              <a:t>=0.01,thr_amp=0.02, </a:t>
            </a:r>
            <a:r>
              <a:rPr lang="en-US" altLang="zh-CN" baseline="0" dirty="0" err="1" smtClean="0"/>
              <a:t>thr_ratio</a:t>
            </a:r>
            <a:r>
              <a:rPr lang="en-US" altLang="zh-CN" baseline="0" dirty="0" smtClean="0"/>
              <a:t>=0.4,</a:t>
            </a:r>
            <a:r>
              <a:rPr lang="en-US" altLang="zh-CN" dirty="0" smtClean="0"/>
              <a:t> frame index:450</a:t>
            </a:r>
            <a:endParaRPr lang="zh-CN" altLang="en-US" dirty="0"/>
          </a:p>
        </p:txBody>
      </p:sp>
      <p:sp>
        <p:nvSpPr>
          <p:cNvPr id="4" name="灯片编号占位符 3"/>
          <p:cNvSpPr>
            <a:spLocks noGrp="1"/>
          </p:cNvSpPr>
          <p:nvPr>
            <p:ph type="sldNum" sz="quarter" idx="10"/>
          </p:nvPr>
        </p:nvSpPr>
        <p:spPr/>
        <p:txBody>
          <a:bodyPr/>
          <a:lstStyle/>
          <a:p>
            <a:fld id="{5E2A175D-BCFE-4664-B11A-ED0847619375}" type="slidenum">
              <a:rPr lang="zh-CN" altLang="en-US" smtClean="0"/>
              <a:pPr/>
              <a:t>29</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lnSpcReduction="10000"/>
          </a:bodyPr>
          <a:lstStyle/>
          <a:p>
            <a:pPr>
              <a:buFontTx/>
              <a:buChar char="-"/>
              <a:defRPr/>
            </a:pPr>
            <a:r>
              <a:rPr lang="en-US" dirty="0" smtClean="0"/>
              <a:t>This assertion, made two decades ago, is as pertinent today as it was then. </a:t>
            </a:r>
          </a:p>
          <a:p>
            <a:pPr>
              <a:buFontTx/>
              <a:buChar char="-"/>
              <a:defRPr/>
            </a:pPr>
            <a:r>
              <a:rPr lang="en-US" dirty="0" smtClean="0"/>
              <a:t>As the theoretical focus on research concerning human development has progressed over the past decade to emphasize biological, psychological and socio-ecological levels of analysis, </a:t>
            </a:r>
          </a:p>
          <a:p>
            <a:pPr>
              <a:buFontTx/>
              <a:buChar char="-"/>
              <a:defRPr/>
            </a:pPr>
            <a:r>
              <a:rPr lang="en-US" dirty="0" smtClean="0"/>
              <a:t> concomitant advances in methodology that accurately assess such processes has lagged behind</a:t>
            </a:r>
          </a:p>
          <a:p>
            <a:pPr>
              <a:buFontTx/>
              <a:buChar char="-"/>
              <a:defRPr/>
            </a:pPr>
            <a:r>
              <a:rPr lang="en-US" dirty="0" smtClean="0"/>
              <a:t>Furthermore, multiple disciplines with the shared interest of capturing and modeling information about human systems have had the propensity to  work independently of one another</a:t>
            </a:r>
          </a:p>
          <a:p>
            <a:pPr>
              <a:buFontTx/>
              <a:buChar char="-"/>
              <a:defRPr/>
            </a:pPr>
            <a:r>
              <a:rPr lang="en-US" dirty="0" smtClean="0"/>
              <a:t>However, cross-fertilization of research objectives through interdisciplinary research will breed innovative methodological tools informed by the strengths of each discipline. </a:t>
            </a:r>
          </a:p>
          <a:p>
            <a:pPr>
              <a:buFontTx/>
              <a:buChar char="-"/>
              <a:defRPr/>
            </a:pPr>
            <a:r>
              <a:rPr lang="en-US" dirty="0" smtClean="0"/>
              <a:t>The concept of systems offers a conceptual framework for linking psychology and engineering in this collaborative project towards the interest of developing methodology aimed at understanding systemic properties of human development. </a:t>
            </a:r>
          </a:p>
          <a:p>
            <a:pPr>
              <a:buFontTx/>
              <a:buChar char="-"/>
              <a:defRPr/>
            </a:pPr>
            <a:r>
              <a:rPr lang="en-US" dirty="0" smtClean="0"/>
              <a:t>Fundamental to a DP perspective is the centrality of incorporating multiple systems from physiological, interpersonal, cognitive, and cultural levels. </a:t>
            </a:r>
          </a:p>
          <a:p>
            <a:pPr>
              <a:buFontTx/>
              <a:buChar char="-"/>
              <a:defRPr/>
            </a:pPr>
            <a:r>
              <a:rPr lang="en-US" dirty="0" smtClean="0"/>
              <a:t> Moreover, this approach is inherently whetted to a dynamical systems model that appreciates the nonlinear, emergent properties that are crucial for understanding the complexity of developmental processes and interrelations among multiple domains of influence.</a:t>
            </a:r>
          </a:p>
          <a:p>
            <a:pPr>
              <a:buFontTx/>
              <a:buChar char="-"/>
              <a:defRPr/>
            </a:pPr>
            <a:r>
              <a:rPr lang="en-US" dirty="0" smtClean="0"/>
              <a:t>The discipline of engineering is, by its very nature, bound up with society and human behavior.  </a:t>
            </a:r>
          </a:p>
          <a:p>
            <a:pPr>
              <a:buFontTx/>
              <a:buChar char="-"/>
              <a:defRPr/>
            </a:pPr>
            <a:r>
              <a:rPr lang="en-US" dirty="0" smtClean="0"/>
              <a:t>The basic goal of engineering is to design tools to meet society’s needs, ranging from the automation of tasks to enabling fundamentally new ways to do things to improving the quality of our lives. </a:t>
            </a:r>
          </a:p>
          <a:p>
            <a:pPr>
              <a:buFontTx/>
              <a:buChar char="-"/>
              <a:defRPr/>
            </a:pPr>
            <a:r>
              <a:rPr lang="en-US" dirty="0" smtClean="0"/>
              <a:t>Engineering has not only revolutionized fields such as transportation, commerce, medicine, entertainment, communication and computing, it is also pervasive in almost everything we do in our daily lives.  </a:t>
            </a:r>
          </a:p>
          <a:p>
            <a:pPr>
              <a:buFontTx/>
              <a:buChar char="-"/>
              <a:defRPr/>
            </a:pPr>
            <a:r>
              <a:rPr lang="en-US" dirty="0" smtClean="0"/>
              <a:t>Thus, developmental psychopathology provides a conceptual framework for highlighting how different systems may be integrated to further understanding of mental and physical health</a:t>
            </a:r>
          </a:p>
          <a:p>
            <a:pPr>
              <a:buFontTx/>
              <a:buChar char="-"/>
              <a:defRPr/>
            </a:pPr>
            <a:r>
              <a:rPr lang="en-US" dirty="0" smtClean="0"/>
              <a:t>engineering provides the vehicle for developing specific tools that accurately capture the unfolding complexity of change in human change. </a:t>
            </a:r>
          </a:p>
          <a:p>
            <a:pPr>
              <a:defRPr/>
            </a:pPr>
            <a:r>
              <a:rPr lang="en-US" dirty="0" smtClean="0"/>
              <a:t>	</a:t>
            </a:r>
          </a:p>
          <a:p>
            <a:pPr>
              <a:buFontTx/>
              <a:buChar char="-"/>
              <a:defRPr/>
            </a:pPr>
            <a:endParaRPr lang="en-US" dirty="0" smtClean="0"/>
          </a:p>
          <a:p>
            <a:pPr>
              <a:buFontTx/>
              <a:buChar char="-"/>
              <a:defRPr/>
            </a:pPr>
            <a:endParaRPr lang="en-US" dirty="0" smtClean="0"/>
          </a:p>
          <a:p>
            <a:pPr>
              <a:buFontTx/>
              <a:buChar char="-"/>
              <a:defRPr/>
            </a:pPr>
            <a:endParaRPr lang="en-US" dirty="0" smtClean="0"/>
          </a:p>
          <a:p>
            <a:pPr>
              <a:buFontTx/>
              <a:buChar char="-"/>
              <a:defRPr/>
            </a:pPr>
            <a:endParaRPr lang="en-US" dirty="0" smtClean="0"/>
          </a:p>
          <a:p>
            <a:pPr>
              <a:buFontTx/>
              <a:buChar char="-"/>
              <a:defRPr/>
            </a:pPr>
            <a:r>
              <a:rPr lang="en-US" dirty="0" smtClean="0"/>
              <a:t>have a similar core interest in capturing and modeling complex processes within a systems framework. </a:t>
            </a:r>
            <a:endParaRPr lang="en-US" dirty="0"/>
          </a:p>
        </p:txBody>
      </p:sp>
      <p:sp>
        <p:nvSpPr>
          <p:cNvPr id="50180" name="Slide Number Placeholder 3"/>
          <p:cNvSpPr>
            <a:spLocks noGrp="1"/>
          </p:cNvSpPr>
          <p:nvPr>
            <p:ph type="sldNum" sz="quarter" idx="5"/>
          </p:nvPr>
        </p:nvSpPr>
        <p:spPr>
          <a:noFill/>
        </p:spPr>
        <p:txBody>
          <a:bodyPr/>
          <a:lstStyle/>
          <a:p>
            <a:fld id="{1A7367BC-0FCE-4453-AF2A-9A161C7D2131}" type="slidenum">
              <a:rPr lang="en-US" smtClean="0"/>
              <a:pPr/>
              <a:t>4</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87E0432-792A-4B72-A22D-B2145B2FC093}" type="slidenum">
              <a:rPr lang="zh-CN" altLang="en-US" smtClean="0"/>
              <a:pPr/>
              <a:t>41</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87E0432-792A-4B72-A22D-B2145B2FC093}" type="slidenum">
              <a:rPr lang="zh-CN" altLang="en-US" smtClean="0"/>
              <a:pPr/>
              <a:t>44</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2CBE6044-AC0F-4C79-A226-06B38F0404CE}" type="slidenum">
              <a:rPr lang="en-US" smtClean="0"/>
              <a:pPr/>
              <a:t>6</a:t>
            </a:fld>
            <a:endParaRPr lang="en-US" smtClean="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ln/>
        </p:spPr>
        <p:txBody>
          <a:bodyPr/>
          <a:lstStyle/>
          <a:p>
            <a:pPr eaLnBrk="1" hangingPunct="1"/>
            <a:r>
              <a:rPr lang="en-US" dirty="0" smtClean="0"/>
              <a:t>Sometimes our emotions lead us to do the oddest things</a:t>
            </a:r>
          </a:p>
          <a:p>
            <a:pPr eaLnBrk="1" hangingPunct="1">
              <a:buFontTx/>
              <a:buChar char="-"/>
            </a:pPr>
            <a:r>
              <a:rPr lang="en-US" dirty="0" smtClean="0"/>
              <a:t>Parents lose their cool and bark hateful things at their children that they later regret</a:t>
            </a:r>
          </a:p>
          <a:p>
            <a:pPr eaLnBrk="1" hangingPunct="1">
              <a:buFontTx/>
              <a:buChar char="-"/>
            </a:pPr>
            <a:r>
              <a:rPr lang="en-US" dirty="0" smtClean="0"/>
              <a:t> teens who were best friends before a jealous spat vow never to speak to one  another again</a:t>
            </a:r>
          </a:p>
          <a:p>
            <a:pPr eaLnBrk="1" hangingPunct="1">
              <a:buFontTx/>
              <a:buChar char="-"/>
            </a:pPr>
            <a:r>
              <a:rPr lang="en-US" dirty="0" smtClean="0"/>
              <a:t>Children throw tantrums as if on cue in the supermarket candy </a:t>
            </a:r>
            <a:r>
              <a:rPr lang="en-US" dirty="0" err="1" smtClean="0"/>
              <a:t>asile</a:t>
            </a:r>
            <a:endParaRPr lang="en-US" dirty="0"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3" name="Notes Placeholder 2"/>
          <p:cNvSpPr>
            <a:spLocks noGrp="1"/>
          </p:cNvSpPr>
          <p:nvPr>
            <p:ph type="body" idx="1"/>
          </p:nvPr>
        </p:nvSpPr>
        <p:spPr/>
        <p:txBody>
          <a:bodyPr>
            <a:normAutofit lnSpcReduction="10000"/>
          </a:bodyPr>
          <a:lstStyle/>
          <a:p>
            <a:pPr fontAlgn="auto">
              <a:spcBef>
                <a:spcPts val="0"/>
              </a:spcBef>
              <a:spcAft>
                <a:spcPts val="0"/>
              </a:spcAft>
              <a:defRPr/>
            </a:pPr>
            <a:r>
              <a:rPr lang="en-US" dirty="0" smtClean="0"/>
              <a:t>Now, exactly how a parent contributes to their child’s socialization differs based on individual differences in parenting style.</a:t>
            </a:r>
          </a:p>
          <a:p>
            <a:pPr fontAlgn="auto">
              <a:spcBef>
                <a:spcPts val="0"/>
              </a:spcBef>
              <a:spcAft>
                <a:spcPts val="0"/>
              </a:spcAft>
              <a:defRPr/>
            </a:pPr>
            <a:endParaRPr lang="en-US" dirty="0" smtClean="0"/>
          </a:p>
          <a:p>
            <a:pPr fontAlgn="auto">
              <a:spcBef>
                <a:spcPts val="0"/>
              </a:spcBef>
              <a:spcAft>
                <a:spcPts val="0"/>
              </a:spcAft>
              <a:defRPr/>
            </a:pPr>
            <a:r>
              <a:rPr lang="en-US" dirty="0" smtClean="0"/>
              <a:t>Because we will be spending a big chunk of out time today talking about parenting styles, I think it is important that you have a clear idea of exactly what a parenting style is. So, parenting style can be defined as parent’s behaviors and attitudes that shape interactions between the parent and child.</a:t>
            </a:r>
          </a:p>
          <a:p>
            <a:pPr fontAlgn="auto">
              <a:spcBef>
                <a:spcPts val="0"/>
              </a:spcBef>
              <a:spcAft>
                <a:spcPts val="0"/>
              </a:spcAft>
              <a:defRPr/>
            </a:pPr>
            <a:endParaRPr lang="en-US" dirty="0" smtClean="0"/>
          </a:p>
          <a:p>
            <a:pPr fontAlgn="auto">
              <a:spcBef>
                <a:spcPts val="0"/>
              </a:spcBef>
              <a:spcAft>
                <a:spcPts val="0"/>
              </a:spcAft>
              <a:defRPr/>
            </a:pPr>
            <a:endParaRPr lang="en-US" dirty="0" smtClean="0"/>
          </a:p>
          <a:p>
            <a:pPr fontAlgn="auto">
              <a:spcBef>
                <a:spcPts val="0"/>
              </a:spcBef>
              <a:spcAft>
                <a:spcPts val="0"/>
              </a:spcAft>
              <a:defRPr/>
            </a:pPr>
            <a:r>
              <a:rPr lang="en-US" dirty="0" smtClean="0"/>
              <a:t>Some important research on parenting style has been dome by Maccoby and Martin, who found 2 dimensions of parent’s behavior and attitudes that are particularly important:</a:t>
            </a:r>
          </a:p>
          <a:p>
            <a:pPr fontAlgn="auto">
              <a:spcBef>
                <a:spcPts val="0"/>
              </a:spcBef>
              <a:spcAft>
                <a:spcPts val="0"/>
              </a:spcAft>
              <a:defRPr/>
            </a:pPr>
            <a:endParaRPr lang="en-US" dirty="0" smtClean="0"/>
          </a:p>
          <a:p>
            <a:pPr fontAlgn="auto">
              <a:spcBef>
                <a:spcPts val="0"/>
              </a:spcBef>
              <a:spcAft>
                <a:spcPts val="0"/>
              </a:spcAft>
              <a:defRPr/>
            </a:pPr>
            <a:r>
              <a:rPr lang="en-US" dirty="0" smtClean="0"/>
              <a:t>Responsiveness (i.e. how warm, supportive, and accepting a parent is towards their child)</a:t>
            </a:r>
          </a:p>
          <a:p>
            <a:pPr fontAlgn="auto">
              <a:spcBef>
                <a:spcPts val="0"/>
              </a:spcBef>
              <a:spcAft>
                <a:spcPts val="0"/>
              </a:spcAft>
              <a:defRPr/>
            </a:pPr>
            <a:r>
              <a:rPr lang="en-US" dirty="0" smtClean="0"/>
              <a:t>&amp;</a:t>
            </a:r>
          </a:p>
          <a:p>
            <a:pPr fontAlgn="auto">
              <a:spcBef>
                <a:spcPts val="0"/>
              </a:spcBef>
              <a:spcAft>
                <a:spcPts val="0"/>
              </a:spcAft>
              <a:defRPr/>
            </a:pPr>
            <a:r>
              <a:rPr lang="en-US" dirty="0" smtClean="0"/>
              <a:t>Demandingness (the degree of control parents exercise of their children, and how demanding they are in their expectations of their children).</a:t>
            </a:r>
          </a:p>
          <a:p>
            <a:pPr fontAlgn="auto">
              <a:spcBef>
                <a:spcPts val="0"/>
              </a:spcBef>
              <a:spcAft>
                <a:spcPts val="0"/>
              </a:spcAft>
              <a:defRPr/>
            </a:pPr>
            <a:endParaRPr lang="en-US" dirty="0" smtClean="0"/>
          </a:p>
          <a:p>
            <a:pPr fontAlgn="auto">
              <a:spcBef>
                <a:spcPts val="0"/>
              </a:spcBef>
              <a:spcAft>
                <a:spcPts val="0"/>
              </a:spcAft>
              <a:defRPr/>
            </a:pPr>
            <a:r>
              <a:rPr lang="en-US" dirty="0" smtClean="0"/>
              <a:t>Both of these dimensions of parenting exist on a continuum. I.e., parents are not just responsive to their child or not responsive to their child. Each parent is a responsive to a certain degree here on the continuum.</a:t>
            </a:r>
          </a:p>
          <a:p>
            <a:pPr fontAlgn="auto">
              <a:spcBef>
                <a:spcPts val="0"/>
              </a:spcBef>
              <a:spcAft>
                <a:spcPts val="0"/>
              </a:spcAft>
              <a:defRPr/>
            </a:pPr>
            <a:endParaRPr lang="en-US" dirty="0" smtClean="0"/>
          </a:p>
          <a:p>
            <a:pPr fontAlgn="auto">
              <a:spcBef>
                <a:spcPts val="0"/>
              </a:spcBef>
              <a:spcAft>
                <a:spcPts val="0"/>
              </a:spcAft>
              <a:defRPr/>
            </a:pPr>
            <a:r>
              <a:rPr lang="en-US" dirty="0" smtClean="0"/>
              <a:t>These 2 dimensions of parenting reflect parents’ individual differences and contribute to individual differences in their children.</a:t>
            </a:r>
          </a:p>
          <a:p>
            <a:pPr fontAlgn="auto">
              <a:spcBef>
                <a:spcPts val="0"/>
              </a:spcBef>
              <a:spcAft>
                <a:spcPts val="0"/>
              </a:spcAft>
              <a:defRPr/>
            </a:pPr>
            <a:endParaRPr lang="en-US" dirty="0" smtClean="0"/>
          </a:p>
          <a:p>
            <a:pPr fontAlgn="auto">
              <a:spcBef>
                <a:spcPts val="0"/>
              </a:spcBef>
              <a:spcAft>
                <a:spcPts val="0"/>
              </a:spcAft>
              <a:defRPr/>
            </a:pPr>
            <a:r>
              <a:rPr lang="en-US" dirty="0" smtClean="0"/>
              <a:t>We’ll get to exactly how these dimensions of parenting affect children later.</a:t>
            </a:r>
            <a:endParaRPr lang="en-US" dirty="0"/>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3011DA81-08DE-4D5F-8D7B-7DC8BBC3A56C}" type="slidenum">
              <a:rPr lang="en-US"/>
              <a:pPr fontAlgn="base">
                <a:spcBef>
                  <a:spcPct val="0"/>
                </a:spcBef>
                <a:spcAft>
                  <a:spcPct val="0"/>
                </a:spcAft>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07C9F4-1C81-47D1-A878-CE7F368CD62F}" type="slidenum">
              <a:rPr lang="en-US"/>
              <a:pPr/>
              <a:t>12</a:t>
            </a:fld>
            <a:endParaRPr lang="en-US"/>
          </a:p>
        </p:txBody>
      </p:sp>
      <p:sp>
        <p:nvSpPr>
          <p:cNvPr id="26624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624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lIns="91422" tIns="45711" rIns="91422" bIns="45711"/>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007C9F4-1C81-47D1-A878-CE7F368CD62F}" type="slidenum">
              <a:rPr lang="en-US"/>
              <a:pPr/>
              <a:t>13</a:t>
            </a:fld>
            <a:endParaRPr lang="en-US"/>
          </a:p>
        </p:txBody>
      </p:sp>
      <p:sp>
        <p:nvSpPr>
          <p:cNvPr id="266242"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6624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lIns="91422" tIns="45711" rIns="91422" bIns="45711"/>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pPr>
            <a:r>
              <a:rPr lang="en-US" sz="1200" dirty="0" smtClean="0">
                <a:latin typeface="Calibri" pitchFamily="34" charset="0"/>
              </a:rPr>
              <a:t>Children exposed to high levels of interparental difficulties and problematic parenting are vulnerable to a wide range of emotional, behavioral, and academic problems </a:t>
            </a:r>
          </a:p>
          <a:p>
            <a:pPr>
              <a:lnSpc>
                <a:spcPct val="80000"/>
              </a:lnSpc>
            </a:pPr>
            <a:endParaRPr lang="en-US" sz="1200" dirty="0" smtClean="0">
              <a:latin typeface="Calibri" pitchFamily="34" charset="0"/>
            </a:endParaRPr>
          </a:p>
          <a:p>
            <a:pPr>
              <a:lnSpc>
                <a:spcPct val="80000"/>
              </a:lnSpc>
            </a:pPr>
            <a:r>
              <a:rPr lang="en-US" sz="1200" dirty="0" smtClean="0">
                <a:latin typeface="Calibri" pitchFamily="34" charset="0"/>
              </a:rPr>
              <a:t>Theoretical and empirical work has focused on identifying explanatory mechanisms and processes (e.g., </a:t>
            </a:r>
            <a:r>
              <a:rPr lang="en-US" sz="1200" dirty="0" err="1" smtClean="0">
                <a:latin typeface="Calibri" pitchFamily="34" charset="0"/>
              </a:rPr>
              <a:t>Crockenberg</a:t>
            </a:r>
            <a:r>
              <a:rPr lang="en-US" sz="1200" dirty="0" smtClean="0">
                <a:latin typeface="Calibri" pitchFamily="34" charset="0"/>
              </a:rPr>
              <a:t> &amp; </a:t>
            </a:r>
            <a:r>
              <a:rPr lang="en-US" sz="1200" dirty="0" err="1" smtClean="0">
                <a:latin typeface="Calibri" pitchFamily="34" charset="0"/>
              </a:rPr>
              <a:t>Langrock</a:t>
            </a:r>
            <a:r>
              <a:rPr lang="en-US" sz="1200" dirty="0" smtClean="0">
                <a:latin typeface="Calibri" pitchFamily="34" charset="0"/>
              </a:rPr>
              <a:t>, 2001; </a:t>
            </a:r>
            <a:r>
              <a:rPr lang="en-US" sz="1200" dirty="0" err="1" smtClean="0">
                <a:latin typeface="Calibri" pitchFamily="34" charset="0"/>
              </a:rPr>
              <a:t>Grych</a:t>
            </a:r>
            <a:r>
              <a:rPr lang="en-US" sz="1200" dirty="0" smtClean="0">
                <a:latin typeface="Calibri" pitchFamily="34" charset="0"/>
              </a:rPr>
              <a:t> &amp; </a:t>
            </a:r>
            <a:r>
              <a:rPr lang="en-US" sz="1200" dirty="0" err="1" smtClean="0">
                <a:latin typeface="Calibri" pitchFamily="34" charset="0"/>
              </a:rPr>
              <a:t>Fincham</a:t>
            </a:r>
            <a:r>
              <a:rPr lang="en-US" sz="1200" dirty="0" smtClean="0">
                <a:latin typeface="Calibri" pitchFamily="34" charset="0"/>
              </a:rPr>
              <a:t>, 1990; </a:t>
            </a:r>
            <a:r>
              <a:rPr lang="en-US" sz="1200" dirty="0" err="1" smtClean="0">
                <a:latin typeface="Calibri" pitchFamily="34" charset="0"/>
              </a:rPr>
              <a:t>Fauber</a:t>
            </a:r>
            <a:r>
              <a:rPr lang="en-US" sz="1200" dirty="0" smtClean="0">
                <a:latin typeface="Calibri" pitchFamily="34" charset="0"/>
              </a:rPr>
              <a:t> &amp; Long, 1991).</a:t>
            </a:r>
          </a:p>
          <a:p>
            <a:pPr>
              <a:lnSpc>
                <a:spcPct val="80000"/>
              </a:lnSpc>
            </a:pPr>
            <a:endParaRPr lang="en-US" sz="1200" dirty="0" smtClean="0">
              <a:latin typeface="Calibri" pitchFamily="34" charset="0"/>
            </a:endParaRPr>
          </a:p>
          <a:p>
            <a:pPr>
              <a:lnSpc>
                <a:spcPct val="80000"/>
              </a:lnSpc>
            </a:pPr>
            <a:r>
              <a:rPr lang="en-US" sz="1200" dirty="0" smtClean="0">
                <a:latin typeface="Calibri" pitchFamily="34" charset="0"/>
              </a:rPr>
              <a:t>Emotional Security Theory (Davies &amp; Cummings, 1994; Davies &amp; Sturge-Apple, 2007) posits that difficulties in preserving the internal goal of felt security is an organizing mechanism accounting for the elevated vulnerability of children exposed to high levels of interparental conflict.</a:t>
            </a:r>
          </a:p>
          <a:p>
            <a:endParaRPr lang="en-US" dirty="0"/>
          </a:p>
        </p:txBody>
      </p:sp>
      <p:sp>
        <p:nvSpPr>
          <p:cNvPr id="4" name="Slide Number Placeholder 3"/>
          <p:cNvSpPr>
            <a:spLocks noGrp="1"/>
          </p:cNvSpPr>
          <p:nvPr>
            <p:ph type="sldNum" sz="quarter" idx="10"/>
          </p:nvPr>
        </p:nvSpPr>
        <p:spPr/>
        <p:txBody>
          <a:bodyPr/>
          <a:lstStyle/>
          <a:p>
            <a:fld id="{14EEFD08-04C3-8042-945C-779395C360A3}" type="slidenum">
              <a:rPr lang="en-US" smtClean="0"/>
              <a:pPr/>
              <a:t>14</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B2BFBBC3-F14A-4C9A-A8C5-80907E3DEC1F}" type="slidenum">
              <a:rPr lang="en-US" smtClean="0"/>
              <a:pPr/>
              <a:t>15</a:t>
            </a:fld>
            <a:endParaRPr lang="en-US"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a:buFontTx/>
              <a:buChar char="-"/>
            </a:pPr>
            <a:r>
              <a:rPr lang="en-US" sz="1200" kern="1200" dirty="0" smtClean="0">
                <a:solidFill>
                  <a:schemeClr val="tx1"/>
                </a:solidFill>
                <a:latin typeface="Arial" charset="0"/>
                <a:ea typeface="MS Pゴシック" pitchFamily="-92" charset="-128"/>
                <a:cs typeface="MS Pゴシック" pitchFamily="-92" charset="-128"/>
              </a:rPr>
              <a:t>Emotion regulation processes may serve as central explanatory mechanisms in pathways between children’s exposure to family difficulties and their adjustment</a:t>
            </a:r>
          </a:p>
          <a:p>
            <a:pPr marL="0" marR="0" indent="0" algn="l" defTabSz="914400" rtl="0" eaLnBrk="1" fontAlgn="base" latinLnBrk="0" hangingPunct="1">
              <a:lnSpc>
                <a:spcPct val="100000"/>
              </a:lnSpc>
              <a:spcBef>
                <a:spcPct val="30000"/>
              </a:spcBef>
              <a:spcAft>
                <a:spcPct val="0"/>
              </a:spcAft>
              <a:buClrTx/>
              <a:buSzTx/>
              <a:buFontTx/>
              <a:buChar char="-"/>
              <a:tabLst/>
              <a:defRPr/>
            </a:pPr>
            <a:r>
              <a:rPr lang="en-US" sz="1200" dirty="0" smtClean="0"/>
              <a:t>Emotion regulation refers to processes that function to monitor and modulate emotional arousal in the service of one’s goals</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1314" name="Rectangle 2"/>
          <p:cNvSpPr>
            <a:spLocks noGrp="1" noRot="1" noChangeAspect="1" noChangeArrowheads="1" noTextEdit="1"/>
          </p:cNvSpPr>
          <p:nvPr>
            <p:ph type="sldImg"/>
          </p:nvPr>
        </p:nvSpPr>
        <p:spPr>
          <a:ln/>
        </p:spPr>
      </p:sp>
      <p:sp>
        <p:nvSpPr>
          <p:cNvPr id="781315" name="Rectangle 3"/>
          <p:cNvSpPr>
            <a:spLocks noGrp="1" noChangeArrowheads="1"/>
          </p:cNvSpPr>
          <p:nvPr>
            <p:ph type="body" idx="1"/>
          </p:nvPr>
        </p:nvSpPr>
        <p:spPr/>
        <p:txBody>
          <a:bodyPr/>
          <a:lstStyle/>
          <a:p>
            <a:endParaRPr lang="en-US" sz="1000" kern="1200" dirty="0" smtClean="0">
              <a:solidFill>
                <a:schemeClr val="tx1"/>
              </a:solidFill>
              <a:latin typeface="Arial" charset="0"/>
              <a:ea typeface="MS Pゴシック" pitchFamily="-92" charset="-128"/>
              <a:cs typeface="MS Pゴシック" pitchFamily="-92" charset="-128"/>
            </a:endParaRPr>
          </a:p>
          <a:p>
            <a:pPr marL="0" marR="0" indent="0" algn="l" defTabSz="914400" rtl="0" eaLnBrk="1" fontAlgn="base" latinLnBrk="0" hangingPunct="1">
              <a:lnSpc>
                <a:spcPct val="100000"/>
              </a:lnSpc>
              <a:spcBef>
                <a:spcPct val="30000"/>
              </a:spcBef>
              <a:spcAft>
                <a:spcPct val="0"/>
              </a:spcAft>
              <a:buClrTx/>
              <a:buSzTx/>
              <a:buFontTx/>
              <a:buChar char="-"/>
              <a:tabLst/>
              <a:defRPr/>
            </a:pPr>
            <a:r>
              <a:rPr lang="en-US" sz="1000" kern="1200" dirty="0" smtClean="0">
                <a:solidFill>
                  <a:schemeClr val="tx1"/>
                </a:solidFill>
                <a:latin typeface="Arial" charset="0"/>
                <a:ea typeface="MS Pゴシック" pitchFamily="-92" charset="-128"/>
                <a:cs typeface="MS Pゴシック" pitchFamily="-92" charset="-128"/>
              </a:rPr>
              <a:t>-</a:t>
            </a:r>
            <a:r>
              <a:rPr lang="en-US" dirty="0" smtClean="0"/>
              <a:t>The development of adaptive emotion regulation is a critical task of childhood, </a:t>
            </a:r>
          </a:p>
          <a:p>
            <a:pPr marL="0" marR="0" indent="0" algn="l" defTabSz="914400" rtl="0" eaLnBrk="1" fontAlgn="base" latinLnBrk="0" hangingPunct="1">
              <a:lnSpc>
                <a:spcPct val="100000"/>
              </a:lnSpc>
              <a:spcBef>
                <a:spcPct val="30000"/>
              </a:spcBef>
              <a:spcAft>
                <a:spcPct val="0"/>
              </a:spcAft>
              <a:buClrTx/>
              <a:buSzTx/>
              <a:buFontTx/>
              <a:buChar char="-"/>
              <a:tabLst/>
              <a:defRPr/>
            </a:pPr>
            <a:r>
              <a:rPr lang="en-US" dirty="0" smtClean="0"/>
              <a:t>as emotion regulation competence has been shown to promote effective functioning across multiple domains </a:t>
            </a:r>
          </a:p>
          <a:p>
            <a:pPr marL="0" marR="0" indent="0" algn="l" defTabSz="914400" rtl="0" eaLnBrk="1" fontAlgn="base" latinLnBrk="0" hangingPunct="1">
              <a:lnSpc>
                <a:spcPct val="100000"/>
              </a:lnSpc>
              <a:spcBef>
                <a:spcPct val="30000"/>
              </a:spcBef>
              <a:spcAft>
                <a:spcPct val="0"/>
              </a:spcAft>
              <a:buClrTx/>
              <a:buSzTx/>
              <a:buFontTx/>
              <a:buChar char="-"/>
              <a:tabLst/>
              <a:defRPr/>
            </a:pPr>
            <a:r>
              <a:rPr lang="en-US" dirty="0" smtClean="0"/>
              <a:t>For example, research has demonstrated that adaptive emotion regulation is related to greater sustained attention academic competence (</a:t>
            </a:r>
            <a:r>
              <a:rPr lang="en-US" dirty="0" err="1" smtClean="0"/>
              <a:t>Howse</a:t>
            </a:r>
            <a:r>
              <a:rPr lang="en-US" dirty="0" smtClean="0"/>
              <a:t>, Calkins, </a:t>
            </a:r>
            <a:r>
              <a:rPr lang="en-US" dirty="0" err="1" smtClean="0"/>
              <a:t>Anastopoulous</a:t>
            </a:r>
            <a:r>
              <a:rPr lang="en-US" dirty="0" smtClean="0"/>
              <a:t>, Keane &amp; Shelton, 2003), and peer acceptance (Kim &amp; </a:t>
            </a:r>
            <a:r>
              <a:rPr lang="en-US" dirty="0" err="1" smtClean="0"/>
              <a:t>Cichetti</a:t>
            </a:r>
            <a:r>
              <a:rPr lang="en-US" dirty="0" smtClean="0"/>
              <a:t>, 2010), while difficulties in the realm of emotion regulation may eventuate in poor social competence (e.g., </a:t>
            </a:r>
            <a:r>
              <a:rPr lang="en-US" dirty="0" err="1" smtClean="0"/>
              <a:t>Fabes</a:t>
            </a:r>
            <a:r>
              <a:rPr lang="en-US" dirty="0" smtClean="0"/>
              <a:t>, Leonard, </a:t>
            </a:r>
            <a:r>
              <a:rPr lang="en-US" dirty="0" err="1" smtClean="0"/>
              <a:t>Kupanoff</a:t>
            </a:r>
            <a:r>
              <a:rPr lang="en-US" dirty="0" smtClean="0"/>
              <a:t> &amp; Martin, 2001), higher internalizing and externalizing problems (e.g., Eisenberg, Zhou, </a:t>
            </a:r>
            <a:r>
              <a:rPr lang="en-US" dirty="0" err="1" smtClean="0"/>
              <a:t>Spinrad</a:t>
            </a:r>
            <a:r>
              <a:rPr lang="en-US" dirty="0" smtClean="0"/>
              <a:t>, </a:t>
            </a:r>
            <a:r>
              <a:rPr lang="en-US" dirty="0" err="1" smtClean="0"/>
              <a:t>Valiente</a:t>
            </a:r>
            <a:r>
              <a:rPr lang="en-US" dirty="0" smtClean="0"/>
              <a:t>, </a:t>
            </a:r>
            <a:r>
              <a:rPr lang="en-US" dirty="0" err="1" smtClean="0"/>
              <a:t>Fabes</a:t>
            </a:r>
            <a:r>
              <a:rPr lang="en-US" dirty="0" smtClean="0"/>
              <a:t>, &amp; </a:t>
            </a:r>
            <a:r>
              <a:rPr lang="en-US" dirty="0" err="1" smtClean="0"/>
              <a:t>Liew</a:t>
            </a:r>
            <a:r>
              <a:rPr lang="en-US" dirty="0" smtClean="0"/>
              <a:t>, 2005; Hastings, </a:t>
            </a:r>
            <a:r>
              <a:rPr lang="en-US" dirty="0" err="1" smtClean="0"/>
              <a:t>Nuselovici</a:t>
            </a:r>
            <a:r>
              <a:rPr lang="en-US" dirty="0" smtClean="0"/>
              <a:t>, </a:t>
            </a:r>
            <a:r>
              <a:rPr lang="en-US" dirty="0" err="1" smtClean="0"/>
              <a:t>Utendale</a:t>
            </a:r>
            <a:r>
              <a:rPr lang="en-US" dirty="0" smtClean="0"/>
              <a:t>, </a:t>
            </a:r>
            <a:r>
              <a:rPr lang="en-US" dirty="0" err="1" smtClean="0"/>
              <a:t>Coutya</a:t>
            </a:r>
            <a:r>
              <a:rPr lang="en-US" dirty="0" smtClean="0"/>
              <a:t>, </a:t>
            </a:r>
            <a:r>
              <a:rPr lang="en-US" dirty="0" err="1" smtClean="0"/>
              <a:t>McShane</a:t>
            </a:r>
            <a:r>
              <a:rPr lang="en-US" dirty="0" smtClean="0"/>
              <a:t>, &amp; Sullivan, 2008), and greater aggression (e.g., Chang, Schwartz, Dodge, &amp; McBride-Chang, 2003). Therefore, gaining a thorough understanding of young toddlers’ emotion regulation abilities and the factors influencing and underlying those abilities is an important task for psychologists.</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685800" y="2057400"/>
            <a:ext cx="7772400" cy="1143000"/>
          </a:xfrm>
        </p:spPr>
        <p:txBody>
          <a:bodyPr/>
          <a:lstStyle>
            <a:lvl1pPr>
              <a:defRPr/>
            </a:lvl1pPr>
          </a:lstStyle>
          <a:p>
            <a:r>
              <a:rPr lang="en-US"/>
              <a:t>Click to edit Master title style</a:t>
            </a:r>
          </a:p>
        </p:txBody>
      </p:sp>
      <p:sp>
        <p:nvSpPr>
          <p:cNvPr id="3075" name="Rectangle 3"/>
          <p:cNvSpPr>
            <a:spLocks noGrp="1" noChangeArrowheads="1"/>
          </p:cNvSpPr>
          <p:nvPr>
            <p:ph type="subTitle" idx="1"/>
          </p:nvPr>
        </p:nvSpPr>
        <p:spPr>
          <a:xfrm>
            <a:off x="685800" y="3505200"/>
            <a:ext cx="7772400" cy="1752600"/>
          </a:xfrm>
        </p:spPr>
        <p:txBody>
          <a:bodyPr/>
          <a:lstStyle>
            <a:lvl1pPr marL="0" indent="0" algn="ctr">
              <a:buFont typeface="Wingdings" charset="2"/>
              <a:buNone/>
              <a:defRPr/>
            </a:lvl1pPr>
          </a:lstStyle>
          <a:p>
            <a:r>
              <a:rPr lang="en-US"/>
              <a:t>Click to edit Master subtitle style</a:t>
            </a:r>
          </a:p>
        </p:txBody>
      </p:sp>
      <p:pic>
        <p:nvPicPr>
          <p:cNvPr id="3079" name="Picture 7" descr="footerdark"/>
          <p:cNvPicPr>
            <a:picLocks noChangeAspect="1" noChangeArrowheads="1"/>
          </p:cNvPicPr>
          <p:nvPr/>
        </p:nvPicPr>
        <p:blipFill>
          <a:blip r:embed="rId2"/>
          <a:srcRect/>
          <a:stretch>
            <a:fillRect/>
          </a:stretch>
        </p:blipFill>
        <p:spPr bwMode="auto">
          <a:xfrm>
            <a:off x="0" y="6276975"/>
            <a:ext cx="9144000" cy="581025"/>
          </a:xfrm>
          <a:prstGeom prst="rect">
            <a:avLst/>
          </a:prstGeom>
          <a:noFill/>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7543800" cy="12954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719263"/>
            <a:ext cx="4038600" cy="46815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719263"/>
            <a:ext cx="4038600" cy="46815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477000"/>
            <a:ext cx="2133600" cy="228600"/>
          </a:xfrm>
          <a:prstGeom prst="rect">
            <a:avLst/>
          </a:prstGeom>
        </p:spPr>
        <p:txBody>
          <a:bodyPr/>
          <a:lstStyle>
            <a:lvl1pPr>
              <a:defRPr/>
            </a:lvl1pPr>
          </a:lstStyle>
          <a:p>
            <a:pPr>
              <a:defRPr/>
            </a:pPr>
            <a:endParaRPr lang="en-US" altLang="en-US"/>
          </a:p>
        </p:txBody>
      </p:sp>
      <p:sp>
        <p:nvSpPr>
          <p:cNvPr id="6" name="Footer Placeholder 5"/>
          <p:cNvSpPr>
            <a:spLocks noGrp="1"/>
          </p:cNvSpPr>
          <p:nvPr>
            <p:ph type="ftr" sz="quarter" idx="11"/>
          </p:nvPr>
        </p:nvSpPr>
        <p:spPr>
          <a:xfrm>
            <a:off x="3124200" y="6477000"/>
            <a:ext cx="2895600" cy="228600"/>
          </a:xfrm>
          <a:prstGeom prst="rect">
            <a:avLst/>
          </a:prstGeom>
        </p:spPr>
        <p:txBody>
          <a:bodyPr/>
          <a:lstStyle>
            <a:lvl1pPr>
              <a:defRPr/>
            </a:lvl1pPr>
          </a:lstStyle>
          <a:p>
            <a:pPr>
              <a:defRPr/>
            </a:pPr>
            <a:endParaRPr lang="en-US" altLang="en-US"/>
          </a:p>
        </p:txBody>
      </p:sp>
      <p:sp>
        <p:nvSpPr>
          <p:cNvPr id="7" name="Slide Number Placeholder 6"/>
          <p:cNvSpPr>
            <a:spLocks noGrp="1"/>
          </p:cNvSpPr>
          <p:nvPr>
            <p:ph type="sldNum" sz="quarter" idx="12"/>
          </p:nvPr>
        </p:nvSpPr>
        <p:spPr>
          <a:xfrm>
            <a:off x="6553200" y="6477000"/>
            <a:ext cx="2133600" cy="228600"/>
          </a:xfrm>
          <a:prstGeom prst="rect">
            <a:avLst/>
          </a:prstGeom>
        </p:spPr>
        <p:txBody>
          <a:bodyPr/>
          <a:lstStyle>
            <a:lvl1pPr>
              <a:defRPr/>
            </a:lvl1pPr>
          </a:lstStyle>
          <a:p>
            <a:pPr>
              <a:defRPr/>
            </a:pPr>
            <a:fld id="{1A2E405A-3D48-48F2-B685-0A72CE8A9424}" type="slidenum">
              <a:rPr lang="en-US" altLang="en-US"/>
              <a:pPr>
                <a:defRPr/>
              </a:pPr>
              <a:t>‹#›</a:t>
            </a:fld>
            <a:endParaRPr lang="en-US"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rgbClr val="FFFFFF"/>
        </a:solidFill>
        <a:effectLst/>
      </p:bgPr>
    </p:bg>
    <p:spTree>
      <p:nvGrpSpPr>
        <p:cNvPr id="1" name=""/>
        <p:cNvGrpSpPr/>
        <p:nvPr/>
      </p:nvGrpSpPr>
      <p:grpSpPr>
        <a:xfrm>
          <a:off x="0" y="0"/>
          <a:ext cx="0" cy="0"/>
          <a:chOff x="0" y="0"/>
          <a:chExt cx="0" cy="0"/>
        </a:xfrm>
      </p:grpSpPr>
      <p:pic>
        <p:nvPicPr>
          <p:cNvPr id="1036" name="Picture 12" descr="footerdark"/>
          <p:cNvPicPr>
            <a:picLocks noChangeAspect="1" noChangeArrowheads="1"/>
          </p:cNvPicPr>
          <p:nvPr/>
        </p:nvPicPr>
        <p:blipFill>
          <a:blip r:embed="rId14"/>
          <a:srcRect/>
          <a:stretch>
            <a:fillRect/>
          </a:stretch>
        </p:blipFill>
        <p:spPr bwMode="auto">
          <a:xfrm>
            <a:off x="0" y="6276975"/>
            <a:ext cx="9144000" cy="581025"/>
          </a:xfrm>
          <a:prstGeom prst="rect">
            <a:avLst/>
          </a:prstGeom>
          <a:noFill/>
        </p:spPr>
      </p:pic>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a:outerShdw blurRad="50800" dist="12700" dir="8100000" algn="ctr" rotWithShape="0">
              <a:srgbClr val="FFFFFF">
                <a:alpha val="75000"/>
              </a:srgbClr>
            </a:outerShdw>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a:outerShdw blurRad="50800" dist="12700" dir="8100000" algn="ctr" rotWithShape="0">
              <a:srgbClr val="FFFFFF">
                <a:alpha val="75000"/>
              </a:srgbClr>
            </a:outerShdw>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charset="0"/>
          <a:ea typeface="MS Pゴシック" pitchFamily="-92" charset="-128"/>
          <a:cs typeface="MS Pゴシック" pitchFamily="-92" charset="-128"/>
        </a:defRPr>
      </a:lvl2pPr>
      <a:lvl3pPr algn="ctr" rtl="0" fontAlgn="base">
        <a:spcBef>
          <a:spcPct val="0"/>
        </a:spcBef>
        <a:spcAft>
          <a:spcPct val="0"/>
        </a:spcAft>
        <a:defRPr sz="4400">
          <a:solidFill>
            <a:schemeClr val="tx2"/>
          </a:solidFill>
          <a:latin typeface="Times New Roman" charset="0"/>
          <a:ea typeface="MS Pゴシック" pitchFamily="-92" charset="-128"/>
          <a:cs typeface="MS Pゴシック" pitchFamily="-92" charset="-128"/>
        </a:defRPr>
      </a:lvl3pPr>
      <a:lvl4pPr algn="ctr" rtl="0" fontAlgn="base">
        <a:spcBef>
          <a:spcPct val="0"/>
        </a:spcBef>
        <a:spcAft>
          <a:spcPct val="0"/>
        </a:spcAft>
        <a:defRPr sz="4400">
          <a:solidFill>
            <a:schemeClr val="tx2"/>
          </a:solidFill>
          <a:latin typeface="Times New Roman" charset="0"/>
          <a:ea typeface="MS Pゴシック" pitchFamily="-92" charset="-128"/>
          <a:cs typeface="MS Pゴシック" pitchFamily="-92" charset="-128"/>
        </a:defRPr>
      </a:lvl4pPr>
      <a:lvl5pPr algn="ctr" rtl="0" fontAlgn="base">
        <a:spcBef>
          <a:spcPct val="0"/>
        </a:spcBef>
        <a:spcAft>
          <a:spcPct val="0"/>
        </a:spcAft>
        <a:defRPr sz="4400">
          <a:solidFill>
            <a:schemeClr val="tx2"/>
          </a:solidFill>
          <a:latin typeface="Times New Roman" charset="0"/>
          <a:ea typeface="MS Pゴシック" pitchFamily="-92" charset="-128"/>
          <a:cs typeface="MS Pゴシック" pitchFamily="-92" charset="-128"/>
        </a:defRPr>
      </a:lvl5pPr>
      <a:lvl6pPr marL="457200" algn="ctr" rtl="0" fontAlgn="base">
        <a:spcBef>
          <a:spcPct val="0"/>
        </a:spcBef>
        <a:spcAft>
          <a:spcPct val="0"/>
        </a:spcAft>
        <a:defRPr sz="4400">
          <a:solidFill>
            <a:schemeClr val="tx2"/>
          </a:solidFill>
          <a:latin typeface="Times New Roman" charset="0"/>
          <a:ea typeface="MS Pゴシック" pitchFamily="-92" charset="-128"/>
          <a:cs typeface="MS Pゴシック" pitchFamily="-92" charset="-128"/>
        </a:defRPr>
      </a:lvl6pPr>
      <a:lvl7pPr marL="914400" algn="ctr" rtl="0" fontAlgn="base">
        <a:spcBef>
          <a:spcPct val="0"/>
        </a:spcBef>
        <a:spcAft>
          <a:spcPct val="0"/>
        </a:spcAft>
        <a:defRPr sz="4400">
          <a:solidFill>
            <a:schemeClr val="tx2"/>
          </a:solidFill>
          <a:latin typeface="Times New Roman" charset="0"/>
          <a:ea typeface="MS Pゴシック" pitchFamily="-92" charset="-128"/>
          <a:cs typeface="MS Pゴシック" pitchFamily="-92" charset="-128"/>
        </a:defRPr>
      </a:lvl7pPr>
      <a:lvl8pPr marL="1371600" algn="ctr" rtl="0" fontAlgn="base">
        <a:spcBef>
          <a:spcPct val="0"/>
        </a:spcBef>
        <a:spcAft>
          <a:spcPct val="0"/>
        </a:spcAft>
        <a:defRPr sz="4400">
          <a:solidFill>
            <a:schemeClr val="tx2"/>
          </a:solidFill>
          <a:latin typeface="Times New Roman" charset="0"/>
          <a:ea typeface="MS Pゴシック" pitchFamily="-92" charset="-128"/>
          <a:cs typeface="MS Pゴシック" pitchFamily="-92" charset="-128"/>
        </a:defRPr>
      </a:lvl8pPr>
      <a:lvl9pPr marL="1828800" algn="ctr" rtl="0" fontAlgn="base">
        <a:spcBef>
          <a:spcPct val="0"/>
        </a:spcBef>
        <a:spcAft>
          <a:spcPct val="0"/>
        </a:spcAft>
        <a:defRPr sz="4400">
          <a:solidFill>
            <a:schemeClr val="tx2"/>
          </a:solidFill>
          <a:latin typeface="Times New Roman" charset="0"/>
          <a:ea typeface="MS Pゴシック" pitchFamily="-92" charset="-128"/>
          <a:cs typeface="MS Pゴシック" pitchFamily="-92" charset="-128"/>
        </a:defRPr>
      </a:lvl9pPr>
    </p:titleStyle>
    <p:bodyStyle>
      <a:lvl1pPr marL="342900" indent="-342900" algn="l" rtl="0" fontAlgn="base">
        <a:spcBef>
          <a:spcPct val="20000"/>
        </a:spcBef>
        <a:spcAft>
          <a:spcPct val="0"/>
        </a:spcAft>
        <a:buFont typeface="Wingdings" charset="2"/>
        <a:buChar char="§"/>
        <a:defRPr sz="3200">
          <a:solidFill>
            <a:schemeClr val="tx1"/>
          </a:solidFill>
          <a:latin typeface="+mn-lt"/>
          <a:ea typeface="+mn-ea"/>
          <a:cs typeface="+mn-cs"/>
        </a:defRPr>
      </a:lvl1pPr>
      <a:lvl2pPr marL="742950" indent="-285750" algn="l" rtl="0" fontAlgn="base">
        <a:spcBef>
          <a:spcPct val="20000"/>
        </a:spcBef>
        <a:spcAft>
          <a:spcPct val="0"/>
        </a:spcAft>
        <a:buFont typeface="Wingdings" charset="2"/>
        <a:buChar char="§"/>
        <a:defRPr sz="2800">
          <a:solidFill>
            <a:schemeClr val="tx1"/>
          </a:solidFill>
          <a:latin typeface="+mn-lt"/>
          <a:ea typeface="+mn-ea"/>
          <a:cs typeface="+mn-cs"/>
        </a:defRPr>
      </a:lvl2pPr>
      <a:lvl3pPr marL="1143000" indent="-228600" algn="l" rtl="0" fontAlgn="base">
        <a:spcBef>
          <a:spcPct val="20000"/>
        </a:spcBef>
        <a:spcAft>
          <a:spcPct val="0"/>
        </a:spcAft>
        <a:buFont typeface="Wingdings" charset="2"/>
        <a:buChar char="§"/>
        <a:defRPr sz="2400">
          <a:solidFill>
            <a:schemeClr val="tx1"/>
          </a:solidFill>
          <a:latin typeface="+mn-lt"/>
          <a:ea typeface="+mn-ea"/>
          <a:cs typeface="+mn-cs"/>
        </a:defRPr>
      </a:lvl3pPr>
      <a:lvl4pPr marL="1600200" indent="-228600" algn="l" rtl="0" fontAlgn="base">
        <a:spcBef>
          <a:spcPct val="20000"/>
        </a:spcBef>
        <a:spcAft>
          <a:spcPct val="0"/>
        </a:spcAft>
        <a:buFont typeface="Wingdings" charset="2"/>
        <a:buChar char="§"/>
        <a:defRPr sz="2000">
          <a:solidFill>
            <a:schemeClr val="tx1"/>
          </a:solidFill>
          <a:latin typeface="+mn-lt"/>
          <a:ea typeface="+mn-ea"/>
          <a:cs typeface="+mn-cs"/>
        </a:defRPr>
      </a:lvl4pPr>
      <a:lvl5pPr marL="2057400" indent="-228600" algn="l" rtl="0" fontAlgn="base">
        <a:spcBef>
          <a:spcPct val="20000"/>
        </a:spcBef>
        <a:spcAft>
          <a:spcPct val="0"/>
        </a:spcAft>
        <a:buFont typeface="Wingdings" charset="2"/>
        <a:buChar char="§"/>
        <a:defRPr sz="2000">
          <a:solidFill>
            <a:schemeClr val="tx1"/>
          </a:solidFill>
          <a:latin typeface="+mn-lt"/>
          <a:ea typeface="+mn-ea"/>
          <a:cs typeface="+mn-cs"/>
        </a:defRPr>
      </a:lvl5pPr>
      <a:lvl6pPr marL="2514600" indent="-228600" algn="l" rtl="0" fontAlgn="base">
        <a:spcBef>
          <a:spcPct val="20000"/>
        </a:spcBef>
        <a:spcAft>
          <a:spcPct val="0"/>
        </a:spcAft>
        <a:buFont typeface="Wingdings" charset="2"/>
        <a:buChar char="§"/>
        <a:defRPr sz="2000">
          <a:solidFill>
            <a:schemeClr val="tx1"/>
          </a:solidFill>
          <a:latin typeface="+mn-lt"/>
          <a:ea typeface="+mn-ea"/>
          <a:cs typeface="+mn-cs"/>
        </a:defRPr>
      </a:lvl6pPr>
      <a:lvl7pPr marL="2971800" indent="-228600" algn="l" rtl="0" fontAlgn="base">
        <a:spcBef>
          <a:spcPct val="20000"/>
        </a:spcBef>
        <a:spcAft>
          <a:spcPct val="0"/>
        </a:spcAft>
        <a:buFont typeface="Wingdings" charset="2"/>
        <a:buChar char="§"/>
        <a:defRPr sz="2000">
          <a:solidFill>
            <a:schemeClr val="tx1"/>
          </a:solidFill>
          <a:latin typeface="+mn-lt"/>
          <a:ea typeface="+mn-ea"/>
          <a:cs typeface="+mn-cs"/>
        </a:defRPr>
      </a:lvl7pPr>
      <a:lvl8pPr marL="3429000" indent="-228600" algn="l" rtl="0" fontAlgn="base">
        <a:spcBef>
          <a:spcPct val="20000"/>
        </a:spcBef>
        <a:spcAft>
          <a:spcPct val="0"/>
        </a:spcAft>
        <a:buFont typeface="Wingdings" charset="2"/>
        <a:buChar char="§"/>
        <a:defRPr sz="2000">
          <a:solidFill>
            <a:schemeClr val="tx1"/>
          </a:solidFill>
          <a:latin typeface="+mn-lt"/>
          <a:ea typeface="+mn-ea"/>
          <a:cs typeface="+mn-cs"/>
        </a:defRPr>
      </a:lvl8pPr>
      <a:lvl9pPr marL="3886200" indent="-228600" algn="l" rtl="0" fontAlgn="base">
        <a:spcBef>
          <a:spcPct val="20000"/>
        </a:spcBef>
        <a:spcAft>
          <a:spcPct val="0"/>
        </a:spcAft>
        <a:buFont typeface="Wingdings" charset="2"/>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jpeg"/><Relationship Id="rId6"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5.png"/><Relationship Id="rId1" Type="http://schemas.openxmlformats.org/officeDocument/2006/relationships/slideLayout" Target="../slideLayouts/slideLayout12.xml"/><Relationship Id="rId2" Type="http://schemas.openxmlformats.org/officeDocument/2006/relationships/notesSlide" Target="../notesSlides/notesSlide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5.png"/><Relationship Id="rId1" Type="http://schemas.openxmlformats.org/officeDocument/2006/relationships/slideLayout" Target="../slideLayouts/slideLayout12.xml"/><Relationship Id="rId2" Type="http://schemas.openxmlformats.org/officeDocument/2006/relationships/notesSlide" Target="../notesSlides/notesSlide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5.png"/></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blogs.yu.edu/healthalerts/files/2011/03/mental-health-counselor.jpg" TargetMode="External"/><Relationship Id="rId3" Type="http://schemas.openxmlformats.org/officeDocument/2006/relationships/image" Target="../media/image1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jpeg"/><Relationship Id="rId3" Type="http://schemas.openxmlformats.org/officeDocument/2006/relationships/image" Target="../media/image4.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upload.wikimedia.org/wikipedia/commons/2/2a/Svm_max_sep_hyperplane_with_margin.png" TargetMode="External"/><Relationship Id="rId3" Type="http://schemas.openxmlformats.org/officeDocument/2006/relationships/image" Target="../media/image20.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34.xml.rels><?xml version="1.0" encoding="UTF-8" standalone="yes"?>
<Relationships xmlns="http://schemas.openxmlformats.org/package/2006/relationships"><Relationship Id="rId9" Type="http://schemas.openxmlformats.org/officeDocument/2006/relationships/audio" Target="../media/audio9.bin"/><Relationship Id="rId20" Type="http://schemas.openxmlformats.org/officeDocument/2006/relationships/image" Target="../media/image28.png"/><Relationship Id="rId21" Type="http://schemas.openxmlformats.org/officeDocument/2006/relationships/image" Target="../media/image29.png"/><Relationship Id="rId10" Type="http://schemas.openxmlformats.org/officeDocument/2006/relationships/audio" Target="../media/audio10.bin"/><Relationship Id="rId11" Type="http://schemas.openxmlformats.org/officeDocument/2006/relationships/audio" Target="../media/audio11.bin"/><Relationship Id="rId12" Type="http://schemas.openxmlformats.org/officeDocument/2006/relationships/audio" Target="../media/audio12.bin"/><Relationship Id="rId13" Type="http://schemas.openxmlformats.org/officeDocument/2006/relationships/slideLayout" Target="../slideLayouts/slideLayout2.xml"/><Relationship Id="rId14" Type="http://schemas.openxmlformats.org/officeDocument/2006/relationships/image" Target="../media/image22.gif"/><Relationship Id="rId15" Type="http://schemas.openxmlformats.org/officeDocument/2006/relationships/image" Target="../media/image23.png"/><Relationship Id="rId16" Type="http://schemas.openxmlformats.org/officeDocument/2006/relationships/image" Target="../media/image24.png"/><Relationship Id="rId17" Type="http://schemas.openxmlformats.org/officeDocument/2006/relationships/image" Target="../media/image25.png"/><Relationship Id="rId18" Type="http://schemas.openxmlformats.org/officeDocument/2006/relationships/image" Target="../media/image26.png"/><Relationship Id="rId19" Type="http://schemas.openxmlformats.org/officeDocument/2006/relationships/image" Target="../media/image27.png"/><Relationship Id="rId1" Type="http://schemas.openxmlformats.org/officeDocument/2006/relationships/audio" Target="../media/audio1.bin"/><Relationship Id="rId2" Type="http://schemas.openxmlformats.org/officeDocument/2006/relationships/audio" Target="../media/audio2.bin"/><Relationship Id="rId3" Type="http://schemas.openxmlformats.org/officeDocument/2006/relationships/audio" Target="../media/audio3.bin"/><Relationship Id="rId4" Type="http://schemas.openxmlformats.org/officeDocument/2006/relationships/audio" Target="../media/audio4.bin"/><Relationship Id="rId5" Type="http://schemas.openxmlformats.org/officeDocument/2006/relationships/audio" Target="../media/audio5.bin"/><Relationship Id="rId6" Type="http://schemas.openxmlformats.org/officeDocument/2006/relationships/audio" Target="../media/audio6.bin"/><Relationship Id="rId7" Type="http://schemas.openxmlformats.org/officeDocument/2006/relationships/audio" Target="../media/audio7.bin"/><Relationship Id="rId8" Type="http://schemas.openxmlformats.org/officeDocument/2006/relationships/audio" Target="../media/audio8.bin"/></Relationships>
</file>

<file path=ppt/slides/_rels/slide35.xml.rels><?xml version="1.0" encoding="UTF-8" standalone="yes"?>
<Relationships xmlns="http://schemas.openxmlformats.org/package/2006/relationships"><Relationship Id="rId11" Type="http://schemas.openxmlformats.org/officeDocument/2006/relationships/audio" Target="../media/audio22.bin"/><Relationship Id="rId12" Type="http://schemas.openxmlformats.org/officeDocument/2006/relationships/audio" Target="file://localhost/Users/wheinzelman/Documents/Wendi's%20Documents/Talks/2013/UR%20Alumni%20Talk/Speech%20samples/UGA%206%20emotions%20clean/vv_f_fear_1.wav" TargetMode="External"/><Relationship Id="rId13" Type="http://schemas.openxmlformats.org/officeDocument/2006/relationships/slideLayout" Target="../slideLayouts/slideLayout2.xml"/><Relationship Id="rId14" Type="http://schemas.openxmlformats.org/officeDocument/2006/relationships/image" Target="../media/image23.png"/><Relationship Id="rId15" Type="http://schemas.openxmlformats.org/officeDocument/2006/relationships/image" Target="../media/image25.png"/><Relationship Id="rId1" Type="http://schemas.openxmlformats.org/officeDocument/2006/relationships/audio" Target="../media/audio13.bin"/><Relationship Id="rId2" Type="http://schemas.openxmlformats.org/officeDocument/2006/relationships/audio" Target="../media/audio14.bin"/><Relationship Id="rId3" Type="http://schemas.openxmlformats.org/officeDocument/2006/relationships/audio" Target="../media/audio15.bin"/><Relationship Id="rId4" Type="http://schemas.openxmlformats.org/officeDocument/2006/relationships/audio" Target="../media/audio16.bin"/><Relationship Id="rId5" Type="http://schemas.openxmlformats.org/officeDocument/2006/relationships/audio" Target="../media/audio17.bin"/><Relationship Id="rId6" Type="http://schemas.openxmlformats.org/officeDocument/2006/relationships/audio" Target="../media/audio18.bin"/><Relationship Id="rId7" Type="http://schemas.openxmlformats.org/officeDocument/2006/relationships/audio" Target="../media/audio19.bin"/><Relationship Id="rId8" Type="http://schemas.openxmlformats.org/officeDocument/2006/relationships/audio" Target="file://localhost/Users/wheinzelman/Documents/Wendi's%20Documents/Talks/2013/UR%20Alumni%20Talk/Speech%20samples/UGA%206%20emotions%20clean/vv_f_anger_3.wav" TargetMode="External"/><Relationship Id="rId9" Type="http://schemas.openxmlformats.org/officeDocument/2006/relationships/audio" Target="../media/audio20.bin"/><Relationship Id="rId10" Type="http://schemas.openxmlformats.org/officeDocument/2006/relationships/audio" Target="../media/audio21.bin"/></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e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emf"/></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emf"/></Relationships>
</file>

<file path=ppt/slides/_rels/slide39.xml.rels><?xml version="1.0" encoding="UTF-8" standalone="yes"?>
<Relationships xmlns="http://schemas.openxmlformats.org/package/2006/relationships"><Relationship Id="rId11" Type="http://schemas.openxmlformats.org/officeDocument/2006/relationships/audio" Target="../media/audio33.bin"/><Relationship Id="rId12" Type="http://schemas.openxmlformats.org/officeDocument/2006/relationships/slideLayout" Target="../slideLayouts/slideLayout2.xml"/><Relationship Id="rId13" Type="http://schemas.openxmlformats.org/officeDocument/2006/relationships/image" Target="../media/image33.png"/><Relationship Id="rId14" Type="http://schemas.openxmlformats.org/officeDocument/2006/relationships/image" Target="../media/image27.png"/><Relationship Id="rId15" Type="http://schemas.openxmlformats.org/officeDocument/2006/relationships/image" Target="../media/image34.png"/><Relationship Id="rId16" Type="http://schemas.openxmlformats.org/officeDocument/2006/relationships/image" Target="../media/image25.png"/><Relationship Id="rId1" Type="http://schemas.openxmlformats.org/officeDocument/2006/relationships/audio" Target="../media/audio23.bin"/><Relationship Id="rId2" Type="http://schemas.openxmlformats.org/officeDocument/2006/relationships/audio" Target="../media/audio24.bin"/><Relationship Id="rId3" Type="http://schemas.openxmlformats.org/officeDocument/2006/relationships/audio" Target="../media/audio25.bin"/><Relationship Id="rId4" Type="http://schemas.openxmlformats.org/officeDocument/2006/relationships/audio" Target="../media/audio26.bin"/><Relationship Id="rId5" Type="http://schemas.openxmlformats.org/officeDocument/2006/relationships/audio" Target="../media/audio27.bin"/><Relationship Id="rId6" Type="http://schemas.openxmlformats.org/officeDocument/2006/relationships/audio" Target="../media/audio28.bin"/><Relationship Id="rId7" Type="http://schemas.openxmlformats.org/officeDocument/2006/relationships/audio" Target="../media/audio29.bin"/><Relationship Id="rId8" Type="http://schemas.openxmlformats.org/officeDocument/2006/relationships/audio" Target="../media/audio30.bin"/><Relationship Id="rId9" Type="http://schemas.openxmlformats.org/officeDocument/2006/relationships/audio" Target="../media/audio31.bin"/><Relationship Id="rId10" Type="http://schemas.openxmlformats.org/officeDocument/2006/relationships/audio" Target="../media/audio32.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35.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6.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38.emf"/></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9.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0.emf"/></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3.png"/><Relationship Id="rId3" Type="http://schemas.openxmlformats.org/officeDocument/2006/relationships/image" Target="../media/image44.gi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jpeg"/><Relationship Id="rId5"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jpeg"/><Relationship Id="rId6"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jpeg"/><Relationship Id="rId5" Type="http://schemas.openxmlformats.org/officeDocument/2006/relationships/image" Target="../media/image5.png"/><Relationship Id="rId1" Type="http://schemas.openxmlformats.org/officeDocument/2006/relationships/slideLayout" Target="../slideLayouts/slideLayout6.xml"/><Relationship Id="rId2"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15713" name="Picture 1" descr="C:\Users\Anna\Desktop\Capture.PNG"/>
          <p:cNvPicPr>
            <a:picLocks noChangeAspect="1" noChangeArrowheads="1"/>
          </p:cNvPicPr>
          <p:nvPr/>
        </p:nvPicPr>
        <p:blipFill>
          <a:blip r:embed="rId2" cstate="print"/>
          <a:srcRect r="55415" b="-106"/>
          <a:stretch>
            <a:fillRect/>
          </a:stretch>
        </p:blipFill>
        <p:spPr bwMode="auto">
          <a:xfrm>
            <a:off x="0" y="0"/>
            <a:ext cx="3347864" cy="3811218"/>
          </a:xfrm>
          <a:prstGeom prst="rect">
            <a:avLst/>
          </a:prstGeom>
          <a:noFill/>
          <a:effectLst>
            <a:outerShdw blurRad="50800" dist="50800" dir="5400000" algn="ctr" rotWithShape="0">
              <a:srgbClr val="000000">
                <a:alpha val="0"/>
              </a:srgbClr>
            </a:outerShdw>
            <a:softEdge rad="635000"/>
          </a:effectLst>
        </p:spPr>
      </p:pic>
      <p:sp>
        <p:nvSpPr>
          <p:cNvPr id="2" name="标题 1"/>
          <p:cNvSpPr>
            <a:spLocks noGrp="1"/>
          </p:cNvSpPr>
          <p:nvPr>
            <p:ph type="ctrTitle"/>
          </p:nvPr>
        </p:nvSpPr>
        <p:spPr>
          <a:xfrm>
            <a:off x="3275856" y="692696"/>
            <a:ext cx="5832648" cy="1829761"/>
          </a:xfrm>
        </p:spPr>
        <p:txBody>
          <a:bodyPr>
            <a:noAutofit/>
          </a:bodyPr>
          <a:lstStyle/>
          <a:p>
            <a:r>
              <a:rPr lang="en-US" altLang="zh-CN" sz="3900" dirty="0" err="1" smtClean="0">
                <a:latin typeface="Calibri"/>
                <a:cs typeface="Calibri"/>
              </a:rPr>
              <a:t>Uncoding</a:t>
            </a:r>
            <a:r>
              <a:rPr lang="en-US" altLang="zh-CN" sz="3900" dirty="0" smtClean="0">
                <a:latin typeface="Calibri"/>
                <a:cs typeface="Calibri"/>
              </a:rPr>
              <a:t> the Emotions of Teens</a:t>
            </a:r>
            <a:endParaRPr lang="zh-CN" altLang="en-US" sz="3900" dirty="0">
              <a:latin typeface="Calibri"/>
              <a:cs typeface="Calibri"/>
            </a:endParaRPr>
          </a:p>
        </p:txBody>
      </p:sp>
      <p:sp>
        <p:nvSpPr>
          <p:cNvPr id="10" name="TextBox 9"/>
          <p:cNvSpPr txBox="1"/>
          <p:nvPr/>
        </p:nvSpPr>
        <p:spPr>
          <a:xfrm>
            <a:off x="3422950" y="4182180"/>
            <a:ext cx="184666" cy="461665"/>
          </a:xfrm>
          <a:prstGeom prst="rect">
            <a:avLst/>
          </a:prstGeom>
          <a:noFill/>
        </p:spPr>
        <p:txBody>
          <a:bodyPr wrap="none" rtlCol="0">
            <a:spAutoFit/>
          </a:bodyPr>
          <a:lstStyle/>
          <a:p>
            <a:endParaRPr lang="en-US" dirty="0"/>
          </a:p>
        </p:txBody>
      </p:sp>
      <p:sp>
        <p:nvSpPr>
          <p:cNvPr id="11" name="标题 1"/>
          <p:cNvSpPr txBox="1">
            <a:spLocks/>
          </p:cNvSpPr>
          <p:nvPr/>
        </p:nvSpPr>
        <p:spPr bwMode="auto">
          <a:xfrm>
            <a:off x="0" y="3885239"/>
            <a:ext cx="9144000" cy="1829761"/>
          </a:xfrm>
          <a:prstGeom prst="rect">
            <a:avLst/>
          </a:prstGeom>
          <a:noFill/>
          <a:ln w="9525">
            <a:noFill/>
            <a:miter lim="800000"/>
            <a:headEnd/>
            <a:tailEnd/>
          </a:ln>
          <a:effectLst>
            <a:outerShdw blurRad="50800" dist="12700" dir="8100000" algn="ctr" rotWithShape="0">
              <a:srgbClr val="FFFFFF">
                <a:alpha val="75000"/>
              </a:srgbClr>
            </a:outerShdw>
          </a:effectLst>
        </p:spPr>
        <p:txBody>
          <a:bodyPr vert="horz" wrap="square" lIns="91440" tIns="45720" rIns="91440" bIns="45720" numCol="1" anchor="ctr" anchorCtr="0" compatLnSpc="1">
            <a:prstTxWarp prst="textNoShape">
              <a:avLst/>
            </a:prstTxWarp>
            <a:no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2600" b="0" i="0" u="none" strike="noStrike" kern="0" cap="none" spc="0" normalizeH="0" baseline="0" noProof="0" dirty="0" smtClean="0">
                <a:ln>
                  <a:noFill/>
                </a:ln>
                <a:solidFill>
                  <a:schemeClr val="tx2"/>
                </a:solidFill>
                <a:effectLst/>
                <a:uLnTx/>
                <a:uFillTx/>
                <a:latin typeface="Calibri"/>
                <a:ea typeface="+mj-ea"/>
                <a:cs typeface="Calibri"/>
              </a:rPr>
              <a:t>Melissa </a:t>
            </a:r>
            <a:r>
              <a:rPr kumimoji="0" lang="en-US" altLang="zh-CN" sz="2600" b="0" i="0" u="none" strike="noStrike" kern="0" cap="none" spc="0" normalizeH="0" baseline="0" noProof="0" dirty="0" err="1" smtClean="0">
                <a:ln>
                  <a:noFill/>
                </a:ln>
                <a:solidFill>
                  <a:schemeClr val="tx2"/>
                </a:solidFill>
                <a:effectLst/>
                <a:uLnTx/>
                <a:uFillTx/>
                <a:latin typeface="Calibri"/>
                <a:ea typeface="+mj-ea"/>
                <a:cs typeface="Calibri"/>
              </a:rPr>
              <a:t>Sturge</a:t>
            </a:r>
            <a:r>
              <a:rPr kumimoji="0" lang="en-US" altLang="zh-CN" sz="2600" b="0" i="0" u="none" strike="noStrike" kern="0" cap="none" spc="0" normalizeH="0" baseline="0" noProof="0" dirty="0" smtClean="0">
                <a:ln>
                  <a:noFill/>
                </a:ln>
                <a:solidFill>
                  <a:schemeClr val="tx2"/>
                </a:solidFill>
                <a:effectLst/>
                <a:uLnTx/>
                <a:uFillTx/>
                <a:latin typeface="Calibri"/>
                <a:ea typeface="+mj-ea"/>
                <a:cs typeface="Calibri"/>
              </a:rPr>
              <a:t>-Apple, Clinical and Social Sciences in Psychology</a:t>
            </a:r>
          </a:p>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altLang="zh-CN" sz="2600" b="0" i="0" u="none" strike="noStrike" kern="0" cap="none" spc="0" normalizeH="0" baseline="0" noProof="0" dirty="0" smtClean="0">
              <a:ln>
                <a:noFill/>
              </a:ln>
              <a:solidFill>
                <a:schemeClr val="tx2"/>
              </a:solidFill>
              <a:effectLst/>
              <a:uLnTx/>
              <a:uFillTx/>
              <a:latin typeface="Calibri"/>
              <a:ea typeface="+mj-ea"/>
              <a:cs typeface="Calibri"/>
            </a:endParaRPr>
          </a:p>
          <a:p>
            <a:pPr marL="0" marR="0" lvl="0" indent="0" algn="ctr" defTabSz="914400" rtl="0" eaLnBrk="1" fontAlgn="base" latinLnBrk="0" hangingPunct="1">
              <a:lnSpc>
                <a:spcPct val="100000"/>
              </a:lnSpc>
              <a:spcBef>
                <a:spcPct val="0"/>
              </a:spcBef>
              <a:spcAft>
                <a:spcPct val="0"/>
              </a:spcAft>
              <a:buClrTx/>
              <a:buSzTx/>
              <a:buFontTx/>
              <a:buNone/>
              <a:tabLst/>
              <a:defRPr/>
            </a:pPr>
            <a:r>
              <a:rPr lang="en-US" altLang="zh-CN" sz="2600" kern="0" dirty="0" smtClean="0">
                <a:solidFill>
                  <a:schemeClr val="tx2"/>
                </a:solidFill>
                <a:latin typeface="Calibri"/>
                <a:ea typeface="+mj-ea"/>
                <a:cs typeface="Calibri"/>
              </a:rPr>
              <a:t>Wendi Heinzelman, Electrical and Computer Engineering</a:t>
            </a:r>
            <a:endParaRPr kumimoji="0" lang="zh-CN" altLang="en-US" sz="2600" b="0" i="0" u="none" strike="noStrike" kern="0" cap="none" spc="0" normalizeH="0" baseline="0" noProof="0" dirty="0">
              <a:ln>
                <a:noFill/>
              </a:ln>
              <a:solidFill>
                <a:schemeClr val="tx2"/>
              </a:solidFill>
              <a:effectLst/>
              <a:uLnTx/>
              <a:uFillTx/>
              <a:latin typeface="Calibri"/>
              <a:ea typeface="+mj-ea"/>
              <a:cs typeface="Calibri"/>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extBox 2"/>
          <p:cNvSpPr txBox="1"/>
          <p:nvPr/>
        </p:nvSpPr>
        <p:spPr>
          <a:xfrm>
            <a:off x="685800" y="1143000"/>
            <a:ext cx="6705600" cy="1754326"/>
          </a:xfrm>
          <a:prstGeom prst="rect">
            <a:avLst/>
          </a:prstGeom>
          <a:noFill/>
        </p:spPr>
        <p:txBody>
          <a:bodyPr wrap="square" rtlCol="0">
            <a:spAutoFit/>
          </a:bodyPr>
          <a:lstStyle/>
          <a:p>
            <a:r>
              <a:rPr lang="en-US" sz="2800" dirty="0" smtClean="0">
                <a:latin typeface="Calibri" pitchFamily="34" charset="0"/>
              </a:rPr>
              <a:t>“Before I got married, I had six theories about bringing up children; now I have six children and no theories.”</a:t>
            </a:r>
          </a:p>
          <a:p>
            <a:r>
              <a:rPr lang="en-US" dirty="0">
                <a:latin typeface="Calibri" pitchFamily="34" charset="0"/>
              </a:rPr>
              <a:t>	</a:t>
            </a:r>
            <a:r>
              <a:rPr lang="en-US" dirty="0" smtClean="0">
                <a:latin typeface="Calibri" pitchFamily="34" charset="0"/>
              </a:rPr>
              <a:t>		- John Wilmot</a:t>
            </a:r>
            <a:endParaRPr lang="en-US" dirty="0">
              <a:latin typeface="Calibri" pitchFamily="34" charset="0"/>
            </a:endParaRPr>
          </a:p>
        </p:txBody>
      </p:sp>
      <p:pic>
        <p:nvPicPr>
          <p:cNvPr id="4" name="Picture 2"/>
          <p:cNvPicPr>
            <a:picLocks noChangeAspect="1" noChangeArrowheads="1"/>
          </p:cNvPicPr>
          <p:nvPr/>
        </p:nvPicPr>
        <p:blipFill>
          <a:blip r:embed="rId2" cstate="print">
            <a:extLst>
              <a:ext uri="{28A0092B-C50C-407E-A947-70E740481C1C}">
                <a14:useLocalDpi xmlns:a="http://schemas.openxmlformats.org/drawingml/2006/main" xmlns:r="http://schemas.openxmlformats.org/officeDocument/2006/relationships" xmlns:p="http://schemas.openxmlformats.org/presentationml/2006/main" xmlns:a14="http://schemas.microsoft.com/office/drawing/2010/main" xmlns="" xmlns:mv="urn:schemas-microsoft-com:mac:vml" xmlns:mc="http://schemas.openxmlformats.org/markup-compatibility/2006" val="0"/>
              </a:ext>
            </a:extLst>
          </a:blip>
          <a:srcRect/>
          <a:stretch>
            <a:fillRect/>
          </a:stretch>
        </p:blipFill>
        <p:spPr bwMode="auto">
          <a:xfrm>
            <a:off x="5943600" y="2971800"/>
            <a:ext cx="1828006" cy="2133600"/>
          </a:xfrm>
          <a:prstGeom prst="rect">
            <a:avLst/>
          </a:prstGeom>
          <a:noFill/>
          <a:ln>
            <a:noFill/>
          </a:ln>
          <a:effectLst/>
          <a:extLst>
            <a:ext uri="{909E8E84-426E-40DD-AFC4-6F175D3DCCD1}">
              <a14:hiddenFill xmlns:a="http://schemas.openxmlformats.org/drawingml/2006/main" xmlns:r="http://schemas.openxmlformats.org/officeDocument/2006/relationships" xmlns:p="http://schemas.openxmlformats.org/presentationml/2006/main" xmlns:a14="http://schemas.microsoft.com/office/drawing/2010/main" xmlns="" xmlns:mv="urn:schemas-microsoft-com:mac:vml" xmlns:mc="http://schemas.openxmlformats.org/markup-compatibility/2006">
                <a:solidFill>
                  <a:schemeClr val="accent1"/>
                </a:solidFill>
              </a14:hiddenFill>
            </a:ext>
            <a:ext uri="{91240B29-F687-4F45-9708-019B960494DF}">
              <a14:hiddenLine xmlns:a="http://schemas.openxmlformats.org/drawingml/2006/main" xmlns:r="http://schemas.openxmlformats.org/officeDocument/2006/relationships" xmlns:p="http://schemas.openxmlformats.org/presentationml/2006/main" xmlns:a14="http://schemas.microsoft.com/office/drawing/2010/main" xmlns="" xmlns:mv="urn:schemas-microsoft-com:mac:vml" xmlns:mc="http://schemas.openxmlformats.org/markup-compatibility/2006" w="9525">
                <a:solidFill>
                  <a:schemeClr val="tx1"/>
                </a:solidFill>
                <a:miter lim="800000"/>
                <a:headEnd/>
                <a:tailEnd/>
              </a14:hiddenLine>
            </a:ext>
            <a:ext uri="{AF507438-7753-43E0-B8FC-AC1667EBCBE1}">
              <a14:hiddenEffects xmlns:a="http://schemas.openxmlformats.org/drawingml/2006/main" xmlns:r="http://schemas.openxmlformats.org/officeDocument/2006/relationships" xmlns:p="http://schemas.openxmlformats.org/presentationml/2006/main" xmlns:a14="http://schemas.microsoft.com/office/drawing/2010/main" xmlns="" xmlns:mv="urn:schemas-microsoft-com:mac:vml" xmlns:mc="http://schemas.openxmlformats.org/markup-compatibility/2006">
                <a:effectLst>
                  <a:outerShdw dist="35921" dir="2700000" algn="ctr" rotWithShape="0">
                    <a:schemeClr val="bg2"/>
                  </a:outerShdw>
                </a:effectLst>
              </a14:hiddenEffects>
            </a:ext>
          </a:extLst>
        </p:spPr>
      </p:pic>
      <p:pic>
        <p:nvPicPr>
          <p:cNvPr id="5" name="Picture 2"/>
          <p:cNvPicPr>
            <a:picLocks noChangeArrowheads="1"/>
          </p:cNvPicPr>
          <p:nvPr/>
        </p:nvPicPr>
        <p:blipFill>
          <a:blip r:embed="rId3"/>
          <a:srcRect/>
          <a:stretch>
            <a:fillRect/>
          </a:stretch>
        </p:blipFill>
        <p:spPr bwMode="auto">
          <a:xfrm>
            <a:off x="6019800" y="6324600"/>
            <a:ext cx="2857500" cy="533400"/>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Title 1"/>
          <p:cNvSpPr>
            <a:spLocks noGrp="1"/>
          </p:cNvSpPr>
          <p:nvPr>
            <p:ph type="title"/>
          </p:nvPr>
        </p:nvSpPr>
        <p:spPr>
          <a:xfrm>
            <a:off x="612775" y="228600"/>
            <a:ext cx="8153400" cy="990600"/>
          </a:xfrm>
        </p:spPr>
        <p:txBody>
          <a:bodyPr/>
          <a:lstStyle/>
          <a:p>
            <a:r>
              <a:rPr lang="en-US" sz="3600" dirty="0" smtClean="0">
                <a:latin typeface="Calibri" pitchFamily="34" charset="0"/>
              </a:rPr>
              <a:t>Dimensions of Parenting Styles</a:t>
            </a:r>
          </a:p>
        </p:txBody>
      </p:sp>
      <p:sp>
        <p:nvSpPr>
          <p:cNvPr id="17410" name="Content Placeholder 2"/>
          <p:cNvSpPr>
            <a:spLocks noGrp="1"/>
          </p:cNvSpPr>
          <p:nvPr>
            <p:ph sz="quarter" idx="1"/>
          </p:nvPr>
        </p:nvSpPr>
        <p:spPr>
          <a:xfrm>
            <a:off x="533400" y="1143000"/>
            <a:ext cx="8153400" cy="4495800"/>
          </a:xfrm>
        </p:spPr>
        <p:txBody>
          <a:bodyPr/>
          <a:lstStyle/>
          <a:p>
            <a:r>
              <a:rPr lang="en-US" dirty="0" err="1" smtClean="0">
                <a:latin typeface="Calibri" pitchFamily="34" charset="0"/>
              </a:rPr>
              <a:t>Maccoby</a:t>
            </a:r>
            <a:r>
              <a:rPr lang="en-US" dirty="0" smtClean="0">
                <a:latin typeface="Calibri" pitchFamily="34" charset="0"/>
              </a:rPr>
              <a:t> &amp; Martin (1983)</a:t>
            </a:r>
          </a:p>
          <a:p>
            <a:pPr lvl="2"/>
            <a:r>
              <a:rPr lang="en-US" dirty="0" smtClean="0">
                <a:latin typeface="Calibri" pitchFamily="34" charset="0"/>
              </a:rPr>
              <a:t>Deepen understanding by identifying underlying dimensions of parenting</a:t>
            </a:r>
          </a:p>
          <a:p>
            <a:pPr lvl="1"/>
            <a:r>
              <a:rPr lang="en-US" dirty="0" smtClean="0">
                <a:latin typeface="Calibri" pitchFamily="34" charset="0"/>
              </a:rPr>
              <a:t>2 dimensions of parenting</a:t>
            </a:r>
          </a:p>
          <a:p>
            <a:pPr lvl="2"/>
            <a:r>
              <a:rPr lang="en-US" dirty="0" smtClean="0">
                <a:latin typeface="Calibri" pitchFamily="34" charset="0"/>
              </a:rPr>
              <a:t>Responsiveness       </a:t>
            </a:r>
            <a:r>
              <a:rPr lang="en-US" b="1" dirty="0" smtClean="0">
                <a:solidFill>
                  <a:schemeClr val="accent5">
                    <a:lumMod val="50000"/>
                  </a:schemeClr>
                </a:solidFill>
                <a:latin typeface="Calibri" pitchFamily="34" charset="0"/>
              </a:rPr>
              <a:t>Low ---------------------- High</a:t>
            </a:r>
          </a:p>
          <a:p>
            <a:pPr lvl="2"/>
            <a:r>
              <a:rPr lang="en-US" dirty="0" err="1" smtClean="0">
                <a:latin typeface="Calibri" pitchFamily="34" charset="0"/>
              </a:rPr>
              <a:t>Demandingness</a:t>
            </a:r>
            <a:r>
              <a:rPr lang="en-US" dirty="0" smtClean="0">
                <a:latin typeface="Calibri" pitchFamily="34" charset="0"/>
              </a:rPr>
              <a:t>      </a:t>
            </a:r>
            <a:r>
              <a:rPr lang="en-US" b="1" dirty="0" smtClean="0">
                <a:solidFill>
                  <a:schemeClr val="accent5">
                    <a:lumMod val="50000"/>
                  </a:schemeClr>
                </a:solidFill>
                <a:latin typeface="Calibri" pitchFamily="34" charset="0"/>
              </a:rPr>
              <a:t>Low ---------------------- High</a:t>
            </a:r>
          </a:p>
          <a:p>
            <a:pPr lvl="1"/>
            <a:r>
              <a:rPr lang="en-US" dirty="0" smtClean="0">
                <a:latin typeface="Calibri" pitchFamily="34" charset="0"/>
              </a:rPr>
              <a:t>These dimensions:</a:t>
            </a:r>
          </a:p>
          <a:p>
            <a:pPr lvl="2"/>
            <a:r>
              <a:rPr lang="en-US" dirty="0" smtClean="0">
                <a:latin typeface="Calibri" pitchFamily="34" charset="0"/>
              </a:rPr>
              <a:t>Reflect individual differences in parents</a:t>
            </a:r>
          </a:p>
          <a:p>
            <a:pPr lvl="2"/>
            <a:r>
              <a:rPr lang="en-US" dirty="0" smtClean="0">
                <a:latin typeface="Calibri" pitchFamily="34" charset="0"/>
              </a:rPr>
              <a:t>Contribute to individual differences in</a:t>
            </a:r>
          </a:p>
          <a:p>
            <a:pPr lvl="2">
              <a:buFont typeface="Wingdings" pitchFamily="2" charset="2"/>
              <a:buNone/>
            </a:pPr>
            <a:r>
              <a:rPr lang="en-US" dirty="0" smtClean="0">
                <a:latin typeface="Calibri" pitchFamily="34" charset="0"/>
              </a:rPr>
              <a:t>   children</a:t>
            </a:r>
          </a:p>
          <a:p>
            <a:pPr lvl="2"/>
            <a:endParaRPr lang="en-US" dirty="0" smtClean="0"/>
          </a:p>
        </p:txBody>
      </p:sp>
      <p:pic>
        <p:nvPicPr>
          <p:cNvPr id="5" name="Picture 2"/>
          <p:cNvPicPr>
            <a:picLocks noChangeArrowheads="1"/>
          </p:cNvPicPr>
          <p:nvPr/>
        </p:nvPicPr>
        <p:blipFill>
          <a:blip r:embed="rId3"/>
          <a:srcRect/>
          <a:stretch>
            <a:fillRect/>
          </a:stretch>
        </p:blipFill>
        <p:spPr bwMode="auto">
          <a:xfrm>
            <a:off x="6019800" y="6324600"/>
            <a:ext cx="28575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p:txBody>
          <a:bodyPr/>
          <a:lstStyle/>
          <a:p>
            <a:pPr algn="ctr"/>
            <a:r>
              <a:rPr lang="en-US" dirty="0" smtClean="0">
                <a:latin typeface="Calibri"/>
                <a:cs typeface="Calibri"/>
              </a:rPr>
              <a:t>What are “Parenting Problems”</a:t>
            </a:r>
            <a:endParaRPr lang="en-US" dirty="0">
              <a:latin typeface="Calibri"/>
              <a:cs typeface="Calibri"/>
            </a:endParaRPr>
          </a:p>
        </p:txBody>
      </p:sp>
      <p:sp>
        <p:nvSpPr>
          <p:cNvPr id="265219" name="Rectangle 3"/>
          <p:cNvSpPr>
            <a:spLocks noGrp="1" noChangeArrowheads="1"/>
          </p:cNvSpPr>
          <p:nvPr>
            <p:ph type="body" idx="1"/>
          </p:nvPr>
        </p:nvSpPr>
        <p:spPr>
          <a:xfrm>
            <a:off x="762000" y="1981200"/>
            <a:ext cx="7772400" cy="3657600"/>
          </a:xfrm>
        </p:spPr>
        <p:txBody>
          <a:bodyPr>
            <a:normAutofit/>
          </a:bodyPr>
          <a:lstStyle/>
          <a:p>
            <a:pPr>
              <a:lnSpc>
                <a:spcPct val="90000"/>
              </a:lnSpc>
            </a:pPr>
            <a:r>
              <a:rPr lang="en-US" sz="2800" dirty="0" smtClean="0">
                <a:latin typeface="Calibri"/>
                <a:cs typeface="Calibri"/>
              </a:rPr>
              <a:t>Insensitivity/Unavailability</a:t>
            </a:r>
          </a:p>
          <a:p>
            <a:pPr>
              <a:lnSpc>
                <a:spcPct val="90000"/>
              </a:lnSpc>
              <a:buNone/>
            </a:pPr>
            <a:endParaRPr lang="en-US" sz="2800" dirty="0" smtClean="0">
              <a:latin typeface="Calibri"/>
              <a:cs typeface="Calibri"/>
            </a:endParaRPr>
          </a:p>
          <a:p>
            <a:pPr>
              <a:lnSpc>
                <a:spcPct val="90000"/>
              </a:lnSpc>
            </a:pPr>
            <a:r>
              <a:rPr lang="en-US" sz="2800" dirty="0" smtClean="0">
                <a:latin typeface="Calibri"/>
                <a:cs typeface="Calibri"/>
              </a:rPr>
              <a:t>Harsh/Hostile Parenting</a:t>
            </a:r>
          </a:p>
          <a:p>
            <a:pPr>
              <a:lnSpc>
                <a:spcPct val="90000"/>
              </a:lnSpc>
              <a:buNone/>
            </a:pPr>
            <a:endParaRPr lang="en-US" sz="2800" dirty="0" smtClean="0">
              <a:latin typeface="Calibri"/>
              <a:cs typeface="Calibri"/>
            </a:endParaRPr>
          </a:p>
          <a:p>
            <a:pPr>
              <a:lnSpc>
                <a:spcPct val="90000"/>
              </a:lnSpc>
            </a:pPr>
            <a:r>
              <a:rPr lang="en-US" sz="2800" dirty="0" smtClean="0">
                <a:latin typeface="Calibri"/>
                <a:cs typeface="Calibri"/>
              </a:rPr>
              <a:t>Intrusiveness/</a:t>
            </a:r>
            <a:r>
              <a:rPr lang="en-US" sz="2800" dirty="0" err="1" smtClean="0">
                <a:latin typeface="Calibri"/>
                <a:cs typeface="Calibri"/>
              </a:rPr>
              <a:t>Overstructuring</a:t>
            </a:r>
            <a:endParaRPr lang="en-US" sz="2800" dirty="0" smtClean="0">
              <a:latin typeface="Calibri"/>
              <a:cs typeface="Calibri"/>
            </a:endParaRPr>
          </a:p>
          <a:p>
            <a:pPr>
              <a:lnSpc>
                <a:spcPct val="90000"/>
              </a:lnSpc>
              <a:buNone/>
            </a:pPr>
            <a:endParaRPr lang="en-US" sz="2800" dirty="0" smtClean="0">
              <a:latin typeface="Calibri"/>
              <a:cs typeface="Calibri"/>
            </a:endParaRPr>
          </a:p>
          <a:p>
            <a:pPr>
              <a:lnSpc>
                <a:spcPct val="90000"/>
              </a:lnSpc>
            </a:pPr>
            <a:r>
              <a:rPr lang="en-US" sz="2800" dirty="0" smtClean="0">
                <a:latin typeface="Calibri"/>
                <a:cs typeface="Calibri"/>
              </a:rPr>
              <a:t>Inconsistency</a:t>
            </a:r>
            <a:r>
              <a:rPr lang="en-US" sz="2400" dirty="0">
                <a:latin typeface="Calibri"/>
                <a:cs typeface="Calibri"/>
              </a:rPr>
              <a:t>					</a:t>
            </a:r>
          </a:p>
        </p:txBody>
      </p:sp>
      <p:sp>
        <p:nvSpPr>
          <p:cNvPr id="4" name="Down Arrow 3"/>
          <p:cNvSpPr/>
          <p:nvPr/>
        </p:nvSpPr>
        <p:spPr>
          <a:xfrm>
            <a:off x="7391400" y="2819400"/>
            <a:ext cx="990600" cy="3200400"/>
          </a:xfrm>
          <a:prstGeom prst="downArrow">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2"/>
          <p:cNvPicPr>
            <a:picLocks noChangeArrowheads="1"/>
          </p:cNvPicPr>
          <p:nvPr/>
        </p:nvPicPr>
        <p:blipFill>
          <a:blip r:embed="rId3"/>
          <a:srcRect/>
          <a:stretch>
            <a:fillRect/>
          </a:stretch>
        </p:blipFill>
        <p:spPr bwMode="auto">
          <a:xfrm>
            <a:off x="6019800" y="6324600"/>
            <a:ext cx="28575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5218" name="Rectangle 2"/>
          <p:cNvSpPr>
            <a:spLocks noGrp="1" noChangeArrowheads="1"/>
          </p:cNvSpPr>
          <p:nvPr>
            <p:ph type="title"/>
          </p:nvPr>
        </p:nvSpPr>
        <p:spPr/>
        <p:txBody>
          <a:bodyPr/>
          <a:lstStyle/>
          <a:p>
            <a:pPr algn="ctr"/>
            <a:r>
              <a:rPr lang="en-US" dirty="0" smtClean="0">
                <a:latin typeface="Calibri"/>
                <a:cs typeface="Calibri"/>
              </a:rPr>
              <a:t>Child Vulnerability to Parenting Deficits</a:t>
            </a:r>
            <a:endParaRPr lang="en-US" dirty="0">
              <a:latin typeface="Calibri"/>
              <a:cs typeface="Calibri"/>
            </a:endParaRPr>
          </a:p>
        </p:txBody>
      </p:sp>
      <p:sp>
        <p:nvSpPr>
          <p:cNvPr id="265219" name="Rectangle 3"/>
          <p:cNvSpPr>
            <a:spLocks noGrp="1" noChangeArrowheads="1"/>
          </p:cNvSpPr>
          <p:nvPr>
            <p:ph type="body" idx="1"/>
          </p:nvPr>
        </p:nvSpPr>
        <p:spPr>
          <a:xfrm>
            <a:off x="990600" y="2819400"/>
            <a:ext cx="7772400" cy="3657600"/>
          </a:xfrm>
        </p:spPr>
        <p:txBody>
          <a:bodyPr>
            <a:normAutofit/>
          </a:bodyPr>
          <a:lstStyle/>
          <a:p>
            <a:pPr>
              <a:lnSpc>
                <a:spcPct val="90000"/>
              </a:lnSpc>
            </a:pPr>
            <a:r>
              <a:rPr lang="en-US" sz="2800" dirty="0" smtClean="0">
                <a:latin typeface="Calibri"/>
                <a:cs typeface="Calibri"/>
              </a:rPr>
              <a:t>Types of Problems:</a:t>
            </a:r>
            <a:endParaRPr lang="en-US" sz="2800" dirty="0">
              <a:latin typeface="Calibri"/>
              <a:cs typeface="Calibri"/>
            </a:endParaRPr>
          </a:p>
          <a:p>
            <a:pPr lvl="1">
              <a:lnSpc>
                <a:spcPct val="90000"/>
              </a:lnSpc>
            </a:pPr>
            <a:r>
              <a:rPr lang="en-US" sz="2400" dirty="0" smtClean="0">
                <a:latin typeface="Calibri"/>
                <a:cs typeface="Calibri"/>
              </a:rPr>
              <a:t>Cognitive </a:t>
            </a:r>
            <a:r>
              <a:rPr lang="en-US" sz="2400" dirty="0">
                <a:latin typeface="Calibri"/>
                <a:cs typeface="Calibri"/>
              </a:rPr>
              <a:t>delays</a:t>
            </a:r>
          </a:p>
          <a:p>
            <a:pPr lvl="1">
              <a:lnSpc>
                <a:spcPct val="90000"/>
              </a:lnSpc>
            </a:pPr>
            <a:r>
              <a:rPr lang="en-US" sz="2400" dirty="0">
                <a:latin typeface="Calibri"/>
                <a:cs typeface="Calibri"/>
              </a:rPr>
              <a:t>Low Self-Esteem</a:t>
            </a:r>
          </a:p>
          <a:p>
            <a:pPr lvl="1">
              <a:lnSpc>
                <a:spcPct val="90000"/>
              </a:lnSpc>
            </a:pPr>
            <a:r>
              <a:rPr lang="en-US" sz="2400" dirty="0">
                <a:latin typeface="Calibri"/>
                <a:cs typeface="Calibri"/>
              </a:rPr>
              <a:t>Poor Peer Relationships</a:t>
            </a:r>
          </a:p>
          <a:p>
            <a:pPr lvl="1">
              <a:lnSpc>
                <a:spcPct val="90000"/>
              </a:lnSpc>
            </a:pPr>
            <a:r>
              <a:rPr lang="en-US" sz="2400" dirty="0">
                <a:latin typeface="Calibri"/>
                <a:cs typeface="Calibri"/>
              </a:rPr>
              <a:t>Poor School Functioning</a:t>
            </a:r>
          </a:p>
          <a:p>
            <a:pPr lvl="1">
              <a:lnSpc>
                <a:spcPct val="90000"/>
              </a:lnSpc>
            </a:pPr>
            <a:r>
              <a:rPr lang="en-US" sz="2400" dirty="0">
                <a:latin typeface="Calibri"/>
                <a:cs typeface="Calibri"/>
              </a:rPr>
              <a:t>Acting Out and Internalizing Behavior Problems</a:t>
            </a:r>
          </a:p>
          <a:p>
            <a:pPr lvl="1">
              <a:lnSpc>
                <a:spcPct val="90000"/>
              </a:lnSpc>
              <a:buFont typeface="Wingdings" pitchFamily="2" charset="2"/>
              <a:buNone/>
            </a:pPr>
            <a:r>
              <a:rPr lang="en-US" sz="2400" dirty="0">
                <a:latin typeface="Calibri"/>
                <a:cs typeface="Calibri"/>
              </a:rPr>
              <a:t>					</a:t>
            </a:r>
          </a:p>
        </p:txBody>
      </p:sp>
      <p:pic>
        <p:nvPicPr>
          <p:cNvPr id="4" name="Picture 2"/>
          <p:cNvPicPr>
            <a:picLocks noChangeArrowheads="1"/>
          </p:cNvPicPr>
          <p:nvPr/>
        </p:nvPicPr>
        <p:blipFill>
          <a:blip r:embed="rId3"/>
          <a:srcRect/>
          <a:stretch>
            <a:fillRect/>
          </a:stretch>
        </p:blipFill>
        <p:spPr bwMode="auto">
          <a:xfrm>
            <a:off x="6019800" y="6324600"/>
            <a:ext cx="28575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 name="Slide Number Placeholder 4"/>
          <p:cNvSpPr>
            <a:spLocks noGrp="1"/>
          </p:cNvSpPr>
          <p:nvPr>
            <p:ph type="sldNum" sz="quarter" idx="4294967295"/>
          </p:nvPr>
        </p:nvSpPr>
        <p:spPr>
          <a:xfrm>
            <a:off x="8610600" y="6416675"/>
            <a:ext cx="457200" cy="365125"/>
          </a:xfrm>
          <a:prstGeom prst="rect">
            <a:avLst/>
          </a:prstGeom>
        </p:spPr>
        <p:txBody>
          <a:bodyPr>
            <a:normAutofit fontScale="77500" lnSpcReduction="20000"/>
          </a:bodyPr>
          <a:lstStyle/>
          <a:p>
            <a:fld id="{DDFC0D00-BA2B-4D5D-93FF-5112E803D0F2}" type="slidenum">
              <a:rPr lang="en-US"/>
              <a:pPr/>
              <a:t>14</a:t>
            </a:fld>
            <a:endParaRPr lang="en-US"/>
          </a:p>
        </p:txBody>
      </p:sp>
      <p:sp>
        <p:nvSpPr>
          <p:cNvPr id="175108" name="Oval 4"/>
          <p:cNvSpPr>
            <a:spLocks noChangeArrowheads="1"/>
          </p:cNvSpPr>
          <p:nvPr/>
        </p:nvSpPr>
        <p:spPr bwMode="auto">
          <a:xfrm>
            <a:off x="457200" y="2971800"/>
            <a:ext cx="2514600" cy="1752600"/>
          </a:xfrm>
          <a:prstGeom prst="ellipse">
            <a:avLst/>
          </a:prstGeom>
          <a:solidFill>
            <a:schemeClr val="accent3">
              <a:lumMod val="90000"/>
            </a:schemeClr>
          </a:solidFill>
          <a:ln w="9525">
            <a:solidFill>
              <a:schemeClr val="tx1"/>
            </a:solidFill>
            <a:round/>
            <a:headEnd/>
            <a:tailEnd/>
          </a:ln>
          <a:effectLst/>
        </p:spPr>
        <p:txBody>
          <a:bodyPr wrap="none" anchor="ctr"/>
          <a:lstStyle/>
          <a:p>
            <a:pPr algn="ctr"/>
            <a:endParaRPr lang="en-US" sz="2000" u="sng" dirty="0" smtClean="0">
              <a:latin typeface="Arial" charset="0"/>
            </a:endParaRPr>
          </a:p>
          <a:p>
            <a:pPr algn="ctr"/>
            <a:endParaRPr lang="en-US" sz="2000" u="sng" dirty="0" smtClean="0"/>
          </a:p>
        </p:txBody>
      </p:sp>
      <p:sp>
        <p:nvSpPr>
          <p:cNvPr id="175111" name="Oval 7"/>
          <p:cNvSpPr>
            <a:spLocks noChangeArrowheads="1"/>
          </p:cNvSpPr>
          <p:nvPr/>
        </p:nvSpPr>
        <p:spPr bwMode="auto">
          <a:xfrm>
            <a:off x="6400800" y="2971800"/>
            <a:ext cx="2514600" cy="1752600"/>
          </a:xfrm>
          <a:prstGeom prst="ellipse">
            <a:avLst/>
          </a:prstGeom>
          <a:solidFill>
            <a:schemeClr val="accent3">
              <a:lumMod val="90000"/>
            </a:schemeClr>
          </a:solidFill>
          <a:ln w="9525">
            <a:solidFill>
              <a:schemeClr val="tx1"/>
            </a:solidFill>
            <a:round/>
            <a:headEnd/>
            <a:tailEnd/>
          </a:ln>
          <a:effectLst/>
        </p:spPr>
        <p:txBody>
          <a:bodyPr wrap="none" anchor="ctr"/>
          <a:lstStyle/>
          <a:p>
            <a:pPr algn="ctr"/>
            <a:endParaRPr lang="en-US" sz="1800" dirty="0">
              <a:latin typeface="Arial" charset="0"/>
            </a:endParaRPr>
          </a:p>
        </p:txBody>
      </p:sp>
      <p:sp>
        <p:nvSpPr>
          <p:cNvPr id="175116" name="Line 12"/>
          <p:cNvSpPr>
            <a:spLocks noChangeShapeType="1"/>
          </p:cNvSpPr>
          <p:nvPr/>
        </p:nvSpPr>
        <p:spPr bwMode="auto">
          <a:xfrm>
            <a:off x="2971800" y="3886200"/>
            <a:ext cx="3429000" cy="0"/>
          </a:xfrm>
          <a:prstGeom prst="line">
            <a:avLst/>
          </a:prstGeom>
          <a:noFill/>
          <a:ln w="50800">
            <a:solidFill>
              <a:schemeClr val="tx1"/>
            </a:solidFill>
            <a:round/>
            <a:headEnd/>
            <a:tailEnd type="triangle" w="med" len="med"/>
          </a:ln>
          <a:effectLst/>
        </p:spPr>
        <p:txBody>
          <a:bodyPr wrap="none" anchor="ctr"/>
          <a:lstStyle/>
          <a:p>
            <a:endParaRPr lang="en-US"/>
          </a:p>
        </p:txBody>
      </p:sp>
      <p:pic>
        <p:nvPicPr>
          <p:cNvPr id="2053" name="Picture 5"/>
          <p:cNvPicPr>
            <a:picLocks noChangeAspect="1" noChangeArrowheads="1"/>
          </p:cNvPicPr>
          <p:nvPr/>
        </p:nvPicPr>
        <p:blipFill>
          <a:blip r:embed="rId3" cstate="print"/>
          <a:srcRect/>
          <a:stretch>
            <a:fillRect/>
          </a:stretch>
        </p:blipFill>
        <p:spPr bwMode="auto">
          <a:xfrm>
            <a:off x="7239000" y="3657600"/>
            <a:ext cx="1054100" cy="1524000"/>
          </a:xfrm>
          <a:prstGeom prst="rect">
            <a:avLst/>
          </a:prstGeom>
          <a:noFill/>
          <a:ln w="9525">
            <a:noFill/>
            <a:miter lim="800000"/>
            <a:headEnd/>
            <a:tailEnd/>
          </a:ln>
        </p:spPr>
      </p:pic>
      <p:pic>
        <p:nvPicPr>
          <p:cNvPr id="2055" name="Picture 7"/>
          <p:cNvPicPr>
            <a:picLocks noChangeAspect="1" noChangeArrowheads="1"/>
          </p:cNvPicPr>
          <p:nvPr/>
        </p:nvPicPr>
        <p:blipFill>
          <a:blip r:embed="rId4" cstate="print"/>
          <a:srcRect/>
          <a:stretch>
            <a:fillRect/>
          </a:stretch>
        </p:blipFill>
        <p:spPr bwMode="auto">
          <a:xfrm>
            <a:off x="6858000" y="2362200"/>
            <a:ext cx="1510340" cy="1166812"/>
          </a:xfrm>
          <a:prstGeom prst="rect">
            <a:avLst/>
          </a:prstGeom>
          <a:noFill/>
          <a:ln w="9525">
            <a:noFill/>
            <a:miter lim="800000"/>
            <a:headEnd/>
            <a:tailEnd/>
          </a:ln>
        </p:spPr>
      </p:pic>
      <p:pic>
        <p:nvPicPr>
          <p:cNvPr id="1026" name="Picture 2" descr="http://www.jkrabb.com/images/img_parenting-adolescents.jpg"/>
          <p:cNvPicPr>
            <a:picLocks noChangeAspect="1" noChangeArrowheads="1"/>
          </p:cNvPicPr>
          <p:nvPr/>
        </p:nvPicPr>
        <p:blipFill>
          <a:blip r:embed="rId5"/>
          <a:srcRect/>
          <a:stretch>
            <a:fillRect/>
          </a:stretch>
        </p:blipFill>
        <p:spPr bwMode="auto">
          <a:xfrm>
            <a:off x="1219200" y="3352800"/>
            <a:ext cx="1044906" cy="952500"/>
          </a:xfrm>
          <a:prstGeom prst="rect">
            <a:avLst/>
          </a:prstGeom>
          <a:noFill/>
        </p:spPr>
      </p:pic>
      <p:pic>
        <p:nvPicPr>
          <p:cNvPr id="15" name="Picture 2"/>
          <p:cNvPicPr>
            <a:picLocks noChangeArrowheads="1"/>
          </p:cNvPicPr>
          <p:nvPr/>
        </p:nvPicPr>
        <p:blipFill>
          <a:blip r:embed="rId6"/>
          <a:srcRect/>
          <a:stretch>
            <a:fillRect/>
          </a:stretch>
        </p:blipFill>
        <p:spPr bwMode="auto">
          <a:xfrm>
            <a:off x="6019800" y="6324600"/>
            <a:ext cx="2857500" cy="533400"/>
          </a:xfrm>
          <a:prstGeom prst="rect">
            <a:avLst/>
          </a:prstGeom>
          <a:noFill/>
          <a:ln w="9525">
            <a:noFill/>
            <a:miter lim="800000"/>
            <a:headEnd/>
            <a:tailEnd/>
          </a:ln>
        </p:spPr>
      </p:pic>
      <p:sp>
        <p:nvSpPr>
          <p:cNvPr id="14" name="TextBox 13"/>
          <p:cNvSpPr txBox="1"/>
          <p:nvPr/>
        </p:nvSpPr>
        <p:spPr>
          <a:xfrm>
            <a:off x="3886200" y="2971800"/>
            <a:ext cx="1676400" cy="1569660"/>
          </a:xfrm>
          <a:prstGeom prst="rect">
            <a:avLst/>
          </a:prstGeom>
          <a:noFill/>
        </p:spPr>
        <p:txBody>
          <a:bodyPr wrap="square" rtlCol="0">
            <a:spAutoFit/>
          </a:bodyPr>
          <a:lstStyle/>
          <a:p>
            <a:r>
              <a:rPr lang="en-US" sz="9600" b="1" dirty="0" smtClean="0"/>
              <a:t>?</a:t>
            </a:r>
            <a:endParaRPr lang="en-US" sz="9600" b="1"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US" dirty="0" smtClean="0"/>
              <a:t>Emotion Regulation</a:t>
            </a:r>
          </a:p>
        </p:txBody>
      </p:sp>
      <p:sp>
        <p:nvSpPr>
          <p:cNvPr id="37891" name="Rectangle 3"/>
          <p:cNvSpPr>
            <a:spLocks noGrp="1" noChangeArrowheads="1"/>
          </p:cNvSpPr>
          <p:nvPr>
            <p:ph type="body" sz="half" idx="1"/>
          </p:nvPr>
        </p:nvSpPr>
        <p:spPr>
          <a:xfrm>
            <a:off x="533400" y="1600200"/>
            <a:ext cx="7848600" cy="4800600"/>
          </a:xfrm>
        </p:spPr>
        <p:txBody>
          <a:bodyPr/>
          <a:lstStyle/>
          <a:p>
            <a:pPr eaLnBrk="1" hangingPunct="1"/>
            <a:r>
              <a:rPr lang="en-US" sz="2400" dirty="0" smtClean="0"/>
              <a:t>Emotion regulation refers to processes that function to monitor and modulate emotional arousal in the service of one’s goals (Calkins, Smith, Gill &amp; Johnson, 1998; Thompson, 1994). </a:t>
            </a:r>
          </a:p>
          <a:p>
            <a:pPr eaLnBrk="1" hangingPunct="1"/>
            <a:r>
              <a:rPr lang="en-US" sz="2400" dirty="0" smtClean="0"/>
              <a:t>Its development is a long, slow process…</a:t>
            </a:r>
          </a:p>
        </p:txBody>
      </p:sp>
      <p:pic>
        <p:nvPicPr>
          <p:cNvPr id="5" name="Picture 4" descr="Frustration-5.JPG"/>
          <p:cNvPicPr>
            <a:picLocks noChangeAspect="1"/>
          </p:cNvPicPr>
          <p:nvPr/>
        </p:nvPicPr>
        <p:blipFill>
          <a:blip r:embed="rId3" cstate="print"/>
          <a:stretch>
            <a:fillRect/>
          </a:stretch>
        </p:blipFill>
        <p:spPr>
          <a:xfrm>
            <a:off x="2133600" y="3810000"/>
            <a:ext cx="4113709" cy="2293425"/>
          </a:xfrm>
          <a:prstGeom prst="rect">
            <a:avLst/>
          </a:prstGeom>
        </p:spPr>
      </p:pic>
      <p:pic>
        <p:nvPicPr>
          <p:cNvPr id="6" name="Picture 2"/>
          <p:cNvPicPr>
            <a:picLocks noChangeArrowheads="1"/>
          </p:cNvPicPr>
          <p:nvPr/>
        </p:nvPicPr>
        <p:blipFill>
          <a:blip r:embed="rId4"/>
          <a:srcRect/>
          <a:stretch>
            <a:fillRect/>
          </a:stretch>
        </p:blipFill>
        <p:spPr bwMode="auto">
          <a:xfrm>
            <a:off x="6019800" y="6324600"/>
            <a:ext cx="2857500" cy="5334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0293" name="Text Box 5"/>
          <p:cNvSpPr txBox="1">
            <a:spLocks noChangeArrowheads="1"/>
          </p:cNvSpPr>
          <p:nvPr/>
        </p:nvSpPr>
        <p:spPr bwMode="auto">
          <a:xfrm>
            <a:off x="3416300" y="301625"/>
            <a:ext cx="2422525" cy="985838"/>
          </a:xfrm>
          <a:prstGeom prst="rect">
            <a:avLst/>
          </a:prstGeom>
          <a:solidFill>
            <a:schemeClr val="accent3">
              <a:lumMod val="90000"/>
            </a:schemeClr>
          </a:solidFill>
          <a:ln w="9525">
            <a:solidFill>
              <a:schemeClr val="tx1"/>
            </a:solidFill>
            <a:miter lim="800000"/>
            <a:headEnd/>
            <a:tailEnd/>
          </a:ln>
        </p:spPr>
        <p:txBody>
          <a:bodyPr lIns="0" tIns="0" rIns="0" bIns="0"/>
          <a:lstStyle/>
          <a:p>
            <a:pPr marL="457200" indent="-457200" algn="ctr"/>
            <a:r>
              <a:rPr lang="en-US" sz="2000" dirty="0" smtClean="0">
                <a:latin typeface="Candara" pitchFamily="34" charset="0"/>
              </a:rPr>
              <a:t>Emotion Regulation</a:t>
            </a:r>
            <a:endParaRPr lang="en-US" sz="2000" dirty="0">
              <a:latin typeface="Candara" pitchFamily="34" charset="0"/>
            </a:endParaRPr>
          </a:p>
          <a:p>
            <a:pPr marL="457200" indent="-457200"/>
            <a:r>
              <a:rPr lang="en-US" sz="2000" dirty="0">
                <a:latin typeface="Candara" pitchFamily="34" charset="0"/>
              </a:rPr>
              <a:t> </a:t>
            </a:r>
          </a:p>
        </p:txBody>
      </p:sp>
      <p:sp>
        <p:nvSpPr>
          <p:cNvPr id="18" name="Text Box 3"/>
          <p:cNvSpPr txBox="1">
            <a:spLocks noChangeArrowheads="1"/>
          </p:cNvSpPr>
          <p:nvPr/>
        </p:nvSpPr>
        <p:spPr bwMode="auto">
          <a:xfrm>
            <a:off x="2895600" y="4267200"/>
            <a:ext cx="3505200" cy="1676400"/>
          </a:xfrm>
          <a:prstGeom prst="rect">
            <a:avLst/>
          </a:prstGeom>
          <a:solidFill>
            <a:schemeClr val="accent3">
              <a:lumMod val="90000"/>
            </a:schemeClr>
          </a:solidFill>
          <a:ln w="9525">
            <a:solidFill>
              <a:schemeClr val="tx2"/>
            </a:solidFill>
            <a:miter lim="800000"/>
            <a:headEnd/>
            <a:tailEnd/>
          </a:ln>
        </p:spPr>
        <p:txBody>
          <a:bodyPr/>
          <a:lstStyle/>
          <a:p>
            <a:pPr algn="ctr" eaLnBrk="0" hangingPunct="0"/>
            <a:r>
              <a:rPr lang="en-US" sz="2000" dirty="0" smtClean="0">
                <a:latin typeface="Candara" pitchFamily="34" charset="0"/>
              </a:rPr>
              <a:t>Child Outcomes:</a:t>
            </a:r>
          </a:p>
          <a:p>
            <a:pPr algn="ctr" eaLnBrk="0" hangingPunct="0"/>
            <a:r>
              <a:rPr lang="en-US" sz="2000" dirty="0" smtClean="0">
                <a:latin typeface="Candara" pitchFamily="34" charset="0"/>
              </a:rPr>
              <a:t>Attention</a:t>
            </a:r>
          </a:p>
          <a:p>
            <a:pPr algn="ctr" eaLnBrk="0" hangingPunct="0"/>
            <a:r>
              <a:rPr lang="en-US" sz="2000" dirty="0" smtClean="0">
                <a:latin typeface="Candara" pitchFamily="34" charset="0"/>
              </a:rPr>
              <a:t>Academic Competence</a:t>
            </a:r>
          </a:p>
          <a:p>
            <a:pPr algn="ctr" eaLnBrk="0" hangingPunct="0"/>
            <a:r>
              <a:rPr lang="en-US" sz="2000" dirty="0" smtClean="0">
                <a:latin typeface="Candara" pitchFamily="34" charset="0"/>
              </a:rPr>
              <a:t>Peer Relationships</a:t>
            </a:r>
          </a:p>
          <a:p>
            <a:pPr algn="ctr" eaLnBrk="0" hangingPunct="0"/>
            <a:r>
              <a:rPr lang="en-US" sz="2000" dirty="0" smtClean="0">
                <a:latin typeface="Candara" pitchFamily="34" charset="0"/>
              </a:rPr>
              <a:t>Socio-Emotional Functioning</a:t>
            </a:r>
          </a:p>
        </p:txBody>
      </p:sp>
      <p:pic>
        <p:nvPicPr>
          <p:cNvPr id="20" name="Picture 2"/>
          <p:cNvPicPr>
            <a:picLocks noChangeArrowheads="1"/>
          </p:cNvPicPr>
          <p:nvPr/>
        </p:nvPicPr>
        <p:blipFill>
          <a:blip r:embed="rId3"/>
          <a:srcRect/>
          <a:stretch>
            <a:fillRect/>
          </a:stretch>
        </p:blipFill>
        <p:spPr bwMode="auto">
          <a:xfrm>
            <a:off x="6019800" y="6324600"/>
            <a:ext cx="2857500" cy="533400"/>
          </a:xfrm>
          <a:prstGeom prst="rect">
            <a:avLst/>
          </a:prstGeom>
          <a:noFill/>
          <a:ln w="9525">
            <a:noFill/>
            <a:miter lim="800000"/>
            <a:headEnd/>
            <a:tailEnd/>
          </a:ln>
        </p:spPr>
      </p:pic>
      <p:sp>
        <p:nvSpPr>
          <p:cNvPr id="23" name="Down Arrow 22"/>
          <p:cNvSpPr/>
          <p:nvPr/>
        </p:nvSpPr>
        <p:spPr bwMode="auto">
          <a:xfrm>
            <a:off x="4038600" y="1676400"/>
            <a:ext cx="1143000" cy="2209800"/>
          </a:xfrm>
          <a:prstGeom prst="down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Arial" charset="0"/>
              <a:ea typeface="MS Pゴシック" pitchFamily="-92" charset="-128"/>
              <a:cs typeface="MS Pゴシック" pitchFamily="-92"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 name="Picture 2"/>
          <p:cNvPicPr>
            <a:picLocks noChangeArrowheads="1"/>
          </p:cNvPicPr>
          <p:nvPr/>
        </p:nvPicPr>
        <p:blipFill>
          <a:blip r:embed="rId3"/>
          <a:srcRect/>
          <a:stretch>
            <a:fillRect/>
          </a:stretch>
        </p:blipFill>
        <p:spPr bwMode="auto">
          <a:xfrm>
            <a:off x="6019800" y="6324600"/>
            <a:ext cx="2857500" cy="533400"/>
          </a:xfrm>
          <a:prstGeom prst="rect">
            <a:avLst/>
          </a:prstGeom>
          <a:noFill/>
          <a:ln w="9525">
            <a:noFill/>
            <a:miter lim="800000"/>
            <a:headEnd/>
            <a:tailEnd/>
          </a:ln>
        </p:spPr>
      </p:pic>
      <p:sp>
        <p:nvSpPr>
          <p:cNvPr id="22" name="Content Placeholder 21"/>
          <p:cNvSpPr>
            <a:spLocks noGrp="1"/>
          </p:cNvSpPr>
          <p:nvPr>
            <p:ph idx="1"/>
          </p:nvPr>
        </p:nvSpPr>
        <p:spPr>
          <a:xfrm>
            <a:off x="609600" y="685800"/>
            <a:ext cx="7772400" cy="4114800"/>
          </a:xfrm>
        </p:spPr>
        <p:txBody>
          <a:bodyPr/>
          <a:lstStyle/>
          <a:p>
            <a:r>
              <a:rPr lang="en-US" dirty="0" smtClean="0">
                <a:latin typeface="Calibri" pitchFamily="34" charset="0"/>
              </a:rPr>
              <a:t>Parenting as context</a:t>
            </a: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 name="Picture 2"/>
          <p:cNvPicPr>
            <a:picLocks noChangeArrowheads="1"/>
          </p:cNvPicPr>
          <p:nvPr/>
        </p:nvPicPr>
        <p:blipFill>
          <a:blip r:embed="rId3"/>
          <a:srcRect/>
          <a:stretch>
            <a:fillRect/>
          </a:stretch>
        </p:blipFill>
        <p:spPr bwMode="auto">
          <a:xfrm>
            <a:off x="6019800" y="6324600"/>
            <a:ext cx="2857500" cy="533400"/>
          </a:xfrm>
          <a:prstGeom prst="rect">
            <a:avLst/>
          </a:prstGeom>
          <a:noFill/>
          <a:ln w="9525">
            <a:noFill/>
            <a:miter lim="800000"/>
            <a:headEnd/>
            <a:tailEnd/>
          </a:ln>
        </p:spPr>
      </p:pic>
      <p:sp>
        <p:nvSpPr>
          <p:cNvPr id="22" name="Content Placeholder 21"/>
          <p:cNvSpPr>
            <a:spLocks noGrp="1"/>
          </p:cNvSpPr>
          <p:nvPr>
            <p:ph idx="1"/>
          </p:nvPr>
        </p:nvSpPr>
        <p:spPr>
          <a:xfrm>
            <a:off x="609600" y="685800"/>
            <a:ext cx="7772400" cy="4114800"/>
          </a:xfrm>
        </p:spPr>
        <p:txBody>
          <a:bodyPr/>
          <a:lstStyle/>
          <a:p>
            <a:r>
              <a:rPr lang="en-US" dirty="0" smtClean="0">
                <a:latin typeface="Calibri" pitchFamily="34" charset="0"/>
              </a:rPr>
              <a:t>Parenting as context</a:t>
            </a:r>
          </a:p>
          <a:p>
            <a:r>
              <a:rPr lang="en-US" dirty="0" smtClean="0">
                <a:latin typeface="Calibri" pitchFamily="34" charset="0"/>
              </a:rPr>
              <a:t>Why Adolescence?</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 name="Picture 2"/>
          <p:cNvPicPr>
            <a:picLocks noChangeArrowheads="1"/>
          </p:cNvPicPr>
          <p:nvPr/>
        </p:nvPicPr>
        <p:blipFill>
          <a:blip r:embed="rId3"/>
          <a:srcRect/>
          <a:stretch>
            <a:fillRect/>
          </a:stretch>
        </p:blipFill>
        <p:spPr bwMode="auto">
          <a:xfrm>
            <a:off x="6019800" y="6324600"/>
            <a:ext cx="2857500" cy="533400"/>
          </a:xfrm>
          <a:prstGeom prst="rect">
            <a:avLst/>
          </a:prstGeom>
          <a:noFill/>
          <a:ln w="9525">
            <a:noFill/>
            <a:miter lim="800000"/>
            <a:headEnd/>
            <a:tailEnd/>
          </a:ln>
        </p:spPr>
      </p:pic>
      <p:sp>
        <p:nvSpPr>
          <p:cNvPr id="22" name="Content Placeholder 21"/>
          <p:cNvSpPr>
            <a:spLocks noGrp="1"/>
          </p:cNvSpPr>
          <p:nvPr>
            <p:ph idx="1"/>
          </p:nvPr>
        </p:nvSpPr>
        <p:spPr>
          <a:xfrm>
            <a:off x="609600" y="685800"/>
            <a:ext cx="7772400" cy="4114800"/>
          </a:xfrm>
        </p:spPr>
        <p:txBody>
          <a:bodyPr/>
          <a:lstStyle/>
          <a:p>
            <a:r>
              <a:rPr lang="en-US" dirty="0" smtClean="0">
                <a:latin typeface="Calibri" pitchFamily="34" charset="0"/>
              </a:rPr>
              <a:t>Parenting as context</a:t>
            </a:r>
          </a:p>
          <a:p>
            <a:r>
              <a:rPr lang="en-US" dirty="0" smtClean="0">
                <a:latin typeface="Calibri" pitchFamily="34" charset="0"/>
              </a:rPr>
              <a:t>Why Adolescence?</a:t>
            </a:r>
          </a:p>
          <a:p>
            <a:r>
              <a:rPr lang="en-US" dirty="0" smtClean="0">
                <a:latin typeface="Calibri" pitchFamily="34" charset="0"/>
              </a:rPr>
              <a:t>Underlying mechanisms</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612775" y="228600"/>
            <a:ext cx="8153400" cy="990600"/>
          </a:xfrm>
        </p:spPr>
        <p:txBody>
          <a:bodyPr/>
          <a:lstStyle/>
          <a:p>
            <a:pPr eaLnBrk="1" hangingPunct="1"/>
            <a:r>
              <a:rPr lang="en-US" dirty="0" smtClean="0">
                <a:latin typeface="Calibri"/>
                <a:cs typeface="Calibri"/>
              </a:rPr>
              <a:t>Overview</a:t>
            </a:r>
          </a:p>
        </p:txBody>
      </p:sp>
      <p:sp>
        <p:nvSpPr>
          <p:cNvPr id="16387" name="Rectangle 3"/>
          <p:cNvSpPr>
            <a:spLocks noGrp="1" noChangeArrowheads="1"/>
          </p:cNvSpPr>
          <p:nvPr>
            <p:ph sz="quarter" idx="1"/>
          </p:nvPr>
        </p:nvSpPr>
        <p:spPr>
          <a:xfrm>
            <a:off x="1981200" y="1981200"/>
            <a:ext cx="6705600" cy="3200400"/>
          </a:xfrm>
        </p:spPr>
        <p:txBody>
          <a:bodyPr/>
          <a:lstStyle/>
          <a:p>
            <a:pPr eaLnBrk="1" hangingPunct="1">
              <a:spcBef>
                <a:spcPct val="40000"/>
              </a:spcBef>
            </a:pPr>
            <a:r>
              <a:rPr lang="en-US" dirty="0" smtClean="0">
                <a:latin typeface="Calibri"/>
                <a:cs typeface="Calibri"/>
              </a:rPr>
              <a:t>Collaboration</a:t>
            </a:r>
          </a:p>
          <a:p>
            <a:pPr eaLnBrk="1" hangingPunct="1">
              <a:spcBef>
                <a:spcPct val="40000"/>
              </a:spcBef>
            </a:pPr>
            <a:r>
              <a:rPr lang="en-US" dirty="0" smtClean="0">
                <a:latin typeface="Calibri"/>
                <a:cs typeface="Calibri"/>
              </a:rPr>
              <a:t>Psychology Questions</a:t>
            </a:r>
          </a:p>
          <a:p>
            <a:pPr eaLnBrk="1" hangingPunct="1">
              <a:spcBef>
                <a:spcPct val="40000"/>
              </a:spcBef>
            </a:pPr>
            <a:r>
              <a:rPr lang="en-US" dirty="0" smtClean="0">
                <a:latin typeface="Calibri"/>
                <a:cs typeface="Calibri"/>
              </a:rPr>
              <a:t>Engineering Applications</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0290" name="Text Box 2"/>
          <p:cNvSpPr txBox="1">
            <a:spLocks noChangeArrowheads="1"/>
          </p:cNvSpPr>
          <p:nvPr/>
        </p:nvSpPr>
        <p:spPr bwMode="auto">
          <a:xfrm>
            <a:off x="2157413" y="2293938"/>
            <a:ext cx="1619250" cy="823912"/>
          </a:xfrm>
          <a:prstGeom prst="rect">
            <a:avLst/>
          </a:prstGeom>
          <a:solidFill>
            <a:schemeClr val="accent3">
              <a:lumMod val="90000"/>
            </a:schemeClr>
          </a:solidFill>
          <a:ln w="9525">
            <a:solidFill>
              <a:schemeClr val="tx2"/>
            </a:solidFill>
            <a:miter lim="800000"/>
            <a:headEnd/>
            <a:tailEnd/>
          </a:ln>
        </p:spPr>
        <p:txBody>
          <a:bodyPr/>
          <a:lstStyle/>
          <a:p>
            <a:pPr algn="ctr" eaLnBrk="0" hangingPunct="0"/>
            <a:r>
              <a:rPr lang="en-US" sz="2000" dirty="0">
                <a:latin typeface="Candara" pitchFamily="34" charset="0"/>
              </a:rPr>
              <a:t>Physiological Processes</a:t>
            </a:r>
          </a:p>
          <a:p>
            <a:pPr eaLnBrk="0" hangingPunct="0"/>
            <a:endParaRPr lang="en-US" sz="2000" dirty="0">
              <a:latin typeface="Candara" pitchFamily="34" charset="0"/>
            </a:endParaRPr>
          </a:p>
        </p:txBody>
      </p:sp>
      <p:sp>
        <p:nvSpPr>
          <p:cNvPr id="780291" name="Text Box 3"/>
          <p:cNvSpPr txBox="1">
            <a:spLocks noChangeArrowheads="1"/>
          </p:cNvSpPr>
          <p:nvPr/>
        </p:nvSpPr>
        <p:spPr bwMode="auto">
          <a:xfrm>
            <a:off x="3914775" y="2306638"/>
            <a:ext cx="1552575" cy="812800"/>
          </a:xfrm>
          <a:prstGeom prst="rect">
            <a:avLst/>
          </a:prstGeom>
          <a:solidFill>
            <a:schemeClr val="accent3">
              <a:lumMod val="90000"/>
            </a:schemeClr>
          </a:solidFill>
          <a:ln w="9525">
            <a:solidFill>
              <a:schemeClr val="tx2"/>
            </a:solidFill>
            <a:miter lim="800000"/>
            <a:headEnd/>
            <a:tailEnd/>
          </a:ln>
        </p:spPr>
        <p:txBody>
          <a:bodyPr/>
          <a:lstStyle/>
          <a:p>
            <a:pPr algn="ctr" eaLnBrk="0" hangingPunct="0"/>
            <a:r>
              <a:rPr lang="en-US" sz="2000">
                <a:latin typeface="Candara" pitchFamily="34" charset="0"/>
              </a:rPr>
              <a:t>Behavioral</a:t>
            </a:r>
          </a:p>
          <a:p>
            <a:pPr algn="ctr" eaLnBrk="0" hangingPunct="0"/>
            <a:r>
              <a:rPr lang="en-US" sz="2000">
                <a:latin typeface="Candara" pitchFamily="34" charset="0"/>
              </a:rPr>
              <a:t>Processes</a:t>
            </a:r>
          </a:p>
        </p:txBody>
      </p:sp>
      <p:sp>
        <p:nvSpPr>
          <p:cNvPr id="780292" name="Text Box 4"/>
          <p:cNvSpPr txBox="1">
            <a:spLocks noChangeArrowheads="1"/>
          </p:cNvSpPr>
          <p:nvPr/>
        </p:nvSpPr>
        <p:spPr bwMode="auto">
          <a:xfrm>
            <a:off x="5619750" y="2320925"/>
            <a:ext cx="1317625" cy="790575"/>
          </a:xfrm>
          <a:prstGeom prst="rect">
            <a:avLst/>
          </a:prstGeom>
          <a:solidFill>
            <a:schemeClr val="accent3">
              <a:lumMod val="90000"/>
            </a:schemeClr>
          </a:solidFill>
          <a:ln w="9525">
            <a:solidFill>
              <a:schemeClr val="tx2"/>
            </a:solidFill>
            <a:miter lim="800000"/>
            <a:headEnd/>
            <a:tailEnd/>
          </a:ln>
        </p:spPr>
        <p:txBody>
          <a:bodyPr/>
          <a:lstStyle/>
          <a:p>
            <a:pPr algn="ctr" eaLnBrk="0" hangingPunct="0"/>
            <a:r>
              <a:rPr lang="en-US" sz="2000" dirty="0">
                <a:latin typeface="Candara" pitchFamily="34" charset="0"/>
              </a:rPr>
              <a:t>Cognitive</a:t>
            </a:r>
          </a:p>
          <a:p>
            <a:pPr algn="ctr" eaLnBrk="0" hangingPunct="0"/>
            <a:r>
              <a:rPr lang="en-US" sz="2000" dirty="0">
                <a:latin typeface="Candara" pitchFamily="34" charset="0"/>
              </a:rPr>
              <a:t>Processes</a:t>
            </a:r>
          </a:p>
        </p:txBody>
      </p:sp>
      <p:sp>
        <p:nvSpPr>
          <p:cNvPr id="780294" name="Line 6"/>
          <p:cNvSpPr>
            <a:spLocks noChangeShapeType="1"/>
          </p:cNvSpPr>
          <p:nvPr/>
        </p:nvSpPr>
        <p:spPr bwMode="auto">
          <a:xfrm>
            <a:off x="4648200" y="1295400"/>
            <a:ext cx="0" cy="436563"/>
          </a:xfrm>
          <a:prstGeom prst="line">
            <a:avLst/>
          </a:prstGeom>
          <a:noFill/>
          <a:ln w="28575">
            <a:solidFill>
              <a:schemeClr val="tx1"/>
            </a:solidFill>
            <a:round/>
            <a:headEnd/>
            <a:tailEnd/>
          </a:ln>
          <a:effectLst/>
        </p:spPr>
        <p:txBody>
          <a:bodyPr wrap="none"/>
          <a:lstStyle/>
          <a:p>
            <a:endParaRPr lang="en-US"/>
          </a:p>
        </p:txBody>
      </p:sp>
      <p:sp>
        <p:nvSpPr>
          <p:cNvPr id="780295" name="Line 7"/>
          <p:cNvSpPr>
            <a:spLocks noChangeShapeType="1"/>
          </p:cNvSpPr>
          <p:nvPr/>
        </p:nvSpPr>
        <p:spPr bwMode="auto">
          <a:xfrm>
            <a:off x="2913063" y="1711325"/>
            <a:ext cx="3438525" cy="0"/>
          </a:xfrm>
          <a:prstGeom prst="line">
            <a:avLst/>
          </a:prstGeom>
          <a:noFill/>
          <a:ln w="28575">
            <a:solidFill>
              <a:schemeClr val="tx1"/>
            </a:solidFill>
            <a:round/>
            <a:headEnd/>
            <a:tailEnd/>
          </a:ln>
          <a:effectLst/>
        </p:spPr>
        <p:txBody>
          <a:bodyPr wrap="none"/>
          <a:lstStyle/>
          <a:p>
            <a:endParaRPr lang="en-US"/>
          </a:p>
        </p:txBody>
      </p:sp>
      <p:sp>
        <p:nvSpPr>
          <p:cNvPr id="780296" name="Line 8"/>
          <p:cNvSpPr>
            <a:spLocks noChangeShapeType="1"/>
          </p:cNvSpPr>
          <p:nvPr/>
        </p:nvSpPr>
        <p:spPr bwMode="auto">
          <a:xfrm>
            <a:off x="2913063" y="1724025"/>
            <a:ext cx="0" cy="560388"/>
          </a:xfrm>
          <a:prstGeom prst="line">
            <a:avLst/>
          </a:prstGeom>
          <a:noFill/>
          <a:ln w="28575">
            <a:solidFill>
              <a:schemeClr val="tx1"/>
            </a:solidFill>
            <a:round/>
            <a:headEnd/>
            <a:tailEnd type="triangle" w="med" len="med"/>
          </a:ln>
          <a:effectLst/>
        </p:spPr>
        <p:txBody>
          <a:bodyPr wrap="none"/>
          <a:lstStyle/>
          <a:p>
            <a:endParaRPr lang="en-US"/>
          </a:p>
        </p:txBody>
      </p:sp>
      <p:sp>
        <p:nvSpPr>
          <p:cNvPr id="780297" name="Line 9"/>
          <p:cNvSpPr>
            <a:spLocks noChangeShapeType="1"/>
          </p:cNvSpPr>
          <p:nvPr/>
        </p:nvSpPr>
        <p:spPr bwMode="auto">
          <a:xfrm>
            <a:off x="4648200" y="1752600"/>
            <a:ext cx="0" cy="531812"/>
          </a:xfrm>
          <a:prstGeom prst="line">
            <a:avLst/>
          </a:prstGeom>
          <a:noFill/>
          <a:ln w="28575">
            <a:solidFill>
              <a:schemeClr val="tx1"/>
            </a:solidFill>
            <a:round/>
            <a:headEnd/>
            <a:tailEnd type="triangle" w="med" len="med"/>
          </a:ln>
          <a:effectLst/>
        </p:spPr>
        <p:txBody>
          <a:bodyPr wrap="none"/>
          <a:lstStyle/>
          <a:p>
            <a:endParaRPr lang="en-US"/>
          </a:p>
        </p:txBody>
      </p:sp>
      <p:sp>
        <p:nvSpPr>
          <p:cNvPr id="780298" name="Line 10"/>
          <p:cNvSpPr>
            <a:spLocks noChangeShapeType="1"/>
          </p:cNvSpPr>
          <p:nvPr/>
        </p:nvSpPr>
        <p:spPr bwMode="auto">
          <a:xfrm>
            <a:off x="6324600" y="1697038"/>
            <a:ext cx="0" cy="573087"/>
          </a:xfrm>
          <a:prstGeom prst="line">
            <a:avLst/>
          </a:prstGeom>
          <a:noFill/>
          <a:ln w="28575">
            <a:solidFill>
              <a:schemeClr val="tx1"/>
            </a:solidFill>
            <a:round/>
            <a:headEnd/>
            <a:tailEnd type="triangle" w="med" len="med"/>
          </a:ln>
          <a:effectLst/>
        </p:spPr>
        <p:txBody>
          <a:bodyPr wrap="none"/>
          <a:lstStyle/>
          <a:p>
            <a:endParaRPr lang="en-US"/>
          </a:p>
        </p:txBody>
      </p:sp>
      <p:sp>
        <p:nvSpPr>
          <p:cNvPr id="14" name="Line 7"/>
          <p:cNvSpPr>
            <a:spLocks noChangeShapeType="1"/>
          </p:cNvSpPr>
          <p:nvPr/>
        </p:nvSpPr>
        <p:spPr bwMode="auto">
          <a:xfrm>
            <a:off x="2971800" y="3886200"/>
            <a:ext cx="3438525" cy="0"/>
          </a:xfrm>
          <a:prstGeom prst="line">
            <a:avLst/>
          </a:prstGeom>
          <a:noFill/>
          <a:ln w="28575">
            <a:solidFill>
              <a:schemeClr val="tx1"/>
            </a:solidFill>
            <a:round/>
            <a:headEnd/>
            <a:tailEnd/>
          </a:ln>
          <a:effectLst/>
        </p:spPr>
        <p:txBody>
          <a:bodyPr wrap="none"/>
          <a:lstStyle/>
          <a:p>
            <a:endParaRPr lang="en-US"/>
          </a:p>
        </p:txBody>
      </p:sp>
      <p:sp>
        <p:nvSpPr>
          <p:cNvPr id="15" name="Line 8"/>
          <p:cNvSpPr>
            <a:spLocks noChangeShapeType="1"/>
          </p:cNvSpPr>
          <p:nvPr/>
        </p:nvSpPr>
        <p:spPr bwMode="auto">
          <a:xfrm>
            <a:off x="2971800" y="3276600"/>
            <a:ext cx="0" cy="560388"/>
          </a:xfrm>
          <a:prstGeom prst="line">
            <a:avLst/>
          </a:prstGeom>
          <a:noFill/>
          <a:ln w="28575">
            <a:solidFill>
              <a:schemeClr val="tx1"/>
            </a:solidFill>
            <a:round/>
            <a:headEnd/>
            <a:tailEnd type="triangle" w="med" len="med"/>
          </a:ln>
          <a:effectLst/>
        </p:spPr>
        <p:txBody>
          <a:bodyPr wrap="none"/>
          <a:lstStyle/>
          <a:p>
            <a:endParaRPr lang="en-US"/>
          </a:p>
        </p:txBody>
      </p:sp>
      <p:sp>
        <p:nvSpPr>
          <p:cNvPr id="16" name="Line 9"/>
          <p:cNvSpPr>
            <a:spLocks noChangeShapeType="1"/>
          </p:cNvSpPr>
          <p:nvPr/>
        </p:nvSpPr>
        <p:spPr bwMode="auto">
          <a:xfrm>
            <a:off x="4648200" y="3886200"/>
            <a:ext cx="0" cy="379412"/>
          </a:xfrm>
          <a:prstGeom prst="line">
            <a:avLst/>
          </a:prstGeom>
          <a:noFill/>
          <a:ln w="28575">
            <a:solidFill>
              <a:schemeClr val="tx1"/>
            </a:solidFill>
            <a:round/>
            <a:headEnd/>
            <a:tailEnd type="triangle" w="med" len="med"/>
          </a:ln>
          <a:effectLst/>
        </p:spPr>
        <p:txBody>
          <a:bodyPr wrap="none"/>
          <a:lstStyle/>
          <a:p>
            <a:endParaRPr lang="en-US"/>
          </a:p>
        </p:txBody>
      </p:sp>
      <p:sp>
        <p:nvSpPr>
          <p:cNvPr id="17" name="Line 10"/>
          <p:cNvSpPr>
            <a:spLocks noChangeShapeType="1"/>
          </p:cNvSpPr>
          <p:nvPr/>
        </p:nvSpPr>
        <p:spPr bwMode="auto">
          <a:xfrm>
            <a:off x="6400800" y="3200400"/>
            <a:ext cx="0" cy="573087"/>
          </a:xfrm>
          <a:prstGeom prst="line">
            <a:avLst/>
          </a:prstGeom>
          <a:noFill/>
          <a:ln w="28575">
            <a:solidFill>
              <a:schemeClr val="tx1"/>
            </a:solidFill>
            <a:round/>
            <a:headEnd/>
            <a:tailEnd type="triangle" w="med" len="med"/>
          </a:ln>
          <a:effectLst/>
        </p:spPr>
        <p:txBody>
          <a:bodyPr wrap="none"/>
          <a:lstStyle/>
          <a:p>
            <a:endParaRPr lang="en-US"/>
          </a:p>
        </p:txBody>
      </p:sp>
      <p:sp>
        <p:nvSpPr>
          <p:cNvPr id="19" name="Line 9"/>
          <p:cNvSpPr>
            <a:spLocks noChangeShapeType="1"/>
          </p:cNvSpPr>
          <p:nvPr/>
        </p:nvSpPr>
        <p:spPr bwMode="auto">
          <a:xfrm>
            <a:off x="4648200" y="3124200"/>
            <a:ext cx="0" cy="685800"/>
          </a:xfrm>
          <a:prstGeom prst="line">
            <a:avLst/>
          </a:prstGeom>
          <a:noFill/>
          <a:ln w="28575">
            <a:solidFill>
              <a:schemeClr val="tx1"/>
            </a:solidFill>
            <a:round/>
            <a:headEnd/>
            <a:tailEnd type="triangle" w="med" len="med"/>
          </a:ln>
          <a:effectLst/>
        </p:spPr>
        <p:txBody>
          <a:bodyPr wrap="none"/>
          <a:lstStyle/>
          <a:p>
            <a:endParaRPr lang="en-US"/>
          </a:p>
        </p:txBody>
      </p:sp>
      <p:pic>
        <p:nvPicPr>
          <p:cNvPr id="20" name="Picture 2"/>
          <p:cNvPicPr>
            <a:picLocks noChangeArrowheads="1"/>
          </p:cNvPicPr>
          <p:nvPr/>
        </p:nvPicPr>
        <p:blipFill>
          <a:blip r:embed="rId3"/>
          <a:srcRect/>
          <a:stretch>
            <a:fillRect/>
          </a:stretch>
        </p:blipFill>
        <p:spPr bwMode="auto">
          <a:xfrm>
            <a:off x="6019800" y="6324600"/>
            <a:ext cx="2857500" cy="533400"/>
          </a:xfrm>
          <a:prstGeom prst="rect">
            <a:avLst/>
          </a:prstGeom>
          <a:noFill/>
          <a:ln w="9525">
            <a:noFill/>
            <a:miter lim="800000"/>
            <a:headEnd/>
            <a:tailEnd/>
          </a:ln>
        </p:spPr>
      </p:pic>
      <p:sp>
        <p:nvSpPr>
          <p:cNvPr id="21" name="Text Box 5"/>
          <p:cNvSpPr txBox="1">
            <a:spLocks noChangeArrowheads="1"/>
          </p:cNvSpPr>
          <p:nvPr/>
        </p:nvSpPr>
        <p:spPr bwMode="auto">
          <a:xfrm>
            <a:off x="3416300" y="301625"/>
            <a:ext cx="2422525" cy="985838"/>
          </a:xfrm>
          <a:prstGeom prst="rect">
            <a:avLst/>
          </a:prstGeom>
          <a:solidFill>
            <a:schemeClr val="accent3">
              <a:lumMod val="90000"/>
            </a:schemeClr>
          </a:solidFill>
          <a:ln w="9525">
            <a:solidFill>
              <a:schemeClr val="tx1"/>
            </a:solidFill>
            <a:miter lim="800000"/>
            <a:headEnd/>
            <a:tailEnd/>
          </a:ln>
        </p:spPr>
        <p:txBody>
          <a:bodyPr lIns="0" tIns="0" rIns="0" bIns="0"/>
          <a:lstStyle/>
          <a:p>
            <a:pPr marL="457200" indent="-457200" algn="ctr"/>
            <a:r>
              <a:rPr lang="en-US" sz="2000" dirty="0" smtClean="0">
                <a:latin typeface="Candara" pitchFamily="34" charset="0"/>
              </a:rPr>
              <a:t>Emotion Regulation</a:t>
            </a:r>
            <a:endParaRPr lang="en-US" sz="2000" dirty="0">
              <a:latin typeface="Candara" pitchFamily="34" charset="0"/>
            </a:endParaRPr>
          </a:p>
          <a:p>
            <a:pPr marL="457200" indent="-457200"/>
            <a:r>
              <a:rPr lang="en-US" sz="2000" dirty="0">
                <a:latin typeface="Candara" pitchFamily="34" charset="0"/>
              </a:rPr>
              <a:t> </a:t>
            </a:r>
          </a:p>
        </p:txBody>
      </p:sp>
      <p:sp>
        <p:nvSpPr>
          <p:cNvPr id="22" name="Text Box 3"/>
          <p:cNvSpPr txBox="1">
            <a:spLocks noChangeArrowheads="1"/>
          </p:cNvSpPr>
          <p:nvPr/>
        </p:nvSpPr>
        <p:spPr bwMode="auto">
          <a:xfrm>
            <a:off x="2895600" y="4267200"/>
            <a:ext cx="3505200" cy="1676400"/>
          </a:xfrm>
          <a:prstGeom prst="rect">
            <a:avLst/>
          </a:prstGeom>
          <a:solidFill>
            <a:schemeClr val="accent3">
              <a:lumMod val="90000"/>
            </a:schemeClr>
          </a:solidFill>
          <a:ln w="9525">
            <a:solidFill>
              <a:schemeClr val="tx2"/>
            </a:solidFill>
            <a:miter lim="800000"/>
            <a:headEnd/>
            <a:tailEnd/>
          </a:ln>
        </p:spPr>
        <p:txBody>
          <a:bodyPr/>
          <a:lstStyle/>
          <a:p>
            <a:pPr algn="ctr" eaLnBrk="0" hangingPunct="0"/>
            <a:r>
              <a:rPr lang="en-US" sz="2000" dirty="0" smtClean="0">
                <a:latin typeface="Candara" pitchFamily="34" charset="0"/>
              </a:rPr>
              <a:t>Child Outcomes:</a:t>
            </a:r>
          </a:p>
          <a:p>
            <a:pPr algn="ctr" eaLnBrk="0" hangingPunct="0"/>
            <a:r>
              <a:rPr lang="en-US" sz="2000" dirty="0" smtClean="0">
                <a:latin typeface="Candara" pitchFamily="34" charset="0"/>
              </a:rPr>
              <a:t>Attention</a:t>
            </a:r>
          </a:p>
          <a:p>
            <a:pPr algn="ctr" eaLnBrk="0" hangingPunct="0"/>
            <a:r>
              <a:rPr lang="en-US" sz="2000" dirty="0" smtClean="0">
                <a:latin typeface="Candara" pitchFamily="34" charset="0"/>
              </a:rPr>
              <a:t>Academic Competence</a:t>
            </a:r>
          </a:p>
          <a:p>
            <a:pPr algn="ctr" eaLnBrk="0" hangingPunct="0"/>
            <a:r>
              <a:rPr lang="en-US" sz="2000" dirty="0" smtClean="0">
                <a:latin typeface="Candara" pitchFamily="34" charset="0"/>
              </a:rPr>
              <a:t>Peer Relationships</a:t>
            </a:r>
          </a:p>
          <a:p>
            <a:pPr algn="ctr" eaLnBrk="0" hangingPunct="0"/>
            <a:r>
              <a:rPr lang="en-US" sz="2000" dirty="0" smtClean="0">
                <a:latin typeface="Candara" pitchFamily="34" charset="0"/>
              </a:rPr>
              <a:t>Socio-Emotional Functioning</a:t>
            </a: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 name="Picture 2"/>
          <p:cNvPicPr>
            <a:picLocks noChangeArrowheads="1"/>
          </p:cNvPicPr>
          <p:nvPr/>
        </p:nvPicPr>
        <p:blipFill>
          <a:blip r:embed="rId3"/>
          <a:srcRect/>
          <a:stretch>
            <a:fillRect/>
          </a:stretch>
        </p:blipFill>
        <p:spPr bwMode="auto">
          <a:xfrm>
            <a:off x="6019800" y="6324600"/>
            <a:ext cx="2857500" cy="533400"/>
          </a:xfrm>
          <a:prstGeom prst="rect">
            <a:avLst/>
          </a:prstGeom>
          <a:noFill/>
          <a:ln w="9525">
            <a:noFill/>
            <a:miter lim="800000"/>
            <a:headEnd/>
            <a:tailEnd/>
          </a:ln>
        </p:spPr>
      </p:pic>
      <p:sp>
        <p:nvSpPr>
          <p:cNvPr id="22" name="Content Placeholder 21"/>
          <p:cNvSpPr>
            <a:spLocks noGrp="1"/>
          </p:cNvSpPr>
          <p:nvPr>
            <p:ph idx="1"/>
          </p:nvPr>
        </p:nvSpPr>
        <p:spPr>
          <a:xfrm>
            <a:off x="609600" y="685800"/>
            <a:ext cx="7772400" cy="4114800"/>
          </a:xfrm>
        </p:spPr>
        <p:txBody>
          <a:bodyPr/>
          <a:lstStyle/>
          <a:p>
            <a:r>
              <a:rPr lang="en-US" dirty="0" smtClean="0">
                <a:latin typeface="Calibri" pitchFamily="34" charset="0"/>
              </a:rPr>
              <a:t>Parenting as context</a:t>
            </a:r>
          </a:p>
          <a:p>
            <a:r>
              <a:rPr lang="en-US" dirty="0" smtClean="0">
                <a:latin typeface="Calibri" pitchFamily="34" charset="0"/>
              </a:rPr>
              <a:t>Why Adolescence?</a:t>
            </a:r>
          </a:p>
          <a:p>
            <a:r>
              <a:rPr lang="en-US" dirty="0" smtClean="0">
                <a:latin typeface="Calibri" pitchFamily="34" charset="0"/>
              </a:rPr>
              <a:t>Underlying mechanisms</a:t>
            </a:r>
          </a:p>
          <a:p>
            <a:pPr lvl="2"/>
            <a:r>
              <a:rPr lang="en-US" dirty="0" smtClean="0">
                <a:latin typeface="Calibri" pitchFamily="34" charset="0"/>
              </a:rPr>
              <a:t>Behavioral levels</a:t>
            </a:r>
          </a:p>
          <a:p>
            <a:pPr lvl="2"/>
            <a:r>
              <a:rPr lang="en-US" dirty="0" smtClean="0">
                <a:latin typeface="Calibri" pitchFamily="34" charset="0"/>
              </a:rPr>
              <a:t>Physiological levels</a:t>
            </a:r>
          </a:p>
          <a:p>
            <a:pPr lvl="2"/>
            <a:r>
              <a:rPr lang="en-US" dirty="0" smtClean="0">
                <a:latin typeface="Calibri" pitchFamily="34" charset="0"/>
              </a:rPr>
              <a:t>Cognitive levels</a:t>
            </a:r>
          </a:p>
          <a:p>
            <a:r>
              <a:rPr lang="en-US" dirty="0" smtClean="0">
                <a:latin typeface="Calibri" pitchFamily="34" charset="0"/>
              </a:rPr>
              <a:t>Patterns?</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8418" name="Rectangle 2"/>
          <p:cNvSpPr>
            <a:spLocks noGrp="1" noChangeArrowheads="1"/>
          </p:cNvSpPr>
          <p:nvPr>
            <p:ph type="title"/>
          </p:nvPr>
        </p:nvSpPr>
        <p:spPr/>
        <p:txBody>
          <a:bodyPr/>
          <a:lstStyle/>
          <a:p>
            <a:r>
              <a:rPr lang="en-US">
                <a:latin typeface="Calibri"/>
                <a:cs typeface="Calibri"/>
              </a:rPr>
              <a:t>Discrete Emotions Theory</a:t>
            </a:r>
          </a:p>
        </p:txBody>
      </p:sp>
      <p:sp>
        <p:nvSpPr>
          <p:cNvPr id="828419" name="Rectangle 3"/>
          <p:cNvSpPr>
            <a:spLocks noGrp="1" noChangeArrowheads="1"/>
          </p:cNvSpPr>
          <p:nvPr>
            <p:ph type="body" sz="half" idx="1"/>
          </p:nvPr>
        </p:nvSpPr>
        <p:spPr>
          <a:xfrm>
            <a:off x="457200" y="1719263"/>
            <a:ext cx="3733800" cy="4681537"/>
          </a:xfrm>
        </p:spPr>
        <p:txBody>
          <a:bodyPr/>
          <a:lstStyle/>
          <a:p>
            <a:pPr lvl="1">
              <a:spcBef>
                <a:spcPct val="40000"/>
              </a:spcBef>
            </a:pPr>
            <a:r>
              <a:rPr lang="en-US" sz="2400" dirty="0" smtClean="0">
                <a:latin typeface="Calibri"/>
                <a:cs typeface="Calibri"/>
              </a:rPr>
              <a:t>Emotions </a:t>
            </a:r>
            <a:r>
              <a:rPr lang="en-US" sz="2400" dirty="0">
                <a:latin typeface="Calibri"/>
                <a:cs typeface="Calibri"/>
              </a:rPr>
              <a:t>are innate and are discrete from one another from very early in life</a:t>
            </a:r>
          </a:p>
          <a:p>
            <a:pPr lvl="1">
              <a:spcBef>
                <a:spcPct val="40000"/>
              </a:spcBef>
            </a:pPr>
            <a:r>
              <a:rPr lang="en-US" sz="2400" dirty="0">
                <a:latin typeface="Calibri"/>
                <a:cs typeface="Calibri"/>
              </a:rPr>
              <a:t>Each emotion is packaged with a specific and distinctive set of bodily and facial reactions</a:t>
            </a:r>
          </a:p>
        </p:txBody>
      </p:sp>
      <p:pic>
        <p:nvPicPr>
          <p:cNvPr id="5" name="Picture 4" descr="discrete emotions.jpg"/>
          <p:cNvPicPr>
            <a:picLocks noChangeAspect="1"/>
          </p:cNvPicPr>
          <p:nvPr/>
        </p:nvPicPr>
        <p:blipFill>
          <a:blip r:embed="rId3" cstate="print"/>
          <a:stretch>
            <a:fillRect/>
          </a:stretch>
        </p:blipFill>
        <p:spPr>
          <a:xfrm>
            <a:off x="4343400" y="2362200"/>
            <a:ext cx="4495800" cy="2897684"/>
          </a:xfrm>
          <a:prstGeom prst="rect">
            <a:avLst/>
          </a:prstGeom>
        </p:spPr>
      </p:pic>
      <p:pic>
        <p:nvPicPr>
          <p:cNvPr id="6" name="Picture 2"/>
          <p:cNvPicPr>
            <a:picLocks noChangeArrowheads="1"/>
          </p:cNvPicPr>
          <p:nvPr/>
        </p:nvPicPr>
        <p:blipFill>
          <a:blip r:embed="rId4"/>
          <a:srcRect/>
          <a:stretch>
            <a:fillRect/>
          </a:stretch>
        </p:blipFill>
        <p:spPr bwMode="auto">
          <a:xfrm>
            <a:off x="6019800" y="6324600"/>
            <a:ext cx="2857500" cy="533400"/>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80290" name="Text Box 2"/>
          <p:cNvSpPr txBox="1">
            <a:spLocks noChangeArrowheads="1"/>
          </p:cNvSpPr>
          <p:nvPr/>
        </p:nvSpPr>
        <p:spPr bwMode="auto">
          <a:xfrm>
            <a:off x="2157413" y="2293938"/>
            <a:ext cx="1619250" cy="823912"/>
          </a:xfrm>
          <a:prstGeom prst="rect">
            <a:avLst/>
          </a:prstGeom>
          <a:solidFill>
            <a:schemeClr val="accent3">
              <a:lumMod val="90000"/>
            </a:schemeClr>
          </a:solidFill>
          <a:ln w="9525">
            <a:solidFill>
              <a:schemeClr val="tx2"/>
            </a:solidFill>
            <a:miter lim="800000"/>
            <a:headEnd/>
            <a:tailEnd/>
          </a:ln>
        </p:spPr>
        <p:txBody>
          <a:bodyPr/>
          <a:lstStyle/>
          <a:p>
            <a:pPr algn="ctr" eaLnBrk="0" hangingPunct="0"/>
            <a:r>
              <a:rPr lang="en-US" sz="2000" dirty="0" smtClean="0">
                <a:latin typeface="Candara" pitchFamily="34" charset="0"/>
              </a:rPr>
              <a:t>Anger</a:t>
            </a:r>
            <a:endParaRPr lang="en-US" sz="2000" dirty="0">
              <a:latin typeface="Candara" pitchFamily="34" charset="0"/>
            </a:endParaRPr>
          </a:p>
          <a:p>
            <a:pPr eaLnBrk="0" hangingPunct="0"/>
            <a:endParaRPr lang="en-US" sz="2000" dirty="0">
              <a:latin typeface="Candara" pitchFamily="34" charset="0"/>
            </a:endParaRPr>
          </a:p>
        </p:txBody>
      </p:sp>
      <p:sp>
        <p:nvSpPr>
          <p:cNvPr id="780291" name="Text Box 3"/>
          <p:cNvSpPr txBox="1">
            <a:spLocks noChangeArrowheads="1"/>
          </p:cNvSpPr>
          <p:nvPr/>
        </p:nvSpPr>
        <p:spPr bwMode="auto">
          <a:xfrm>
            <a:off x="3914775" y="2306638"/>
            <a:ext cx="1552575" cy="812800"/>
          </a:xfrm>
          <a:prstGeom prst="rect">
            <a:avLst/>
          </a:prstGeom>
          <a:solidFill>
            <a:schemeClr val="accent3">
              <a:lumMod val="90000"/>
            </a:schemeClr>
          </a:solidFill>
          <a:ln w="9525">
            <a:solidFill>
              <a:schemeClr val="tx2"/>
            </a:solidFill>
            <a:miter lim="800000"/>
            <a:headEnd/>
            <a:tailEnd/>
          </a:ln>
        </p:spPr>
        <p:txBody>
          <a:bodyPr/>
          <a:lstStyle/>
          <a:p>
            <a:pPr algn="ctr" eaLnBrk="0" hangingPunct="0"/>
            <a:r>
              <a:rPr lang="en-US" sz="2000" dirty="0" smtClean="0">
                <a:latin typeface="Candara" pitchFamily="34" charset="0"/>
              </a:rPr>
              <a:t>Fear</a:t>
            </a:r>
            <a:endParaRPr lang="en-US" sz="2000" dirty="0">
              <a:latin typeface="Candara" pitchFamily="34" charset="0"/>
            </a:endParaRPr>
          </a:p>
        </p:txBody>
      </p:sp>
      <p:sp>
        <p:nvSpPr>
          <p:cNvPr id="780292" name="Text Box 4"/>
          <p:cNvSpPr txBox="1">
            <a:spLocks noChangeArrowheads="1"/>
          </p:cNvSpPr>
          <p:nvPr/>
        </p:nvSpPr>
        <p:spPr bwMode="auto">
          <a:xfrm>
            <a:off x="5619750" y="2320925"/>
            <a:ext cx="1317625" cy="790575"/>
          </a:xfrm>
          <a:prstGeom prst="rect">
            <a:avLst/>
          </a:prstGeom>
          <a:solidFill>
            <a:schemeClr val="accent3">
              <a:lumMod val="90000"/>
            </a:schemeClr>
          </a:solidFill>
          <a:ln w="9525">
            <a:solidFill>
              <a:schemeClr val="tx2"/>
            </a:solidFill>
            <a:miter lim="800000"/>
            <a:headEnd/>
            <a:tailEnd/>
          </a:ln>
        </p:spPr>
        <p:txBody>
          <a:bodyPr/>
          <a:lstStyle/>
          <a:p>
            <a:pPr algn="ctr" eaLnBrk="0" hangingPunct="0"/>
            <a:r>
              <a:rPr lang="en-US" sz="2000" dirty="0" smtClean="0">
                <a:latin typeface="Candara" pitchFamily="34" charset="0"/>
              </a:rPr>
              <a:t>Sadness</a:t>
            </a:r>
            <a:endParaRPr lang="en-US" sz="2000" dirty="0">
              <a:latin typeface="Candara" pitchFamily="34" charset="0"/>
            </a:endParaRPr>
          </a:p>
        </p:txBody>
      </p:sp>
      <p:sp>
        <p:nvSpPr>
          <p:cNvPr id="780293" name="Text Box 5"/>
          <p:cNvSpPr txBox="1">
            <a:spLocks noChangeArrowheads="1"/>
          </p:cNvSpPr>
          <p:nvPr/>
        </p:nvSpPr>
        <p:spPr bwMode="auto">
          <a:xfrm>
            <a:off x="3416300" y="301625"/>
            <a:ext cx="2422525" cy="985838"/>
          </a:xfrm>
          <a:prstGeom prst="rect">
            <a:avLst/>
          </a:prstGeom>
          <a:solidFill>
            <a:schemeClr val="accent3">
              <a:lumMod val="90000"/>
            </a:schemeClr>
          </a:solidFill>
          <a:ln w="9525">
            <a:noFill/>
            <a:miter lim="800000"/>
            <a:headEnd/>
            <a:tailEnd/>
          </a:ln>
        </p:spPr>
        <p:txBody>
          <a:bodyPr lIns="0" tIns="0" rIns="0" bIns="0"/>
          <a:lstStyle/>
          <a:p>
            <a:pPr marL="457200" indent="-457200" algn="ctr"/>
            <a:r>
              <a:rPr lang="en-US" sz="2000" dirty="0" smtClean="0">
                <a:latin typeface="Candara" pitchFamily="34" charset="0"/>
              </a:rPr>
              <a:t>Parent-Child Conflict</a:t>
            </a:r>
            <a:endParaRPr lang="en-US" sz="2000" dirty="0">
              <a:latin typeface="Candara" pitchFamily="34" charset="0"/>
            </a:endParaRPr>
          </a:p>
        </p:txBody>
      </p:sp>
      <p:sp>
        <p:nvSpPr>
          <p:cNvPr id="780294" name="Line 6"/>
          <p:cNvSpPr>
            <a:spLocks noChangeShapeType="1"/>
          </p:cNvSpPr>
          <p:nvPr/>
        </p:nvSpPr>
        <p:spPr bwMode="auto">
          <a:xfrm>
            <a:off x="4648200" y="1295400"/>
            <a:ext cx="0" cy="436563"/>
          </a:xfrm>
          <a:prstGeom prst="line">
            <a:avLst/>
          </a:prstGeom>
          <a:noFill/>
          <a:ln w="28575">
            <a:solidFill>
              <a:schemeClr val="tx1"/>
            </a:solidFill>
            <a:round/>
            <a:headEnd/>
            <a:tailEnd/>
          </a:ln>
          <a:effectLst/>
        </p:spPr>
        <p:txBody>
          <a:bodyPr wrap="none"/>
          <a:lstStyle/>
          <a:p>
            <a:endParaRPr lang="en-US"/>
          </a:p>
        </p:txBody>
      </p:sp>
      <p:sp>
        <p:nvSpPr>
          <p:cNvPr id="780295" name="Line 7"/>
          <p:cNvSpPr>
            <a:spLocks noChangeShapeType="1"/>
          </p:cNvSpPr>
          <p:nvPr/>
        </p:nvSpPr>
        <p:spPr bwMode="auto">
          <a:xfrm>
            <a:off x="2913063" y="1711325"/>
            <a:ext cx="3438525" cy="0"/>
          </a:xfrm>
          <a:prstGeom prst="line">
            <a:avLst/>
          </a:prstGeom>
          <a:noFill/>
          <a:ln w="28575">
            <a:solidFill>
              <a:schemeClr val="tx1"/>
            </a:solidFill>
            <a:round/>
            <a:headEnd/>
            <a:tailEnd/>
          </a:ln>
          <a:effectLst/>
        </p:spPr>
        <p:txBody>
          <a:bodyPr wrap="none"/>
          <a:lstStyle/>
          <a:p>
            <a:endParaRPr lang="en-US"/>
          </a:p>
        </p:txBody>
      </p:sp>
      <p:sp>
        <p:nvSpPr>
          <p:cNvPr id="780296" name="Line 8"/>
          <p:cNvSpPr>
            <a:spLocks noChangeShapeType="1"/>
          </p:cNvSpPr>
          <p:nvPr/>
        </p:nvSpPr>
        <p:spPr bwMode="auto">
          <a:xfrm>
            <a:off x="2913063" y="1724025"/>
            <a:ext cx="0" cy="560388"/>
          </a:xfrm>
          <a:prstGeom prst="line">
            <a:avLst/>
          </a:prstGeom>
          <a:noFill/>
          <a:ln w="28575">
            <a:solidFill>
              <a:schemeClr val="tx1"/>
            </a:solidFill>
            <a:round/>
            <a:headEnd/>
            <a:tailEnd type="triangle" w="med" len="med"/>
          </a:ln>
          <a:effectLst/>
        </p:spPr>
        <p:txBody>
          <a:bodyPr wrap="none"/>
          <a:lstStyle/>
          <a:p>
            <a:endParaRPr lang="en-US"/>
          </a:p>
        </p:txBody>
      </p:sp>
      <p:sp>
        <p:nvSpPr>
          <p:cNvPr id="780297" name="Line 9"/>
          <p:cNvSpPr>
            <a:spLocks noChangeShapeType="1"/>
          </p:cNvSpPr>
          <p:nvPr/>
        </p:nvSpPr>
        <p:spPr bwMode="auto">
          <a:xfrm>
            <a:off x="4648200" y="1752600"/>
            <a:ext cx="0" cy="531812"/>
          </a:xfrm>
          <a:prstGeom prst="line">
            <a:avLst/>
          </a:prstGeom>
          <a:noFill/>
          <a:ln w="28575">
            <a:solidFill>
              <a:schemeClr val="tx1"/>
            </a:solidFill>
            <a:round/>
            <a:headEnd/>
            <a:tailEnd type="triangle" w="med" len="med"/>
          </a:ln>
          <a:effectLst/>
        </p:spPr>
        <p:txBody>
          <a:bodyPr wrap="none"/>
          <a:lstStyle/>
          <a:p>
            <a:endParaRPr lang="en-US"/>
          </a:p>
        </p:txBody>
      </p:sp>
      <p:sp>
        <p:nvSpPr>
          <p:cNvPr id="780298" name="Line 10"/>
          <p:cNvSpPr>
            <a:spLocks noChangeShapeType="1"/>
          </p:cNvSpPr>
          <p:nvPr/>
        </p:nvSpPr>
        <p:spPr bwMode="auto">
          <a:xfrm>
            <a:off x="6324600" y="1697038"/>
            <a:ext cx="0" cy="573087"/>
          </a:xfrm>
          <a:prstGeom prst="line">
            <a:avLst/>
          </a:prstGeom>
          <a:noFill/>
          <a:ln w="28575">
            <a:solidFill>
              <a:schemeClr val="tx1"/>
            </a:solidFill>
            <a:round/>
            <a:headEnd/>
            <a:tailEnd type="triangle" w="med" len="med"/>
          </a:ln>
          <a:effectLst/>
        </p:spPr>
        <p:txBody>
          <a:bodyPr wrap="none"/>
          <a:lstStyle/>
          <a:p>
            <a:endParaRPr lang="en-US"/>
          </a:p>
        </p:txBody>
      </p:sp>
      <p:sp>
        <p:nvSpPr>
          <p:cNvPr id="15" name="Line 8"/>
          <p:cNvSpPr>
            <a:spLocks noChangeShapeType="1"/>
          </p:cNvSpPr>
          <p:nvPr/>
        </p:nvSpPr>
        <p:spPr bwMode="auto">
          <a:xfrm>
            <a:off x="2971800" y="3276600"/>
            <a:ext cx="0" cy="560388"/>
          </a:xfrm>
          <a:prstGeom prst="line">
            <a:avLst/>
          </a:prstGeom>
          <a:noFill/>
          <a:ln w="28575">
            <a:solidFill>
              <a:schemeClr val="tx1"/>
            </a:solidFill>
            <a:round/>
            <a:headEnd/>
            <a:tailEnd type="triangle" w="med" len="med"/>
          </a:ln>
          <a:effectLst/>
        </p:spPr>
        <p:txBody>
          <a:bodyPr wrap="none"/>
          <a:lstStyle/>
          <a:p>
            <a:endParaRPr lang="en-US"/>
          </a:p>
        </p:txBody>
      </p:sp>
      <p:sp>
        <p:nvSpPr>
          <p:cNvPr id="16" name="Line 9"/>
          <p:cNvSpPr>
            <a:spLocks noChangeShapeType="1"/>
          </p:cNvSpPr>
          <p:nvPr/>
        </p:nvSpPr>
        <p:spPr bwMode="auto">
          <a:xfrm>
            <a:off x="4500562" y="3898900"/>
            <a:ext cx="0" cy="379412"/>
          </a:xfrm>
          <a:prstGeom prst="line">
            <a:avLst/>
          </a:prstGeom>
          <a:noFill/>
          <a:ln w="28575">
            <a:solidFill>
              <a:schemeClr val="tx1"/>
            </a:solidFill>
            <a:round/>
            <a:headEnd/>
            <a:tailEnd type="triangle" w="med" len="med"/>
          </a:ln>
          <a:effectLst/>
        </p:spPr>
        <p:txBody>
          <a:bodyPr wrap="none"/>
          <a:lstStyle/>
          <a:p>
            <a:endParaRPr lang="en-US"/>
          </a:p>
        </p:txBody>
      </p:sp>
      <p:sp>
        <p:nvSpPr>
          <p:cNvPr id="17" name="Line 10"/>
          <p:cNvSpPr>
            <a:spLocks noChangeShapeType="1"/>
          </p:cNvSpPr>
          <p:nvPr/>
        </p:nvSpPr>
        <p:spPr bwMode="auto">
          <a:xfrm>
            <a:off x="6400800" y="3276600"/>
            <a:ext cx="0" cy="573087"/>
          </a:xfrm>
          <a:prstGeom prst="line">
            <a:avLst/>
          </a:prstGeom>
          <a:noFill/>
          <a:ln w="28575">
            <a:solidFill>
              <a:schemeClr val="tx1"/>
            </a:solidFill>
            <a:round/>
            <a:headEnd/>
            <a:tailEnd type="triangle" w="med" len="med"/>
          </a:ln>
          <a:effectLst/>
        </p:spPr>
        <p:txBody>
          <a:bodyPr wrap="none"/>
          <a:lstStyle/>
          <a:p>
            <a:endParaRPr lang="en-US"/>
          </a:p>
        </p:txBody>
      </p:sp>
      <p:sp>
        <p:nvSpPr>
          <p:cNvPr id="19" name="Line 9"/>
          <p:cNvSpPr>
            <a:spLocks noChangeShapeType="1"/>
          </p:cNvSpPr>
          <p:nvPr/>
        </p:nvSpPr>
        <p:spPr bwMode="auto">
          <a:xfrm>
            <a:off x="4648200" y="3124200"/>
            <a:ext cx="0" cy="685800"/>
          </a:xfrm>
          <a:prstGeom prst="line">
            <a:avLst/>
          </a:prstGeom>
          <a:noFill/>
          <a:ln w="28575">
            <a:solidFill>
              <a:schemeClr val="tx1"/>
            </a:solidFill>
            <a:round/>
            <a:headEnd/>
            <a:tailEnd type="triangle" w="med" len="med"/>
          </a:ln>
          <a:effectLst/>
        </p:spPr>
        <p:txBody>
          <a:bodyPr wrap="none"/>
          <a:lstStyle/>
          <a:p>
            <a:endParaRPr lang="en-US"/>
          </a:p>
        </p:txBody>
      </p:sp>
      <p:sp>
        <p:nvSpPr>
          <p:cNvPr id="20" name="Text Box 2"/>
          <p:cNvSpPr txBox="1">
            <a:spLocks noChangeArrowheads="1"/>
          </p:cNvSpPr>
          <p:nvPr/>
        </p:nvSpPr>
        <p:spPr bwMode="auto">
          <a:xfrm>
            <a:off x="1981200" y="3810000"/>
            <a:ext cx="1771650" cy="1219200"/>
          </a:xfrm>
          <a:prstGeom prst="rect">
            <a:avLst/>
          </a:prstGeom>
          <a:solidFill>
            <a:schemeClr val="accent3">
              <a:lumMod val="90000"/>
            </a:schemeClr>
          </a:solidFill>
          <a:ln w="9525">
            <a:solidFill>
              <a:schemeClr val="tx2"/>
            </a:solidFill>
            <a:miter lim="800000"/>
            <a:headEnd/>
            <a:tailEnd/>
          </a:ln>
        </p:spPr>
        <p:txBody>
          <a:bodyPr/>
          <a:lstStyle/>
          <a:p>
            <a:pPr algn="ctr" eaLnBrk="0" hangingPunct="0"/>
            <a:r>
              <a:rPr lang="en-US" sz="2000" dirty="0" smtClean="0">
                <a:latin typeface="Candara" pitchFamily="34" charset="0"/>
              </a:rPr>
              <a:t>Physiological</a:t>
            </a:r>
          </a:p>
          <a:p>
            <a:pPr algn="ctr" eaLnBrk="0" hangingPunct="0"/>
            <a:r>
              <a:rPr lang="en-US" sz="2000" dirty="0" smtClean="0">
                <a:latin typeface="Candara" pitchFamily="34" charset="0"/>
              </a:rPr>
              <a:t>Behavioral</a:t>
            </a:r>
          </a:p>
          <a:p>
            <a:pPr algn="ctr" eaLnBrk="0" hangingPunct="0"/>
            <a:r>
              <a:rPr lang="en-US" sz="2000" dirty="0" smtClean="0">
                <a:latin typeface="Candara" pitchFamily="34" charset="0"/>
              </a:rPr>
              <a:t>Subjective</a:t>
            </a:r>
          </a:p>
          <a:p>
            <a:pPr algn="ctr" eaLnBrk="0" hangingPunct="0"/>
            <a:endParaRPr lang="en-US" sz="2000" dirty="0">
              <a:latin typeface="Candara" pitchFamily="34" charset="0"/>
            </a:endParaRPr>
          </a:p>
          <a:p>
            <a:pPr eaLnBrk="0" hangingPunct="0"/>
            <a:endParaRPr lang="en-US" sz="2000" dirty="0">
              <a:latin typeface="Candara" pitchFamily="34" charset="0"/>
            </a:endParaRPr>
          </a:p>
        </p:txBody>
      </p:sp>
      <p:sp>
        <p:nvSpPr>
          <p:cNvPr id="21" name="Text Box 3"/>
          <p:cNvSpPr txBox="1">
            <a:spLocks noChangeArrowheads="1"/>
          </p:cNvSpPr>
          <p:nvPr/>
        </p:nvSpPr>
        <p:spPr bwMode="auto">
          <a:xfrm>
            <a:off x="3890962" y="3822700"/>
            <a:ext cx="1595438" cy="1206500"/>
          </a:xfrm>
          <a:prstGeom prst="rect">
            <a:avLst/>
          </a:prstGeom>
          <a:solidFill>
            <a:schemeClr val="accent3">
              <a:lumMod val="90000"/>
            </a:schemeClr>
          </a:solidFill>
          <a:ln w="9525">
            <a:solidFill>
              <a:schemeClr val="tx2"/>
            </a:solidFill>
            <a:miter lim="800000"/>
            <a:headEnd/>
            <a:tailEnd/>
          </a:ln>
        </p:spPr>
        <p:txBody>
          <a:bodyPr/>
          <a:lstStyle/>
          <a:p>
            <a:pPr algn="ctr"/>
            <a:r>
              <a:rPr lang="en-US" sz="2000" dirty="0" smtClean="0">
                <a:latin typeface="Candara" pitchFamily="34" charset="0"/>
              </a:rPr>
              <a:t>Physiological</a:t>
            </a:r>
          </a:p>
          <a:p>
            <a:pPr algn="ctr"/>
            <a:r>
              <a:rPr lang="en-US" sz="2000" dirty="0" smtClean="0">
                <a:latin typeface="Candara" pitchFamily="34" charset="0"/>
              </a:rPr>
              <a:t>Behavioral</a:t>
            </a:r>
          </a:p>
          <a:p>
            <a:pPr algn="ctr"/>
            <a:r>
              <a:rPr lang="en-US" sz="2000" dirty="0" smtClean="0">
                <a:latin typeface="Candara" pitchFamily="34" charset="0"/>
              </a:rPr>
              <a:t>Subjective</a:t>
            </a:r>
          </a:p>
        </p:txBody>
      </p:sp>
      <p:sp>
        <p:nvSpPr>
          <p:cNvPr id="22" name="Text Box 4"/>
          <p:cNvSpPr txBox="1">
            <a:spLocks noChangeArrowheads="1"/>
          </p:cNvSpPr>
          <p:nvPr/>
        </p:nvSpPr>
        <p:spPr bwMode="auto">
          <a:xfrm>
            <a:off x="5595937" y="3836987"/>
            <a:ext cx="1719263" cy="1192213"/>
          </a:xfrm>
          <a:prstGeom prst="rect">
            <a:avLst/>
          </a:prstGeom>
          <a:solidFill>
            <a:schemeClr val="accent3">
              <a:lumMod val="90000"/>
            </a:schemeClr>
          </a:solidFill>
          <a:ln w="9525">
            <a:solidFill>
              <a:schemeClr val="tx2"/>
            </a:solidFill>
            <a:miter lim="800000"/>
            <a:headEnd/>
            <a:tailEnd/>
          </a:ln>
        </p:spPr>
        <p:txBody>
          <a:bodyPr/>
          <a:lstStyle/>
          <a:p>
            <a:pPr algn="ctr"/>
            <a:r>
              <a:rPr lang="en-US" sz="2000" dirty="0" smtClean="0">
                <a:latin typeface="Candara" pitchFamily="34" charset="0"/>
              </a:rPr>
              <a:t>Physiological</a:t>
            </a:r>
          </a:p>
          <a:p>
            <a:pPr algn="ctr"/>
            <a:r>
              <a:rPr lang="en-US" sz="2000" dirty="0" smtClean="0">
                <a:latin typeface="Candara" pitchFamily="34" charset="0"/>
              </a:rPr>
              <a:t>Behavioral</a:t>
            </a:r>
          </a:p>
          <a:p>
            <a:pPr algn="ctr"/>
            <a:r>
              <a:rPr lang="en-US" sz="2000" dirty="0" smtClean="0">
                <a:latin typeface="Candara" pitchFamily="34" charset="0"/>
              </a:rPr>
              <a:t>Subjective</a:t>
            </a:r>
          </a:p>
        </p:txBody>
      </p:sp>
      <p:pic>
        <p:nvPicPr>
          <p:cNvPr id="18" name="Picture 2"/>
          <p:cNvPicPr>
            <a:picLocks noChangeArrowheads="1"/>
          </p:cNvPicPr>
          <p:nvPr/>
        </p:nvPicPr>
        <p:blipFill>
          <a:blip r:embed="rId3"/>
          <a:srcRect/>
          <a:stretch>
            <a:fillRect/>
          </a:stretch>
        </p:blipFill>
        <p:spPr bwMode="auto">
          <a:xfrm>
            <a:off x="6019800" y="6324600"/>
            <a:ext cx="2857500" cy="533400"/>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0" name="Picture 2"/>
          <p:cNvPicPr>
            <a:picLocks noChangeArrowheads="1"/>
          </p:cNvPicPr>
          <p:nvPr/>
        </p:nvPicPr>
        <p:blipFill>
          <a:blip r:embed="rId3"/>
          <a:srcRect/>
          <a:stretch>
            <a:fillRect/>
          </a:stretch>
        </p:blipFill>
        <p:spPr bwMode="auto">
          <a:xfrm>
            <a:off x="6019800" y="6324600"/>
            <a:ext cx="2857500" cy="533400"/>
          </a:xfrm>
          <a:prstGeom prst="rect">
            <a:avLst/>
          </a:prstGeom>
          <a:noFill/>
          <a:ln w="9525">
            <a:noFill/>
            <a:miter lim="800000"/>
            <a:headEnd/>
            <a:tailEnd/>
          </a:ln>
        </p:spPr>
      </p:pic>
      <p:sp>
        <p:nvSpPr>
          <p:cNvPr id="22" name="Content Placeholder 21"/>
          <p:cNvSpPr>
            <a:spLocks noGrp="1"/>
          </p:cNvSpPr>
          <p:nvPr>
            <p:ph idx="1"/>
          </p:nvPr>
        </p:nvSpPr>
        <p:spPr>
          <a:xfrm>
            <a:off x="609600" y="685800"/>
            <a:ext cx="7772400" cy="4114800"/>
          </a:xfrm>
        </p:spPr>
        <p:txBody>
          <a:bodyPr/>
          <a:lstStyle/>
          <a:p>
            <a:r>
              <a:rPr lang="en-US" dirty="0" smtClean="0">
                <a:latin typeface="Calibri" pitchFamily="34" charset="0"/>
              </a:rPr>
              <a:t>Parenting as context</a:t>
            </a:r>
          </a:p>
          <a:p>
            <a:r>
              <a:rPr lang="en-US" dirty="0" smtClean="0">
                <a:latin typeface="Calibri" pitchFamily="34" charset="0"/>
              </a:rPr>
              <a:t>Why Adolescence?</a:t>
            </a:r>
          </a:p>
          <a:p>
            <a:r>
              <a:rPr lang="en-US" dirty="0" smtClean="0">
                <a:latin typeface="Calibri" pitchFamily="34" charset="0"/>
              </a:rPr>
              <a:t>Underlying mechanisms</a:t>
            </a:r>
          </a:p>
          <a:p>
            <a:pPr lvl="2"/>
            <a:r>
              <a:rPr lang="en-US" dirty="0" smtClean="0">
                <a:latin typeface="Calibri" pitchFamily="34" charset="0"/>
              </a:rPr>
              <a:t>Emotional levels</a:t>
            </a:r>
          </a:p>
          <a:p>
            <a:pPr lvl="2"/>
            <a:r>
              <a:rPr lang="en-US" dirty="0" smtClean="0">
                <a:latin typeface="Calibri" pitchFamily="34" charset="0"/>
              </a:rPr>
              <a:t>Physiological levels</a:t>
            </a:r>
          </a:p>
          <a:p>
            <a:pPr lvl="2"/>
            <a:r>
              <a:rPr lang="en-US" dirty="0" smtClean="0">
                <a:latin typeface="Calibri" pitchFamily="34" charset="0"/>
              </a:rPr>
              <a:t>Cognitive levels</a:t>
            </a:r>
          </a:p>
          <a:p>
            <a:r>
              <a:rPr lang="en-US" dirty="0" smtClean="0">
                <a:latin typeface="Calibri" pitchFamily="34" charset="0"/>
              </a:rPr>
              <a:t>Patterns?</a:t>
            </a:r>
          </a:p>
          <a:p>
            <a:pPr lvl="1"/>
            <a:r>
              <a:rPr lang="en-US" dirty="0" smtClean="0">
                <a:latin typeface="Calibri" pitchFamily="34" charset="0"/>
              </a:rPr>
              <a:t>Sensitization Hypothesis</a:t>
            </a:r>
          </a:p>
          <a:p>
            <a:pPr lvl="1"/>
            <a:r>
              <a:rPr lang="en-US" dirty="0" smtClean="0">
                <a:latin typeface="Calibri" pitchFamily="34" charset="0"/>
              </a:rPr>
              <a:t>Imbalanced Regulation Hypothesis</a:t>
            </a:r>
            <a:endParaRPr lang="en-US" dirty="0">
              <a:latin typeface="Calibri" pitchFamily="34"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8" name="Picture 2"/>
          <p:cNvPicPr>
            <a:picLocks noChangeArrowheads="1"/>
          </p:cNvPicPr>
          <p:nvPr/>
        </p:nvPicPr>
        <p:blipFill>
          <a:blip r:embed="rId3"/>
          <a:srcRect/>
          <a:stretch>
            <a:fillRect/>
          </a:stretch>
        </p:blipFill>
        <p:spPr bwMode="auto">
          <a:xfrm>
            <a:off x="6019800" y="6324600"/>
            <a:ext cx="2857500" cy="533400"/>
          </a:xfrm>
          <a:prstGeom prst="rect">
            <a:avLst/>
          </a:prstGeom>
          <a:noFill/>
          <a:ln w="9525">
            <a:noFill/>
            <a:miter lim="800000"/>
            <a:headEnd/>
            <a:tailEnd/>
          </a:ln>
        </p:spPr>
      </p:pic>
      <p:pic>
        <p:nvPicPr>
          <p:cNvPr id="35842" name="Picture 2" descr="http://www.cbc.ca/parents/FAQ_Questions_Answered.jpg"/>
          <p:cNvPicPr>
            <a:picLocks noChangeAspect="1" noChangeArrowheads="1"/>
          </p:cNvPicPr>
          <p:nvPr/>
        </p:nvPicPr>
        <p:blipFill>
          <a:blip r:embed="rId4"/>
          <a:srcRect/>
          <a:stretch>
            <a:fillRect/>
          </a:stretch>
        </p:blipFill>
        <p:spPr bwMode="auto">
          <a:xfrm>
            <a:off x="1143000" y="1219200"/>
            <a:ext cx="6449288" cy="3733800"/>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a:cs typeface="Calibri"/>
              </a:rPr>
              <a:t>Engineering</a:t>
            </a:r>
            <a:endParaRPr lang="en-US" dirty="0">
              <a:latin typeface="Calibri"/>
              <a:cs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标题 2"/>
          <p:cNvSpPr>
            <a:spLocks noGrp="1"/>
          </p:cNvSpPr>
          <p:nvPr>
            <p:ph type="title"/>
          </p:nvPr>
        </p:nvSpPr>
        <p:spPr>
          <a:xfrm>
            <a:off x="685800" y="304800"/>
            <a:ext cx="8153400" cy="1143000"/>
          </a:xfrm>
        </p:spPr>
        <p:txBody>
          <a:bodyPr>
            <a:normAutofit fontScale="90000"/>
          </a:bodyPr>
          <a:lstStyle/>
          <a:p>
            <a:r>
              <a:rPr lang="en-US" altLang="zh-CN" dirty="0" smtClean="0">
                <a:latin typeface="Calibri"/>
                <a:cs typeface="Calibri"/>
              </a:rPr>
              <a:t>Why Perform Emotion Classification?</a:t>
            </a:r>
            <a:endParaRPr lang="zh-CN" altLang="en-US" dirty="0">
              <a:latin typeface="Calibri"/>
              <a:cs typeface="Calibri"/>
            </a:endParaRPr>
          </a:p>
        </p:txBody>
      </p:sp>
      <p:sp>
        <p:nvSpPr>
          <p:cNvPr id="2" name="内容占位符 1"/>
          <p:cNvSpPr>
            <a:spLocks noGrp="1"/>
          </p:cNvSpPr>
          <p:nvPr>
            <p:ph idx="1"/>
          </p:nvPr>
        </p:nvSpPr>
        <p:spPr>
          <a:xfrm>
            <a:off x="685800" y="1447800"/>
            <a:ext cx="8458200" cy="2286000"/>
          </a:xfrm>
        </p:spPr>
        <p:txBody>
          <a:bodyPr>
            <a:normAutofit fontScale="92500"/>
          </a:bodyPr>
          <a:lstStyle/>
          <a:p>
            <a:r>
              <a:rPr lang="en-US" altLang="zh-CN" dirty="0" smtClean="0">
                <a:latin typeface="Calibri"/>
                <a:cs typeface="Calibri"/>
              </a:rPr>
              <a:t>Behavior studies</a:t>
            </a:r>
          </a:p>
          <a:p>
            <a:r>
              <a:rPr lang="en-US" altLang="zh-CN" dirty="0" smtClean="0">
                <a:latin typeface="Calibri"/>
                <a:cs typeface="Calibri"/>
              </a:rPr>
              <a:t>Help monitor those with mental health concerns</a:t>
            </a:r>
          </a:p>
          <a:p>
            <a:r>
              <a:rPr lang="en-US" altLang="zh-CN" dirty="0" smtClean="0">
                <a:latin typeface="Calibri"/>
                <a:cs typeface="Calibri"/>
              </a:rPr>
              <a:t>Role-playing games </a:t>
            </a:r>
          </a:p>
          <a:p>
            <a:r>
              <a:rPr lang="en-US" altLang="zh-CN" dirty="0" smtClean="0">
                <a:latin typeface="Calibri"/>
                <a:cs typeface="Calibri"/>
              </a:rPr>
              <a:t>Customize </a:t>
            </a:r>
            <a:r>
              <a:rPr lang="en-US" altLang="zh-CN" dirty="0" err="1" smtClean="0">
                <a:latin typeface="Calibri"/>
                <a:cs typeface="Calibri"/>
              </a:rPr>
              <a:t>smartphones</a:t>
            </a:r>
            <a:endParaRPr lang="en-US" altLang="zh-CN" dirty="0" smtClean="0">
              <a:latin typeface="Calibri"/>
              <a:cs typeface="Calibri"/>
            </a:endParaRPr>
          </a:p>
          <a:p>
            <a:endParaRPr lang="zh-CN" altLang="en-US" dirty="0">
              <a:latin typeface="Calibri"/>
              <a:cs typeface="Calibri"/>
            </a:endParaRPr>
          </a:p>
        </p:txBody>
      </p:sp>
      <p:pic>
        <p:nvPicPr>
          <p:cNvPr id="4" name="Picture 2" descr="mental health counselor 265x300 Nearly a Third of College Students Have Had Mental Health Counseling">
            <a:hlinkClick r:id="rId2"/>
          </p:cNvPr>
          <p:cNvPicPr>
            <a:picLocks noChangeAspect="1" noChangeArrowheads="1"/>
          </p:cNvPicPr>
          <p:nvPr/>
        </p:nvPicPr>
        <p:blipFill>
          <a:blip r:embed="rId3" cstate="print"/>
          <a:srcRect/>
          <a:stretch>
            <a:fillRect/>
          </a:stretch>
        </p:blipFill>
        <p:spPr bwMode="auto">
          <a:xfrm>
            <a:off x="6444208" y="3128270"/>
            <a:ext cx="2471192" cy="2806786"/>
          </a:xfrm>
          <a:prstGeom prst="rect">
            <a:avLst/>
          </a:prstGeom>
          <a:noFill/>
        </p:spPr>
      </p:pic>
      <p:sp>
        <p:nvSpPr>
          <p:cNvPr id="5" name="矩形 4"/>
          <p:cNvSpPr/>
          <p:nvPr/>
        </p:nvSpPr>
        <p:spPr>
          <a:xfrm>
            <a:off x="971600" y="3933056"/>
            <a:ext cx="5200600" cy="2086725"/>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en-US" altLang="zh-CN" dirty="0" smtClean="0">
                <a:latin typeface="Calibri"/>
                <a:cs typeface="Calibri"/>
              </a:rPr>
              <a:t>Detect emotion based only on speech signal features</a:t>
            </a:r>
          </a:p>
          <a:p>
            <a:pPr marL="742950" lvl="1" indent="-285750">
              <a:spcBef>
                <a:spcPct val="20000"/>
              </a:spcBef>
              <a:buFont typeface="Wingdings" pitchFamily="124" charset="2"/>
              <a:buChar char="§"/>
            </a:pPr>
            <a:r>
              <a:rPr lang="en-US" altLang="zh-CN" dirty="0" smtClean="0">
                <a:latin typeface="Calibri"/>
                <a:cs typeface="Calibri"/>
              </a:rPr>
              <a:t>No facial expression or body gestures needed</a:t>
            </a:r>
          </a:p>
          <a:p>
            <a:pPr marL="742950" lvl="1" indent="-285750">
              <a:spcBef>
                <a:spcPct val="20000"/>
              </a:spcBef>
              <a:buFont typeface="Wingdings" pitchFamily="124" charset="2"/>
              <a:buChar char="§"/>
            </a:pPr>
            <a:r>
              <a:rPr lang="en-US" altLang="zh-CN" dirty="0" smtClean="0">
                <a:latin typeface="Calibri"/>
                <a:cs typeface="Calibri"/>
              </a:rPr>
              <a:t>Do not interpret speech content</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标题 2"/>
          <p:cNvSpPr>
            <a:spLocks noGrp="1"/>
          </p:cNvSpPr>
          <p:nvPr>
            <p:ph type="title"/>
          </p:nvPr>
        </p:nvSpPr>
        <p:spPr>
          <a:xfrm>
            <a:off x="685800" y="76200"/>
            <a:ext cx="7772400" cy="1143000"/>
          </a:xfrm>
        </p:spPr>
        <p:txBody>
          <a:bodyPr/>
          <a:lstStyle/>
          <a:p>
            <a:r>
              <a:rPr lang="en-US" altLang="zh-CN" dirty="0" smtClean="0">
                <a:latin typeface="Calibri"/>
                <a:cs typeface="Calibri"/>
              </a:rPr>
              <a:t>System</a:t>
            </a:r>
            <a:endParaRPr lang="zh-CN" altLang="en-US" dirty="0">
              <a:latin typeface="Calibri"/>
              <a:cs typeface="Calibri"/>
            </a:endParaRPr>
          </a:p>
        </p:txBody>
      </p:sp>
      <p:sp>
        <p:nvSpPr>
          <p:cNvPr id="4" name="矩形 3"/>
          <p:cNvSpPr/>
          <p:nvPr/>
        </p:nvSpPr>
        <p:spPr>
          <a:xfrm>
            <a:off x="1357322" y="2059708"/>
            <a:ext cx="1919278" cy="928694"/>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2">
                    <a:lumMod val="10000"/>
                  </a:schemeClr>
                </a:solidFill>
                <a:latin typeface="Calibri"/>
                <a:cs typeface="Calibri"/>
              </a:rPr>
              <a:t>Preprocessing</a:t>
            </a:r>
            <a:endParaRPr lang="zh-CN" altLang="en-US" sz="2000" dirty="0">
              <a:solidFill>
                <a:schemeClr val="bg2">
                  <a:lumMod val="10000"/>
                </a:schemeClr>
              </a:solidFill>
              <a:latin typeface="Calibri"/>
              <a:cs typeface="Calibri"/>
            </a:endParaRPr>
          </a:p>
        </p:txBody>
      </p:sp>
      <p:sp>
        <p:nvSpPr>
          <p:cNvPr id="5" name="矩形 4"/>
          <p:cNvSpPr/>
          <p:nvPr/>
        </p:nvSpPr>
        <p:spPr>
          <a:xfrm>
            <a:off x="3567106" y="2059708"/>
            <a:ext cx="1785950" cy="928694"/>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2">
                    <a:lumMod val="10000"/>
                  </a:schemeClr>
                </a:solidFill>
                <a:latin typeface="Calibri"/>
                <a:cs typeface="Calibri"/>
              </a:rPr>
              <a:t>Speech feature extraction</a:t>
            </a:r>
            <a:endParaRPr lang="zh-CN" altLang="en-US" sz="2000" dirty="0" smtClean="0">
              <a:solidFill>
                <a:schemeClr val="bg2">
                  <a:lumMod val="10000"/>
                </a:schemeClr>
              </a:solidFill>
              <a:latin typeface="Calibri"/>
              <a:cs typeface="Calibri"/>
            </a:endParaRPr>
          </a:p>
        </p:txBody>
      </p:sp>
      <p:cxnSp>
        <p:nvCxnSpPr>
          <p:cNvPr id="6" name="直接箭头连接符 5"/>
          <p:cNvCxnSpPr>
            <a:stCxn id="4" idx="3"/>
            <a:endCxn id="5" idx="1"/>
          </p:cNvCxnSpPr>
          <p:nvPr/>
        </p:nvCxnSpPr>
        <p:spPr>
          <a:xfrm>
            <a:off x="3276600" y="2524055"/>
            <a:ext cx="29050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95272" y="1981200"/>
            <a:ext cx="1428728" cy="461665"/>
          </a:xfrm>
          <a:prstGeom prst="rect">
            <a:avLst/>
          </a:prstGeom>
          <a:noFill/>
        </p:spPr>
        <p:txBody>
          <a:bodyPr wrap="square" rtlCol="0">
            <a:spAutoFit/>
          </a:bodyPr>
          <a:lstStyle/>
          <a:p>
            <a:r>
              <a:rPr lang="en-US" altLang="zh-CN" dirty="0">
                <a:latin typeface="Calibri"/>
                <a:cs typeface="Calibri"/>
              </a:rPr>
              <a:t>S</a:t>
            </a:r>
            <a:r>
              <a:rPr lang="en-US" altLang="zh-CN" dirty="0" smtClean="0">
                <a:latin typeface="Calibri"/>
                <a:cs typeface="Calibri"/>
              </a:rPr>
              <a:t>peech</a:t>
            </a:r>
            <a:endParaRPr lang="zh-CN" altLang="en-US" dirty="0">
              <a:latin typeface="Calibri"/>
              <a:cs typeface="Calibri"/>
            </a:endParaRPr>
          </a:p>
        </p:txBody>
      </p:sp>
      <p:cxnSp>
        <p:nvCxnSpPr>
          <p:cNvPr id="8" name="直接箭头连接符 7"/>
          <p:cNvCxnSpPr/>
          <p:nvPr/>
        </p:nvCxnSpPr>
        <p:spPr>
          <a:xfrm>
            <a:off x="423834" y="2488336"/>
            <a:ext cx="92869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5853122" y="2059708"/>
            <a:ext cx="1785950" cy="928694"/>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smtClean="0">
                <a:solidFill>
                  <a:schemeClr val="bg2">
                    <a:lumMod val="10000"/>
                  </a:schemeClr>
                </a:solidFill>
                <a:latin typeface="Calibri"/>
                <a:cs typeface="Calibri"/>
              </a:rPr>
              <a:t>Emotion classification</a:t>
            </a:r>
            <a:endParaRPr lang="zh-CN" altLang="en-US" sz="2000" dirty="0" smtClean="0">
              <a:solidFill>
                <a:schemeClr val="bg2">
                  <a:lumMod val="10000"/>
                </a:schemeClr>
              </a:solidFill>
              <a:latin typeface="Calibri"/>
              <a:cs typeface="Calibri"/>
            </a:endParaRPr>
          </a:p>
        </p:txBody>
      </p:sp>
      <p:cxnSp>
        <p:nvCxnSpPr>
          <p:cNvPr id="10" name="直接箭头连接符 9"/>
          <p:cNvCxnSpPr>
            <a:stCxn id="5" idx="3"/>
            <a:endCxn id="9" idx="1"/>
          </p:cNvCxnSpPr>
          <p:nvPr/>
        </p:nvCxnSpPr>
        <p:spPr>
          <a:xfrm>
            <a:off x="5353056" y="2524055"/>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7620000" y="1676400"/>
            <a:ext cx="1585890" cy="830997"/>
          </a:xfrm>
          <a:prstGeom prst="rect">
            <a:avLst/>
          </a:prstGeom>
          <a:noFill/>
        </p:spPr>
        <p:txBody>
          <a:bodyPr wrap="square" rtlCol="0">
            <a:spAutoFit/>
          </a:bodyPr>
          <a:lstStyle/>
          <a:p>
            <a:r>
              <a:rPr lang="en-US" altLang="zh-CN" dirty="0" smtClean="0">
                <a:latin typeface="Calibri"/>
                <a:cs typeface="Calibri"/>
              </a:rPr>
              <a:t>Classified emotion</a:t>
            </a:r>
            <a:endParaRPr lang="zh-CN" altLang="en-US" dirty="0">
              <a:latin typeface="Calibri"/>
              <a:cs typeface="Calibri"/>
            </a:endParaRPr>
          </a:p>
        </p:txBody>
      </p:sp>
      <p:cxnSp>
        <p:nvCxnSpPr>
          <p:cNvPr id="12" name="直接箭头连接符 11"/>
          <p:cNvCxnSpPr/>
          <p:nvPr/>
        </p:nvCxnSpPr>
        <p:spPr>
          <a:xfrm>
            <a:off x="7639072" y="2559774"/>
            <a:ext cx="92869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3" name="矩形 12"/>
          <p:cNvSpPr/>
          <p:nvPr/>
        </p:nvSpPr>
        <p:spPr>
          <a:xfrm>
            <a:off x="1907704" y="4127594"/>
            <a:ext cx="5400600"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a:cs typeface="Calibri"/>
            </a:endParaRPr>
          </a:p>
        </p:txBody>
      </p:sp>
      <p:sp>
        <p:nvSpPr>
          <p:cNvPr id="14" name="矩形 13"/>
          <p:cNvSpPr/>
          <p:nvPr/>
        </p:nvSpPr>
        <p:spPr>
          <a:xfrm>
            <a:off x="1907704" y="5186228"/>
            <a:ext cx="504056" cy="216024"/>
          </a:xfrm>
          <a:prstGeom prst="rect">
            <a:avLst/>
          </a:prstGeom>
          <a:solidFill>
            <a:srgbClr val="FFC000"/>
          </a:solidFill>
          <a:ln w="34925" cmpd="sng">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a:cs typeface="Calibri"/>
            </a:endParaRPr>
          </a:p>
        </p:txBody>
      </p:sp>
      <p:sp>
        <p:nvSpPr>
          <p:cNvPr id="15" name="矩形 14"/>
          <p:cNvSpPr/>
          <p:nvPr/>
        </p:nvSpPr>
        <p:spPr>
          <a:xfrm>
            <a:off x="2555776" y="5186228"/>
            <a:ext cx="504056"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a:cs typeface="Calibri"/>
            </a:endParaRPr>
          </a:p>
        </p:txBody>
      </p:sp>
      <p:sp>
        <p:nvSpPr>
          <p:cNvPr id="16" name="矩形 15"/>
          <p:cNvSpPr/>
          <p:nvPr/>
        </p:nvSpPr>
        <p:spPr>
          <a:xfrm>
            <a:off x="3203848" y="5186228"/>
            <a:ext cx="504056"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a:cs typeface="Calibri"/>
            </a:endParaRPr>
          </a:p>
        </p:txBody>
      </p:sp>
      <p:sp>
        <p:nvSpPr>
          <p:cNvPr id="17" name="矩形 16"/>
          <p:cNvSpPr/>
          <p:nvPr/>
        </p:nvSpPr>
        <p:spPr>
          <a:xfrm>
            <a:off x="3851920" y="5186228"/>
            <a:ext cx="504056"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a:cs typeface="Calibri"/>
            </a:endParaRPr>
          </a:p>
        </p:txBody>
      </p:sp>
      <p:sp>
        <p:nvSpPr>
          <p:cNvPr id="18" name="矩形 17"/>
          <p:cNvSpPr/>
          <p:nvPr/>
        </p:nvSpPr>
        <p:spPr>
          <a:xfrm>
            <a:off x="4499992" y="5186228"/>
            <a:ext cx="504056"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a:cs typeface="Calibri"/>
            </a:endParaRPr>
          </a:p>
        </p:txBody>
      </p:sp>
      <p:sp>
        <p:nvSpPr>
          <p:cNvPr id="19" name="矩形 18"/>
          <p:cNvSpPr/>
          <p:nvPr/>
        </p:nvSpPr>
        <p:spPr>
          <a:xfrm>
            <a:off x="5148064" y="5186228"/>
            <a:ext cx="504056"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a:cs typeface="Calibri"/>
            </a:endParaRPr>
          </a:p>
        </p:txBody>
      </p:sp>
      <p:sp>
        <p:nvSpPr>
          <p:cNvPr id="20" name="矩形 19"/>
          <p:cNvSpPr/>
          <p:nvPr/>
        </p:nvSpPr>
        <p:spPr>
          <a:xfrm>
            <a:off x="5796136" y="5186228"/>
            <a:ext cx="504056"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a:cs typeface="Calibri"/>
            </a:endParaRPr>
          </a:p>
        </p:txBody>
      </p:sp>
      <p:sp>
        <p:nvSpPr>
          <p:cNvPr id="21" name="矩形 20"/>
          <p:cNvSpPr/>
          <p:nvPr/>
        </p:nvSpPr>
        <p:spPr>
          <a:xfrm>
            <a:off x="6444208" y="5186228"/>
            <a:ext cx="504056"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a:cs typeface="Calibri"/>
            </a:endParaRPr>
          </a:p>
        </p:txBody>
      </p:sp>
      <p:sp>
        <p:nvSpPr>
          <p:cNvPr id="22" name="矩形 21"/>
          <p:cNvSpPr/>
          <p:nvPr/>
        </p:nvSpPr>
        <p:spPr>
          <a:xfrm>
            <a:off x="7092280" y="5186228"/>
            <a:ext cx="504056" cy="216024"/>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alibri"/>
              <a:cs typeface="Calibri"/>
            </a:endParaRPr>
          </a:p>
        </p:txBody>
      </p:sp>
      <p:sp>
        <p:nvSpPr>
          <p:cNvPr id="27" name="TextBox 26"/>
          <p:cNvSpPr txBox="1"/>
          <p:nvPr/>
        </p:nvSpPr>
        <p:spPr>
          <a:xfrm>
            <a:off x="3851920" y="4847674"/>
            <a:ext cx="1800200" cy="338554"/>
          </a:xfrm>
          <a:prstGeom prst="rect">
            <a:avLst/>
          </a:prstGeom>
          <a:noFill/>
        </p:spPr>
        <p:txBody>
          <a:bodyPr wrap="square" rtlCol="0">
            <a:spAutoFit/>
          </a:bodyPr>
          <a:lstStyle/>
          <a:p>
            <a:r>
              <a:rPr lang="en-US" altLang="zh-CN" sz="1600" dirty="0" smtClean="0">
                <a:latin typeface="Calibri"/>
                <a:cs typeface="Calibri"/>
              </a:rPr>
              <a:t>60-ms frames</a:t>
            </a:r>
            <a:endParaRPr lang="zh-CN" altLang="en-US" sz="1600" dirty="0">
              <a:latin typeface="Calibri"/>
              <a:cs typeface="Calibri"/>
            </a:endParaRPr>
          </a:p>
        </p:txBody>
      </p:sp>
      <p:sp>
        <p:nvSpPr>
          <p:cNvPr id="30" name="TextBox 29"/>
          <p:cNvSpPr txBox="1"/>
          <p:nvPr/>
        </p:nvSpPr>
        <p:spPr>
          <a:xfrm>
            <a:off x="3635896" y="3789040"/>
            <a:ext cx="2088232" cy="338554"/>
          </a:xfrm>
          <a:prstGeom prst="rect">
            <a:avLst/>
          </a:prstGeom>
          <a:noFill/>
        </p:spPr>
        <p:txBody>
          <a:bodyPr wrap="square" rtlCol="0">
            <a:spAutoFit/>
          </a:bodyPr>
          <a:lstStyle/>
          <a:p>
            <a:r>
              <a:rPr lang="en-US" altLang="zh-CN" sz="1600" dirty="0" smtClean="0">
                <a:latin typeface="Calibri"/>
                <a:cs typeface="Calibri"/>
              </a:rPr>
              <a:t>Speech utterance</a:t>
            </a:r>
            <a:endParaRPr lang="zh-CN" altLang="en-US" sz="1600" dirty="0">
              <a:latin typeface="Calibri"/>
              <a:cs typeface="Calibri"/>
            </a:endParaRPr>
          </a:p>
        </p:txBody>
      </p:sp>
      <p:sp>
        <p:nvSpPr>
          <p:cNvPr id="31" name="左弧形箭头 30"/>
          <p:cNvSpPr/>
          <p:nvPr/>
        </p:nvSpPr>
        <p:spPr>
          <a:xfrm>
            <a:off x="1043608" y="4127594"/>
            <a:ext cx="432048" cy="1296144"/>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2" name="爆炸形 1 31"/>
          <p:cNvSpPr/>
          <p:nvPr/>
        </p:nvSpPr>
        <p:spPr>
          <a:xfrm>
            <a:off x="0" y="2590800"/>
            <a:ext cx="1296144" cy="936104"/>
          </a:xfrm>
          <a:prstGeom prst="irregularSeal1">
            <a:avLst/>
          </a:prstGeom>
          <a:solidFill>
            <a:srgbClr val="FF0000">
              <a:alpha val="79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smtClean="0">
                <a:latin typeface="Calibri"/>
                <a:cs typeface="Calibri"/>
              </a:rPr>
              <a:t>noise</a:t>
            </a:r>
            <a:endParaRPr lang="zh-CN" altLang="en-US" sz="1600" dirty="0">
              <a:latin typeface="Calibri"/>
              <a:cs typeface="Calibri"/>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标题 2"/>
          <p:cNvSpPr>
            <a:spLocks noGrp="1"/>
          </p:cNvSpPr>
          <p:nvPr>
            <p:ph type="title"/>
          </p:nvPr>
        </p:nvSpPr>
        <p:spPr>
          <a:xfrm>
            <a:off x="685800" y="0"/>
            <a:ext cx="7772400" cy="1143000"/>
          </a:xfrm>
        </p:spPr>
        <p:txBody>
          <a:bodyPr/>
          <a:lstStyle/>
          <a:p>
            <a:r>
              <a:rPr lang="en-US" altLang="zh-CN" dirty="0" smtClean="0">
                <a:latin typeface="Calibri"/>
                <a:cs typeface="Calibri"/>
              </a:rPr>
              <a:t>Speech Signal</a:t>
            </a:r>
            <a:endParaRPr lang="zh-CN" altLang="en-US" dirty="0">
              <a:latin typeface="Calibri"/>
              <a:cs typeface="Calibri"/>
            </a:endParaRPr>
          </a:p>
        </p:txBody>
      </p:sp>
      <p:sp>
        <p:nvSpPr>
          <p:cNvPr id="8" name="下箭头 7"/>
          <p:cNvSpPr/>
          <p:nvPr/>
        </p:nvSpPr>
        <p:spPr>
          <a:xfrm rot="10800000">
            <a:off x="2000232" y="4524372"/>
            <a:ext cx="428628" cy="428628"/>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sp>
        <p:nvSpPr>
          <p:cNvPr id="12" name="圆角矩形 11"/>
          <p:cNvSpPr/>
          <p:nvPr/>
        </p:nvSpPr>
        <p:spPr>
          <a:xfrm>
            <a:off x="1285852" y="2194604"/>
            <a:ext cx="1928826" cy="92869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sz="2000" dirty="0" smtClean="0">
                <a:latin typeface="Calibri"/>
                <a:cs typeface="Calibri"/>
              </a:rPr>
              <a:t>Vocal tract</a:t>
            </a:r>
          </a:p>
          <a:p>
            <a:pPr algn="ctr"/>
            <a:r>
              <a:rPr lang="en-US" altLang="zh-CN" sz="2000" dirty="0" smtClean="0">
                <a:latin typeface="Calibri"/>
                <a:cs typeface="Calibri"/>
              </a:rPr>
              <a:t>(resonator)</a:t>
            </a:r>
            <a:endParaRPr lang="zh-CN" altLang="en-US" sz="2000" dirty="0">
              <a:latin typeface="Calibri"/>
              <a:cs typeface="Calibri"/>
            </a:endParaRPr>
          </a:p>
        </p:txBody>
      </p:sp>
      <p:sp>
        <p:nvSpPr>
          <p:cNvPr id="13" name="下箭头 12"/>
          <p:cNvSpPr/>
          <p:nvPr/>
        </p:nvSpPr>
        <p:spPr>
          <a:xfrm rot="10800000">
            <a:off x="2000232" y="3123298"/>
            <a:ext cx="428628" cy="428628"/>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sp>
        <p:nvSpPr>
          <p:cNvPr id="14" name="下箭头 13"/>
          <p:cNvSpPr/>
          <p:nvPr/>
        </p:nvSpPr>
        <p:spPr>
          <a:xfrm rot="10800000">
            <a:off x="2000232" y="1765976"/>
            <a:ext cx="428628" cy="428628"/>
          </a:xfrm>
          <a:prstGeom prst="downArrow">
            <a:avLst/>
          </a:prstGeom>
        </p:spPr>
        <p:style>
          <a:lnRef idx="1">
            <a:schemeClr val="accent1"/>
          </a:lnRef>
          <a:fillRef idx="2">
            <a:schemeClr val="accent1"/>
          </a:fillRef>
          <a:effectRef idx="1">
            <a:schemeClr val="accent1"/>
          </a:effectRef>
          <a:fontRef idx="minor">
            <a:schemeClr val="dk1"/>
          </a:fontRef>
        </p:style>
        <p:txBody>
          <a:bodyPr rtlCol="0" anchor="ctr"/>
          <a:lstStyle/>
          <a:p>
            <a:pPr algn="ctr"/>
            <a:endParaRPr lang="zh-CN" altLang="en-US"/>
          </a:p>
        </p:txBody>
      </p:sp>
      <p:sp>
        <p:nvSpPr>
          <p:cNvPr id="22" name="TextBox 21"/>
          <p:cNvSpPr txBox="1"/>
          <p:nvPr/>
        </p:nvSpPr>
        <p:spPr>
          <a:xfrm>
            <a:off x="2428860" y="4552058"/>
            <a:ext cx="1533540" cy="400110"/>
          </a:xfrm>
          <a:prstGeom prst="rect">
            <a:avLst/>
          </a:prstGeom>
          <a:noFill/>
        </p:spPr>
        <p:txBody>
          <a:bodyPr wrap="square" rtlCol="0">
            <a:spAutoFit/>
          </a:bodyPr>
          <a:lstStyle/>
          <a:p>
            <a:r>
              <a:rPr lang="en-US" altLang="zh-CN" sz="2000" dirty="0" smtClean="0">
                <a:latin typeface="Times New Roman"/>
                <a:cs typeface="Times New Roman"/>
              </a:rPr>
              <a:t>airstream</a:t>
            </a:r>
            <a:endParaRPr lang="zh-CN" altLang="en-US" sz="2000" dirty="0">
              <a:latin typeface="Times New Roman"/>
              <a:cs typeface="Times New Roman"/>
            </a:endParaRPr>
          </a:p>
        </p:txBody>
      </p:sp>
      <p:cxnSp>
        <p:nvCxnSpPr>
          <p:cNvPr id="27" name="直接箭头连接符 26"/>
          <p:cNvCxnSpPr>
            <a:stCxn id="12" idx="3"/>
          </p:cNvCxnSpPr>
          <p:nvPr/>
        </p:nvCxnSpPr>
        <p:spPr>
          <a:xfrm>
            <a:off x="3214678" y="2658951"/>
            <a:ext cx="1428760" cy="67866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a:stCxn id="14" idx="2"/>
          </p:cNvCxnSpPr>
          <p:nvPr/>
        </p:nvCxnSpPr>
        <p:spPr>
          <a:xfrm rot="16200000" flipH="1">
            <a:off x="3214678" y="765844"/>
            <a:ext cx="357190" cy="235745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rot="278768">
            <a:off x="3154131" y="1692099"/>
            <a:ext cx="1717406" cy="338554"/>
          </a:xfrm>
          <a:prstGeom prst="rect">
            <a:avLst/>
          </a:prstGeom>
          <a:noFill/>
        </p:spPr>
        <p:txBody>
          <a:bodyPr wrap="square" rtlCol="0">
            <a:spAutoFit/>
          </a:bodyPr>
          <a:lstStyle/>
          <a:p>
            <a:r>
              <a:rPr lang="en-US" altLang="zh-CN" sz="1600" dirty="0" smtClean="0"/>
              <a:t>Output signal</a:t>
            </a:r>
            <a:endParaRPr lang="zh-CN" altLang="en-US" sz="1600" dirty="0"/>
          </a:p>
        </p:txBody>
      </p:sp>
      <p:sp>
        <p:nvSpPr>
          <p:cNvPr id="34" name="TextBox 33"/>
          <p:cNvSpPr txBox="1"/>
          <p:nvPr/>
        </p:nvSpPr>
        <p:spPr>
          <a:xfrm rot="2449008">
            <a:off x="3066902" y="4185430"/>
            <a:ext cx="1717406" cy="338554"/>
          </a:xfrm>
          <a:prstGeom prst="rect">
            <a:avLst/>
          </a:prstGeom>
          <a:noFill/>
        </p:spPr>
        <p:txBody>
          <a:bodyPr wrap="square" rtlCol="0">
            <a:spAutoFit/>
          </a:bodyPr>
          <a:lstStyle/>
          <a:p>
            <a:r>
              <a:rPr lang="en-US" altLang="zh-CN" sz="1600" dirty="0" smtClean="0"/>
              <a:t>Voice source</a:t>
            </a:r>
            <a:endParaRPr lang="zh-CN" altLang="en-US" sz="1600" dirty="0"/>
          </a:p>
        </p:txBody>
      </p:sp>
      <p:sp>
        <p:nvSpPr>
          <p:cNvPr id="35" name="TextBox 34"/>
          <p:cNvSpPr txBox="1"/>
          <p:nvPr/>
        </p:nvSpPr>
        <p:spPr>
          <a:xfrm rot="1482625">
            <a:off x="3207118" y="2679550"/>
            <a:ext cx="1710727" cy="338554"/>
          </a:xfrm>
          <a:prstGeom prst="rect">
            <a:avLst/>
          </a:prstGeom>
          <a:noFill/>
        </p:spPr>
        <p:txBody>
          <a:bodyPr wrap="square" rtlCol="0">
            <a:spAutoFit/>
          </a:bodyPr>
          <a:lstStyle/>
          <a:p>
            <a:r>
              <a:rPr lang="en-US" altLang="zh-CN" sz="1600" dirty="0" smtClean="0"/>
              <a:t>Freq. response</a:t>
            </a:r>
            <a:endParaRPr lang="zh-CN" altLang="en-US" sz="1600" dirty="0"/>
          </a:p>
        </p:txBody>
      </p:sp>
      <p:pic>
        <p:nvPicPr>
          <p:cNvPr id="39945" name="Picture 9"/>
          <p:cNvPicPr>
            <a:picLocks noChangeAspect="1" noChangeArrowheads="1"/>
          </p:cNvPicPr>
          <p:nvPr/>
        </p:nvPicPr>
        <p:blipFill>
          <a:blip r:embed="rId3" cstate="print">
            <a:lum bright="-3000" contrast="13000"/>
          </a:blip>
          <a:srcRect/>
          <a:stretch>
            <a:fillRect/>
          </a:stretch>
        </p:blipFill>
        <p:spPr bwMode="auto">
          <a:xfrm>
            <a:off x="4800600" y="5043289"/>
            <a:ext cx="3833820" cy="1651885"/>
          </a:xfrm>
          <a:prstGeom prst="rect">
            <a:avLst/>
          </a:prstGeom>
          <a:noFill/>
          <a:ln w="9525">
            <a:noFill/>
            <a:miter lim="800000"/>
            <a:headEnd/>
            <a:tailEnd/>
          </a:ln>
          <a:effectLst/>
        </p:spPr>
      </p:pic>
      <p:pic>
        <p:nvPicPr>
          <p:cNvPr id="39946" name="Picture 10"/>
          <p:cNvPicPr>
            <a:picLocks noChangeAspect="1" noChangeArrowheads="1"/>
          </p:cNvPicPr>
          <p:nvPr/>
        </p:nvPicPr>
        <p:blipFill>
          <a:blip r:embed="rId4" cstate="print"/>
          <a:srcRect/>
          <a:stretch>
            <a:fillRect/>
          </a:stretch>
        </p:blipFill>
        <p:spPr bwMode="auto">
          <a:xfrm>
            <a:off x="4786314" y="1167428"/>
            <a:ext cx="3900486" cy="3783406"/>
          </a:xfrm>
          <a:prstGeom prst="rect">
            <a:avLst/>
          </a:prstGeom>
          <a:noFill/>
          <a:ln w="9525">
            <a:noFill/>
            <a:miter lim="800000"/>
            <a:headEnd/>
            <a:tailEnd/>
          </a:ln>
          <a:effectLst/>
        </p:spPr>
      </p:pic>
      <p:cxnSp>
        <p:nvCxnSpPr>
          <p:cNvPr id="25" name="直接箭头连接符 24"/>
          <p:cNvCxnSpPr>
            <a:stCxn id="13" idx="1"/>
          </p:cNvCxnSpPr>
          <p:nvPr/>
        </p:nvCxnSpPr>
        <p:spPr>
          <a:xfrm>
            <a:off x="2428860" y="3337612"/>
            <a:ext cx="2428892" cy="207170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 name="圆角矩形 10"/>
          <p:cNvSpPr/>
          <p:nvPr/>
        </p:nvSpPr>
        <p:spPr>
          <a:xfrm>
            <a:off x="1285852" y="3551926"/>
            <a:ext cx="1928826" cy="928694"/>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sz="2000" dirty="0" smtClean="0">
                <a:latin typeface="Calibri"/>
                <a:cs typeface="Calibri"/>
              </a:rPr>
              <a:t>Vibrating vocal fold</a:t>
            </a:r>
          </a:p>
          <a:p>
            <a:pPr algn="ctr"/>
            <a:r>
              <a:rPr lang="en-US" altLang="zh-CN" sz="2000" dirty="0" smtClean="0">
                <a:latin typeface="Calibri"/>
                <a:cs typeface="Calibri"/>
              </a:rPr>
              <a:t>(oscillator)</a:t>
            </a:r>
            <a:endParaRPr lang="zh-CN" altLang="en-US" sz="2000" dirty="0">
              <a:latin typeface="Calibri"/>
              <a:cs typeface="Calibri"/>
            </a:endParaRPr>
          </a:p>
        </p:txBody>
      </p:sp>
      <p:sp>
        <p:nvSpPr>
          <p:cNvPr id="7" name="圆角矩形 6"/>
          <p:cNvSpPr/>
          <p:nvPr/>
        </p:nvSpPr>
        <p:spPr>
          <a:xfrm>
            <a:off x="1285852" y="4946960"/>
            <a:ext cx="1990748" cy="1110552"/>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altLang="zh-CN" sz="2000" dirty="0" smtClean="0">
                <a:latin typeface="Calibri"/>
                <a:cs typeface="Calibri"/>
              </a:rPr>
              <a:t>Lungs</a:t>
            </a:r>
          </a:p>
          <a:p>
            <a:pPr algn="ctr"/>
            <a:r>
              <a:rPr lang="en-US" altLang="zh-CN" sz="2000" dirty="0" smtClean="0">
                <a:latin typeface="Calibri"/>
                <a:cs typeface="Calibri"/>
              </a:rPr>
              <a:t>(power supply)</a:t>
            </a:r>
            <a:endParaRPr lang="zh-CN" altLang="en-US" sz="2000" dirty="0">
              <a:latin typeface="Calibri"/>
              <a:cs typeface="Calibri"/>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1143000"/>
          </a:xfrm>
        </p:spPr>
        <p:txBody>
          <a:bodyPr/>
          <a:lstStyle/>
          <a:p>
            <a:r>
              <a:rPr lang="en-US" dirty="0" smtClean="0">
                <a:latin typeface="Calibri"/>
                <a:cs typeface="Calibri"/>
              </a:rPr>
              <a:t>Collaboration</a:t>
            </a:r>
            <a:endParaRPr lang="en-US" dirty="0">
              <a:latin typeface="Calibri"/>
              <a:cs typeface="Calibri"/>
            </a:endParaRPr>
          </a:p>
        </p:txBody>
      </p:sp>
      <p:pic>
        <p:nvPicPr>
          <p:cNvPr id="3" name="Picture 2" descr="http://www.ece.rochester.edu/%7Ewheinzel/heinzelman2.jpg"/>
          <p:cNvPicPr>
            <a:picLocks noChangeAspect="1" noChangeArrowheads="1"/>
          </p:cNvPicPr>
          <p:nvPr/>
        </p:nvPicPr>
        <p:blipFill>
          <a:blip r:embed="rId2"/>
          <a:srcRect/>
          <a:stretch>
            <a:fillRect/>
          </a:stretch>
        </p:blipFill>
        <p:spPr bwMode="auto">
          <a:xfrm>
            <a:off x="5257800" y="1219200"/>
            <a:ext cx="2590800" cy="3892198"/>
          </a:xfrm>
          <a:prstGeom prst="rect">
            <a:avLst/>
          </a:prstGeom>
          <a:noFill/>
        </p:spPr>
      </p:pic>
      <p:pic>
        <p:nvPicPr>
          <p:cNvPr id="4" name="Picture 3"/>
          <p:cNvPicPr>
            <a:picLocks noChangeAspect="1"/>
          </p:cNvPicPr>
          <p:nvPr/>
        </p:nvPicPr>
        <p:blipFill>
          <a:blip r:embed="rId3"/>
          <a:stretch>
            <a:fillRect/>
          </a:stretch>
        </p:blipFill>
        <p:spPr>
          <a:xfrm>
            <a:off x="990600" y="1219200"/>
            <a:ext cx="3238500" cy="3886200"/>
          </a:xfrm>
          <a:prstGeom prst="rect">
            <a:avLst/>
          </a:prstGeom>
        </p:spPr>
      </p:pic>
      <p:sp>
        <p:nvSpPr>
          <p:cNvPr id="5" name="Content Placeholder 2"/>
          <p:cNvSpPr txBox="1">
            <a:spLocks/>
          </p:cNvSpPr>
          <p:nvPr/>
        </p:nvSpPr>
        <p:spPr bwMode="auto">
          <a:xfrm>
            <a:off x="4876800" y="5257800"/>
            <a:ext cx="3352800" cy="990600"/>
          </a:xfrm>
          <a:prstGeom prst="rect">
            <a:avLst/>
          </a:prstGeom>
          <a:noFill/>
          <a:ln w="9525">
            <a:noFill/>
            <a:miter lim="800000"/>
            <a:headEnd/>
            <a:tailEnd/>
          </a:ln>
          <a:effectLst>
            <a:outerShdw blurRad="50800" dist="12700" dir="8100000" algn="ctr" rotWithShape="0">
              <a:srgbClr val="FFFFFF">
                <a:alpha val="75000"/>
              </a:srgbClr>
            </a:outerShdw>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3200" b="0" i="0" u="none" strike="noStrike" kern="0" cap="none" spc="0" normalizeH="0" baseline="0" noProof="0" dirty="0" smtClean="0">
                <a:ln>
                  <a:noFill/>
                </a:ln>
                <a:solidFill>
                  <a:schemeClr val="tx1"/>
                </a:solidFill>
                <a:effectLst/>
                <a:uLnTx/>
                <a:uFillTx/>
                <a:latin typeface="Calibri" pitchFamily="34" charset="0"/>
                <a:ea typeface="+mn-ea"/>
                <a:cs typeface="+mn-cs"/>
              </a:rPr>
              <a:t>Wendi Heinzelman</a:t>
            </a:r>
          </a:p>
          <a:p>
            <a:pPr marL="342900" marR="0" lvl="0" indent="-342900" algn="l" defTabSz="914400" rtl="0" eaLnBrk="1" fontAlgn="base" latinLnBrk="0" hangingPunct="1">
              <a:lnSpc>
                <a:spcPct val="100000"/>
              </a:lnSpc>
              <a:spcBef>
                <a:spcPct val="20000"/>
              </a:spcBef>
              <a:spcAft>
                <a:spcPct val="0"/>
              </a:spcAft>
              <a:buClrTx/>
              <a:buSzTx/>
              <a:buFont typeface="Wingdings" charset="2"/>
              <a:buNone/>
              <a:tabLst/>
              <a:defRPr/>
            </a:pPr>
            <a:r>
              <a:rPr kumimoji="0" lang="en-US" sz="3200" b="0" i="0" u="none" strike="noStrike" kern="0" cap="none" spc="0" normalizeH="0" baseline="0" noProof="0" dirty="0" smtClean="0">
                <a:ln>
                  <a:noFill/>
                </a:ln>
                <a:solidFill>
                  <a:schemeClr val="tx1"/>
                </a:solidFill>
                <a:effectLst/>
                <a:uLnTx/>
                <a:uFillTx/>
                <a:latin typeface="Calibri" pitchFamily="34" charset="0"/>
                <a:ea typeface="+mn-ea"/>
                <a:cs typeface="+mn-cs"/>
              </a:rPr>
              <a:t>		</a:t>
            </a:r>
          </a:p>
        </p:txBody>
      </p:sp>
      <p:sp>
        <p:nvSpPr>
          <p:cNvPr id="6" name="Content Placeholder 2"/>
          <p:cNvSpPr txBox="1">
            <a:spLocks/>
          </p:cNvSpPr>
          <p:nvPr/>
        </p:nvSpPr>
        <p:spPr bwMode="auto">
          <a:xfrm>
            <a:off x="762000" y="5257800"/>
            <a:ext cx="4038600" cy="990600"/>
          </a:xfrm>
          <a:prstGeom prst="rect">
            <a:avLst/>
          </a:prstGeom>
          <a:noFill/>
          <a:ln w="9525">
            <a:noFill/>
            <a:miter lim="800000"/>
            <a:headEnd/>
            <a:tailEnd/>
          </a:ln>
          <a:effectLst>
            <a:outerShdw blurRad="50800" dist="12700" dir="8100000" algn="ctr" rotWithShape="0">
              <a:srgbClr val="FFFFFF">
                <a:alpha val="75000"/>
              </a:srgbClr>
            </a:outerShdw>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tabLst/>
              <a:defRPr/>
            </a:pPr>
            <a:r>
              <a:rPr kumimoji="0" lang="en-US" sz="3200" b="0" i="0" u="none" strike="noStrike" kern="0" cap="none" spc="0" normalizeH="0" baseline="0" noProof="0" dirty="0" smtClean="0">
                <a:ln>
                  <a:noFill/>
                </a:ln>
                <a:solidFill>
                  <a:schemeClr val="tx1"/>
                </a:solidFill>
                <a:effectLst/>
                <a:uLnTx/>
                <a:uFillTx/>
                <a:latin typeface="Calibri" pitchFamily="34" charset="0"/>
                <a:ea typeface="+mn-ea"/>
                <a:cs typeface="+mn-cs"/>
              </a:rPr>
              <a:t>Melissa </a:t>
            </a:r>
            <a:r>
              <a:rPr kumimoji="0" lang="en-US" sz="3200" b="0" i="0" u="none" strike="noStrike" kern="0" cap="none" spc="0" normalizeH="0" baseline="0" noProof="0" dirty="0" err="1" smtClean="0">
                <a:ln>
                  <a:noFill/>
                </a:ln>
                <a:solidFill>
                  <a:schemeClr val="tx1"/>
                </a:solidFill>
                <a:effectLst/>
                <a:uLnTx/>
                <a:uFillTx/>
                <a:latin typeface="Calibri" pitchFamily="34" charset="0"/>
                <a:ea typeface="+mn-ea"/>
                <a:cs typeface="+mn-cs"/>
              </a:rPr>
              <a:t>Sturge</a:t>
            </a:r>
            <a:r>
              <a:rPr kumimoji="0" lang="en-US" sz="3200" b="0" i="0" u="none" strike="noStrike" kern="0" cap="none" spc="0" normalizeH="0" baseline="0" noProof="0" dirty="0" smtClean="0">
                <a:ln>
                  <a:noFill/>
                </a:ln>
                <a:solidFill>
                  <a:schemeClr val="tx1"/>
                </a:solidFill>
                <a:effectLst/>
                <a:uLnTx/>
                <a:uFillTx/>
                <a:latin typeface="Calibri" pitchFamily="34" charset="0"/>
                <a:ea typeface="+mn-ea"/>
                <a:cs typeface="+mn-cs"/>
              </a:rPr>
              <a:t>-Apple</a:t>
            </a:r>
          </a:p>
          <a:p>
            <a:pPr marL="342900" marR="0" lvl="0" indent="-342900" algn="l" defTabSz="914400" rtl="0" eaLnBrk="1" fontAlgn="base" latinLnBrk="0" hangingPunct="1">
              <a:lnSpc>
                <a:spcPct val="100000"/>
              </a:lnSpc>
              <a:spcBef>
                <a:spcPct val="20000"/>
              </a:spcBef>
              <a:spcAft>
                <a:spcPct val="0"/>
              </a:spcAft>
              <a:buClrTx/>
              <a:buSzTx/>
              <a:buFont typeface="Wingdings" charset="2"/>
              <a:buNone/>
              <a:tabLst/>
              <a:defRPr/>
            </a:pPr>
            <a:r>
              <a:rPr kumimoji="0" lang="en-US" sz="3200" b="0" i="0" u="none" strike="noStrike" kern="0" cap="none" spc="0" normalizeH="0" baseline="0" noProof="0" dirty="0" smtClean="0">
                <a:ln>
                  <a:noFill/>
                </a:ln>
                <a:solidFill>
                  <a:schemeClr val="tx1"/>
                </a:solidFill>
                <a:effectLst/>
                <a:uLnTx/>
                <a:uFillTx/>
                <a:latin typeface="Calibri" pitchFamily="34" charset="0"/>
                <a:ea typeface="+mn-ea"/>
                <a:cs typeface="+mn-cs"/>
              </a:rPr>
              <a:t>		</a:t>
            </a: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76200"/>
            <a:ext cx="7772400" cy="1143000"/>
          </a:xfrm>
        </p:spPr>
        <p:txBody>
          <a:bodyPr/>
          <a:lstStyle/>
          <a:p>
            <a:r>
              <a:rPr lang="en-US" altLang="zh-CN" dirty="0" smtClean="0">
                <a:latin typeface="Calibri"/>
                <a:cs typeface="Calibri"/>
              </a:rPr>
              <a:t>Extract Speech </a:t>
            </a:r>
            <a:r>
              <a:rPr lang="en-US" altLang="zh-CN" dirty="0">
                <a:latin typeface="Calibri"/>
                <a:cs typeface="Calibri"/>
              </a:rPr>
              <a:t>S</a:t>
            </a:r>
            <a:r>
              <a:rPr lang="en-US" altLang="zh-CN" dirty="0" smtClean="0">
                <a:latin typeface="Calibri"/>
                <a:cs typeface="Calibri"/>
              </a:rPr>
              <a:t>ignal </a:t>
            </a:r>
            <a:r>
              <a:rPr lang="en-US" altLang="zh-CN" dirty="0">
                <a:latin typeface="Calibri"/>
                <a:cs typeface="Calibri"/>
              </a:rPr>
              <a:t>F</a:t>
            </a:r>
            <a:r>
              <a:rPr lang="en-US" altLang="zh-CN" dirty="0" smtClean="0">
                <a:latin typeface="Calibri"/>
                <a:cs typeface="Calibri"/>
              </a:rPr>
              <a:t>eatures</a:t>
            </a:r>
            <a:endParaRPr lang="en-US" dirty="0">
              <a:latin typeface="Calibri"/>
              <a:cs typeface="Calibri"/>
            </a:endParaRPr>
          </a:p>
        </p:txBody>
      </p:sp>
      <p:sp>
        <p:nvSpPr>
          <p:cNvPr id="3" name="Content Placeholder 2"/>
          <p:cNvSpPr>
            <a:spLocks noGrp="1"/>
          </p:cNvSpPr>
          <p:nvPr>
            <p:ph idx="1"/>
          </p:nvPr>
        </p:nvSpPr>
        <p:spPr>
          <a:xfrm>
            <a:off x="685800" y="1371600"/>
            <a:ext cx="7772400" cy="4114800"/>
          </a:xfrm>
        </p:spPr>
        <p:txBody>
          <a:bodyPr/>
          <a:lstStyle/>
          <a:p>
            <a:r>
              <a:rPr lang="en-US" altLang="zh-CN" dirty="0" smtClean="0">
                <a:latin typeface="Calibri"/>
                <a:cs typeface="Calibri"/>
              </a:rPr>
              <a:t>24 features </a:t>
            </a:r>
            <a:r>
              <a:rPr lang="en-US" altLang="zh-CN" dirty="0" err="1" smtClean="0">
                <a:latin typeface="Calibri"/>
                <a:cs typeface="Calibri"/>
              </a:rPr>
              <a:t>x</a:t>
            </a:r>
            <a:r>
              <a:rPr lang="en-US" altLang="zh-CN" dirty="0" smtClean="0">
                <a:latin typeface="Calibri"/>
                <a:cs typeface="Calibri"/>
              </a:rPr>
              <a:t> 5 statistics + speaking rate</a:t>
            </a:r>
            <a:endParaRPr lang="zh-CN" altLang="en-US" dirty="0" smtClean="0">
              <a:latin typeface="Calibri"/>
              <a:cs typeface="Calibri"/>
            </a:endParaRPr>
          </a:p>
          <a:p>
            <a:pPr>
              <a:buNone/>
            </a:pPr>
            <a:endParaRPr lang="en-US" dirty="0">
              <a:latin typeface="Calibri"/>
              <a:cs typeface="Calibri"/>
            </a:endParaRPr>
          </a:p>
        </p:txBody>
      </p:sp>
      <p:sp>
        <p:nvSpPr>
          <p:cNvPr id="23" name="Oval 2"/>
          <p:cNvSpPr>
            <a:spLocks noChangeArrowheads="1"/>
          </p:cNvSpPr>
          <p:nvPr/>
        </p:nvSpPr>
        <p:spPr bwMode="auto">
          <a:xfrm>
            <a:off x="2483768" y="2060848"/>
            <a:ext cx="5072098" cy="3732445"/>
          </a:xfrm>
          <a:prstGeom prst="ellipse">
            <a:avLst/>
          </a:prstGeom>
          <a:solidFill>
            <a:srgbClr val="FFFFFF"/>
          </a:solidFill>
          <a:ln w="9525">
            <a:solidFill>
              <a:srgbClr val="EB641B"/>
            </a:solidFill>
            <a:round/>
            <a:headEnd/>
            <a:tailEnd/>
          </a:ln>
        </p:spPr>
        <p:txBody>
          <a:bodyPr vert="horz" wrap="square" lIns="91440" tIns="45720" rIns="91440" bIns="45720" numCol="1" anchor="t" anchorCtr="0" compatLnSpc="1">
            <a:prstTxWarp prst="textNoShape">
              <a:avLst/>
            </a:prstTxWarp>
          </a:bodyPr>
          <a:lstStyle/>
          <a:p>
            <a:pPr marL="457200" marR="0" lvl="1" indent="0" algn="ctr" defTabSz="914400" rtl="0" eaLnBrk="1" fontAlgn="base" latinLnBrk="0" hangingPunct="1">
              <a:lnSpc>
                <a:spcPct val="100000"/>
              </a:lnSpc>
              <a:spcBef>
                <a:spcPct val="0"/>
              </a:spcBef>
              <a:spcAft>
                <a:spcPts val="1000"/>
              </a:spcAft>
              <a:buClrTx/>
              <a:buSzTx/>
              <a:buFont typeface="Symbol" pitchFamily="18" charset="2"/>
              <a:buChar char="·"/>
              <a:tabLst/>
              <a:defRPr/>
            </a:pPr>
            <a:r>
              <a:rPr lang="en-US" altLang="zh-CN" sz="1800" b="1" kern="0" dirty="0">
                <a:solidFill>
                  <a:srgbClr val="DEF5FA">
                    <a:lumMod val="50000"/>
                  </a:srgbClr>
                </a:solidFill>
                <a:latin typeface="Calibri" pitchFamily="34" charset="0"/>
                <a:ea typeface="宋体" pitchFamily="2" charset="-122"/>
              </a:rPr>
              <a:t>F</a:t>
            </a:r>
            <a:r>
              <a:rPr kumimoji="0" lang="en-US" altLang="zh-CN" sz="1800" b="1" i="0" u="none" strike="noStrike" kern="0" cap="none" spc="0" normalizeH="0" baseline="0" noProof="0" dirty="0" err="1" smtClean="0">
                <a:ln>
                  <a:noFill/>
                </a:ln>
                <a:solidFill>
                  <a:srgbClr val="DEF5FA">
                    <a:lumMod val="50000"/>
                  </a:srgbClr>
                </a:solidFill>
                <a:effectLst/>
                <a:uLnTx/>
                <a:uFillTx/>
                <a:latin typeface="Calibri" pitchFamily="34" charset="0"/>
                <a:ea typeface="宋体" pitchFamily="2" charset="-122"/>
              </a:rPr>
              <a:t>undamental</a:t>
            </a:r>
            <a:r>
              <a:rPr kumimoji="0" lang="en-US" altLang="zh-CN" sz="1800" b="1" i="0" u="none" strike="noStrike" kern="0" cap="none" spc="0" normalizeH="0" baseline="0" noProof="0" dirty="0" smtClean="0">
                <a:ln>
                  <a:noFill/>
                </a:ln>
                <a:solidFill>
                  <a:srgbClr val="DEF5FA">
                    <a:lumMod val="50000"/>
                  </a:srgbClr>
                </a:solidFill>
                <a:effectLst/>
                <a:uLnTx/>
                <a:uFillTx/>
                <a:latin typeface="Calibri" pitchFamily="34" charset="0"/>
                <a:ea typeface="宋体" pitchFamily="2" charset="-122"/>
              </a:rPr>
              <a:t> frequency (F</a:t>
            </a:r>
            <a:r>
              <a:rPr kumimoji="0" lang="en-US" altLang="zh-CN" sz="1800" b="1" i="0" u="none" strike="noStrike" kern="0" cap="none" spc="0" normalizeH="0" baseline="-25000" noProof="0" dirty="0" smtClean="0">
                <a:ln>
                  <a:noFill/>
                </a:ln>
                <a:solidFill>
                  <a:srgbClr val="DEF5FA">
                    <a:lumMod val="50000"/>
                  </a:srgbClr>
                </a:solidFill>
                <a:effectLst/>
                <a:uLnTx/>
                <a:uFillTx/>
                <a:latin typeface="Times New Roman" pitchFamily="18" charset="0"/>
                <a:ea typeface="宋体" pitchFamily="2" charset="-122"/>
              </a:rPr>
              <a:t>0</a:t>
            </a:r>
            <a:r>
              <a:rPr kumimoji="0" lang="en-US" altLang="zh-CN" sz="1800" b="1" i="0" u="none" strike="noStrike" kern="0" cap="none" spc="0" normalizeH="0" baseline="0" noProof="0" dirty="0" smtClean="0">
                <a:ln>
                  <a:noFill/>
                </a:ln>
                <a:solidFill>
                  <a:srgbClr val="DEF5FA">
                    <a:lumMod val="50000"/>
                  </a:srgbClr>
                </a:solidFill>
                <a:effectLst/>
                <a:uLnTx/>
                <a:uFillTx/>
                <a:latin typeface="Calibri" pitchFamily="34" charset="0"/>
                <a:ea typeface="宋体" pitchFamily="2" charset="-122"/>
              </a:rPr>
              <a:t>)</a:t>
            </a:r>
          </a:p>
          <a:p>
            <a:pPr marL="0" marR="0" lvl="1" indent="0" algn="ctr" defTabSz="914400" eaLnBrk="1" fontAlgn="base" latinLnBrk="0" hangingPunct="1">
              <a:lnSpc>
                <a:spcPct val="100000"/>
              </a:lnSpc>
              <a:spcBef>
                <a:spcPct val="0"/>
              </a:spcBef>
              <a:spcAft>
                <a:spcPts val="1000"/>
              </a:spcAft>
              <a:buClrTx/>
              <a:buSzTx/>
              <a:buFont typeface="Symbol" pitchFamily="18" charset="2"/>
              <a:buChar char="·"/>
              <a:tabLst/>
              <a:defRPr/>
            </a:pPr>
            <a:r>
              <a:rPr kumimoji="0" lang="en-US" altLang="zh-CN" sz="1800" b="1" i="0" u="none" strike="noStrike" kern="0" cap="none" spc="0" normalizeH="0" baseline="0" noProof="0" dirty="0" smtClean="0">
                <a:ln>
                  <a:noFill/>
                </a:ln>
                <a:solidFill>
                  <a:srgbClr val="DEF5FA">
                    <a:lumMod val="50000"/>
                  </a:srgbClr>
                </a:solidFill>
                <a:effectLst/>
                <a:uLnTx/>
                <a:uFillTx/>
                <a:latin typeface="Calibri" pitchFamily="34" charset="0"/>
                <a:ea typeface="宋体" pitchFamily="2" charset="-122"/>
              </a:rPr>
              <a:t>Derivative of F</a:t>
            </a:r>
            <a:r>
              <a:rPr kumimoji="0" lang="en-US" altLang="zh-CN" sz="1800" b="1" i="0" u="none" strike="noStrike" kern="0" cap="none" spc="0" normalizeH="0" baseline="-25000" noProof="0" dirty="0" smtClean="0">
                <a:ln>
                  <a:noFill/>
                </a:ln>
                <a:solidFill>
                  <a:srgbClr val="DEF5FA">
                    <a:lumMod val="50000"/>
                  </a:srgbClr>
                </a:solidFill>
                <a:effectLst/>
                <a:uLnTx/>
                <a:uFillTx/>
                <a:latin typeface="Times New Roman" pitchFamily="18" charset="0"/>
                <a:ea typeface="宋体" pitchFamily="2" charset="-122"/>
              </a:rPr>
              <a:t>0</a:t>
            </a:r>
            <a:r>
              <a:rPr kumimoji="0" lang="en-US" altLang="zh-CN" sz="1800" b="1" i="0" u="none" strike="noStrike" kern="0" cap="none" spc="0" normalizeH="0" baseline="0" noProof="0" dirty="0" smtClean="0">
                <a:ln>
                  <a:noFill/>
                </a:ln>
                <a:solidFill>
                  <a:srgbClr val="DEF5FA">
                    <a:lumMod val="50000"/>
                  </a:srgbClr>
                </a:solidFill>
                <a:effectLst/>
                <a:uLnTx/>
                <a:uFillTx/>
                <a:latin typeface="Calibri" pitchFamily="34" charset="0"/>
                <a:ea typeface="宋体" pitchFamily="2" charset="-122"/>
              </a:rPr>
              <a:t> = F’</a:t>
            </a:r>
            <a:r>
              <a:rPr kumimoji="0" lang="en-US" altLang="zh-CN" sz="1800" b="1" i="0" u="none" strike="noStrike" kern="0" cap="none" spc="0" normalizeH="0" baseline="-25000" noProof="0" dirty="0" smtClean="0">
                <a:ln>
                  <a:noFill/>
                </a:ln>
                <a:solidFill>
                  <a:srgbClr val="DEF5FA">
                    <a:lumMod val="50000"/>
                  </a:srgbClr>
                </a:solidFill>
                <a:effectLst/>
                <a:uLnTx/>
                <a:uFillTx/>
                <a:latin typeface="Times New Roman" pitchFamily="18" charset="0"/>
                <a:ea typeface="宋体" pitchFamily="2" charset="-122"/>
              </a:rPr>
              <a:t>0</a:t>
            </a:r>
            <a:endParaRPr kumimoji="0" lang="en-US" altLang="zh-CN" sz="1800" b="1" i="0" u="none" strike="noStrike" kern="0" cap="none" spc="0" normalizeH="0" baseline="0" noProof="0" dirty="0" smtClean="0">
              <a:ln>
                <a:noFill/>
              </a:ln>
              <a:solidFill>
                <a:srgbClr val="DEF5FA">
                  <a:lumMod val="50000"/>
                </a:srgbClr>
              </a:solidFill>
              <a:effectLst/>
              <a:uLnTx/>
              <a:uFillTx/>
              <a:latin typeface="Times New Roman" pitchFamily="18" charset="0"/>
              <a:ea typeface="宋体" pitchFamily="2" charset="-122"/>
            </a:endParaRPr>
          </a:p>
          <a:p>
            <a:pPr marL="0" marR="0" lvl="0" indent="0" algn="ctr" defTabSz="914400" eaLnBrk="1" fontAlgn="base" latinLnBrk="0" hangingPunct="1">
              <a:lnSpc>
                <a:spcPct val="100000"/>
              </a:lnSpc>
              <a:spcBef>
                <a:spcPct val="0"/>
              </a:spcBef>
              <a:spcAft>
                <a:spcPts val="1000"/>
              </a:spcAft>
              <a:buClrTx/>
              <a:buSzTx/>
              <a:buFont typeface="Symbol" pitchFamily="18" charset="2"/>
              <a:buChar char="·"/>
              <a:tabLst/>
              <a:defRPr/>
            </a:pPr>
            <a:r>
              <a:rPr kumimoji="0" lang="en-US" altLang="zh-CN" sz="1800" b="1" i="0" u="none" strike="noStrike" kern="0" cap="none" spc="0" normalizeH="0" baseline="0" noProof="0" dirty="0" smtClean="0">
                <a:ln>
                  <a:noFill/>
                </a:ln>
                <a:solidFill>
                  <a:srgbClr val="DEF5FA">
                    <a:lumMod val="50000"/>
                  </a:srgbClr>
                </a:solidFill>
                <a:effectLst/>
                <a:uLnTx/>
                <a:uFillTx/>
                <a:latin typeface="Calibri" pitchFamily="34" charset="0"/>
                <a:ea typeface="宋体" pitchFamily="2" charset="-122"/>
              </a:rPr>
              <a:t>Frequencies  of first four formants</a:t>
            </a:r>
          </a:p>
          <a:p>
            <a:pPr marL="0" marR="0" lvl="0" indent="0" algn="ctr" defTabSz="914400" eaLnBrk="1" fontAlgn="base" latinLnBrk="0" hangingPunct="1">
              <a:lnSpc>
                <a:spcPct val="100000"/>
              </a:lnSpc>
              <a:spcBef>
                <a:spcPct val="0"/>
              </a:spcBef>
              <a:spcAft>
                <a:spcPts val="1000"/>
              </a:spcAft>
              <a:buClrTx/>
              <a:buSzTx/>
              <a:buFont typeface="Symbol" pitchFamily="18" charset="2"/>
              <a:buChar char="·"/>
              <a:tabLst/>
              <a:defRPr/>
            </a:pPr>
            <a:r>
              <a:rPr kumimoji="0" lang="en-US" altLang="zh-CN" sz="1800" b="1" i="0" u="none" strike="noStrike" kern="0" cap="none" spc="0" normalizeH="0" baseline="0" noProof="0" dirty="0" smtClean="0">
                <a:ln>
                  <a:noFill/>
                </a:ln>
                <a:solidFill>
                  <a:srgbClr val="DEF5FA">
                    <a:lumMod val="50000"/>
                  </a:srgbClr>
                </a:solidFill>
                <a:effectLst/>
                <a:uLnTx/>
                <a:uFillTx/>
                <a:latin typeface="Calibri" pitchFamily="34" charset="0"/>
                <a:ea typeface="宋体" pitchFamily="2" charset="-122"/>
              </a:rPr>
              <a:t>Bandwidths of first four formants</a:t>
            </a:r>
          </a:p>
          <a:p>
            <a:pPr marL="0" marR="0" lvl="0" indent="0" algn="ctr" defTabSz="914400" eaLnBrk="1" fontAlgn="base" latinLnBrk="0" hangingPunct="1">
              <a:lnSpc>
                <a:spcPct val="100000"/>
              </a:lnSpc>
              <a:spcBef>
                <a:spcPct val="0"/>
              </a:spcBef>
              <a:spcAft>
                <a:spcPts val="1000"/>
              </a:spcAft>
              <a:buClrTx/>
              <a:buSzTx/>
              <a:buFont typeface="Symbol" pitchFamily="18" charset="2"/>
              <a:buChar char="·"/>
              <a:tabLst/>
              <a:defRPr/>
            </a:pPr>
            <a:r>
              <a:rPr kumimoji="0" lang="en-US" altLang="zh-CN" sz="1800" b="1" i="0" u="none" strike="noStrike" kern="0" cap="none" spc="0" normalizeH="0" baseline="0" noProof="0" dirty="0" smtClean="0">
                <a:ln>
                  <a:noFill/>
                </a:ln>
                <a:solidFill>
                  <a:srgbClr val="DEF5FA">
                    <a:lumMod val="50000"/>
                  </a:srgbClr>
                </a:solidFill>
                <a:effectLst/>
                <a:uLnTx/>
                <a:uFillTx/>
                <a:latin typeface="Calibri" pitchFamily="34" charset="0"/>
                <a:ea typeface="宋体" pitchFamily="2" charset="-122"/>
              </a:rPr>
              <a:t>12 Mel-frequency Cepstrum Coefficients (MFCCs)</a:t>
            </a:r>
          </a:p>
          <a:p>
            <a:pPr marL="0" marR="0" lvl="0" indent="0" algn="ctr" defTabSz="914400" eaLnBrk="1" fontAlgn="base" latinLnBrk="0" hangingPunct="1">
              <a:lnSpc>
                <a:spcPct val="100000"/>
              </a:lnSpc>
              <a:spcBef>
                <a:spcPct val="0"/>
              </a:spcBef>
              <a:spcAft>
                <a:spcPts val="1000"/>
              </a:spcAft>
              <a:buClrTx/>
              <a:buSzTx/>
              <a:buFont typeface="Symbol" pitchFamily="18" charset="2"/>
              <a:buChar char="·"/>
              <a:tabLst/>
              <a:defRPr/>
            </a:pPr>
            <a:r>
              <a:rPr kumimoji="0" lang="en-US" altLang="zh-CN" sz="1800" b="1" i="0" u="none" strike="noStrike" kern="0" cap="none" spc="0" normalizeH="0" baseline="0" noProof="0" dirty="0" smtClean="0">
                <a:ln>
                  <a:noFill/>
                </a:ln>
                <a:solidFill>
                  <a:srgbClr val="DEF5FA">
                    <a:lumMod val="25000"/>
                  </a:srgbClr>
                </a:solidFill>
                <a:effectLst/>
                <a:uLnTx/>
                <a:uFillTx/>
                <a:latin typeface="Calibri" pitchFamily="34" charset="0"/>
                <a:ea typeface="宋体" pitchFamily="2" charset="-122"/>
              </a:rPr>
              <a:t>Energy (E)</a:t>
            </a:r>
          </a:p>
          <a:p>
            <a:pPr marL="0" marR="0" lvl="0" indent="0" algn="ctr" defTabSz="914400" eaLnBrk="1" fontAlgn="base" latinLnBrk="0" hangingPunct="1">
              <a:lnSpc>
                <a:spcPct val="100000"/>
              </a:lnSpc>
              <a:spcBef>
                <a:spcPct val="0"/>
              </a:spcBef>
              <a:spcAft>
                <a:spcPts val="1000"/>
              </a:spcAft>
              <a:buClrTx/>
              <a:buSzTx/>
              <a:buFont typeface="Symbol" pitchFamily="18" charset="2"/>
              <a:buChar char="·"/>
              <a:tabLst/>
              <a:defRPr/>
            </a:pPr>
            <a:r>
              <a:rPr kumimoji="0" lang="en-US" altLang="zh-CN" sz="1800" b="1" i="0" u="none" strike="noStrike" kern="0" cap="none" spc="0" normalizeH="0" baseline="0" noProof="0" dirty="0" smtClean="0">
                <a:ln>
                  <a:noFill/>
                </a:ln>
                <a:solidFill>
                  <a:srgbClr val="DEF5FA">
                    <a:lumMod val="25000"/>
                  </a:srgbClr>
                </a:solidFill>
                <a:effectLst/>
                <a:uLnTx/>
                <a:uFillTx/>
                <a:latin typeface="Calibri" pitchFamily="34" charset="0"/>
                <a:ea typeface="宋体" pitchFamily="2" charset="-122"/>
              </a:rPr>
              <a:t>Derivative of E = E’</a:t>
            </a:r>
          </a:p>
        </p:txBody>
      </p:sp>
      <p:cxnSp>
        <p:nvCxnSpPr>
          <p:cNvPr id="24" name="直接箭头连接符 5"/>
          <p:cNvCxnSpPr>
            <a:stCxn id="23" idx="7"/>
            <a:endCxn id="30" idx="1"/>
          </p:cNvCxnSpPr>
          <p:nvPr/>
        </p:nvCxnSpPr>
        <p:spPr>
          <a:xfrm flipV="1">
            <a:off x="6813074" y="2388389"/>
            <a:ext cx="385602" cy="219063"/>
          </a:xfrm>
          <a:prstGeom prst="straightConnector1">
            <a:avLst/>
          </a:prstGeom>
          <a:noFill/>
          <a:ln w="9525" cap="flat" cmpd="sng" algn="ctr">
            <a:solidFill>
              <a:srgbClr val="EB641B"/>
            </a:solidFill>
            <a:prstDash val="solid"/>
            <a:tailEnd type="arrow"/>
          </a:ln>
          <a:effectLst/>
        </p:spPr>
      </p:cxnSp>
      <p:cxnSp>
        <p:nvCxnSpPr>
          <p:cNvPr id="25" name="直接箭头连接符 8"/>
          <p:cNvCxnSpPr/>
          <p:nvPr/>
        </p:nvCxnSpPr>
        <p:spPr>
          <a:xfrm>
            <a:off x="7075750" y="5073213"/>
            <a:ext cx="428058" cy="357760"/>
          </a:xfrm>
          <a:prstGeom prst="straightConnector1">
            <a:avLst/>
          </a:prstGeom>
          <a:noFill/>
          <a:ln w="9525" cap="flat" cmpd="sng" algn="ctr">
            <a:solidFill>
              <a:srgbClr val="EB641B"/>
            </a:solidFill>
            <a:prstDash val="solid"/>
            <a:tailEnd type="arrow"/>
          </a:ln>
          <a:effectLst/>
        </p:spPr>
      </p:cxnSp>
      <p:cxnSp>
        <p:nvCxnSpPr>
          <p:cNvPr id="26" name="直接箭头连接符 11"/>
          <p:cNvCxnSpPr>
            <a:stCxn id="23" idx="1"/>
            <a:endCxn id="29" idx="3"/>
          </p:cNvCxnSpPr>
          <p:nvPr/>
        </p:nvCxnSpPr>
        <p:spPr>
          <a:xfrm flipH="1" flipV="1">
            <a:off x="2698082" y="2388389"/>
            <a:ext cx="528478" cy="219063"/>
          </a:xfrm>
          <a:prstGeom prst="straightConnector1">
            <a:avLst/>
          </a:prstGeom>
          <a:noFill/>
          <a:ln w="9525" cap="flat" cmpd="sng" algn="ctr">
            <a:solidFill>
              <a:srgbClr val="EB641B"/>
            </a:solidFill>
            <a:prstDash val="solid"/>
            <a:tailEnd type="arrow"/>
          </a:ln>
          <a:effectLst/>
        </p:spPr>
      </p:cxnSp>
      <p:cxnSp>
        <p:nvCxnSpPr>
          <p:cNvPr id="27" name="直接箭头连接符 25"/>
          <p:cNvCxnSpPr>
            <a:stCxn id="23" idx="2"/>
            <a:endCxn id="31" idx="3"/>
          </p:cNvCxnSpPr>
          <p:nvPr/>
        </p:nvCxnSpPr>
        <p:spPr>
          <a:xfrm flipH="1" flipV="1">
            <a:off x="1813466" y="3889727"/>
            <a:ext cx="670302" cy="37344"/>
          </a:xfrm>
          <a:prstGeom prst="straightConnector1">
            <a:avLst/>
          </a:prstGeom>
          <a:noFill/>
          <a:ln w="9525" cap="flat" cmpd="sng" algn="ctr">
            <a:solidFill>
              <a:srgbClr val="EB641B"/>
            </a:solidFill>
            <a:prstDash val="solid"/>
            <a:tailEnd type="arrow"/>
          </a:ln>
          <a:effectLst/>
        </p:spPr>
      </p:cxnSp>
      <p:cxnSp>
        <p:nvCxnSpPr>
          <p:cNvPr id="28" name="直接箭头连接符 28"/>
          <p:cNvCxnSpPr/>
          <p:nvPr/>
        </p:nvCxnSpPr>
        <p:spPr>
          <a:xfrm flipH="1">
            <a:off x="3275856" y="5517232"/>
            <a:ext cx="432048" cy="432048"/>
          </a:xfrm>
          <a:prstGeom prst="straightConnector1">
            <a:avLst/>
          </a:prstGeom>
          <a:noFill/>
          <a:ln w="9525" cap="flat" cmpd="sng" algn="ctr">
            <a:solidFill>
              <a:srgbClr val="EB641B"/>
            </a:solidFill>
            <a:prstDash val="solid"/>
            <a:tailEnd type="arrow"/>
          </a:ln>
          <a:effectLst/>
        </p:spPr>
      </p:cxnSp>
      <p:sp>
        <p:nvSpPr>
          <p:cNvPr id="29" name="TextBox 28"/>
          <p:cNvSpPr txBox="1"/>
          <p:nvPr/>
        </p:nvSpPr>
        <p:spPr>
          <a:xfrm>
            <a:off x="1840826" y="2203723"/>
            <a:ext cx="857256"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EB641B"/>
                </a:solidFill>
                <a:effectLst/>
                <a:uLnTx/>
                <a:uFillTx/>
              </a:rPr>
              <a:t>mean</a:t>
            </a:r>
            <a:endParaRPr kumimoji="0" lang="zh-CN" altLang="en-US" sz="1800" b="0" i="0" u="none" strike="noStrike" kern="0" cap="none" spc="0" normalizeH="0" baseline="0" noProof="0" dirty="0">
              <a:ln>
                <a:noFill/>
              </a:ln>
              <a:solidFill>
                <a:srgbClr val="EB641B"/>
              </a:solidFill>
              <a:effectLst/>
              <a:uLnTx/>
              <a:uFillTx/>
            </a:endParaRPr>
          </a:p>
        </p:txBody>
      </p:sp>
      <p:sp>
        <p:nvSpPr>
          <p:cNvPr id="30" name="TextBox 29"/>
          <p:cNvSpPr txBox="1"/>
          <p:nvPr/>
        </p:nvSpPr>
        <p:spPr>
          <a:xfrm>
            <a:off x="7198676" y="2203723"/>
            <a:ext cx="171451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EB641B"/>
                </a:solidFill>
                <a:effectLst/>
                <a:uLnTx/>
                <a:uFillTx/>
              </a:rPr>
              <a:t>Std. deviation</a:t>
            </a:r>
            <a:endParaRPr kumimoji="0" lang="zh-CN" altLang="en-US" sz="1800" b="0" i="0" u="none" strike="noStrike" kern="0" cap="none" spc="0" normalizeH="0" baseline="0" noProof="0" dirty="0">
              <a:ln>
                <a:noFill/>
              </a:ln>
              <a:solidFill>
                <a:srgbClr val="EB641B"/>
              </a:solidFill>
              <a:effectLst/>
              <a:uLnTx/>
              <a:uFillTx/>
            </a:endParaRPr>
          </a:p>
        </p:txBody>
      </p:sp>
      <p:sp>
        <p:nvSpPr>
          <p:cNvPr id="31" name="TextBox 30"/>
          <p:cNvSpPr txBox="1"/>
          <p:nvPr/>
        </p:nvSpPr>
        <p:spPr>
          <a:xfrm>
            <a:off x="1099086" y="3705061"/>
            <a:ext cx="71438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EB641B"/>
                </a:solidFill>
                <a:effectLst/>
                <a:uLnTx/>
                <a:uFillTx/>
              </a:rPr>
              <a:t>max</a:t>
            </a:r>
            <a:endParaRPr kumimoji="0" lang="zh-CN" altLang="en-US" sz="1800" b="0" i="0" u="none" strike="noStrike" kern="0" cap="none" spc="0" normalizeH="0" baseline="0" noProof="0" dirty="0">
              <a:ln>
                <a:noFill/>
              </a:ln>
              <a:solidFill>
                <a:srgbClr val="EB641B"/>
              </a:solidFill>
              <a:effectLst/>
              <a:uLnTx/>
              <a:uFillTx/>
            </a:endParaRPr>
          </a:p>
        </p:txBody>
      </p:sp>
      <p:sp>
        <p:nvSpPr>
          <p:cNvPr id="32" name="TextBox 31"/>
          <p:cNvSpPr txBox="1"/>
          <p:nvPr/>
        </p:nvSpPr>
        <p:spPr>
          <a:xfrm>
            <a:off x="2555776" y="5877272"/>
            <a:ext cx="714380"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EB641B"/>
                </a:solidFill>
                <a:effectLst/>
                <a:uLnTx/>
                <a:uFillTx/>
              </a:rPr>
              <a:t>min</a:t>
            </a:r>
            <a:endParaRPr kumimoji="0" lang="zh-CN" altLang="en-US" sz="1800" b="0" i="0" u="none" strike="noStrike" kern="0" cap="none" spc="0" normalizeH="0" baseline="0" noProof="0" dirty="0">
              <a:ln>
                <a:noFill/>
              </a:ln>
              <a:solidFill>
                <a:srgbClr val="EB641B"/>
              </a:solidFill>
              <a:effectLst/>
              <a:uLnTx/>
              <a:uFillTx/>
            </a:endParaRPr>
          </a:p>
        </p:txBody>
      </p:sp>
      <p:sp>
        <p:nvSpPr>
          <p:cNvPr id="33" name="TextBox 32"/>
          <p:cNvSpPr txBox="1"/>
          <p:nvPr/>
        </p:nvSpPr>
        <p:spPr>
          <a:xfrm>
            <a:off x="7507798" y="5433253"/>
            <a:ext cx="1000132" cy="36933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EB641B"/>
                </a:solidFill>
                <a:effectLst/>
                <a:uLnTx/>
                <a:uFillTx/>
              </a:rPr>
              <a:t>range</a:t>
            </a:r>
            <a:endParaRPr kumimoji="0" lang="zh-CN" altLang="en-US" sz="1800" b="0" i="0" u="none" strike="noStrike" kern="0" cap="none" spc="0" normalizeH="0" baseline="0" noProof="0" dirty="0">
              <a:ln>
                <a:noFill/>
              </a:ln>
              <a:solidFill>
                <a:srgbClr val="EB641B"/>
              </a:solidFill>
              <a:effectLst/>
              <a:uLnTx/>
              <a:uFillTx/>
            </a:endParaRPr>
          </a:p>
        </p:txBody>
      </p:sp>
      <p:sp>
        <p:nvSpPr>
          <p:cNvPr id="34" name="左大括号 92"/>
          <p:cNvSpPr/>
          <p:nvPr/>
        </p:nvSpPr>
        <p:spPr>
          <a:xfrm>
            <a:off x="3055272" y="2780928"/>
            <a:ext cx="220584" cy="1872207"/>
          </a:xfrm>
          <a:prstGeom prst="leftBrace">
            <a:avLst/>
          </a:prstGeom>
          <a:noFill/>
          <a:ln w="9525" cap="flat" cmpd="sng" algn="ctr">
            <a:solidFill>
              <a:srgbClr val="2DA2BF"/>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Lucida Sans Unicode"/>
              <a:ea typeface="黑体"/>
              <a:cs typeface="+mn-cs"/>
            </a:endParaRPr>
          </a:p>
        </p:txBody>
      </p:sp>
      <p:sp>
        <p:nvSpPr>
          <p:cNvPr id="35" name="左大括号 93"/>
          <p:cNvSpPr/>
          <p:nvPr/>
        </p:nvSpPr>
        <p:spPr>
          <a:xfrm>
            <a:off x="3055272" y="5005766"/>
            <a:ext cx="220584" cy="504626"/>
          </a:xfrm>
          <a:prstGeom prst="leftBrace">
            <a:avLst/>
          </a:prstGeom>
          <a:noFill/>
          <a:ln w="9525" cap="flat" cmpd="sng" algn="ctr">
            <a:solidFill>
              <a:srgbClr val="1FB7E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srgbClr val="1FB7E0"/>
              </a:solidFill>
              <a:effectLst/>
              <a:uLnTx/>
              <a:uFillTx/>
              <a:latin typeface="Lucida Sans Unicode"/>
              <a:ea typeface="黑体"/>
              <a:cs typeface="+mn-cs"/>
            </a:endParaRPr>
          </a:p>
        </p:txBody>
      </p:sp>
      <p:sp>
        <p:nvSpPr>
          <p:cNvPr id="36" name="TextBox 35"/>
          <p:cNvSpPr txBox="1"/>
          <p:nvPr/>
        </p:nvSpPr>
        <p:spPr>
          <a:xfrm>
            <a:off x="2698082" y="3222666"/>
            <a:ext cx="461665" cy="1214446"/>
          </a:xfrm>
          <a:prstGeom prst="rect">
            <a:avLst/>
          </a:prstGeom>
          <a:noFill/>
        </p:spPr>
        <p:txBody>
          <a:bodyPr vert="eaVert"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DEF5FA">
                    <a:lumMod val="50000"/>
                  </a:srgbClr>
                </a:solidFill>
                <a:effectLst/>
                <a:uLnTx/>
                <a:uFillTx/>
              </a:rPr>
              <a:t>frequency</a:t>
            </a:r>
            <a:endParaRPr kumimoji="0" lang="zh-CN" altLang="en-US" sz="1800" b="0" i="0" u="none" strike="noStrike" kern="0" cap="none" spc="0" normalizeH="0" baseline="0" noProof="0" dirty="0">
              <a:ln>
                <a:noFill/>
              </a:ln>
              <a:solidFill>
                <a:srgbClr val="DEF5FA">
                  <a:lumMod val="50000"/>
                </a:srgbClr>
              </a:solidFill>
              <a:effectLst/>
              <a:uLnTx/>
              <a:uFillTx/>
            </a:endParaRPr>
          </a:p>
        </p:txBody>
      </p:sp>
      <p:sp>
        <p:nvSpPr>
          <p:cNvPr id="37" name="TextBox 36"/>
          <p:cNvSpPr txBox="1"/>
          <p:nvPr/>
        </p:nvSpPr>
        <p:spPr>
          <a:xfrm>
            <a:off x="2698082" y="4869160"/>
            <a:ext cx="461665" cy="928694"/>
          </a:xfrm>
          <a:prstGeom prst="rect">
            <a:avLst/>
          </a:prstGeom>
          <a:noFill/>
        </p:spPr>
        <p:txBody>
          <a:bodyPr vert="eaVert"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rgbClr val="1FB7E0"/>
                </a:solidFill>
                <a:effectLst/>
                <a:uLnTx/>
                <a:uFillTx/>
              </a:rPr>
              <a:t>energy</a:t>
            </a:r>
            <a:endParaRPr kumimoji="0" lang="zh-CN" altLang="en-US" sz="1800" b="0" i="0" u="none" strike="noStrike" kern="0" cap="none" spc="0" normalizeH="0" baseline="0" noProof="0" dirty="0">
              <a:ln>
                <a:noFill/>
              </a:ln>
              <a:solidFill>
                <a:srgbClr val="1FB7E0"/>
              </a:solidFill>
              <a:effectLst/>
              <a:uLnTx/>
              <a:uFillTx/>
            </a:endParaRPr>
          </a:p>
        </p:txBody>
      </p:sp>
      <p:sp>
        <p:nvSpPr>
          <p:cNvPr id="38" name="TextBox 37"/>
          <p:cNvSpPr txBox="1"/>
          <p:nvPr/>
        </p:nvSpPr>
        <p:spPr>
          <a:xfrm>
            <a:off x="7092280" y="3501008"/>
            <a:ext cx="1857388" cy="523220"/>
          </a:xfrm>
          <a:prstGeom prst="rect">
            <a:avLst/>
          </a:prstGeom>
          <a:solidFill>
            <a:sysClr val="window" lastClr="FFFFFF"/>
          </a:solidFill>
          <a:ln w="55000" cap="flat" cmpd="thickThin" algn="ctr">
            <a:solidFill>
              <a:srgbClr val="EB641B">
                <a:alpha val="46000"/>
              </a:srgbClr>
            </a:solid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400" b="0" i="0" u="none" strike="noStrike" kern="0" cap="none" spc="0" normalizeH="0" baseline="0" noProof="0" dirty="0" smtClean="0">
                <a:ln>
                  <a:noFill/>
                </a:ln>
                <a:solidFill>
                  <a:sysClr val="windowText" lastClr="000000"/>
                </a:solidFill>
                <a:effectLst/>
                <a:uLnTx/>
                <a:uFillTx/>
                <a:latin typeface="Lucida Sans Unicode"/>
                <a:ea typeface="黑体"/>
                <a:cs typeface="+mn-cs"/>
              </a:rPr>
              <a:t>Derivative depicts variation of speech</a:t>
            </a:r>
          </a:p>
        </p:txBody>
      </p:sp>
      <p:cxnSp>
        <p:nvCxnSpPr>
          <p:cNvPr id="39" name="直接箭头连接符 27"/>
          <p:cNvCxnSpPr/>
          <p:nvPr/>
        </p:nvCxnSpPr>
        <p:spPr>
          <a:xfrm>
            <a:off x="6300192" y="3284984"/>
            <a:ext cx="720080" cy="288032"/>
          </a:xfrm>
          <a:prstGeom prst="straightConnector1">
            <a:avLst/>
          </a:prstGeom>
          <a:noFill/>
          <a:ln w="25400" cap="flat" cmpd="sng" algn="ctr">
            <a:solidFill>
              <a:srgbClr val="DA1F28">
                <a:lumMod val="60000"/>
                <a:lumOff val="40000"/>
                <a:alpha val="98000"/>
              </a:srgbClr>
            </a:solidFill>
            <a:prstDash val="solid"/>
            <a:tailEnd type="arrow"/>
          </a:ln>
          <a:effectLst/>
        </p:spPr>
      </p:cxnSp>
      <p:cxnSp>
        <p:nvCxnSpPr>
          <p:cNvPr id="40" name="直接箭头连接符 30"/>
          <p:cNvCxnSpPr/>
          <p:nvPr/>
        </p:nvCxnSpPr>
        <p:spPr>
          <a:xfrm flipV="1">
            <a:off x="6012160" y="4077072"/>
            <a:ext cx="1008112" cy="1080120"/>
          </a:xfrm>
          <a:prstGeom prst="straightConnector1">
            <a:avLst/>
          </a:prstGeom>
          <a:noFill/>
          <a:ln w="25400" cap="flat" cmpd="sng" algn="ctr">
            <a:solidFill>
              <a:srgbClr val="DA1F28">
                <a:lumMod val="60000"/>
                <a:lumOff val="40000"/>
                <a:alpha val="98000"/>
              </a:srgbClr>
            </a:solidFill>
            <a:prstDash val="solid"/>
            <a:tailEnd type="arrow"/>
          </a:ln>
          <a:effectLst/>
        </p:spPr>
      </p:cxn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2226" name="Picture 2" descr="File:Svm max sep hyperplane with margin.png">
            <a:hlinkClick r:id="rId2"/>
          </p:cNvPr>
          <p:cNvPicPr>
            <a:picLocks noChangeAspect="1" noChangeArrowheads="1"/>
          </p:cNvPicPr>
          <p:nvPr/>
        </p:nvPicPr>
        <p:blipFill>
          <a:blip r:embed="rId3" cstate="print"/>
          <a:srcRect/>
          <a:stretch>
            <a:fillRect/>
          </a:stretch>
        </p:blipFill>
        <p:spPr bwMode="auto">
          <a:xfrm>
            <a:off x="5817612" y="1828800"/>
            <a:ext cx="3173988" cy="3419460"/>
          </a:xfrm>
          <a:prstGeom prst="rect">
            <a:avLst/>
          </a:prstGeom>
          <a:noFill/>
        </p:spPr>
      </p:pic>
      <p:sp>
        <p:nvSpPr>
          <p:cNvPr id="3" name="标题 2"/>
          <p:cNvSpPr>
            <a:spLocks noGrp="1"/>
          </p:cNvSpPr>
          <p:nvPr>
            <p:ph type="title"/>
          </p:nvPr>
        </p:nvSpPr>
        <p:spPr>
          <a:xfrm>
            <a:off x="685800" y="152400"/>
            <a:ext cx="7772400" cy="1143000"/>
          </a:xfrm>
        </p:spPr>
        <p:txBody>
          <a:bodyPr/>
          <a:lstStyle/>
          <a:p>
            <a:r>
              <a:rPr lang="en-US" altLang="zh-CN" dirty="0" smtClean="0">
                <a:latin typeface="Calibri"/>
                <a:cs typeface="Calibri"/>
              </a:rPr>
              <a:t>Emotion Classification</a:t>
            </a:r>
            <a:endParaRPr lang="zh-CN" altLang="en-US" dirty="0">
              <a:latin typeface="Calibri"/>
              <a:cs typeface="Calibri"/>
            </a:endParaRPr>
          </a:p>
        </p:txBody>
      </p:sp>
      <p:sp>
        <p:nvSpPr>
          <p:cNvPr id="2" name="内容占位符 1"/>
          <p:cNvSpPr>
            <a:spLocks noGrp="1"/>
          </p:cNvSpPr>
          <p:nvPr>
            <p:ph idx="1"/>
          </p:nvPr>
        </p:nvSpPr>
        <p:spPr>
          <a:xfrm>
            <a:off x="152400" y="1981200"/>
            <a:ext cx="6172200" cy="4114800"/>
          </a:xfrm>
        </p:spPr>
        <p:txBody>
          <a:bodyPr>
            <a:normAutofit/>
          </a:bodyPr>
          <a:lstStyle/>
          <a:p>
            <a:r>
              <a:rPr lang="en-US" altLang="zh-CN" dirty="0" smtClean="0">
                <a:latin typeface="Calibri"/>
                <a:cs typeface="Calibri"/>
              </a:rPr>
              <a:t>Support Vector Machine (SVM)</a:t>
            </a:r>
          </a:p>
          <a:p>
            <a:pPr lvl="1"/>
            <a:r>
              <a:rPr lang="en-US" altLang="zh-CN" dirty="0" smtClean="0">
                <a:latin typeface="Calibri"/>
                <a:cs typeface="Calibri"/>
              </a:rPr>
              <a:t>Look at data in “vector space”</a:t>
            </a:r>
          </a:p>
          <a:p>
            <a:pPr lvl="1"/>
            <a:r>
              <a:rPr lang="en-US" altLang="zh-CN" dirty="0" smtClean="0">
                <a:latin typeface="Calibri"/>
                <a:cs typeface="Calibri"/>
              </a:rPr>
              <a:t>Find a </a:t>
            </a:r>
            <a:r>
              <a:rPr lang="en-US" altLang="zh-CN" dirty="0" err="1" smtClean="0">
                <a:latin typeface="Calibri"/>
                <a:cs typeface="Calibri"/>
              </a:rPr>
              <a:t>hyperplane</a:t>
            </a:r>
            <a:r>
              <a:rPr lang="en-US" altLang="zh-CN" dirty="0" smtClean="0">
                <a:latin typeface="Calibri"/>
                <a:cs typeface="Calibri"/>
              </a:rPr>
              <a:t> (classifier) that “best” separates data into two classes</a:t>
            </a:r>
          </a:p>
        </p:txBody>
      </p:sp>
      <p:sp>
        <p:nvSpPr>
          <p:cNvPr id="5" name="TextBox 4"/>
          <p:cNvSpPr txBox="1"/>
          <p:nvPr/>
        </p:nvSpPr>
        <p:spPr>
          <a:xfrm>
            <a:off x="5943600" y="5207913"/>
            <a:ext cx="3200400" cy="430887"/>
          </a:xfrm>
          <a:prstGeom prst="rect">
            <a:avLst/>
          </a:prstGeom>
          <a:noFill/>
        </p:spPr>
        <p:txBody>
          <a:bodyPr wrap="square" rtlCol="0">
            <a:spAutoFit/>
          </a:bodyPr>
          <a:lstStyle/>
          <a:p>
            <a:r>
              <a:rPr lang="en-US" altLang="zh-CN" sz="2200" dirty="0" smtClean="0">
                <a:latin typeface="Times New Roman"/>
                <a:cs typeface="Times New Roman"/>
              </a:rPr>
              <a:t>Support Vector Machine </a:t>
            </a:r>
            <a:endParaRPr lang="zh-CN" altLang="en-US" sz="2200" baseline="30000" dirty="0">
              <a:latin typeface="Times New Roman"/>
              <a:cs typeface="Times New Roman"/>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extBox 1"/>
          <p:cNvSpPr txBox="1"/>
          <p:nvPr/>
        </p:nvSpPr>
        <p:spPr>
          <a:xfrm>
            <a:off x="7435799" y="1359454"/>
            <a:ext cx="1312665" cy="400110"/>
          </a:xfrm>
          <a:prstGeom prst="rect">
            <a:avLst/>
          </a:prstGeom>
          <a:solidFill>
            <a:schemeClr val="accent1">
              <a:alpha val="65000"/>
            </a:schemeClr>
          </a:solidFill>
        </p:spPr>
        <p:txBody>
          <a:bodyPr wrap="square" rtlCol="0">
            <a:spAutoFit/>
          </a:bodyPr>
          <a:lstStyle/>
          <a:p>
            <a:r>
              <a:rPr lang="en-US" sz="2000" i="1" dirty="0" smtClean="0"/>
              <a:t>Happy</a:t>
            </a:r>
            <a:endParaRPr lang="en-US" sz="2000" i="1" dirty="0"/>
          </a:p>
        </p:txBody>
      </p:sp>
      <p:cxnSp>
        <p:nvCxnSpPr>
          <p:cNvPr id="17" name="Straight Connector 16"/>
          <p:cNvCxnSpPr/>
          <p:nvPr/>
        </p:nvCxnSpPr>
        <p:spPr>
          <a:xfrm>
            <a:off x="4644008" y="1596042"/>
            <a:ext cx="36512" cy="3633158"/>
          </a:xfrm>
          <a:prstGeom prst="line">
            <a:avLst/>
          </a:prstGeom>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5148064" y="5085184"/>
            <a:ext cx="1800200" cy="1569660"/>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600" dirty="0" smtClean="0"/>
              <a:t>Anger: A</a:t>
            </a:r>
          </a:p>
          <a:p>
            <a:r>
              <a:rPr lang="en-US" sz="1600" dirty="0" smtClean="0"/>
              <a:t>Disgust: D</a:t>
            </a:r>
          </a:p>
          <a:p>
            <a:r>
              <a:rPr lang="en-US" sz="1600" dirty="0" smtClean="0"/>
              <a:t>Sadness: S</a:t>
            </a:r>
          </a:p>
          <a:p>
            <a:r>
              <a:rPr lang="en-US" sz="1600" dirty="0" smtClean="0"/>
              <a:t>Happiness: H</a:t>
            </a:r>
          </a:p>
          <a:p>
            <a:r>
              <a:rPr lang="en-US" sz="1600" dirty="0" smtClean="0"/>
              <a:t>Fear: F</a:t>
            </a:r>
          </a:p>
          <a:p>
            <a:r>
              <a:rPr lang="en-US" sz="1600" dirty="0" smtClean="0"/>
              <a:t>Neutral: N</a:t>
            </a:r>
            <a:endParaRPr lang="en-US" sz="1600" dirty="0"/>
          </a:p>
        </p:txBody>
      </p:sp>
      <p:sp>
        <p:nvSpPr>
          <p:cNvPr id="24" name="TextBox 23"/>
          <p:cNvSpPr txBox="1"/>
          <p:nvPr/>
        </p:nvSpPr>
        <p:spPr>
          <a:xfrm>
            <a:off x="359025" y="1380018"/>
            <a:ext cx="1692696" cy="400110"/>
          </a:xfrm>
          <a:prstGeom prst="rect">
            <a:avLst/>
          </a:prstGeom>
          <a:solidFill>
            <a:schemeClr val="accent1">
              <a:alpha val="65000"/>
            </a:schemeClr>
          </a:solidFill>
        </p:spPr>
        <p:txBody>
          <a:bodyPr wrap="square" rtlCol="0">
            <a:spAutoFit/>
          </a:bodyPr>
          <a:lstStyle/>
          <a:p>
            <a:r>
              <a:rPr lang="en-US" sz="2000" i="1" dirty="0" smtClean="0"/>
              <a:t>Not Happy</a:t>
            </a:r>
            <a:endParaRPr lang="en-US" sz="2000" i="1" dirty="0"/>
          </a:p>
        </p:txBody>
      </p:sp>
      <p:cxnSp>
        <p:nvCxnSpPr>
          <p:cNvPr id="7" name="Straight Arrow Connector 6"/>
          <p:cNvCxnSpPr/>
          <p:nvPr/>
        </p:nvCxnSpPr>
        <p:spPr>
          <a:xfrm flipH="1" flipV="1">
            <a:off x="7055768" y="4450304"/>
            <a:ext cx="517818" cy="28468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7559824" y="4691566"/>
            <a:ext cx="1152128" cy="369332"/>
          </a:xfrm>
          <a:prstGeom prst="rect">
            <a:avLst/>
          </a:prstGeom>
          <a:noFill/>
        </p:spPr>
        <p:txBody>
          <a:bodyPr wrap="square" rtlCol="0">
            <a:spAutoFit/>
          </a:bodyPr>
          <a:lstStyle/>
          <a:p>
            <a:r>
              <a:rPr lang="en-US" b="1" dirty="0" smtClean="0"/>
              <a:t>FP</a:t>
            </a:r>
            <a:endParaRPr lang="en-US" b="1" dirty="0"/>
          </a:p>
        </p:txBody>
      </p:sp>
      <p:cxnSp>
        <p:nvCxnSpPr>
          <p:cNvPr id="32" name="Straight Arrow Connector 31"/>
          <p:cNvCxnSpPr/>
          <p:nvPr/>
        </p:nvCxnSpPr>
        <p:spPr>
          <a:xfrm>
            <a:off x="5759624" y="2077988"/>
            <a:ext cx="648072" cy="34171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5029200" y="1883254"/>
            <a:ext cx="802432" cy="478946"/>
          </a:xfrm>
          <a:prstGeom prst="rect">
            <a:avLst/>
          </a:prstGeom>
          <a:noFill/>
        </p:spPr>
        <p:txBody>
          <a:bodyPr wrap="square" rtlCol="0">
            <a:spAutoFit/>
          </a:bodyPr>
          <a:lstStyle/>
          <a:p>
            <a:r>
              <a:rPr lang="en-US" b="1" dirty="0" smtClean="0"/>
              <a:t>TP</a:t>
            </a:r>
            <a:endParaRPr lang="en-US" b="1" dirty="0"/>
          </a:p>
        </p:txBody>
      </p:sp>
      <p:cxnSp>
        <p:nvCxnSpPr>
          <p:cNvPr id="35" name="Straight Arrow Connector 34"/>
          <p:cNvCxnSpPr>
            <a:endCxn id="53" idx="1"/>
          </p:cNvCxnSpPr>
          <p:nvPr/>
        </p:nvCxnSpPr>
        <p:spPr>
          <a:xfrm flipV="1">
            <a:off x="1761154" y="2248845"/>
            <a:ext cx="291651" cy="170857"/>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6" name="TextBox 35"/>
          <p:cNvSpPr txBox="1"/>
          <p:nvPr/>
        </p:nvSpPr>
        <p:spPr>
          <a:xfrm>
            <a:off x="1066801" y="2419702"/>
            <a:ext cx="853548" cy="461665"/>
          </a:xfrm>
          <a:prstGeom prst="rect">
            <a:avLst/>
          </a:prstGeom>
          <a:noFill/>
        </p:spPr>
        <p:txBody>
          <a:bodyPr wrap="square" rtlCol="0">
            <a:spAutoFit/>
          </a:bodyPr>
          <a:lstStyle/>
          <a:p>
            <a:r>
              <a:rPr lang="en-US" b="1" i="1" dirty="0" smtClean="0"/>
              <a:t>TN</a:t>
            </a:r>
            <a:endParaRPr lang="en-US" b="1" i="1" dirty="0"/>
          </a:p>
        </p:txBody>
      </p:sp>
      <p:cxnSp>
        <p:nvCxnSpPr>
          <p:cNvPr id="38" name="Straight Arrow Connector 37"/>
          <p:cNvCxnSpPr/>
          <p:nvPr/>
        </p:nvCxnSpPr>
        <p:spPr>
          <a:xfrm flipH="1" flipV="1">
            <a:off x="3427748" y="4133511"/>
            <a:ext cx="180020" cy="316794"/>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527376" y="4403534"/>
            <a:ext cx="610475" cy="369332"/>
          </a:xfrm>
          <a:prstGeom prst="rect">
            <a:avLst/>
          </a:prstGeom>
          <a:noFill/>
        </p:spPr>
        <p:txBody>
          <a:bodyPr wrap="square" rtlCol="0">
            <a:spAutoFit/>
          </a:bodyPr>
          <a:lstStyle/>
          <a:p>
            <a:r>
              <a:rPr lang="en-US" b="1" dirty="0" smtClean="0"/>
              <a:t>FN</a:t>
            </a:r>
            <a:endParaRPr lang="en-US" b="1" dirty="0"/>
          </a:p>
        </p:txBody>
      </p:sp>
      <p:sp>
        <p:nvSpPr>
          <p:cNvPr id="48" name="TextBox 47"/>
          <p:cNvSpPr txBox="1"/>
          <p:nvPr/>
        </p:nvSpPr>
        <p:spPr>
          <a:xfrm>
            <a:off x="6407696" y="2300189"/>
            <a:ext cx="576064" cy="461665"/>
          </a:xfrm>
          <a:prstGeom prst="rect">
            <a:avLst/>
          </a:prstGeom>
          <a:noFill/>
        </p:spPr>
        <p:txBody>
          <a:bodyPr wrap="square" rtlCol="0">
            <a:spAutoFit/>
          </a:bodyPr>
          <a:lstStyle/>
          <a:p>
            <a:r>
              <a:rPr lang="en-US" sz="2400" dirty="0" smtClean="0">
                <a:solidFill>
                  <a:srgbClr val="00B050"/>
                </a:solidFill>
              </a:rPr>
              <a:t>H</a:t>
            </a:r>
            <a:endParaRPr lang="en-US" dirty="0">
              <a:solidFill>
                <a:srgbClr val="00B050"/>
              </a:solidFill>
            </a:endParaRPr>
          </a:p>
        </p:txBody>
      </p:sp>
      <p:sp>
        <p:nvSpPr>
          <p:cNvPr id="51" name="TextBox 50"/>
          <p:cNvSpPr txBox="1"/>
          <p:nvPr/>
        </p:nvSpPr>
        <p:spPr>
          <a:xfrm>
            <a:off x="6767736" y="2757803"/>
            <a:ext cx="576064" cy="461665"/>
          </a:xfrm>
          <a:prstGeom prst="rect">
            <a:avLst/>
          </a:prstGeom>
          <a:noFill/>
        </p:spPr>
        <p:txBody>
          <a:bodyPr wrap="square" rtlCol="0">
            <a:spAutoFit/>
          </a:bodyPr>
          <a:lstStyle/>
          <a:p>
            <a:r>
              <a:rPr lang="en-US" sz="2400" dirty="0" smtClean="0">
                <a:solidFill>
                  <a:srgbClr val="00B050"/>
                </a:solidFill>
              </a:rPr>
              <a:t>H</a:t>
            </a:r>
            <a:endParaRPr lang="en-US" dirty="0">
              <a:solidFill>
                <a:srgbClr val="00B050"/>
              </a:solidFill>
            </a:endParaRPr>
          </a:p>
        </p:txBody>
      </p:sp>
      <p:sp>
        <p:nvSpPr>
          <p:cNvPr id="52" name="TextBox 51"/>
          <p:cNvSpPr txBox="1"/>
          <p:nvPr/>
        </p:nvSpPr>
        <p:spPr>
          <a:xfrm>
            <a:off x="3095328" y="3795532"/>
            <a:ext cx="576064" cy="461665"/>
          </a:xfrm>
          <a:prstGeom prst="rect">
            <a:avLst/>
          </a:prstGeom>
          <a:noFill/>
        </p:spPr>
        <p:txBody>
          <a:bodyPr wrap="square" rtlCol="0">
            <a:spAutoFit/>
          </a:bodyPr>
          <a:lstStyle/>
          <a:p>
            <a:r>
              <a:rPr lang="en-US" sz="2400" dirty="0" smtClean="0">
                <a:solidFill>
                  <a:srgbClr val="FF0000"/>
                </a:solidFill>
              </a:rPr>
              <a:t>H</a:t>
            </a:r>
            <a:endParaRPr lang="en-US" dirty="0">
              <a:solidFill>
                <a:srgbClr val="FF0000"/>
              </a:solidFill>
            </a:endParaRPr>
          </a:p>
        </p:txBody>
      </p:sp>
      <p:sp>
        <p:nvSpPr>
          <p:cNvPr id="53" name="TextBox 52"/>
          <p:cNvSpPr txBox="1"/>
          <p:nvPr/>
        </p:nvSpPr>
        <p:spPr>
          <a:xfrm>
            <a:off x="2052805" y="2018012"/>
            <a:ext cx="576064" cy="461665"/>
          </a:xfrm>
          <a:prstGeom prst="rect">
            <a:avLst/>
          </a:prstGeom>
          <a:noFill/>
        </p:spPr>
        <p:txBody>
          <a:bodyPr wrap="square" rtlCol="0">
            <a:spAutoFit/>
          </a:bodyPr>
          <a:lstStyle/>
          <a:p>
            <a:r>
              <a:rPr lang="en-US" sz="2400" dirty="0" smtClean="0">
                <a:solidFill>
                  <a:srgbClr val="00B050"/>
                </a:solidFill>
              </a:rPr>
              <a:t>A</a:t>
            </a:r>
            <a:endParaRPr lang="en-US" dirty="0">
              <a:solidFill>
                <a:srgbClr val="00B050"/>
              </a:solidFill>
            </a:endParaRPr>
          </a:p>
        </p:txBody>
      </p:sp>
      <p:sp>
        <p:nvSpPr>
          <p:cNvPr id="54" name="TextBox 53"/>
          <p:cNvSpPr txBox="1"/>
          <p:nvPr/>
        </p:nvSpPr>
        <p:spPr>
          <a:xfrm>
            <a:off x="3105076" y="2373535"/>
            <a:ext cx="576064" cy="461665"/>
          </a:xfrm>
          <a:prstGeom prst="rect">
            <a:avLst/>
          </a:prstGeom>
          <a:noFill/>
        </p:spPr>
        <p:txBody>
          <a:bodyPr wrap="square" rtlCol="0">
            <a:spAutoFit/>
          </a:bodyPr>
          <a:lstStyle/>
          <a:p>
            <a:r>
              <a:rPr lang="en-US" sz="2400" dirty="0" smtClean="0">
                <a:solidFill>
                  <a:srgbClr val="00B050"/>
                </a:solidFill>
              </a:rPr>
              <a:t>D</a:t>
            </a:r>
            <a:endParaRPr lang="en-US" dirty="0">
              <a:solidFill>
                <a:srgbClr val="00B050"/>
              </a:solidFill>
            </a:endParaRPr>
          </a:p>
        </p:txBody>
      </p:sp>
      <p:sp>
        <p:nvSpPr>
          <p:cNvPr id="55" name="TextBox 54"/>
          <p:cNvSpPr txBox="1"/>
          <p:nvPr/>
        </p:nvSpPr>
        <p:spPr>
          <a:xfrm>
            <a:off x="2441607" y="3209176"/>
            <a:ext cx="576064" cy="461665"/>
          </a:xfrm>
          <a:prstGeom prst="rect">
            <a:avLst/>
          </a:prstGeom>
          <a:noFill/>
        </p:spPr>
        <p:txBody>
          <a:bodyPr wrap="square" rtlCol="0">
            <a:spAutoFit/>
          </a:bodyPr>
          <a:lstStyle/>
          <a:p>
            <a:r>
              <a:rPr lang="en-US" sz="2400" dirty="0" smtClean="0">
                <a:solidFill>
                  <a:srgbClr val="00B050"/>
                </a:solidFill>
              </a:rPr>
              <a:t>D</a:t>
            </a:r>
            <a:endParaRPr lang="en-US" dirty="0">
              <a:solidFill>
                <a:srgbClr val="00B050"/>
              </a:solidFill>
            </a:endParaRPr>
          </a:p>
        </p:txBody>
      </p:sp>
      <p:sp>
        <p:nvSpPr>
          <p:cNvPr id="56" name="TextBox 55"/>
          <p:cNvSpPr txBox="1"/>
          <p:nvPr/>
        </p:nvSpPr>
        <p:spPr>
          <a:xfrm>
            <a:off x="3383360" y="3096857"/>
            <a:ext cx="576064" cy="461665"/>
          </a:xfrm>
          <a:prstGeom prst="rect">
            <a:avLst/>
          </a:prstGeom>
          <a:noFill/>
        </p:spPr>
        <p:txBody>
          <a:bodyPr wrap="square" rtlCol="0">
            <a:spAutoFit/>
          </a:bodyPr>
          <a:lstStyle/>
          <a:p>
            <a:r>
              <a:rPr lang="en-US" sz="2400" dirty="0" smtClean="0">
                <a:solidFill>
                  <a:srgbClr val="00B050"/>
                </a:solidFill>
              </a:rPr>
              <a:t>S</a:t>
            </a:r>
            <a:endParaRPr lang="en-US" dirty="0">
              <a:solidFill>
                <a:srgbClr val="00B050"/>
              </a:solidFill>
            </a:endParaRPr>
          </a:p>
        </p:txBody>
      </p:sp>
      <p:sp>
        <p:nvSpPr>
          <p:cNvPr id="58" name="TextBox 57"/>
          <p:cNvSpPr txBox="1"/>
          <p:nvPr/>
        </p:nvSpPr>
        <p:spPr>
          <a:xfrm>
            <a:off x="6682194" y="4130810"/>
            <a:ext cx="576064" cy="461665"/>
          </a:xfrm>
          <a:prstGeom prst="rect">
            <a:avLst/>
          </a:prstGeom>
          <a:noFill/>
        </p:spPr>
        <p:txBody>
          <a:bodyPr wrap="square" rtlCol="0">
            <a:spAutoFit/>
          </a:bodyPr>
          <a:lstStyle/>
          <a:p>
            <a:r>
              <a:rPr lang="en-US" sz="2400" dirty="0" smtClean="0">
                <a:solidFill>
                  <a:srgbClr val="FF0000"/>
                </a:solidFill>
              </a:rPr>
              <a:t>S</a:t>
            </a:r>
            <a:endParaRPr lang="en-US" dirty="0">
              <a:solidFill>
                <a:srgbClr val="FF0000"/>
              </a:solidFill>
            </a:endParaRPr>
          </a:p>
        </p:txBody>
      </p:sp>
      <p:sp>
        <p:nvSpPr>
          <p:cNvPr id="59" name="TextBox 58"/>
          <p:cNvSpPr txBox="1"/>
          <p:nvPr/>
        </p:nvSpPr>
        <p:spPr>
          <a:xfrm>
            <a:off x="1843107" y="4273321"/>
            <a:ext cx="576064" cy="461665"/>
          </a:xfrm>
          <a:prstGeom prst="rect">
            <a:avLst/>
          </a:prstGeom>
          <a:noFill/>
        </p:spPr>
        <p:txBody>
          <a:bodyPr wrap="square" rtlCol="0">
            <a:spAutoFit/>
          </a:bodyPr>
          <a:lstStyle/>
          <a:p>
            <a:r>
              <a:rPr lang="en-US" sz="2400" dirty="0" smtClean="0">
                <a:solidFill>
                  <a:srgbClr val="00B050"/>
                </a:solidFill>
              </a:rPr>
              <a:t>F</a:t>
            </a:r>
            <a:endParaRPr lang="en-US" dirty="0">
              <a:solidFill>
                <a:srgbClr val="00B050"/>
              </a:solidFill>
            </a:endParaRPr>
          </a:p>
        </p:txBody>
      </p:sp>
      <p:sp>
        <p:nvSpPr>
          <p:cNvPr id="25" name="TextBox 24"/>
          <p:cNvSpPr txBox="1"/>
          <p:nvPr/>
        </p:nvSpPr>
        <p:spPr>
          <a:xfrm>
            <a:off x="1475656" y="3252226"/>
            <a:ext cx="576064" cy="461665"/>
          </a:xfrm>
          <a:prstGeom prst="rect">
            <a:avLst/>
          </a:prstGeom>
          <a:noFill/>
        </p:spPr>
        <p:txBody>
          <a:bodyPr wrap="square" rtlCol="0">
            <a:spAutoFit/>
          </a:bodyPr>
          <a:lstStyle/>
          <a:p>
            <a:r>
              <a:rPr lang="en-US" sz="2400" dirty="0" smtClean="0">
                <a:solidFill>
                  <a:srgbClr val="00B050"/>
                </a:solidFill>
              </a:rPr>
              <a:t>N</a:t>
            </a:r>
            <a:endParaRPr lang="en-US" dirty="0">
              <a:solidFill>
                <a:srgbClr val="00B050"/>
              </a:solidFill>
            </a:endParaRPr>
          </a:p>
        </p:txBody>
      </p:sp>
      <p:sp>
        <p:nvSpPr>
          <p:cNvPr id="26" name="Title 25"/>
          <p:cNvSpPr>
            <a:spLocks noGrp="1"/>
          </p:cNvSpPr>
          <p:nvPr>
            <p:ph type="title"/>
          </p:nvPr>
        </p:nvSpPr>
        <p:spPr>
          <a:xfrm>
            <a:off x="685800" y="228600"/>
            <a:ext cx="7772400" cy="1143000"/>
          </a:xfrm>
        </p:spPr>
        <p:txBody>
          <a:bodyPr>
            <a:normAutofit fontScale="90000"/>
          </a:bodyPr>
          <a:lstStyle/>
          <a:p>
            <a:r>
              <a:rPr lang="en-US" dirty="0" smtClean="0">
                <a:latin typeface="Calibri"/>
                <a:cs typeface="Calibri"/>
              </a:rPr>
              <a:t>SVM One-against-all Classifier for ‘Happy or Not’</a:t>
            </a:r>
            <a:endParaRPr lang="en-US" dirty="0">
              <a:latin typeface="Calibri"/>
              <a:cs typeface="Calibri"/>
            </a:endParaRPr>
          </a:p>
        </p:txBody>
      </p:sp>
    </p:spTree>
    <p:extLst>
      <p:ext uri="{BB962C8B-B14F-4D97-AF65-F5344CB8AC3E}">
        <p14:creationId xmlns:a="http://schemas.openxmlformats.org/drawingml/2006/main" xmlns:r="http://schemas.openxmlformats.org/officeDocument/2006/relationships" xmlns:p="http://schemas.openxmlformats.org/presentationml/2006/main" xmlns:mc="http://schemas.openxmlformats.org/markup-compatibility/2006" xmlns:mv="urn:schemas-microsoft-com:mac:vml" xmlns="" xmlns:p14="http://schemas.microsoft.com/office/powerpoint/2010/main" val="331103666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标题 2"/>
          <p:cNvSpPr>
            <a:spLocks noGrp="1"/>
          </p:cNvSpPr>
          <p:nvPr>
            <p:ph type="title"/>
          </p:nvPr>
        </p:nvSpPr>
        <p:spPr>
          <a:xfrm>
            <a:off x="685800" y="152400"/>
            <a:ext cx="7772400" cy="1143000"/>
          </a:xfrm>
        </p:spPr>
        <p:txBody>
          <a:bodyPr/>
          <a:lstStyle/>
          <a:p>
            <a:r>
              <a:rPr lang="en-US" altLang="zh-CN" dirty="0" smtClean="0">
                <a:latin typeface="Calibri"/>
                <a:cs typeface="Calibri"/>
              </a:rPr>
              <a:t>System Model</a:t>
            </a:r>
            <a:endParaRPr lang="zh-CN" altLang="en-US" dirty="0">
              <a:latin typeface="Calibri"/>
              <a:cs typeface="Calibri"/>
            </a:endParaRPr>
          </a:p>
        </p:txBody>
      </p:sp>
      <p:pic>
        <p:nvPicPr>
          <p:cNvPr id="1026" name="Picture 2"/>
          <p:cNvPicPr>
            <a:picLocks noChangeAspect="1" noChangeArrowheads="1"/>
          </p:cNvPicPr>
          <p:nvPr/>
        </p:nvPicPr>
        <p:blipFill>
          <a:blip r:embed="rId2" cstate="print"/>
          <a:srcRect/>
          <a:stretch>
            <a:fillRect/>
          </a:stretch>
        </p:blipFill>
        <p:spPr bwMode="auto">
          <a:xfrm>
            <a:off x="1089273" y="1208469"/>
            <a:ext cx="7155135" cy="5039931"/>
          </a:xfrm>
          <a:prstGeom prst="rect">
            <a:avLst/>
          </a:prstGeom>
          <a:noFill/>
          <a:ln w="9525">
            <a:noFill/>
            <a:miter lim="800000"/>
            <a:headEnd/>
            <a:tailEnd/>
          </a:ln>
        </p:spPr>
      </p:pic>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1506" name="Picture 2" descr="http://school.discoveryeducation.com/clipart/images/cdcase4c.gif"/>
          <p:cNvPicPr>
            <a:picLocks noChangeAspect="1" noChangeArrowheads="1"/>
          </p:cNvPicPr>
          <p:nvPr/>
        </p:nvPicPr>
        <p:blipFill>
          <a:blip r:embed="rId14" cstate="print"/>
          <a:srcRect/>
          <a:stretch>
            <a:fillRect/>
          </a:stretch>
        </p:blipFill>
        <p:spPr bwMode="auto">
          <a:xfrm>
            <a:off x="7267099" y="3899605"/>
            <a:ext cx="1224878" cy="1156279"/>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3" name="标题 2"/>
          <p:cNvSpPr>
            <a:spLocks noGrp="1"/>
          </p:cNvSpPr>
          <p:nvPr>
            <p:ph type="title"/>
          </p:nvPr>
        </p:nvSpPr>
        <p:spPr>
          <a:xfrm>
            <a:off x="685800" y="304800"/>
            <a:ext cx="7772400" cy="1143000"/>
          </a:xfrm>
        </p:spPr>
        <p:txBody>
          <a:bodyPr/>
          <a:lstStyle/>
          <a:p>
            <a:r>
              <a:rPr lang="en-US" altLang="zh-CN" dirty="0" smtClean="0">
                <a:latin typeface="Calibri"/>
                <a:cs typeface="Calibri"/>
              </a:rPr>
              <a:t>Speech Corpus I</a:t>
            </a:r>
            <a:endParaRPr lang="zh-CN" altLang="en-US" dirty="0">
              <a:latin typeface="Calibri"/>
              <a:cs typeface="Calibri"/>
            </a:endParaRPr>
          </a:p>
        </p:txBody>
      </p:sp>
      <p:sp>
        <p:nvSpPr>
          <p:cNvPr id="2" name="内容占位符 1"/>
          <p:cNvSpPr>
            <a:spLocks noGrp="1"/>
          </p:cNvSpPr>
          <p:nvPr>
            <p:ph idx="1"/>
          </p:nvPr>
        </p:nvSpPr>
        <p:spPr>
          <a:xfrm>
            <a:off x="685800" y="1524000"/>
            <a:ext cx="7772400" cy="2590800"/>
          </a:xfrm>
        </p:spPr>
        <p:txBody>
          <a:bodyPr>
            <a:normAutofit fontScale="85000" lnSpcReduction="10000"/>
          </a:bodyPr>
          <a:lstStyle/>
          <a:p>
            <a:r>
              <a:rPr lang="en-US" altLang="zh-CN" dirty="0" smtClean="0">
                <a:latin typeface="Calibri"/>
                <a:cs typeface="Calibri"/>
              </a:rPr>
              <a:t>Linguistic Data Corporation (LDC) Database</a:t>
            </a:r>
          </a:p>
          <a:p>
            <a:pPr lvl="1"/>
            <a:r>
              <a:rPr lang="en-US" altLang="zh-CN" dirty="0" smtClean="0">
                <a:latin typeface="Calibri"/>
                <a:cs typeface="Calibri"/>
              </a:rPr>
              <a:t>Speech with known emotion categories</a:t>
            </a:r>
          </a:p>
          <a:p>
            <a:pPr lvl="1"/>
            <a:r>
              <a:rPr lang="en-US" altLang="zh-CN" dirty="0" smtClean="0">
                <a:latin typeface="Calibri"/>
                <a:cs typeface="Calibri"/>
              </a:rPr>
              <a:t>Speech content: neutral meaning numbers and dates</a:t>
            </a:r>
          </a:p>
          <a:p>
            <a:pPr lvl="2"/>
            <a:r>
              <a:rPr lang="en-US" altLang="zh-CN" dirty="0" smtClean="0">
                <a:latin typeface="Calibri"/>
                <a:cs typeface="Calibri"/>
              </a:rPr>
              <a:t>E.g., 2001, Dec. 8th</a:t>
            </a:r>
          </a:p>
          <a:p>
            <a:pPr lvl="1"/>
            <a:r>
              <a:rPr lang="en-US" altLang="zh-CN" dirty="0" smtClean="0">
                <a:latin typeface="Calibri"/>
                <a:cs typeface="Calibri"/>
              </a:rPr>
              <a:t>Both male and female speakers</a:t>
            </a:r>
          </a:p>
          <a:p>
            <a:pPr lvl="1"/>
            <a:r>
              <a:rPr lang="en-US" altLang="zh-CN" dirty="0" smtClean="0">
                <a:latin typeface="Calibri"/>
                <a:cs typeface="Calibri"/>
              </a:rPr>
              <a:t>Six emotion categories </a:t>
            </a:r>
            <a:endParaRPr lang="zh-CN" altLang="en-US" dirty="0">
              <a:latin typeface="Calibri"/>
              <a:cs typeface="Calibri"/>
            </a:endParaRPr>
          </a:p>
        </p:txBody>
      </p:sp>
      <p:sp>
        <p:nvSpPr>
          <p:cNvPr id="11" name="TextBox 10"/>
          <p:cNvSpPr txBox="1"/>
          <p:nvPr/>
        </p:nvSpPr>
        <p:spPr>
          <a:xfrm>
            <a:off x="1870010" y="4071993"/>
            <a:ext cx="3921190" cy="400110"/>
          </a:xfrm>
          <a:prstGeom prst="rect">
            <a:avLst/>
          </a:prstGeom>
          <a:noFill/>
        </p:spPr>
        <p:txBody>
          <a:bodyPr wrap="square" rtlCol="0">
            <a:spAutoFit/>
          </a:bodyPr>
          <a:lstStyle/>
          <a:p>
            <a:r>
              <a:rPr lang="en-US" altLang="zh-CN" sz="2000" dirty="0" smtClean="0">
                <a:latin typeface="Calibri"/>
                <a:cs typeface="Calibri"/>
              </a:rPr>
              <a:t>Happiness (male/female)</a:t>
            </a:r>
            <a:endParaRPr lang="zh-CN" altLang="en-US" sz="2000" dirty="0">
              <a:latin typeface="Calibri"/>
              <a:cs typeface="Calibri"/>
            </a:endParaRPr>
          </a:p>
        </p:txBody>
      </p:sp>
      <p:sp>
        <p:nvSpPr>
          <p:cNvPr id="14" name="TextBox 13"/>
          <p:cNvSpPr txBox="1"/>
          <p:nvPr/>
        </p:nvSpPr>
        <p:spPr>
          <a:xfrm>
            <a:off x="1870010" y="5138793"/>
            <a:ext cx="1532384" cy="400110"/>
          </a:xfrm>
          <a:prstGeom prst="rect">
            <a:avLst/>
          </a:prstGeom>
          <a:noFill/>
        </p:spPr>
        <p:txBody>
          <a:bodyPr wrap="square" rtlCol="0">
            <a:spAutoFit/>
          </a:bodyPr>
          <a:lstStyle/>
          <a:p>
            <a:r>
              <a:rPr lang="en-US" altLang="zh-CN" sz="2000" dirty="0" smtClean="0">
                <a:latin typeface="Calibri"/>
                <a:cs typeface="Calibri"/>
              </a:rPr>
              <a:t>sadness</a:t>
            </a:r>
            <a:endParaRPr lang="zh-CN" altLang="en-US" sz="2000" dirty="0">
              <a:latin typeface="Calibri"/>
              <a:cs typeface="Calibri"/>
            </a:endParaRPr>
          </a:p>
        </p:txBody>
      </p:sp>
      <p:sp>
        <p:nvSpPr>
          <p:cNvPr id="17" name="TextBox 16"/>
          <p:cNvSpPr txBox="1"/>
          <p:nvPr/>
        </p:nvSpPr>
        <p:spPr>
          <a:xfrm>
            <a:off x="6732240" y="5224046"/>
            <a:ext cx="2294596" cy="338554"/>
          </a:xfrm>
          <a:prstGeom prst="rect">
            <a:avLst/>
          </a:prstGeom>
          <a:noFill/>
        </p:spPr>
        <p:txBody>
          <a:bodyPr wrap="square" rtlCol="0">
            <a:spAutoFit/>
          </a:bodyPr>
          <a:lstStyle/>
          <a:p>
            <a:r>
              <a:rPr lang="en-US" altLang="zh-CN" sz="800" i="1" dirty="0" smtClean="0">
                <a:latin typeface="Calibri"/>
                <a:cs typeface="Calibri"/>
              </a:rPr>
              <a:t>Linguistic database consortium [1] :  </a:t>
            </a:r>
            <a:br>
              <a:rPr lang="en-US" altLang="zh-CN" sz="800" i="1" dirty="0" smtClean="0">
                <a:latin typeface="Calibri"/>
                <a:cs typeface="Calibri"/>
              </a:rPr>
            </a:br>
            <a:r>
              <a:rPr lang="en-US" altLang="zh-CN" sz="800" i="1" dirty="0" smtClean="0">
                <a:latin typeface="Calibri"/>
                <a:cs typeface="Calibri"/>
              </a:rPr>
              <a:t>Emotional Prosody Speech and Transcripts</a:t>
            </a:r>
            <a:endParaRPr lang="zh-CN" altLang="en-US" sz="800" i="1" dirty="0">
              <a:latin typeface="Calibri"/>
              <a:cs typeface="Calibri"/>
            </a:endParaRPr>
          </a:p>
        </p:txBody>
      </p:sp>
      <p:sp>
        <p:nvSpPr>
          <p:cNvPr id="31" name="TextBox 30"/>
          <p:cNvSpPr txBox="1"/>
          <p:nvPr/>
        </p:nvSpPr>
        <p:spPr>
          <a:xfrm>
            <a:off x="1870010" y="4405331"/>
            <a:ext cx="1549862" cy="400110"/>
          </a:xfrm>
          <a:prstGeom prst="rect">
            <a:avLst/>
          </a:prstGeom>
          <a:noFill/>
        </p:spPr>
        <p:txBody>
          <a:bodyPr wrap="square" rtlCol="0">
            <a:spAutoFit/>
          </a:bodyPr>
          <a:lstStyle/>
          <a:p>
            <a:r>
              <a:rPr lang="en-US" altLang="zh-CN" sz="2000" dirty="0" smtClean="0">
                <a:latin typeface="Calibri"/>
                <a:cs typeface="Calibri"/>
              </a:rPr>
              <a:t>anger</a:t>
            </a:r>
            <a:endParaRPr lang="zh-CN" altLang="en-US" sz="2000" dirty="0">
              <a:latin typeface="Calibri"/>
              <a:cs typeface="Calibri"/>
            </a:endParaRPr>
          </a:p>
        </p:txBody>
      </p:sp>
      <p:sp>
        <p:nvSpPr>
          <p:cNvPr id="32" name="TextBox 31"/>
          <p:cNvSpPr txBox="1"/>
          <p:nvPr/>
        </p:nvSpPr>
        <p:spPr>
          <a:xfrm>
            <a:off x="1870010" y="5867400"/>
            <a:ext cx="1549862" cy="400110"/>
          </a:xfrm>
          <a:prstGeom prst="rect">
            <a:avLst/>
          </a:prstGeom>
          <a:noFill/>
        </p:spPr>
        <p:txBody>
          <a:bodyPr wrap="square" rtlCol="0">
            <a:spAutoFit/>
          </a:bodyPr>
          <a:lstStyle/>
          <a:p>
            <a:r>
              <a:rPr lang="en-US" altLang="zh-CN" sz="2000" dirty="0" smtClean="0">
                <a:latin typeface="Calibri"/>
                <a:cs typeface="Calibri"/>
              </a:rPr>
              <a:t>fear</a:t>
            </a:r>
            <a:endParaRPr lang="zh-CN" altLang="en-US" sz="2000" dirty="0">
              <a:latin typeface="Calibri"/>
              <a:cs typeface="Calibri"/>
            </a:endParaRPr>
          </a:p>
        </p:txBody>
      </p:sp>
      <p:sp>
        <p:nvSpPr>
          <p:cNvPr id="33" name="TextBox 32"/>
          <p:cNvSpPr txBox="1"/>
          <p:nvPr/>
        </p:nvSpPr>
        <p:spPr>
          <a:xfrm>
            <a:off x="1870010" y="4772076"/>
            <a:ext cx="1549862" cy="400110"/>
          </a:xfrm>
          <a:prstGeom prst="rect">
            <a:avLst/>
          </a:prstGeom>
          <a:noFill/>
        </p:spPr>
        <p:txBody>
          <a:bodyPr wrap="square" rtlCol="0">
            <a:spAutoFit/>
          </a:bodyPr>
          <a:lstStyle/>
          <a:p>
            <a:r>
              <a:rPr lang="en-US" altLang="zh-CN" sz="2000" dirty="0" smtClean="0">
                <a:latin typeface="Calibri"/>
                <a:cs typeface="Calibri"/>
              </a:rPr>
              <a:t>disgust</a:t>
            </a:r>
            <a:endParaRPr lang="zh-CN" altLang="en-US" sz="2000" dirty="0">
              <a:latin typeface="Calibri"/>
              <a:cs typeface="Calibri"/>
            </a:endParaRPr>
          </a:p>
        </p:txBody>
      </p:sp>
      <p:sp>
        <p:nvSpPr>
          <p:cNvPr id="34" name="TextBox 33"/>
          <p:cNvSpPr txBox="1"/>
          <p:nvPr/>
        </p:nvSpPr>
        <p:spPr>
          <a:xfrm>
            <a:off x="1870010" y="5505524"/>
            <a:ext cx="1549862" cy="400110"/>
          </a:xfrm>
          <a:prstGeom prst="rect">
            <a:avLst/>
          </a:prstGeom>
          <a:noFill/>
        </p:spPr>
        <p:txBody>
          <a:bodyPr wrap="square" rtlCol="0">
            <a:spAutoFit/>
          </a:bodyPr>
          <a:lstStyle/>
          <a:p>
            <a:r>
              <a:rPr lang="en-US" altLang="zh-CN" sz="2000" dirty="0" smtClean="0">
                <a:latin typeface="Calibri"/>
                <a:cs typeface="Calibri"/>
              </a:rPr>
              <a:t>neutral</a:t>
            </a:r>
            <a:endParaRPr lang="zh-CN" altLang="en-US" sz="2000" dirty="0">
              <a:latin typeface="Calibri"/>
              <a:cs typeface="Calibri"/>
            </a:endParaRPr>
          </a:p>
        </p:txBody>
      </p:sp>
      <p:pic>
        <p:nvPicPr>
          <p:cNvPr id="16" name="gg_001(f)_happy_active_positive_3b.wav">
            <a:hlinkClick r:id="" action="ppaction://media"/>
          </p:cNvPr>
          <p:cNvPicPr>
            <a:picLocks noRot="1" noChangeAspect="1"/>
          </p:cNvPicPr>
          <p:nvPr>
            <a:wavAudioFile r:embed="rId1" name="gg_001(f)_happy_active_positive_3b.wav"/>
          </p:nvPr>
        </p:nvPicPr>
        <p:blipFill>
          <a:blip r:embed="rId15"/>
          <a:stretch>
            <a:fillRect/>
          </a:stretch>
        </p:blipFill>
        <p:spPr>
          <a:xfrm>
            <a:off x="5334000" y="4119648"/>
            <a:ext cx="304800" cy="304800"/>
          </a:xfrm>
          <a:prstGeom prst="rect">
            <a:avLst/>
          </a:prstGeom>
        </p:spPr>
      </p:pic>
      <p:pic>
        <p:nvPicPr>
          <p:cNvPr id="19" name="cl_001(m)_happy_active_positive_15.wav">
            <a:hlinkClick r:id="" action="ppaction://media"/>
          </p:cNvPr>
          <p:cNvPicPr>
            <a:picLocks noRot="1" noChangeAspect="1"/>
          </p:cNvPicPr>
          <p:nvPr>
            <a:wavAudioFile r:embed="rId2" name="cl_001(m)_happy_active_positive_15.wav"/>
          </p:nvPr>
        </p:nvPicPr>
        <p:blipFill>
          <a:blip r:embed="rId16"/>
          <a:stretch>
            <a:fillRect/>
          </a:stretch>
        </p:blipFill>
        <p:spPr>
          <a:xfrm>
            <a:off x="4800600" y="4119648"/>
            <a:ext cx="304800" cy="304800"/>
          </a:xfrm>
          <a:prstGeom prst="rect">
            <a:avLst/>
          </a:prstGeom>
        </p:spPr>
      </p:pic>
      <p:pic>
        <p:nvPicPr>
          <p:cNvPr id="20" name="cl_001(m)_hotAnger_active_negative_2.wav">
            <a:hlinkClick r:id="" action="ppaction://media"/>
          </p:cNvPr>
          <p:cNvPicPr>
            <a:picLocks noRot="1" noChangeAspect="1"/>
          </p:cNvPicPr>
          <p:nvPr>
            <a:wavAudioFile r:embed="rId3" name="cl_001(m)_hotAnger_active_negative_2.wav"/>
          </p:nvPr>
        </p:nvPicPr>
        <p:blipFill>
          <a:blip r:embed="rId17"/>
          <a:stretch>
            <a:fillRect/>
          </a:stretch>
        </p:blipFill>
        <p:spPr>
          <a:xfrm>
            <a:off x="4800600" y="4452986"/>
            <a:ext cx="304800" cy="304800"/>
          </a:xfrm>
          <a:prstGeom prst="rect">
            <a:avLst/>
          </a:prstGeom>
        </p:spPr>
      </p:pic>
      <p:pic>
        <p:nvPicPr>
          <p:cNvPr id="22" name="gg_001(f)_hotAnger_active_negative_1.wav">
            <a:hlinkClick r:id="" action="ppaction://media"/>
          </p:cNvPr>
          <p:cNvPicPr>
            <a:picLocks noRot="1" noChangeAspect="1"/>
          </p:cNvPicPr>
          <p:nvPr>
            <a:wavAudioFile r:embed="rId4" name="gg_001(f)_hotAnger_active_negative_1.wav"/>
          </p:nvPr>
        </p:nvPicPr>
        <p:blipFill>
          <a:blip r:embed="rId17"/>
          <a:stretch>
            <a:fillRect/>
          </a:stretch>
        </p:blipFill>
        <p:spPr>
          <a:xfrm>
            <a:off x="5334000" y="4452986"/>
            <a:ext cx="304800" cy="304800"/>
          </a:xfrm>
          <a:prstGeom prst="rect">
            <a:avLst/>
          </a:prstGeom>
        </p:spPr>
      </p:pic>
      <p:pic>
        <p:nvPicPr>
          <p:cNvPr id="23" name="cl_001(m)_disgust_active_negative_2.wav">
            <a:hlinkClick r:id="" action="ppaction://media"/>
          </p:cNvPr>
          <p:cNvPicPr>
            <a:picLocks noRot="1" noChangeAspect="1"/>
          </p:cNvPicPr>
          <p:nvPr>
            <a:wavAudioFile r:embed="rId5" name="cl_001(m)_disgust_active_negative_2.wav"/>
          </p:nvPr>
        </p:nvPicPr>
        <p:blipFill>
          <a:blip r:embed="rId17"/>
          <a:stretch>
            <a:fillRect/>
          </a:stretch>
        </p:blipFill>
        <p:spPr>
          <a:xfrm>
            <a:off x="4800600" y="4819731"/>
            <a:ext cx="304800" cy="304800"/>
          </a:xfrm>
          <a:prstGeom prst="rect">
            <a:avLst/>
          </a:prstGeom>
        </p:spPr>
      </p:pic>
      <p:pic>
        <p:nvPicPr>
          <p:cNvPr id="24" name="gg_001(f)_disgust_active_negative_4.wav">
            <a:hlinkClick r:id="" action="ppaction://media"/>
          </p:cNvPr>
          <p:cNvPicPr>
            <a:picLocks noRot="1" noChangeAspect="1"/>
          </p:cNvPicPr>
          <p:nvPr>
            <a:wavAudioFile r:embed="rId6" name="gg_001(f)_disgust_active_negative_4.wav"/>
          </p:nvPr>
        </p:nvPicPr>
        <p:blipFill>
          <a:blip r:embed="rId17"/>
          <a:stretch>
            <a:fillRect/>
          </a:stretch>
        </p:blipFill>
        <p:spPr>
          <a:xfrm>
            <a:off x="5334000" y="4819731"/>
            <a:ext cx="304800" cy="304800"/>
          </a:xfrm>
          <a:prstGeom prst="rect">
            <a:avLst/>
          </a:prstGeom>
        </p:spPr>
      </p:pic>
      <p:pic>
        <p:nvPicPr>
          <p:cNvPr id="25" name="cl_001(m)_sadness_passive_negative_1.wav">
            <a:hlinkClick r:id="" action="ppaction://media"/>
          </p:cNvPr>
          <p:cNvPicPr>
            <a:picLocks noRot="1" noChangeAspect="1"/>
          </p:cNvPicPr>
          <p:nvPr>
            <a:wavAudioFile r:embed="rId7" name="cl_001(m)_sadness_passive_negative_1.wav"/>
          </p:nvPr>
        </p:nvPicPr>
        <p:blipFill>
          <a:blip r:embed="rId18"/>
          <a:stretch>
            <a:fillRect/>
          </a:stretch>
        </p:blipFill>
        <p:spPr>
          <a:xfrm>
            <a:off x="4800600" y="5186448"/>
            <a:ext cx="304800" cy="304800"/>
          </a:xfrm>
          <a:prstGeom prst="rect">
            <a:avLst/>
          </a:prstGeom>
        </p:spPr>
      </p:pic>
      <p:pic>
        <p:nvPicPr>
          <p:cNvPr id="26" name="gg_001(f)_sadness_passive_negative_3.wav">
            <a:hlinkClick r:id="" action="ppaction://media"/>
          </p:cNvPr>
          <p:cNvPicPr>
            <a:picLocks noRot="1" noChangeAspect="1"/>
          </p:cNvPicPr>
          <p:nvPr>
            <a:wavAudioFile r:embed="rId8" name="gg_001(f)_sadness_passive_negative_3.wav"/>
          </p:nvPr>
        </p:nvPicPr>
        <p:blipFill>
          <a:blip r:embed="rId19"/>
          <a:stretch>
            <a:fillRect/>
          </a:stretch>
        </p:blipFill>
        <p:spPr>
          <a:xfrm>
            <a:off x="5334000" y="5186448"/>
            <a:ext cx="304800" cy="304800"/>
          </a:xfrm>
          <a:prstGeom prst="rect">
            <a:avLst/>
          </a:prstGeom>
        </p:spPr>
      </p:pic>
      <p:pic>
        <p:nvPicPr>
          <p:cNvPr id="27" name="cl_001(m)_neutral_1.wav">
            <a:hlinkClick r:id="" action="ppaction://media"/>
          </p:cNvPr>
          <p:cNvPicPr>
            <a:picLocks noRot="1" noChangeAspect="1"/>
          </p:cNvPicPr>
          <p:nvPr>
            <a:wavAudioFile r:embed="rId9" name="cl_001(m)_neutral_1.wav"/>
          </p:nvPr>
        </p:nvPicPr>
        <p:blipFill>
          <a:blip r:embed="rId20"/>
          <a:stretch>
            <a:fillRect/>
          </a:stretch>
        </p:blipFill>
        <p:spPr>
          <a:xfrm>
            <a:off x="4800600" y="5553179"/>
            <a:ext cx="304800" cy="304800"/>
          </a:xfrm>
          <a:prstGeom prst="rect">
            <a:avLst/>
          </a:prstGeom>
        </p:spPr>
      </p:pic>
      <p:pic>
        <p:nvPicPr>
          <p:cNvPr id="28" name="gg_001(f)_neutral_2.wav">
            <a:hlinkClick r:id="" action="ppaction://media"/>
          </p:cNvPr>
          <p:cNvPicPr>
            <a:picLocks noRot="1" noChangeAspect="1"/>
          </p:cNvPicPr>
          <p:nvPr>
            <a:wavAudioFile r:embed="rId10" name="gg_001(f)_neutral_2.wav"/>
          </p:nvPr>
        </p:nvPicPr>
        <p:blipFill>
          <a:blip r:embed="rId21"/>
          <a:stretch>
            <a:fillRect/>
          </a:stretch>
        </p:blipFill>
        <p:spPr>
          <a:xfrm>
            <a:off x="5334000" y="5553179"/>
            <a:ext cx="304800" cy="304800"/>
          </a:xfrm>
          <a:prstGeom prst="rect">
            <a:avLst/>
          </a:prstGeom>
        </p:spPr>
      </p:pic>
      <p:pic>
        <p:nvPicPr>
          <p:cNvPr id="30" name="cl_001(m)_panic_active_negative_1.wav">
            <a:hlinkClick r:id="" action="ppaction://media"/>
          </p:cNvPr>
          <p:cNvPicPr>
            <a:picLocks noRot="1" noChangeAspect="1"/>
          </p:cNvPicPr>
          <p:nvPr>
            <a:wavAudioFile r:embed="rId11" name="cl_001(m)_panic_active_negative_1.wav"/>
          </p:nvPr>
        </p:nvPicPr>
        <p:blipFill>
          <a:blip r:embed="rId17"/>
          <a:stretch>
            <a:fillRect/>
          </a:stretch>
        </p:blipFill>
        <p:spPr>
          <a:xfrm>
            <a:off x="4800600" y="5915055"/>
            <a:ext cx="304800" cy="304800"/>
          </a:xfrm>
          <a:prstGeom prst="rect">
            <a:avLst/>
          </a:prstGeom>
        </p:spPr>
      </p:pic>
      <p:pic>
        <p:nvPicPr>
          <p:cNvPr id="35" name="gg_001(f)_panic_active_negative_4b.wav">
            <a:hlinkClick r:id="" action="ppaction://media"/>
          </p:cNvPr>
          <p:cNvPicPr>
            <a:picLocks noRot="1" noChangeAspect="1"/>
          </p:cNvPicPr>
          <p:nvPr>
            <a:wavAudioFile r:embed="rId12" name="gg_001(f)_panic_active_negative_4b.wav"/>
          </p:nvPr>
        </p:nvPicPr>
        <p:blipFill>
          <a:blip r:embed="rId17"/>
          <a:stretch>
            <a:fillRect/>
          </a:stretch>
        </p:blipFill>
        <p:spPr>
          <a:xfrm>
            <a:off x="5334000" y="5915055"/>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6"/>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1274" fill="hold"/>
                                        <p:tgtEl>
                                          <p:spTgt spid="16"/>
                                        </p:tgtEl>
                                      </p:cBhvr>
                                    </p:cmd>
                                  </p:childTnLst>
                                </p:cTn>
                              </p:par>
                            </p:childTnLst>
                          </p:cTn>
                        </p:par>
                      </p:childTnLst>
                    </p:cTn>
                  </p:par>
                </p:childTnLst>
              </p:cTn>
              <p:nextCondLst>
                <p:cond evt="onClick" delay="0">
                  <p:tgtEl>
                    <p:spTgt spid="16"/>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16"/>
                </p:tgtEl>
              </p:cMediaNode>
            </p:audio>
            <p:seq concurrent="1" nextAc="seek">
              <p:cTn id="8" restart="whenNotActive" fill="hold" evtFilter="cancelBubble" nodeType="interactiveSeq">
                <p:stCondLst>
                  <p:cond evt="onClick" delay="0">
                    <p:tgtEl>
                      <p:spTgt spid="19"/>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779" fill="hold"/>
                                        <p:tgtEl>
                                          <p:spTgt spid="19"/>
                                        </p:tgtEl>
                                      </p:cBhvr>
                                    </p:cmd>
                                  </p:childTnLst>
                                </p:cTn>
                              </p:par>
                            </p:childTnLst>
                          </p:cTn>
                        </p:par>
                      </p:childTnLst>
                    </p:cTn>
                  </p:par>
                </p:childTnLst>
              </p:cTn>
              <p:nextCondLst>
                <p:cond evt="onClick" delay="0">
                  <p:tgtEl>
                    <p:spTgt spid="19"/>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19"/>
                </p:tgtEl>
              </p:cMediaNode>
            </p:audio>
            <p:seq concurrent="1" nextAc="seek">
              <p:cTn id="14" restart="whenNotActive" fill="hold" evtFilter="cancelBubble" nodeType="interactiveSeq">
                <p:stCondLst>
                  <p:cond evt="onClick" delay="0">
                    <p:tgtEl>
                      <p:spTgt spid="20"/>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1790" fill="hold"/>
                                        <p:tgtEl>
                                          <p:spTgt spid="20"/>
                                        </p:tgtEl>
                                      </p:cBhvr>
                                    </p:cmd>
                                  </p:childTnLst>
                                </p:cTn>
                              </p:par>
                            </p:childTnLst>
                          </p:cTn>
                        </p:par>
                      </p:childTnLst>
                    </p:cTn>
                  </p:par>
                </p:childTnLst>
              </p:cTn>
              <p:nextCondLst>
                <p:cond evt="onClick" delay="0">
                  <p:tgtEl>
                    <p:spTgt spid="20"/>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20"/>
                </p:tgtEl>
              </p:cMediaNode>
            </p:audio>
            <p:seq concurrent="1" nextAc="seek">
              <p:cTn id="20" restart="whenNotActive" fill="hold" evtFilter="cancelBubble" nodeType="interactiveSeq">
                <p:stCondLst>
                  <p:cond evt="onClick" delay="0">
                    <p:tgtEl>
                      <p:spTgt spid="22"/>
                    </p:tgtEl>
                  </p:cond>
                </p:stCondLst>
                <p:endSync evt="end" delay="0">
                  <p:rtn val="all"/>
                </p:endSync>
                <p:childTnLst>
                  <p:par>
                    <p:cTn id="21" fill="hold">
                      <p:stCondLst>
                        <p:cond delay="0"/>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1560" fill="hold"/>
                                        <p:tgtEl>
                                          <p:spTgt spid="22"/>
                                        </p:tgtEl>
                                      </p:cBhvr>
                                    </p:cmd>
                                  </p:childTnLst>
                                </p:cTn>
                              </p:par>
                            </p:childTnLst>
                          </p:cTn>
                        </p:par>
                      </p:childTnLst>
                    </p:cTn>
                  </p:par>
                </p:childTnLst>
              </p:cTn>
              <p:nextCondLst>
                <p:cond evt="onClick" delay="0">
                  <p:tgtEl>
                    <p:spTgt spid="22"/>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22"/>
                </p:tgtEl>
              </p:cMediaNode>
            </p:audio>
            <p:seq concurrent="1" nextAc="seek">
              <p:cTn id="26" restart="whenNotActive" fill="hold" evtFilter="cancelBubble" nodeType="interactiveSeq">
                <p:stCondLst>
                  <p:cond evt="onClick" delay="0">
                    <p:tgtEl>
                      <p:spTgt spid="23"/>
                    </p:tgtEl>
                  </p:cond>
                </p:stCondLst>
                <p:endSync evt="end" delay="0">
                  <p:rtn val="all"/>
                </p:endSync>
                <p:childTnLst>
                  <p:par>
                    <p:cTn id="27" fill="hold">
                      <p:stCondLst>
                        <p:cond delay="0"/>
                      </p:stCondLst>
                      <p:childTnLst>
                        <p:par>
                          <p:cTn id="28" fill="hold">
                            <p:stCondLst>
                              <p:cond delay="0"/>
                            </p:stCondLst>
                            <p:childTnLst>
                              <p:par>
                                <p:cTn id="29" presetID="1" presetClass="mediacall" presetSubtype="0" fill="hold" nodeType="clickEffect">
                                  <p:stCondLst>
                                    <p:cond delay="0"/>
                                  </p:stCondLst>
                                  <p:childTnLst>
                                    <p:cmd type="call" cmd="playFrom(0.0)">
                                      <p:cBhvr>
                                        <p:cTn id="30" dur="1485" fill="hold"/>
                                        <p:tgtEl>
                                          <p:spTgt spid="23"/>
                                        </p:tgtEl>
                                      </p:cBhvr>
                                    </p:cmd>
                                  </p:childTnLst>
                                </p:cTn>
                              </p:par>
                            </p:childTnLst>
                          </p:cTn>
                        </p:par>
                      </p:childTnLst>
                    </p:cTn>
                  </p:par>
                </p:childTnLst>
              </p:cTn>
              <p:nextCondLst>
                <p:cond evt="onClick" delay="0">
                  <p:tgtEl>
                    <p:spTgt spid="23"/>
                  </p:tgtEl>
                </p:cond>
              </p:nextCondLst>
            </p:seq>
            <p:audio>
              <p:cMediaNode>
                <p:cTn id="31" fill="hold" display="0">
                  <p:stCondLst>
                    <p:cond delay="indefinite"/>
                  </p:stCondLst>
                  <p:endCondLst>
                    <p:cond evt="onNext" delay="0">
                      <p:tgtEl>
                        <p:sldTgt/>
                      </p:tgtEl>
                    </p:cond>
                    <p:cond evt="onPrev" delay="0">
                      <p:tgtEl>
                        <p:sldTgt/>
                      </p:tgtEl>
                    </p:cond>
                    <p:cond evt="onStopAudio" delay="0">
                      <p:tgtEl>
                        <p:sldTgt/>
                      </p:tgtEl>
                    </p:cond>
                  </p:endCondLst>
                </p:cTn>
                <p:tgtEl>
                  <p:spTgt spid="23"/>
                </p:tgtEl>
              </p:cMediaNode>
            </p:audio>
            <p:seq concurrent="1" nextAc="seek">
              <p:cTn id="32" restart="whenNotActive" fill="hold" evtFilter="cancelBubble" nodeType="interactiveSeq">
                <p:stCondLst>
                  <p:cond evt="onClick" delay="0">
                    <p:tgtEl>
                      <p:spTgt spid="24"/>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1570" fill="hold"/>
                                        <p:tgtEl>
                                          <p:spTgt spid="24"/>
                                        </p:tgtEl>
                                      </p:cBhvr>
                                    </p:cmd>
                                  </p:childTnLst>
                                </p:cTn>
                              </p:par>
                            </p:childTnLst>
                          </p:cTn>
                        </p:par>
                      </p:childTnLst>
                    </p:cTn>
                  </p:par>
                </p:childTnLst>
              </p:cTn>
              <p:nextCondLst>
                <p:cond evt="onClick" delay="0">
                  <p:tgtEl>
                    <p:spTgt spid="24"/>
                  </p:tgtEl>
                </p:cond>
              </p:nextCondLst>
            </p:seq>
            <p:audio>
              <p:cMediaNode>
                <p:cTn id="37" fill="hold" display="0">
                  <p:stCondLst>
                    <p:cond delay="indefinite"/>
                  </p:stCondLst>
                  <p:endCondLst>
                    <p:cond evt="onNext" delay="0">
                      <p:tgtEl>
                        <p:sldTgt/>
                      </p:tgtEl>
                    </p:cond>
                    <p:cond evt="onPrev" delay="0">
                      <p:tgtEl>
                        <p:sldTgt/>
                      </p:tgtEl>
                    </p:cond>
                    <p:cond evt="onStopAudio" delay="0">
                      <p:tgtEl>
                        <p:sldTgt/>
                      </p:tgtEl>
                    </p:cond>
                  </p:endCondLst>
                </p:cTn>
                <p:tgtEl>
                  <p:spTgt spid="24"/>
                </p:tgtEl>
              </p:cMediaNode>
            </p:audio>
            <p:seq concurrent="1" nextAc="seek">
              <p:cTn id="38" restart="whenNotActive" fill="hold" evtFilter="cancelBubble" nodeType="interactiveSeq">
                <p:stCondLst>
                  <p:cond evt="onClick" delay="0">
                    <p:tgtEl>
                      <p:spTgt spid="25"/>
                    </p:tgtEl>
                  </p:cond>
                </p:stCondLst>
                <p:endSync evt="end" delay="0">
                  <p:rtn val="all"/>
                </p:endSync>
                <p:childTnLst>
                  <p:par>
                    <p:cTn id="39" fill="hold">
                      <p:stCondLst>
                        <p:cond delay="0"/>
                      </p:stCondLst>
                      <p:childTnLst>
                        <p:par>
                          <p:cTn id="40" fill="hold">
                            <p:stCondLst>
                              <p:cond delay="0"/>
                            </p:stCondLst>
                            <p:childTnLst>
                              <p:par>
                                <p:cTn id="41" presetID="1" presetClass="mediacall" presetSubtype="0" fill="hold" nodeType="clickEffect">
                                  <p:stCondLst>
                                    <p:cond delay="0"/>
                                  </p:stCondLst>
                                  <p:childTnLst>
                                    <p:cmd type="call" cmd="playFrom(0.0)">
                                      <p:cBhvr>
                                        <p:cTn id="42" dur="1208" fill="hold"/>
                                        <p:tgtEl>
                                          <p:spTgt spid="25"/>
                                        </p:tgtEl>
                                      </p:cBhvr>
                                    </p:cmd>
                                  </p:childTnLst>
                                </p:cTn>
                              </p:par>
                            </p:childTnLst>
                          </p:cTn>
                        </p:par>
                      </p:childTnLst>
                    </p:cTn>
                  </p:par>
                </p:childTnLst>
              </p:cTn>
              <p:nextCondLst>
                <p:cond evt="onClick" delay="0">
                  <p:tgtEl>
                    <p:spTgt spid="25"/>
                  </p:tgtEl>
                </p:cond>
              </p:nextCondLst>
            </p:seq>
            <p:audio>
              <p:cMediaNode>
                <p:cTn id="43" fill="hold" display="0">
                  <p:stCondLst>
                    <p:cond delay="indefinite"/>
                  </p:stCondLst>
                  <p:endCondLst>
                    <p:cond evt="onNext" delay="0">
                      <p:tgtEl>
                        <p:sldTgt/>
                      </p:tgtEl>
                    </p:cond>
                    <p:cond evt="onPrev" delay="0">
                      <p:tgtEl>
                        <p:sldTgt/>
                      </p:tgtEl>
                    </p:cond>
                    <p:cond evt="onStopAudio" delay="0">
                      <p:tgtEl>
                        <p:sldTgt/>
                      </p:tgtEl>
                    </p:cond>
                  </p:endCondLst>
                </p:cTn>
                <p:tgtEl>
                  <p:spTgt spid="25"/>
                </p:tgtEl>
              </p:cMediaNode>
            </p:audio>
            <p:seq concurrent="1" nextAc="seek">
              <p:cTn id="44" restart="whenNotActive" fill="hold" evtFilter="cancelBubble" nodeType="interactiveSeq">
                <p:stCondLst>
                  <p:cond evt="onClick" delay="0">
                    <p:tgtEl>
                      <p:spTgt spid="26"/>
                    </p:tgtEl>
                  </p:cond>
                </p:stCondLst>
                <p:endSync evt="end" delay="0">
                  <p:rtn val="all"/>
                </p:endSync>
                <p:childTnLst>
                  <p:par>
                    <p:cTn id="45" fill="hold">
                      <p:stCondLst>
                        <p:cond delay="0"/>
                      </p:stCondLst>
                      <p:childTnLst>
                        <p:par>
                          <p:cTn id="46" fill="hold">
                            <p:stCondLst>
                              <p:cond delay="0"/>
                            </p:stCondLst>
                            <p:childTnLst>
                              <p:par>
                                <p:cTn id="47" presetID="1" presetClass="mediacall" presetSubtype="0" fill="hold" nodeType="clickEffect">
                                  <p:stCondLst>
                                    <p:cond delay="0"/>
                                  </p:stCondLst>
                                  <p:childTnLst>
                                    <p:cmd type="call" cmd="playFrom(0.0)">
                                      <p:cBhvr>
                                        <p:cTn id="48" dur="1550" fill="hold"/>
                                        <p:tgtEl>
                                          <p:spTgt spid="26"/>
                                        </p:tgtEl>
                                      </p:cBhvr>
                                    </p:cmd>
                                  </p:childTnLst>
                                </p:cTn>
                              </p:par>
                            </p:childTnLst>
                          </p:cTn>
                        </p:par>
                      </p:childTnLst>
                    </p:cTn>
                  </p:par>
                </p:childTnLst>
              </p:cTn>
              <p:nextCondLst>
                <p:cond evt="onClick" delay="0">
                  <p:tgtEl>
                    <p:spTgt spid="26"/>
                  </p:tgtEl>
                </p:cond>
              </p:nextCondLst>
            </p:seq>
            <p:audio>
              <p:cMediaNode>
                <p:cTn id="49" fill="hold" display="0">
                  <p:stCondLst>
                    <p:cond delay="indefinite"/>
                  </p:stCondLst>
                  <p:endCondLst>
                    <p:cond evt="onNext" delay="0">
                      <p:tgtEl>
                        <p:sldTgt/>
                      </p:tgtEl>
                    </p:cond>
                    <p:cond evt="onPrev" delay="0">
                      <p:tgtEl>
                        <p:sldTgt/>
                      </p:tgtEl>
                    </p:cond>
                    <p:cond evt="onStopAudio" delay="0">
                      <p:tgtEl>
                        <p:sldTgt/>
                      </p:tgtEl>
                    </p:cond>
                  </p:endCondLst>
                </p:cTn>
                <p:tgtEl>
                  <p:spTgt spid="26"/>
                </p:tgtEl>
              </p:cMediaNode>
            </p:audio>
            <p:seq concurrent="1" nextAc="seek">
              <p:cTn id="50" restart="whenNotActive" fill="hold" evtFilter="cancelBubble" nodeType="interactiveSeq">
                <p:stCondLst>
                  <p:cond evt="onClick" delay="0">
                    <p:tgtEl>
                      <p:spTgt spid="27"/>
                    </p:tgtEl>
                  </p:cond>
                </p:stCondLst>
                <p:endSync evt="end" delay="0">
                  <p:rtn val="all"/>
                </p:endSync>
                <p:childTnLst>
                  <p:par>
                    <p:cTn id="51" fill="hold">
                      <p:stCondLst>
                        <p:cond delay="0"/>
                      </p:stCondLst>
                      <p:childTnLst>
                        <p:par>
                          <p:cTn id="52" fill="hold">
                            <p:stCondLst>
                              <p:cond delay="0"/>
                            </p:stCondLst>
                            <p:childTnLst>
                              <p:par>
                                <p:cTn id="53" presetID="1" presetClass="mediacall" presetSubtype="0" fill="hold" nodeType="clickEffect">
                                  <p:stCondLst>
                                    <p:cond delay="0"/>
                                  </p:stCondLst>
                                  <p:childTnLst>
                                    <p:cmd type="call" cmd="playFrom(0.0)">
                                      <p:cBhvr>
                                        <p:cTn id="54" dur="1420" fill="hold"/>
                                        <p:tgtEl>
                                          <p:spTgt spid="27"/>
                                        </p:tgtEl>
                                      </p:cBhvr>
                                    </p:cmd>
                                  </p:childTnLst>
                                </p:cTn>
                              </p:par>
                            </p:childTnLst>
                          </p:cTn>
                        </p:par>
                      </p:childTnLst>
                    </p:cTn>
                  </p:par>
                </p:childTnLst>
              </p:cTn>
              <p:nextCondLst>
                <p:cond evt="onClick" delay="0">
                  <p:tgtEl>
                    <p:spTgt spid="27"/>
                  </p:tgtEl>
                </p:cond>
              </p:nextCondLst>
            </p:seq>
            <p:audio>
              <p:cMediaNode>
                <p:cTn id="55" fill="hold" display="0">
                  <p:stCondLst>
                    <p:cond delay="indefinite"/>
                  </p:stCondLst>
                  <p:endCondLst>
                    <p:cond evt="onNext" delay="0">
                      <p:tgtEl>
                        <p:sldTgt/>
                      </p:tgtEl>
                    </p:cond>
                    <p:cond evt="onPrev" delay="0">
                      <p:tgtEl>
                        <p:sldTgt/>
                      </p:tgtEl>
                    </p:cond>
                    <p:cond evt="onStopAudio" delay="0">
                      <p:tgtEl>
                        <p:sldTgt/>
                      </p:tgtEl>
                    </p:cond>
                  </p:endCondLst>
                </p:cTn>
                <p:tgtEl>
                  <p:spTgt spid="27"/>
                </p:tgtEl>
              </p:cMediaNode>
            </p:audio>
            <p:seq concurrent="1" nextAc="seek">
              <p:cTn id="56" restart="whenNotActive" fill="hold" evtFilter="cancelBubble" nodeType="interactiveSeq">
                <p:stCondLst>
                  <p:cond evt="onClick" delay="0">
                    <p:tgtEl>
                      <p:spTgt spid="28"/>
                    </p:tgtEl>
                  </p:cond>
                </p:stCondLst>
                <p:endSync evt="end" delay="0">
                  <p:rtn val="all"/>
                </p:endSync>
                <p:childTnLst>
                  <p:par>
                    <p:cTn id="57" fill="hold">
                      <p:stCondLst>
                        <p:cond delay="0"/>
                      </p:stCondLst>
                      <p:childTnLst>
                        <p:par>
                          <p:cTn id="58" fill="hold">
                            <p:stCondLst>
                              <p:cond delay="0"/>
                            </p:stCondLst>
                            <p:childTnLst>
                              <p:par>
                                <p:cTn id="59" presetID="1" presetClass="mediacall" presetSubtype="0" fill="hold" nodeType="clickEffect">
                                  <p:stCondLst>
                                    <p:cond delay="0"/>
                                  </p:stCondLst>
                                  <p:childTnLst>
                                    <p:cmd type="call" cmd="playFrom(0.0)">
                                      <p:cBhvr>
                                        <p:cTn id="60" dur="1910" fill="hold"/>
                                        <p:tgtEl>
                                          <p:spTgt spid="28"/>
                                        </p:tgtEl>
                                      </p:cBhvr>
                                    </p:cmd>
                                  </p:childTnLst>
                                </p:cTn>
                              </p:par>
                            </p:childTnLst>
                          </p:cTn>
                        </p:par>
                      </p:childTnLst>
                    </p:cTn>
                  </p:par>
                </p:childTnLst>
              </p:cTn>
              <p:nextCondLst>
                <p:cond evt="onClick" delay="0">
                  <p:tgtEl>
                    <p:spTgt spid="28"/>
                  </p:tgtEl>
                </p:cond>
              </p:nextCondLst>
            </p:seq>
            <p:audio>
              <p:cMediaNode>
                <p:cTn id="61" fill="hold" display="0">
                  <p:stCondLst>
                    <p:cond delay="indefinite"/>
                  </p:stCondLst>
                  <p:endCondLst>
                    <p:cond evt="onNext" delay="0">
                      <p:tgtEl>
                        <p:sldTgt/>
                      </p:tgtEl>
                    </p:cond>
                    <p:cond evt="onPrev" delay="0">
                      <p:tgtEl>
                        <p:sldTgt/>
                      </p:tgtEl>
                    </p:cond>
                    <p:cond evt="onStopAudio" delay="0">
                      <p:tgtEl>
                        <p:sldTgt/>
                      </p:tgtEl>
                    </p:cond>
                  </p:endCondLst>
                </p:cTn>
                <p:tgtEl>
                  <p:spTgt spid="28"/>
                </p:tgtEl>
              </p:cMediaNode>
            </p:audio>
            <p:seq concurrent="1" nextAc="seek">
              <p:cTn id="62" restart="whenNotActive" fill="hold" evtFilter="cancelBubble" nodeType="interactiveSeq">
                <p:stCondLst>
                  <p:cond evt="onClick" delay="0">
                    <p:tgtEl>
                      <p:spTgt spid="30"/>
                    </p:tgtEl>
                  </p:cond>
                </p:stCondLst>
                <p:endSync evt="end" delay="0">
                  <p:rtn val="all"/>
                </p:endSync>
                <p:childTnLst>
                  <p:par>
                    <p:cTn id="63" fill="hold">
                      <p:stCondLst>
                        <p:cond delay="0"/>
                      </p:stCondLst>
                      <p:childTnLst>
                        <p:par>
                          <p:cTn id="64" fill="hold">
                            <p:stCondLst>
                              <p:cond delay="0"/>
                            </p:stCondLst>
                            <p:childTnLst>
                              <p:par>
                                <p:cTn id="65" presetID="1" presetClass="mediacall" presetSubtype="0" fill="hold" nodeType="clickEffect">
                                  <p:stCondLst>
                                    <p:cond delay="0"/>
                                  </p:stCondLst>
                                  <p:childTnLst>
                                    <p:cmd type="call" cmd="playFrom(0.0)">
                                      <p:cBhvr>
                                        <p:cTn id="66" dur="1560" fill="hold"/>
                                        <p:tgtEl>
                                          <p:spTgt spid="30"/>
                                        </p:tgtEl>
                                      </p:cBhvr>
                                    </p:cmd>
                                  </p:childTnLst>
                                </p:cTn>
                              </p:par>
                            </p:childTnLst>
                          </p:cTn>
                        </p:par>
                      </p:childTnLst>
                    </p:cTn>
                  </p:par>
                </p:childTnLst>
              </p:cTn>
              <p:nextCondLst>
                <p:cond evt="onClick" delay="0">
                  <p:tgtEl>
                    <p:spTgt spid="30"/>
                  </p:tgtEl>
                </p:cond>
              </p:nextCondLst>
            </p:seq>
            <p:audio>
              <p:cMediaNode>
                <p:cTn id="67" fill="hold" display="0">
                  <p:stCondLst>
                    <p:cond delay="indefinite"/>
                  </p:stCondLst>
                  <p:endCondLst>
                    <p:cond evt="onNext" delay="0">
                      <p:tgtEl>
                        <p:sldTgt/>
                      </p:tgtEl>
                    </p:cond>
                    <p:cond evt="onPrev" delay="0">
                      <p:tgtEl>
                        <p:sldTgt/>
                      </p:tgtEl>
                    </p:cond>
                    <p:cond evt="onStopAudio" delay="0">
                      <p:tgtEl>
                        <p:sldTgt/>
                      </p:tgtEl>
                    </p:cond>
                  </p:endCondLst>
                </p:cTn>
                <p:tgtEl>
                  <p:spTgt spid="30"/>
                </p:tgtEl>
              </p:cMediaNode>
            </p:audio>
            <p:seq concurrent="1" nextAc="seek">
              <p:cTn id="68" restart="whenNotActive" fill="hold" evtFilter="cancelBubble" nodeType="interactiveSeq">
                <p:stCondLst>
                  <p:cond evt="onClick" delay="0">
                    <p:tgtEl>
                      <p:spTgt spid="35"/>
                    </p:tgtEl>
                  </p:cond>
                </p:stCondLst>
                <p:endSync evt="end" delay="0">
                  <p:rtn val="all"/>
                </p:endSync>
                <p:childTnLst>
                  <p:par>
                    <p:cTn id="69" fill="hold">
                      <p:stCondLst>
                        <p:cond delay="0"/>
                      </p:stCondLst>
                      <p:childTnLst>
                        <p:par>
                          <p:cTn id="70" fill="hold">
                            <p:stCondLst>
                              <p:cond delay="0"/>
                            </p:stCondLst>
                            <p:childTnLst>
                              <p:par>
                                <p:cTn id="71" presetID="1" presetClass="mediacall" presetSubtype="0" fill="hold" nodeType="clickEffect">
                                  <p:stCondLst>
                                    <p:cond delay="0"/>
                                  </p:stCondLst>
                                  <p:childTnLst>
                                    <p:cmd type="call" cmd="playFrom(0.0)">
                                      <p:cBhvr>
                                        <p:cTn id="72" dur="1155" fill="hold"/>
                                        <p:tgtEl>
                                          <p:spTgt spid="35"/>
                                        </p:tgtEl>
                                      </p:cBhvr>
                                    </p:cmd>
                                  </p:childTnLst>
                                </p:cTn>
                              </p:par>
                            </p:childTnLst>
                          </p:cTn>
                        </p:par>
                      </p:childTnLst>
                    </p:cTn>
                  </p:par>
                </p:childTnLst>
              </p:cTn>
              <p:nextCondLst>
                <p:cond evt="onClick" delay="0">
                  <p:tgtEl>
                    <p:spTgt spid="35"/>
                  </p:tgtEl>
                </p:cond>
              </p:nextCondLst>
            </p:seq>
            <p:audio>
              <p:cMediaNode>
                <p:cTn id="73" fill="hold" display="0">
                  <p:stCondLst>
                    <p:cond delay="indefinite"/>
                  </p:stCondLst>
                  <p:endCondLst>
                    <p:cond evt="onNext" delay="0">
                      <p:tgtEl>
                        <p:sldTgt/>
                      </p:tgtEl>
                    </p:cond>
                    <p:cond evt="onPrev" delay="0">
                      <p:tgtEl>
                        <p:sldTgt/>
                      </p:tgtEl>
                    </p:cond>
                    <p:cond evt="onStopAudio" delay="0">
                      <p:tgtEl>
                        <p:sldTgt/>
                      </p:tgtEl>
                    </p:cond>
                  </p:endCondLst>
                </p:cTn>
                <p:tgtEl>
                  <p:spTgt spid="35"/>
                </p:tgtEl>
              </p:cMediaNode>
            </p:audio>
          </p:childTnLst>
        </p:cTn>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381000"/>
            <a:ext cx="7772400" cy="1143000"/>
          </a:xfrm>
        </p:spPr>
        <p:txBody>
          <a:bodyPr/>
          <a:lstStyle/>
          <a:p>
            <a:r>
              <a:rPr lang="en-US" altLang="zh-CN" dirty="0" smtClean="0">
                <a:latin typeface="Calibri"/>
                <a:cs typeface="Calibri"/>
              </a:rPr>
              <a:t>Speech Corpus II</a:t>
            </a:r>
            <a:endParaRPr lang="zh-CN" altLang="en-US" dirty="0">
              <a:latin typeface="Calibri"/>
              <a:cs typeface="Calibri"/>
            </a:endParaRPr>
          </a:p>
        </p:txBody>
      </p:sp>
      <p:sp>
        <p:nvSpPr>
          <p:cNvPr id="3" name="内容占位符 2"/>
          <p:cNvSpPr>
            <a:spLocks noGrp="1"/>
          </p:cNvSpPr>
          <p:nvPr>
            <p:ph idx="1"/>
          </p:nvPr>
        </p:nvSpPr>
        <p:spPr>
          <a:xfrm>
            <a:off x="685800" y="1752600"/>
            <a:ext cx="7772400" cy="4114800"/>
          </a:xfrm>
        </p:spPr>
        <p:txBody>
          <a:bodyPr/>
          <a:lstStyle/>
          <a:p>
            <a:r>
              <a:rPr lang="en-US" altLang="zh-CN" dirty="0" smtClean="0">
                <a:latin typeface="Calibri"/>
                <a:cs typeface="Calibri"/>
              </a:rPr>
              <a:t>UGA database</a:t>
            </a:r>
          </a:p>
          <a:p>
            <a:pPr lvl="1"/>
            <a:r>
              <a:rPr lang="en-US" altLang="zh-CN" dirty="0" smtClean="0">
                <a:latin typeface="Calibri"/>
                <a:cs typeface="Calibri"/>
              </a:rPr>
              <a:t>Similar to LDC database, but acted by students at the University of Georgia </a:t>
            </a:r>
          </a:p>
          <a:p>
            <a:pPr lvl="1"/>
            <a:r>
              <a:rPr lang="en-US" altLang="zh-CN" dirty="0" smtClean="0">
                <a:latin typeface="Calibri"/>
                <a:cs typeface="Calibri"/>
              </a:rPr>
              <a:t>Expressed emotions are not very strong</a:t>
            </a:r>
            <a:endParaRPr lang="zh-CN" altLang="en-US" dirty="0">
              <a:latin typeface="Calibri"/>
              <a:cs typeface="Calibri"/>
            </a:endParaRPr>
          </a:p>
        </p:txBody>
      </p:sp>
      <p:sp>
        <p:nvSpPr>
          <p:cNvPr id="4" name="TextBox 3"/>
          <p:cNvSpPr txBox="1"/>
          <p:nvPr/>
        </p:nvSpPr>
        <p:spPr>
          <a:xfrm>
            <a:off x="2286000" y="3886200"/>
            <a:ext cx="3921190" cy="400110"/>
          </a:xfrm>
          <a:prstGeom prst="rect">
            <a:avLst/>
          </a:prstGeom>
          <a:noFill/>
        </p:spPr>
        <p:txBody>
          <a:bodyPr wrap="square" rtlCol="0">
            <a:spAutoFit/>
          </a:bodyPr>
          <a:lstStyle/>
          <a:p>
            <a:r>
              <a:rPr lang="en-US" altLang="zh-CN" sz="2000" dirty="0" smtClean="0">
                <a:latin typeface="Times New Roman"/>
                <a:cs typeface="Times New Roman"/>
              </a:rPr>
              <a:t>Happiness (male/female)</a:t>
            </a:r>
            <a:endParaRPr lang="zh-CN" altLang="en-US" sz="2000" dirty="0">
              <a:latin typeface="Times New Roman"/>
              <a:cs typeface="Times New Roman"/>
            </a:endParaRPr>
          </a:p>
        </p:txBody>
      </p:sp>
      <p:sp>
        <p:nvSpPr>
          <p:cNvPr id="5" name="TextBox 4"/>
          <p:cNvSpPr txBox="1"/>
          <p:nvPr/>
        </p:nvSpPr>
        <p:spPr>
          <a:xfrm>
            <a:off x="2286000" y="5029200"/>
            <a:ext cx="1532384" cy="400110"/>
          </a:xfrm>
          <a:prstGeom prst="rect">
            <a:avLst/>
          </a:prstGeom>
          <a:noFill/>
        </p:spPr>
        <p:txBody>
          <a:bodyPr wrap="square" rtlCol="0">
            <a:spAutoFit/>
          </a:bodyPr>
          <a:lstStyle/>
          <a:p>
            <a:r>
              <a:rPr lang="en-US" altLang="zh-CN" sz="2000" dirty="0" smtClean="0">
                <a:latin typeface="Times New Roman"/>
                <a:cs typeface="Times New Roman"/>
              </a:rPr>
              <a:t>sadness</a:t>
            </a:r>
            <a:endParaRPr lang="zh-CN" altLang="en-US" sz="2000" dirty="0">
              <a:latin typeface="Times New Roman"/>
              <a:cs typeface="Times New Roman"/>
            </a:endParaRPr>
          </a:p>
        </p:txBody>
      </p:sp>
      <p:sp>
        <p:nvSpPr>
          <p:cNvPr id="6" name="TextBox 5"/>
          <p:cNvSpPr txBox="1"/>
          <p:nvPr/>
        </p:nvSpPr>
        <p:spPr>
          <a:xfrm>
            <a:off x="2286000" y="4267200"/>
            <a:ext cx="1549862" cy="400110"/>
          </a:xfrm>
          <a:prstGeom prst="rect">
            <a:avLst/>
          </a:prstGeom>
          <a:noFill/>
        </p:spPr>
        <p:txBody>
          <a:bodyPr wrap="square" rtlCol="0">
            <a:spAutoFit/>
          </a:bodyPr>
          <a:lstStyle/>
          <a:p>
            <a:r>
              <a:rPr lang="en-US" altLang="zh-CN" sz="2000" dirty="0" smtClean="0">
                <a:latin typeface="Times New Roman"/>
                <a:cs typeface="Times New Roman"/>
              </a:rPr>
              <a:t>anger</a:t>
            </a:r>
            <a:endParaRPr lang="zh-CN" altLang="en-US" sz="2000" dirty="0">
              <a:latin typeface="Times New Roman"/>
              <a:cs typeface="Times New Roman"/>
            </a:endParaRPr>
          </a:p>
        </p:txBody>
      </p:sp>
      <p:sp>
        <p:nvSpPr>
          <p:cNvPr id="7" name="TextBox 6"/>
          <p:cNvSpPr txBox="1"/>
          <p:nvPr/>
        </p:nvSpPr>
        <p:spPr>
          <a:xfrm>
            <a:off x="2286000" y="5638800"/>
            <a:ext cx="1549862" cy="400110"/>
          </a:xfrm>
          <a:prstGeom prst="rect">
            <a:avLst/>
          </a:prstGeom>
          <a:noFill/>
        </p:spPr>
        <p:txBody>
          <a:bodyPr wrap="square" rtlCol="0">
            <a:spAutoFit/>
          </a:bodyPr>
          <a:lstStyle/>
          <a:p>
            <a:r>
              <a:rPr lang="en-US" altLang="zh-CN" sz="2000" dirty="0" smtClean="0">
                <a:latin typeface="Times New Roman"/>
                <a:cs typeface="Times New Roman"/>
              </a:rPr>
              <a:t>fear</a:t>
            </a:r>
            <a:endParaRPr lang="zh-CN" altLang="en-US" sz="2000" dirty="0">
              <a:latin typeface="Times New Roman"/>
              <a:cs typeface="Times New Roman"/>
            </a:endParaRPr>
          </a:p>
        </p:txBody>
      </p:sp>
      <p:sp>
        <p:nvSpPr>
          <p:cNvPr id="8" name="TextBox 7"/>
          <p:cNvSpPr txBox="1"/>
          <p:nvPr/>
        </p:nvSpPr>
        <p:spPr>
          <a:xfrm>
            <a:off x="2286000" y="4648200"/>
            <a:ext cx="1549862" cy="400110"/>
          </a:xfrm>
          <a:prstGeom prst="rect">
            <a:avLst/>
          </a:prstGeom>
          <a:noFill/>
        </p:spPr>
        <p:txBody>
          <a:bodyPr wrap="square" rtlCol="0">
            <a:spAutoFit/>
          </a:bodyPr>
          <a:lstStyle/>
          <a:p>
            <a:r>
              <a:rPr lang="en-US" altLang="zh-CN" sz="2000" dirty="0" smtClean="0">
                <a:latin typeface="Times New Roman"/>
                <a:cs typeface="Times New Roman"/>
              </a:rPr>
              <a:t>disgust</a:t>
            </a:r>
            <a:endParaRPr lang="zh-CN" altLang="en-US" sz="2000" dirty="0">
              <a:latin typeface="Times New Roman"/>
              <a:cs typeface="Times New Roman"/>
            </a:endParaRPr>
          </a:p>
        </p:txBody>
      </p:sp>
      <p:sp>
        <p:nvSpPr>
          <p:cNvPr id="9" name="TextBox 8"/>
          <p:cNvSpPr txBox="1"/>
          <p:nvPr/>
        </p:nvSpPr>
        <p:spPr>
          <a:xfrm>
            <a:off x="2286000" y="5334000"/>
            <a:ext cx="1549862" cy="400110"/>
          </a:xfrm>
          <a:prstGeom prst="rect">
            <a:avLst/>
          </a:prstGeom>
          <a:noFill/>
        </p:spPr>
        <p:txBody>
          <a:bodyPr wrap="square" rtlCol="0">
            <a:spAutoFit/>
          </a:bodyPr>
          <a:lstStyle/>
          <a:p>
            <a:r>
              <a:rPr lang="en-US" altLang="zh-CN" sz="2000" dirty="0" smtClean="0">
                <a:latin typeface="Times New Roman"/>
                <a:cs typeface="Times New Roman"/>
              </a:rPr>
              <a:t>neutral</a:t>
            </a:r>
            <a:endParaRPr lang="zh-CN" altLang="en-US" sz="2000" dirty="0">
              <a:latin typeface="Times New Roman"/>
              <a:cs typeface="Times New Roman"/>
            </a:endParaRPr>
          </a:p>
        </p:txBody>
      </p:sp>
      <p:pic>
        <p:nvPicPr>
          <p:cNvPr id="22" name="bo_m_happiness_1.wav">
            <a:hlinkClick r:id="" action="ppaction://media"/>
          </p:cNvPr>
          <p:cNvPicPr>
            <a:picLocks noRot="1" noChangeAspect="1"/>
          </p:cNvPicPr>
          <p:nvPr>
            <a:wavAudioFile r:embed="rId1" name="bo_m_happiness_1.wav"/>
          </p:nvPr>
        </p:nvPicPr>
        <p:blipFill>
          <a:blip r:embed="rId14"/>
          <a:stretch>
            <a:fillRect/>
          </a:stretch>
        </p:blipFill>
        <p:spPr>
          <a:xfrm>
            <a:off x="5257800" y="3962400"/>
            <a:ext cx="304800" cy="304800"/>
          </a:xfrm>
          <a:prstGeom prst="rect">
            <a:avLst/>
          </a:prstGeom>
        </p:spPr>
      </p:pic>
      <p:pic>
        <p:nvPicPr>
          <p:cNvPr id="23" name="bo_m_anger_1.wav">
            <a:hlinkClick r:id="" action="ppaction://media"/>
          </p:cNvPr>
          <p:cNvPicPr>
            <a:picLocks noRot="1" noChangeAspect="1"/>
          </p:cNvPicPr>
          <p:nvPr>
            <a:wavAudioFile r:embed="rId2" name="bo_m_anger_1.wav"/>
          </p:nvPr>
        </p:nvPicPr>
        <p:blipFill>
          <a:blip r:embed="rId14"/>
          <a:stretch>
            <a:fillRect/>
          </a:stretch>
        </p:blipFill>
        <p:spPr>
          <a:xfrm>
            <a:off x="5257800" y="4343400"/>
            <a:ext cx="304800" cy="304800"/>
          </a:xfrm>
          <a:prstGeom prst="rect">
            <a:avLst/>
          </a:prstGeom>
        </p:spPr>
      </p:pic>
      <p:pic>
        <p:nvPicPr>
          <p:cNvPr id="24" name="bo_m_disgust_7.wav">
            <a:hlinkClick r:id="" action="ppaction://media"/>
          </p:cNvPr>
          <p:cNvPicPr>
            <a:picLocks noRot="1" noChangeAspect="1"/>
          </p:cNvPicPr>
          <p:nvPr>
            <a:wavAudioFile r:embed="rId3" name="bo_m_disgust_7.wav"/>
          </p:nvPr>
        </p:nvPicPr>
        <p:blipFill>
          <a:blip r:embed="rId14"/>
          <a:stretch>
            <a:fillRect/>
          </a:stretch>
        </p:blipFill>
        <p:spPr>
          <a:xfrm>
            <a:off x="5257800" y="4648200"/>
            <a:ext cx="304800" cy="304800"/>
          </a:xfrm>
          <a:prstGeom prst="rect">
            <a:avLst/>
          </a:prstGeom>
        </p:spPr>
      </p:pic>
      <p:pic>
        <p:nvPicPr>
          <p:cNvPr id="25" name="bo_m_sadness_10.wav">
            <a:hlinkClick r:id="" action="ppaction://media"/>
          </p:cNvPr>
          <p:cNvPicPr>
            <a:picLocks noRot="1" noChangeAspect="1"/>
          </p:cNvPicPr>
          <p:nvPr>
            <a:wavAudioFile r:embed="rId4" name="bo_m_sadness_10.wav"/>
          </p:nvPr>
        </p:nvPicPr>
        <p:blipFill>
          <a:blip r:embed="rId14"/>
          <a:stretch>
            <a:fillRect/>
          </a:stretch>
        </p:blipFill>
        <p:spPr>
          <a:xfrm>
            <a:off x="5257800" y="5029200"/>
            <a:ext cx="304800" cy="304800"/>
          </a:xfrm>
          <a:prstGeom prst="rect">
            <a:avLst/>
          </a:prstGeom>
        </p:spPr>
      </p:pic>
      <p:pic>
        <p:nvPicPr>
          <p:cNvPr id="26" name="bo_m_neutral_2.wav">
            <a:hlinkClick r:id="" action="ppaction://media"/>
          </p:cNvPr>
          <p:cNvPicPr>
            <a:picLocks noRot="1" noChangeAspect="1"/>
          </p:cNvPicPr>
          <p:nvPr>
            <a:wavAudioFile r:embed="rId5" name="bo_m_neutral_2.wav"/>
          </p:nvPr>
        </p:nvPicPr>
        <p:blipFill>
          <a:blip r:embed="rId14"/>
          <a:stretch>
            <a:fillRect/>
          </a:stretch>
        </p:blipFill>
        <p:spPr>
          <a:xfrm>
            <a:off x="5257800" y="5334000"/>
            <a:ext cx="304800" cy="304800"/>
          </a:xfrm>
          <a:prstGeom prst="rect">
            <a:avLst/>
          </a:prstGeom>
        </p:spPr>
      </p:pic>
      <p:pic>
        <p:nvPicPr>
          <p:cNvPr id="27" name="bo_m_fear_8.wav">
            <a:hlinkClick r:id="" action="ppaction://media"/>
          </p:cNvPr>
          <p:cNvPicPr>
            <a:picLocks noRot="1" noChangeAspect="1"/>
          </p:cNvPicPr>
          <p:nvPr>
            <a:wavAudioFile r:embed="rId6" name="bo_m_fear_8.wav"/>
          </p:nvPr>
        </p:nvPicPr>
        <p:blipFill>
          <a:blip r:embed="rId14"/>
          <a:stretch>
            <a:fillRect/>
          </a:stretch>
        </p:blipFill>
        <p:spPr>
          <a:xfrm>
            <a:off x="5257800" y="5715000"/>
            <a:ext cx="304800" cy="304800"/>
          </a:xfrm>
          <a:prstGeom prst="rect">
            <a:avLst/>
          </a:prstGeom>
        </p:spPr>
      </p:pic>
      <p:pic>
        <p:nvPicPr>
          <p:cNvPr id="28" name="vv_f_happiness_1.wav">
            <a:hlinkClick r:id="" action="ppaction://media"/>
          </p:cNvPr>
          <p:cNvPicPr>
            <a:picLocks noRot="1" noChangeAspect="1"/>
          </p:cNvPicPr>
          <p:nvPr>
            <a:wavAudioFile r:embed="rId7" name="vv_f_happiness_1.wav"/>
          </p:nvPr>
        </p:nvPicPr>
        <p:blipFill>
          <a:blip r:embed="rId15"/>
          <a:stretch>
            <a:fillRect/>
          </a:stretch>
        </p:blipFill>
        <p:spPr>
          <a:xfrm>
            <a:off x="6172200" y="3962400"/>
            <a:ext cx="304800" cy="304800"/>
          </a:xfrm>
          <a:prstGeom prst="rect">
            <a:avLst/>
          </a:prstGeom>
        </p:spPr>
      </p:pic>
      <p:pic>
        <p:nvPicPr>
          <p:cNvPr id="29" name="vv_f_anger_3.wav">
            <a:hlinkClick r:id="" action="ppaction://media"/>
          </p:cNvPr>
          <p:cNvPicPr>
            <a:picLocks noRot="1" noChangeAspect="1"/>
          </p:cNvPicPr>
          <p:nvPr>
            <a:audioFile r:link="rId8"/>
          </p:nvPr>
        </p:nvPicPr>
        <p:blipFill>
          <a:blip r:embed="rId15"/>
          <a:stretch>
            <a:fillRect/>
          </a:stretch>
        </p:blipFill>
        <p:spPr>
          <a:xfrm>
            <a:off x="6172200" y="4343400"/>
            <a:ext cx="304800" cy="304800"/>
          </a:xfrm>
          <a:prstGeom prst="rect">
            <a:avLst/>
          </a:prstGeom>
        </p:spPr>
      </p:pic>
      <p:pic>
        <p:nvPicPr>
          <p:cNvPr id="30" name="vv_f_disgust_9.wav">
            <a:hlinkClick r:id="" action="ppaction://media"/>
          </p:cNvPr>
          <p:cNvPicPr>
            <a:picLocks noRot="1" noChangeAspect="1"/>
          </p:cNvPicPr>
          <p:nvPr>
            <a:wavAudioFile r:embed="rId9" name="vv_f_disgust_9.wav"/>
          </p:nvPr>
        </p:nvPicPr>
        <p:blipFill>
          <a:blip r:embed="rId15"/>
          <a:stretch>
            <a:fillRect/>
          </a:stretch>
        </p:blipFill>
        <p:spPr>
          <a:xfrm>
            <a:off x="6172200" y="4648200"/>
            <a:ext cx="304800" cy="304800"/>
          </a:xfrm>
          <a:prstGeom prst="rect">
            <a:avLst/>
          </a:prstGeom>
        </p:spPr>
      </p:pic>
      <p:pic>
        <p:nvPicPr>
          <p:cNvPr id="31" name="vv_F_sadness_10.wav">
            <a:hlinkClick r:id="" action="ppaction://media"/>
          </p:cNvPr>
          <p:cNvPicPr>
            <a:picLocks noRot="1" noChangeAspect="1"/>
          </p:cNvPicPr>
          <p:nvPr>
            <a:wavAudioFile r:embed="rId10" name="vv_F_sadness_10.wav"/>
          </p:nvPr>
        </p:nvPicPr>
        <p:blipFill>
          <a:blip r:embed="rId15"/>
          <a:stretch>
            <a:fillRect/>
          </a:stretch>
        </p:blipFill>
        <p:spPr>
          <a:xfrm>
            <a:off x="6172200" y="5029200"/>
            <a:ext cx="304800" cy="304800"/>
          </a:xfrm>
          <a:prstGeom prst="rect">
            <a:avLst/>
          </a:prstGeom>
        </p:spPr>
      </p:pic>
      <p:pic>
        <p:nvPicPr>
          <p:cNvPr id="32" name="vv_f_neutral_1.wav">
            <a:hlinkClick r:id="" action="ppaction://media"/>
          </p:cNvPr>
          <p:cNvPicPr>
            <a:picLocks noRot="1" noChangeAspect="1"/>
          </p:cNvPicPr>
          <p:nvPr>
            <a:wavAudioFile r:embed="rId11" name="vv_f_neutral_1.wav"/>
          </p:nvPr>
        </p:nvPicPr>
        <p:blipFill>
          <a:blip r:embed="rId15"/>
          <a:stretch>
            <a:fillRect/>
          </a:stretch>
        </p:blipFill>
        <p:spPr>
          <a:xfrm>
            <a:off x="6172200" y="5334000"/>
            <a:ext cx="304800" cy="304800"/>
          </a:xfrm>
          <a:prstGeom prst="rect">
            <a:avLst/>
          </a:prstGeom>
        </p:spPr>
      </p:pic>
      <p:pic>
        <p:nvPicPr>
          <p:cNvPr id="33" name="vv_f_fear_1.wav">
            <a:hlinkClick r:id="" action="ppaction://media"/>
          </p:cNvPr>
          <p:cNvPicPr>
            <a:picLocks noRot="1" noChangeAspect="1"/>
          </p:cNvPicPr>
          <p:nvPr>
            <a:audioFile r:link="rId12"/>
          </p:nvPr>
        </p:nvPicPr>
        <p:blipFill>
          <a:blip r:embed="rId15"/>
          <a:stretch>
            <a:fillRect/>
          </a:stretch>
        </p:blipFill>
        <p:spPr>
          <a:xfrm>
            <a:off x="6172200" y="57150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2"/>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850" fill="hold"/>
                                        <p:tgtEl>
                                          <p:spTgt spid="22"/>
                                        </p:tgtEl>
                                      </p:cBhvr>
                                    </p:cmd>
                                  </p:childTnLst>
                                </p:cTn>
                              </p:par>
                            </p:childTnLst>
                          </p:cTn>
                        </p:par>
                      </p:childTnLst>
                    </p:cTn>
                  </p:par>
                </p:childTnLst>
              </p:cTn>
              <p:nextCondLst>
                <p:cond evt="onClick" delay="0">
                  <p:tgtEl>
                    <p:spTgt spid="22"/>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22"/>
                </p:tgtEl>
              </p:cMediaNode>
            </p:audio>
            <p:seq concurrent="1" nextAc="seek">
              <p:cTn id="8" restart="whenNotActive" fill="hold" evtFilter="cancelBubble" nodeType="interactiveSeq">
                <p:stCondLst>
                  <p:cond evt="onClick" delay="0">
                    <p:tgtEl>
                      <p:spTgt spid="23"/>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950" fill="hold"/>
                                        <p:tgtEl>
                                          <p:spTgt spid="23"/>
                                        </p:tgtEl>
                                      </p:cBhvr>
                                    </p:cmd>
                                  </p:childTnLst>
                                </p:cTn>
                              </p:par>
                            </p:childTnLst>
                          </p:cTn>
                        </p:par>
                      </p:childTnLst>
                    </p:cTn>
                  </p:par>
                </p:childTnLst>
              </p:cTn>
              <p:nextCondLst>
                <p:cond evt="onClick" delay="0">
                  <p:tgtEl>
                    <p:spTgt spid="23"/>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23"/>
                </p:tgtEl>
              </p:cMediaNode>
            </p:audio>
            <p:seq concurrent="1" nextAc="seek">
              <p:cTn id="14" restart="whenNotActive" fill="hold" evtFilter="cancelBubble" nodeType="interactiveSeq">
                <p:stCondLst>
                  <p:cond evt="onClick" delay="0">
                    <p:tgtEl>
                      <p:spTgt spid="24"/>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870" fill="hold"/>
                                        <p:tgtEl>
                                          <p:spTgt spid="24"/>
                                        </p:tgtEl>
                                      </p:cBhvr>
                                    </p:cmd>
                                  </p:childTnLst>
                                </p:cTn>
                              </p:par>
                            </p:childTnLst>
                          </p:cTn>
                        </p:par>
                      </p:childTnLst>
                    </p:cTn>
                  </p:par>
                </p:childTnLst>
              </p:cTn>
              <p:nextCondLst>
                <p:cond evt="onClick" delay="0">
                  <p:tgtEl>
                    <p:spTgt spid="24"/>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24"/>
                </p:tgtEl>
              </p:cMediaNode>
            </p:audio>
            <p:seq concurrent="1" nextAc="seek">
              <p:cTn id="20" restart="whenNotActive" fill="hold" evtFilter="cancelBubble" nodeType="interactiveSeq">
                <p:stCondLst>
                  <p:cond evt="onClick" delay="0">
                    <p:tgtEl>
                      <p:spTgt spid="25"/>
                    </p:tgtEl>
                  </p:cond>
                </p:stCondLst>
                <p:endSync evt="end" delay="0">
                  <p:rtn val="all"/>
                </p:endSync>
                <p:childTnLst>
                  <p:par>
                    <p:cTn id="21" fill="hold">
                      <p:stCondLst>
                        <p:cond delay="0"/>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1120" fill="hold"/>
                                        <p:tgtEl>
                                          <p:spTgt spid="25"/>
                                        </p:tgtEl>
                                      </p:cBhvr>
                                    </p:cmd>
                                  </p:childTnLst>
                                </p:cTn>
                              </p:par>
                            </p:childTnLst>
                          </p:cTn>
                        </p:par>
                      </p:childTnLst>
                    </p:cTn>
                  </p:par>
                </p:childTnLst>
              </p:cTn>
              <p:nextCondLst>
                <p:cond evt="onClick" delay="0">
                  <p:tgtEl>
                    <p:spTgt spid="25"/>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25"/>
                </p:tgtEl>
              </p:cMediaNode>
            </p:audio>
            <p:seq concurrent="1" nextAc="seek">
              <p:cTn id="26" restart="whenNotActive" fill="hold" evtFilter="cancelBubble" nodeType="interactiveSeq">
                <p:stCondLst>
                  <p:cond evt="onClick" delay="0">
                    <p:tgtEl>
                      <p:spTgt spid="26"/>
                    </p:tgtEl>
                  </p:cond>
                </p:stCondLst>
                <p:endSync evt="end" delay="0">
                  <p:rtn val="all"/>
                </p:endSync>
                <p:childTnLst>
                  <p:par>
                    <p:cTn id="27" fill="hold">
                      <p:stCondLst>
                        <p:cond delay="0"/>
                      </p:stCondLst>
                      <p:childTnLst>
                        <p:par>
                          <p:cTn id="28" fill="hold">
                            <p:stCondLst>
                              <p:cond delay="0"/>
                            </p:stCondLst>
                            <p:childTnLst>
                              <p:par>
                                <p:cTn id="29" presetID="1" presetClass="mediacall" presetSubtype="0" fill="hold" nodeType="clickEffect">
                                  <p:stCondLst>
                                    <p:cond delay="0"/>
                                  </p:stCondLst>
                                  <p:childTnLst>
                                    <p:cmd type="call" cmd="playFrom(0.0)">
                                      <p:cBhvr>
                                        <p:cTn id="30" dur="840" fill="hold"/>
                                        <p:tgtEl>
                                          <p:spTgt spid="26"/>
                                        </p:tgtEl>
                                      </p:cBhvr>
                                    </p:cmd>
                                  </p:childTnLst>
                                </p:cTn>
                              </p:par>
                            </p:childTnLst>
                          </p:cTn>
                        </p:par>
                      </p:childTnLst>
                    </p:cTn>
                  </p:par>
                </p:childTnLst>
              </p:cTn>
              <p:nextCondLst>
                <p:cond evt="onClick" delay="0">
                  <p:tgtEl>
                    <p:spTgt spid="26"/>
                  </p:tgtEl>
                </p:cond>
              </p:nextCondLst>
            </p:seq>
            <p:audio>
              <p:cMediaNode>
                <p:cTn id="31" fill="hold" display="0">
                  <p:stCondLst>
                    <p:cond delay="indefinite"/>
                  </p:stCondLst>
                  <p:endCondLst>
                    <p:cond evt="onNext" delay="0">
                      <p:tgtEl>
                        <p:sldTgt/>
                      </p:tgtEl>
                    </p:cond>
                    <p:cond evt="onPrev" delay="0">
                      <p:tgtEl>
                        <p:sldTgt/>
                      </p:tgtEl>
                    </p:cond>
                    <p:cond evt="onStopAudio" delay="0">
                      <p:tgtEl>
                        <p:sldTgt/>
                      </p:tgtEl>
                    </p:cond>
                  </p:endCondLst>
                </p:cTn>
                <p:tgtEl>
                  <p:spTgt spid="26"/>
                </p:tgtEl>
              </p:cMediaNode>
            </p:audio>
            <p:seq concurrent="1" nextAc="seek">
              <p:cTn id="32" restart="whenNotActive" fill="hold" evtFilter="cancelBubble" nodeType="interactiveSeq">
                <p:stCondLst>
                  <p:cond evt="onClick" delay="0">
                    <p:tgtEl>
                      <p:spTgt spid="27"/>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830" fill="hold"/>
                                        <p:tgtEl>
                                          <p:spTgt spid="27"/>
                                        </p:tgtEl>
                                      </p:cBhvr>
                                    </p:cmd>
                                  </p:childTnLst>
                                </p:cTn>
                              </p:par>
                            </p:childTnLst>
                          </p:cTn>
                        </p:par>
                      </p:childTnLst>
                    </p:cTn>
                  </p:par>
                </p:childTnLst>
              </p:cTn>
              <p:nextCondLst>
                <p:cond evt="onClick" delay="0">
                  <p:tgtEl>
                    <p:spTgt spid="27"/>
                  </p:tgtEl>
                </p:cond>
              </p:nextCondLst>
            </p:seq>
            <p:audio>
              <p:cMediaNode>
                <p:cTn id="37" fill="hold" display="0">
                  <p:stCondLst>
                    <p:cond delay="indefinite"/>
                  </p:stCondLst>
                  <p:endCondLst>
                    <p:cond evt="onNext" delay="0">
                      <p:tgtEl>
                        <p:sldTgt/>
                      </p:tgtEl>
                    </p:cond>
                    <p:cond evt="onPrev" delay="0">
                      <p:tgtEl>
                        <p:sldTgt/>
                      </p:tgtEl>
                    </p:cond>
                    <p:cond evt="onStopAudio" delay="0">
                      <p:tgtEl>
                        <p:sldTgt/>
                      </p:tgtEl>
                    </p:cond>
                  </p:endCondLst>
                </p:cTn>
                <p:tgtEl>
                  <p:spTgt spid="27"/>
                </p:tgtEl>
              </p:cMediaNode>
            </p:audio>
            <p:seq concurrent="1" nextAc="seek">
              <p:cTn id="38" restart="whenNotActive" fill="hold" evtFilter="cancelBubble" nodeType="interactiveSeq">
                <p:stCondLst>
                  <p:cond evt="onClick" delay="0">
                    <p:tgtEl>
                      <p:spTgt spid="28"/>
                    </p:tgtEl>
                  </p:cond>
                </p:stCondLst>
                <p:endSync evt="end" delay="0">
                  <p:rtn val="all"/>
                </p:endSync>
                <p:childTnLst>
                  <p:par>
                    <p:cTn id="39" fill="hold">
                      <p:stCondLst>
                        <p:cond delay="0"/>
                      </p:stCondLst>
                      <p:childTnLst>
                        <p:par>
                          <p:cTn id="40" fill="hold">
                            <p:stCondLst>
                              <p:cond delay="0"/>
                            </p:stCondLst>
                            <p:childTnLst>
                              <p:par>
                                <p:cTn id="41" presetID="1" presetClass="mediacall" presetSubtype="0" fill="hold" nodeType="clickEffect">
                                  <p:stCondLst>
                                    <p:cond delay="0"/>
                                  </p:stCondLst>
                                  <p:childTnLst>
                                    <p:cmd type="call" cmd="playFrom(0.0)">
                                      <p:cBhvr>
                                        <p:cTn id="42" dur="1040" fill="hold"/>
                                        <p:tgtEl>
                                          <p:spTgt spid="28"/>
                                        </p:tgtEl>
                                      </p:cBhvr>
                                    </p:cmd>
                                  </p:childTnLst>
                                </p:cTn>
                              </p:par>
                            </p:childTnLst>
                          </p:cTn>
                        </p:par>
                      </p:childTnLst>
                    </p:cTn>
                  </p:par>
                </p:childTnLst>
              </p:cTn>
              <p:nextCondLst>
                <p:cond evt="onClick" delay="0">
                  <p:tgtEl>
                    <p:spTgt spid="28"/>
                  </p:tgtEl>
                </p:cond>
              </p:nextCondLst>
            </p:seq>
            <p:audio>
              <p:cMediaNode>
                <p:cTn id="43" fill="hold" display="0">
                  <p:stCondLst>
                    <p:cond delay="indefinite"/>
                  </p:stCondLst>
                  <p:endCondLst>
                    <p:cond evt="onNext" delay="0">
                      <p:tgtEl>
                        <p:sldTgt/>
                      </p:tgtEl>
                    </p:cond>
                    <p:cond evt="onPrev" delay="0">
                      <p:tgtEl>
                        <p:sldTgt/>
                      </p:tgtEl>
                    </p:cond>
                    <p:cond evt="onStopAudio" delay="0">
                      <p:tgtEl>
                        <p:sldTgt/>
                      </p:tgtEl>
                    </p:cond>
                  </p:endCondLst>
                </p:cTn>
                <p:tgtEl>
                  <p:spTgt spid="28"/>
                </p:tgtEl>
              </p:cMediaNode>
            </p:audio>
            <p:seq concurrent="1" nextAc="seek">
              <p:cTn id="44" restart="whenNotActive" fill="hold" evtFilter="cancelBubble" nodeType="interactiveSeq">
                <p:stCondLst>
                  <p:cond evt="onClick" delay="0">
                    <p:tgtEl>
                      <p:spTgt spid="29"/>
                    </p:tgtEl>
                  </p:cond>
                </p:stCondLst>
                <p:endSync evt="end" delay="0">
                  <p:rtn val="all"/>
                </p:endSync>
                <p:childTnLst>
                  <p:par>
                    <p:cTn id="45" fill="hold">
                      <p:stCondLst>
                        <p:cond delay="0"/>
                      </p:stCondLst>
                      <p:childTnLst>
                        <p:par>
                          <p:cTn id="46" fill="hold">
                            <p:stCondLst>
                              <p:cond delay="0"/>
                            </p:stCondLst>
                            <p:childTnLst>
                              <p:par>
                                <p:cTn id="47" presetID="1" presetClass="mediacall" presetSubtype="0" fill="hold" nodeType="clickEffect">
                                  <p:stCondLst>
                                    <p:cond delay="0"/>
                                  </p:stCondLst>
                                  <p:childTnLst>
                                    <p:cmd type="call" cmd="playFrom(0.0)">
                                      <p:cBhvr>
                                        <p:cTn id="48" dur="1180" fill="hold"/>
                                        <p:tgtEl>
                                          <p:spTgt spid="29"/>
                                        </p:tgtEl>
                                      </p:cBhvr>
                                    </p:cmd>
                                  </p:childTnLst>
                                </p:cTn>
                              </p:par>
                            </p:childTnLst>
                          </p:cTn>
                        </p:par>
                      </p:childTnLst>
                    </p:cTn>
                  </p:par>
                </p:childTnLst>
              </p:cTn>
              <p:nextCondLst>
                <p:cond evt="onClick" delay="0">
                  <p:tgtEl>
                    <p:spTgt spid="29"/>
                  </p:tgtEl>
                </p:cond>
              </p:nextCondLst>
            </p:seq>
            <p:audio>
              <p:cMediaNode>
                <p:cTn id="49" fill="hold" display="0">
                  <p:stCondLst>
                    <p:cond delay="indefinite"/>
                  </p:stCondLst>
                  <p:endCondLst>
                    <p:cond evt="onNext" delay="0">
                      <p:tgtEl>
                        <p:sldTgt/>
                      </p:tgtEl>
                    </p:cond>
                    <p:cond evt="onPrev" delay="0">
                      <p:tgtEl>
                        <p:sldTgt/>
                      </p:tgtEl>
                    </p:cond>
                    <p:cond evt="onStopAudio" delay="0">
                      <p:tgtEl>
                        <p:sldTgt/>
                      </p:tgtEl>
                    </p:cond>
                  </p:endCondLst>
                </p:cTn>
                <p:tgtEl>
                  <p:spTgt spid="29"/>
                </p:tgtEl>
              </p:cMediaNode>
            </p:audio>
            <p:seq concurrent="1" nextAc="seek">
              <p:cTn id="50" restart="whenNotActive" fill="hold" evtFilter="cancelBubble" nodeType="interactiveSeq">
                <p:stCondLst>
                  <p:cond evt="onClick" delay="0">
                    <p:tgtEl>
                      <p:spTgt spid="30"/>
                    </p:tgtEl>
                  </p:cond>
                </p:stCondLst>
                <p:endSync evt="end" delay="0">
                  <p:rtn val="all"/>
                </p:endSync>
                <p:childTnLst>
                  <p:par>
                    <p:cTn id="51" fill="hold">
                      <p:stCondLst>
                        <p:cond delay="0"/>
                      </p:stCondLst>
                      <p:childTnLst>
                        <p:par>
                          <p:cTn id="52" fill="hold">
                            <p:stCondLst>
                              <p:cond delay="0"/>
                            </p:stCondLst>
                            <p:childTnLst>
                              <p:par>
                                <p:cTn id="53" presetID="1" presetClass="mediacall" presetSubtype="0" fill="hold" nodeType="clickEffect">
                                  <p:stCondLst>
                                    <p:cond delay="0"/>
                                  </p:stCondLst>
                                  <p:childTnLst>
                                    <p:cmd type="call" cmd="playFrom(0.0)">
                                      <p:cBhvr>
                                        <p:cTn id="54" dur="1010" fill="hold"/>
                                        <p:tgtEl>
                                          <p:spTgt spid="30"/>
                                        </p:tgtEl>
                                      </p:cBhvr>
                                    </p:cmd>
                                  </p:childTnLst>
                                </p:cTn>
                              </p:par>
                            </p:childTnLst>
                          </p:cTn>
                        </p:par>
                      </p:childTnLst>
                    </p:cTn>
                  </p:par>
                </p:childTnLst>
              </p:cTn>
              <p:nextCondLst>
                <p:cond evt="onClick" delay="0">
                  <p:tgtEl>
                    <p:spTgt spid="30"/>
                  </p:tgtEl>
                </p:cond>
              </p:nextCondLst>
            </p:seq>
            <p:audio>
              <p:cMediaNode>
                <p:cTn id="55" fill="hold" display="0">
                  <p:stCondLst>
                    <p:cond delay="indefinite"/>
                  </p:stCondLst>
                  <p:endCondLst>
                    <p:cond evt="onNext" delay="0">
                      <p:tgtEl>
                        <p:sldTgt/>
                      </p:tgtEl>
                    </p:cond>
                    <p:cond evt="onPrev" delay="0">
                      <p:tgtEl>
                        <p:sldTgt/>
                      </p:tgtEl>
                    </p:cond>
                    <p:cond evt="onStopAudio" delay="0">
                      <p:tgtEl>
                        <p:sldTgt/>
                      </p:tgtEl>
                    </p:cond>
                  </p:endCondLst>
                </p:cTn>
                <p:tgtEl>
                  <p:spTgt spid="30"/>
                </p:tgtEl>
              </p:cMediaNode>
            </p:audio>
            <p:seq concurrent="1" nextAc="seek">
              <p:cTn id="56" restart="whenNotActive" fill="hold" evtFilter="cancelBubble" nodeType="interactiveSeq">
                <p:stCondLst>
                  <p:cond evt="onClick" delay="0">
                    <p:tgtEl>
                      <p:spTgt spid="31"/>
                    </p:tgtEl>
                  </p:cond>
                </p:stCondLst>
                <p:endSync evt="end" delay="0">
                  <p:rtn val="all"/>
                </p:endSync>
                <p:childTnLst>
                  <p:par>
                    <p:cTn id="57" fill="hold">
                      <p:stCondLst>
                        <p:cond delay="0"/>
                      </p:stCondLst>
                      <p:childTnLst>
                        <p:par>
                          <p:cTn id="58" fill="hold">
                            <p:stCondLst>
                              <p:cond delay="0"/>
                            </p:stCondLst>
                            <p:childTnLst>
                              <p:par>
                                <p:cTn id="59" presetID="1" presetClass="mediacall" presetSubtype="0" fill="hold" nodeType="clickEffect">
                                  <p:stCondLst>
                                    <p:cond delay="0"/>
                                  </p:stCondLst>
                                  <p:childTnLst>
                                    <p:cmd type="call" cmd="playFrom(0.0)">
                                      <p:cBhvr>
                                        <p:cTn id="60" dur="1160" fill="hold"/>
                                        <p:tgtEl>
                                          <p:spTgt spid="31"/>
                                        </p:tgtEl>
                                      </p:cBhvr>
                                    </p:cmd>
                                  </p:childTnLst>
                                </p:cTn>
                              </p:par>
                            </p:childTnLst>
                          </p:cTn>
                        </p:par>
                      </p:childTnLst>
                    </p:cTn>
                  </p:par>
                </p:childTnLst>
              </p:cTn>
              <p:nextCondLst>
                <p:cond evt="onClick" delay="0">
                  <p:tgtEl>
                    <p:spTgt spid="31"/>
                  </p:tgtEl>
                </p:cond>
              </p:nextCondLst>
            </p:seq>
            <p:audio>
              <p:cMediaNode>
                <p:cTn id="61" fill="hold" display="0">
                  <p:stCondLst>
                    <p:cond delay="indefinite"/>
                  </p:stCondLst>
                  <p:endCondLst>
                    <p:cond evt="onNext" delay="0">
                      <p:tgtEl>
                        <p:sldTgt/>
                      </p:tgtEl>
                    </p:cond>
                    <p:cond evt="onPrev" delay="0">
                      <p:tgtEl>
                        <p:sldTgt/>
                      </p:tgtEl>
                    </p:cond>
                    <p:cond evt="onStopAudio" delay="0">
                      <p:tgtEl>
                        <p:sldTgt/>
                      </p:tgtEl>
                    </p:cond>
                  </p:endCondLst>
                </p:cTn>
                <p:tgtEl>
                  <p:spTgt spid="31"/>
                </p:tgtEl>
              </p:cMediaNode>
            </p:audio>
            <p:seq concurrent="1" nextAc="seek">
              <p:cTn id="62" restart="whenNotActive" fill="hold" evtFilter="cancelBubble" nodeType="interactiveSeq">
                <p:stCondLst>
                  <p:cond evt="onClick" delay="0">
                    <p:tgtEl>
                      <p:spTgt spid="32"/>
                    </p:tgtEl>
                  </p:cond>
                </p:stCondLst>
                <p:endSync evt="end" delay="0">
                  <p:rtn val="all"/>
                </p:endSync>
                <p:childTnLst>
                  <p:par>
                    <p:cTn id="63" fill="hold">
                      <p:stCondLst>
                        <p:cond delay="0"/>
                      </p:stCondLst>
                      <p:childTnLst>
                        <p:par>
                          <p:cTn id="64" fill="hold">
                            <p:stCondLst>
                              <p:cond delay="0"/>
                            </p:stCondLst>
                            <p:childTnLst>
                              <p:par>
                                <p:cTn id="65" presetID="1" presetClass="mediacall" presetSubtype="0" fill="hold" nodeType="clickEffect">
                                  <p:stCondLst>
                                    <p:cond delay="0"/>
                                  </p:stCondLst>
                                  <p:childTnLst>
                                    <p:cmd type="call" cmd="playFrom(0.0)">
                                      <p:cBhvr>
                                        <p:cTn id="66" dur="860" fill="hold"/>
                                        <p:tgtEl>
                                          <p:spTgt spid="32"/>
                                        </p:tgtEl>
                                      </p:cBhvr>
                                    </p:cmd>
                                  </p:childTnLst>
                                </p:cTn>
                              </p:par>
                            </p:childTnLst>
                          </p:cTn>
                        </p:par>
                      </p:childTnLst>
                    </p:cTn>
                  </p:par>
                </p:childTnLst>
              </p:cTn>
              <p:nextCondLst>
                <p:cond evt="onClick" delay="0">
                  <p:tgtEl>
                    <p:spTgt spid="32"/>
                  </p:tgtEl>
                </p:cond>
              </p:nextCondLst>
            </p:seq>
            <p:audio>
              <p:cMediaNode>
                <p:cTn id="67" fill="hold" display="0">
                  <p:stCondLst>
                    <p:cond delay="indefinite"/>
                  </p:stCondLst>
                  <p:endCondLst>
                    <p:cond evt="onNext" delay="0">
                      <p:tgtEl>
                        <p:sldTgt/>
                      </p:tgtEl>
                    </p:cond>
                    <p:cond evt="onPrev" delay="0">
                      <p:tgtEl>
                        <p:sldTgt/>
                      </p:tgtEl>
                    </p:cond>
                    <p:cond evt="onStopAudio" delay="0">
                      <p:tgtEl>
                        <p:sldTgt/>
                      </p:tgtEl>
                    </p:cond>
                  </p:endCondLst>
                </p:cTn>
                <p:tgtEl>
                  <p:spTgt spid="32"/>
                </p:tgtEl>
              </p:cMediaNode>
            </p:audio>
            <p:seq concurrent="1" nextAc="seek">
              <p:cTn id="68" restart="whenNotActive" fill="hold" evtFilter="cancelBubble" nodeType="interactiveSeq">
                <p:stCondLst>
                  <p:cond evt="onClick" delay="0">
                    <p:tgtEl>
                      <p:spTgt spid="33"/>
                    </p:tgtEl>
                  </p:cond>
                </p:stCondLst>
                <p:endSync evt="end" delay="0">
                  <p:rtn val="all"/>
                </p:endSync>
                <p:childTnLst>
                  <p:par>
                    <p:cTn id="69" fill="hold">
                      <p:stCondLst>
                        <p:cond delay="0"/>
                      </p:stCondLst>
                      <p:childTnLst>
                        <p:par>
                          <p:cTn id="70" fill="hold">
                            <p:stCondLst>
                              <p:cond delay="0"/>
                            </p:stCondLst>
                            <p:childTnLst>
                              <p:par>
                                <p:cTn id="71" presetID="1" presetClass="mediacall" presetSubtype="0" fill="hold" nodeType="clickEffect">
                                  <p:stCondLst>
                                    <p:cond delay="0"/>
                                  </p:stCondLst>
                                  <p:childTnLst>
                                    <p:cmd type="call" cmd="playFrom(0.0)">
                                      <p:cBhvr>
                                        <p:cTn id="72" dur="1250" fill="hold"/>
                                        <p:tgtEl>
                                          <p:spTgt spid="33"/>
                                        </p:tgtEl>
                                      </p:cBhvr>
                                    </p:cmd>
                                  </p:childTnLst>
                                </p:cTn>
                              </p:par>
                            </p:childTnLst>
                          </p:cTn>
                        </p:par>
                      </p:childTnLst>
                    </p:cTn>
                  </p:par>
                </p:childTnLst>
              </p:cTn>
              <p:nextCondLst>
                <p:cond evt="onClick" delay="0">
                  <p:tgtEl>
                    <p:spTgt spid="33"/>
                  </p:tgtEl>
                </p:cond>
              </p:nextCondLst>
            </p:seq>
            <p:audio>
              <p:cMediaNode>
                <p:cTn id="73" fill="hold" display="0">
                  <p:stCondLst>
                    <p:cond delay="indefinite"/>
                  </p:stCondLst>
                  <p:endCondLst>
                    <p:cond evt="onNext" delay="0">
                      <p:tgtEl>
                        <p:sldTgt/>
                      </p:tgtEl>
                    </p:cond>
                    <p:cond evt="onPrev" delay="0">
                      <p:tgtEl>
                        <p:sldTgt/>
                      </p:tgtEl>
                    </p:cond>
                    <p:cond evt="onStopAudio" delay="0">
                      <p:tgtEl>
                        <p:sldTgt/>
                      </p:tgtEl>
                    </p:cond>
                  </p:endCondLst>
                </p:cTn>
                <p:tgtEl>
                  <p:spTgt spid="33"/>
                </p:tgtEl>
              </p:cMediaNode>
            </p:audio>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标题 1"/>
          <p:cNvSpPr>
            <a:spLocks noGrp="1"/>
          </p:cNvSpPr>
          <p:nvPr>
            <p:ph type="title"/>
          </p:nvPr>
        </p:nvSpPr>
        <p:spPr>
          <a:xfrm>
            <a:off x="609600" y="0"/>
            <a:ext cx="7772400" cy="1143000"/>
          </a:xfrm>
        </p:spPr>
        <p:txBody>
          <a:bodyPr/>
          <a:lstStyle/>
          <a:p>
            <a:r>
              <a:rPr lang="en-US" altLang="zh-CN" sz="4000" dirty="0" smtClean="0">
                <a:latin typeface="Calibri"/>
                <a:cs typeface="Calibri"/>
              </a:rPr>
              <a:t>LDC General and Gender Dependent</a:t>
            </a:r>
            <a:endParaRPr lang="zh-CN" altLang="en-US" sz="4000" dirty="0">
              <a:latin typeface="Calibri"/>
              <a:cs typeface="Calibri"/>
            </a:endParaRPr>
          </a:p>
        </p:txBody>
      </p:sp>
      <p:pic>
        <p:nvPicPr>
          <p:cNvPr id="1028" name="Picture 4"/>
          <p:cNvPicPr>
            <a:picLocks noChangeAspect="1" noChangeArrowheads="1"/>
          </p:cNvPicPr>
          <p:nvPr/>
        </p:nvPicPr>
        <p:blipFill>
          <a:blip r:embed="rId2"/>
          <a:srcRect/>
          <a:stretch>
            <a:fillRect/>
          </a:stretch>
        </p:blipFill>
        <p:spPr bwMode="auto">
          <a:xfrm>
            <a:off x="1199208" y="838200"/>
            <a:ext cx="6801792" cy="5388146"/>
          </a:xfrm>
          <a:prstGeom prst="rect">
            <a:avLst/>
          </a:prstGeom>
          <a:noFill/>
          <a:ln w="9525">
            <a:noFill/>
            <a:miter lim="800000"/>
            <a:headEnd/>
            <a:tailEnd/>
          </a:ln>
          <a:effectLst/>
        </p:spPr>
      </p:pic>
    </p:spTree>
    <p:extLst>
      <p:ext uri="{BB962C8B-B14F-4D97-AF65-F5344CB8AC3E}">
        <p14:creationId xmlns:a="http://schemas.openxmlformats.org/drawingml/2006/main" xmlns:r="http://schemas.openxmlformats.org/officeDocument/2006/relationships" xmlns:p="http://schemas.openxmlformats.org/presentationml/2006/main" xmlns:mc="http://schemas.openxmlformats.org/markup-compatibility/2006" xmlns:mv="urn:schemas-microsoft-com:mac:vml" xmlns="" xmlns:p14="http://schemas.microsoft.com/office/powerpoint/2010/main" val="386696885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76200"/>
            <a:ext cx="7772400" cy="1143000"/>
          </a:xfrm>
        </p:spPr>
        <p:txBody>
          <a:bodyPr/>
          <a:lstStyle/>
          <a:p>
            <a:r>
              <a:rPr lang="en-US" altLang="zh-CN" sz="4000" dirty="0" smtClean="0">
                <a:latin typeface="Calibri"/>
                <a:cs typeface="Calibri"/>
              </a:rPr>
              <a:t>Leave One Subject Out</a:t>
            </a:r>
            <a:endParaRPr lang="zh-CN" altLang="en-US" sz="4000" dirty="0">
              <a:latin typeface="Calibri"/>
              <a:cs typeface="Calibri"/>
            </a:endParaRPr>
          </a:p>
        </p:txBody>
      </p:sp>
      <p:pic>
        <p:nvPicPr>
          <p:cNvPr id="3" name="Picture 2"/>
          <p:cNvPicPr>
            <a:picLocks noChangeAspect="1" noChangeArrowheads="1"/>
          </p:cNvPicPr>
          <p:nvPr/>
        </p:nvPicPr>
        <p:blipFill>
          <a:blip r:embed="rId2"/>
          <a:srcRect/>
          <a:stretch>
            <a:fillRect/>
          </a:stretch>
        </p:blipFill>
        <p:spPr bwMode="auto">
          <a:xfrm>
            <a:off x="1196780" y="685801"/>
            <a:ext cx="7109020" cy="5562600"/>
          </a:xfrm>
          <a:prstGeom prst="rect">
            <a:avLst/>
          </a:prstGeom>
          <a:noFill/>
          <a:ln w="9525">
            <a:noFill/>
            <a:miter lim="800000"/>
            <a:headEnd/>
            <a:tailEnd/>
          </a:ln>
          <a:effectLst/>
        </p:spPr>
      </p:pic>
    </p:spTree>
    <p:extLst>
      <p:ext uri="{BB962C8B-B14F-4D97-AF65-F5344CB8AC3E}">
        <p14:creationId xmlns:a="http://schemas.openxmlformats.org/drawingml/2006/main" xmlns:r="http://schemas.openxmlformats.org/officeDocument/2006/relationships" xmlns:p="http://schemas.openxmlformats.org/presentationml/2006/main" xmlns:mc="http://schemas.openxmlformats.org/markup-compatibility/2006" xmlns:mv="urn:schemas-microsoft-com:mac:vml" xmlns="" xmlns:p14="http://schemas.microsoft.com/office/powerpoint/2010/main" val="199779758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标题 1"/>
          <p:cNvSpPr>
            <a:spLocks noGrp="1"/>
          </p:cNvSpPr>
          <p:nvPr>
            <p:ph type="title"/>
          </p:nvPr>
        </p:nvSpPr>
        <p:spPr>
          <a:xfrm>
            <a:off x="395536" y="0"/>
            <a:ext cx="8568952" cy="1143000"/>
          </a:xfrm>
        </p:spPr>
        <p:txBody>
          <a:bodyPr>
            <a:normAutofit fontScale="90000"/>
          </a:bodyPr>
          <a:lstStyle/>
          <a:p>
            <a:r>
              <a:rPr lang="en-US" altLang="zh-CN" dirty="0" smtClean="0">
                <a:latin typeface="Calibri"/>
                <a:cs typeface="Calibri"/>
              </a:rPr>
              <a:t>UGA General and Gender </a:t>
            </a:r>
            <a:r>
              <a:rPr lang="en-US" altLang="zh-CN" dirty="0">
                <a:latin typeface="Calibri"/>
                <a:cs typeface="Calibri"/>
              </a:rPr>
              <a:t>D</a:t>
            </a:r>
            <a:r>
              <a:rPr lang="en-US" altLang="zh-CN" dirty="0" smtClean="0">
                <a:latin typeface="Calibri"/>
                <a:cs typeface="Calibri"/>
              </a:rPr>
              <a:t>ependent</a:t>
            </a:r>
            <a:endParaRPr lang="zh-CN" altLang="en-US" dirty="0">
              <a:latin typeface="Calibri"/>
              <a:cs typeface="Calibri"/>
            </a:endParaRPr>
          </a:p>
        </p:txBody>
      </p:sp>
      <p:pic>
        <p:nvPicPr>
          <p:cNvPr id="3" name="Picture 2"/>
          <p:cNvPicPr>
            <a:picLocks noChangeAspect="1" noChangeArrowheads="1"/>
          </p:cNvPicPr>
          <p:nvPr/>
        </p:nvPicPr>
        <p:blipFill>
          <a:blip r:embed="rId2"/>
          <a:srcRect/>
          <a:stretch>
            <a:fillRect/>
          </a:stretch>
        </p:blipFill>
        <p:spPr bwMode="auto">
          <a:xfrm>
            <a:off x="1234730" y="660381"/>
            <a:ext cx="7071070" cy="5588019"/>
          </a:xfrm>
          <a:prstGeom prst="rect">
            <a:avLst/>
          </a:prstGeom>
          <a:noFill/>
          <a:ln w="9525">
            <a:noFill/>
            <a:miter lim="800000"/>
            <a:headEnd/>
            <a:tailEnd/>
          </a:ln>
          <a:effectLst/>
        </p:spPr>
      </p:pic>
    </p:spTree>
    <p:extLst>
      <p:ext uri="{BB962C8B-B14F-4D97-AF65-F5344CB8AC3E}">
        <p14:creationId xmlns:a="http://schemas.openxmlformats.org/drawingml/2006/main" xmlns:r="http://schemas.openxmlformats.org/officeDocument/2006/relationships" xmlns:p="http://schemas.openxmlformats.org/presentationml/2006/main" xmlns:mc="http://schemas.openxmlformats.org/markup-compatibility/2006" xmlns:mv="urn:schemas-microsoft-com:mac:vml" xmlns="" xmlns:p14="http://schemas.microsoft.com/office/powerpoint/2010/main" val="306409098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0"/>
            <a:ext cx="7772400" cy="990600"/>
          </a:xfrm>
        </p:spPr>
        <p:txBody>
          <a:bodyPr/>
          <a:lstStyle/>
          <a:p>
            <a:r>
              <a:rPr lang="en-US" dirty="0" smtClean="0"/>
              <a:t>Noise Database</a:t>
            </a:r>
            <a:endParaRPr lang="en-US" dirty="0"/>
          </a:p>
        </p:txBody>
      </p:sp>
      <p:sp>
        <p:nvSpPr>
          <p:cNvPr id="3" name="Content Placeholder 2"/>
          <p:cNvSpPr>
            <a:spLocks noGrp="1"/>
          </p:cNvSpPr>
          <p:nvPr>
            <p:ph idx="1"/>
          </p:nvPr>
        </p:nvSpPr>
        <p:spPr>
          <a:xfrm>
            <a:off x="685800" y="1066800"/>
            <a:ext cx="7772400" cy="5334000"/>
          </a:xfrm>
        </p:spPr>
        <p:txBody>
          <a:bodyPr/>
          <a:lstStyle/>
          <a:p>
            <a:r>
              <a:rPr lang="en-US" dirty="0" smtClean="0">
                <a:latin typeface="Calibri"/>
                <a:cs typeface="Calibri"/>
              </a:rPr>
              <a:t>8 different types of noise</a:t>
            </a:r>
          </a:p>
          <a:p>
            <a:pPr lvl="1"/>
            <a:r>
              <a:rPr lang="en-US" dirty="0" smtClean="0">
                <a:latin typeface="Calibri"/>
                <a:cs typeface="Calibri"/>
              </a:rPr>
              <a:t>5 dB noisy speech</a:t>
            </a:r>
          </a:p>
          <a:p>
            <a:pPr lvl="2">
              <a:buNone/>
            </a:pPr>
            <a:r>
              <a:rPr lang="en-US" dirty="0" smtClean="0">
                <a:latin typeface="Calibri"/>
                <a:cs typeface="Calibri"/>
              </a:rPr>
              <a:t>  babble                        destroyer engine</a:t>
            </a:r>
          </a:p>
          <a:p>
            <a:pPr lvl="2">
              <a:buNone/>
            </a:pPr>
            <a:r>
              <a:rPr lang="en-US" dirty="0" smtClean="0">
                <a:latin typeface="Calibri"/>
                <a:cs typeface="Calibri"/>
              </a:rPr>
              <a:t>  white                          destroyer operation</a:t>
            </a:r>
          </a:p>
          <a:p>
            <a:pPr lvl="2">
              <a:buNone/>
            </a:pPr>
            <a:r>
              <a:rPr lang="en-US" dirty="0" smtClean="0">
                <a:latin typeface="Calibri"/>
                <a:cs typeface="Calibri"/>
              </a:rPr>
              <a:t>  pink                            high frequency channel</a:t>
            </a:r>
          </a:p>
          <a:p>
            <a:pPr lvl="2">
              <a:buNone/>
            </a:pPr>
            <a:r>
              <a:rPr lang="en-US" dirty="0" smtClean="0">
                <a:latin typeface="Calibri"/>
                <a:cs typeface="Calibri"/>
              </a:rPr>
              <a:t>  vehicle                        factory</a:t>
            </a:r>
          </a:p>
          <a:p>
            <a:pPr lvl="1"/>
            <a:r>
              <a:rPr lang="en-US" dirty="0" smtClean="0">
                <a:latin typeface="Calibri"/>
                <a:cs typeface="Calibri"/>
              </a:rPr>
              <a:t>Speech with babble noise at different SNR</a:t>
            </a:r>
          </a:p>
          <a:p>
            <a:pPr lvl="2">
              <a:buNone/>
            </a:pPr>
            <a:r>
              <a:rPr lang="en-US" dirty="0" smtClean="0">
                <a:latin typeface="Calibri"/>
                <a:cs typeface="Calibri"/>
              </a:rPr>
              <a:t>   20 dB            10 dB          0 dB</a:t>
            </a:r>
          </a:p>
          <a:p>
            <a:pPr lvl="2">
              <a:buNone/>
            </a:pPr>
            <a:endParaRPr lang="en-US" sz="1100" dirty="0" smtClean="0">
              <a:latin typeface="Calibri"/>
              <a:cs typeface="Calibri"/>
            </a:endParaRPr>
          </a:p>
          <a:p>
            <a:r>
              <a:rPr lang="en-US" dirty="0" smtClean="0">
                <a:latin typeface="Calibri"/>
                <a:cs typeface="Calibri"/>
              </a:rPr>
              <a:t>Noise adds complexity to pitch detection</a:t>
            </a:r>
            <a:endParaRPr lang="en-US" dirty="0">
              <a:latin typeface="Calibri"/>
              <a:cs typeface="Calibri"/>
            </a:endParaRPr>
          </a:p>
        </p:txBody>
      </p:sp>
      <p:pic>
        <p:nvPicPr>
          <p:cNvPr id="4" name="cl_001m_happy_active_positive_15-babble_5dB.wav">
            <a:hlinkClick r:id="" action="ppaction://media"/>
          </p:cNvPr>
          <p:cNvPicPr>
            <a:picLocks noRot="1" noChangeAspect="1"/>
          </p:cNvPicPr>
          <p:nvPr>
            <a:wavAudioFile r:embed="rId1" name="cl_001m_happy_active_positive_15-babble_5dB.wav"/>
          </p:nvPr>
        </p:nvPicPr>
        <p:blipFill>
          <a:blip r:embed="rId13"/>
          <a:stretch>
            <a:fillRect/>
          </a:stretch>
        </p:blipFill>
        <p:spPr>
          <a:xfrm>
            <a:off x="1447800" y="2209800"/>
            <a:ext cx="304800" cy="304800"/>
          </a:xfrm>
          <a:prstGeom prst="rect">
            <a:avLst/>
          </a:prstGeom>
        </p:spPr>
      </p:pic>
      <p:pic>
        <p:nvPicPr>
          <p:cNvPr id="5" name="cl_001m_happy_active_positive_15-white_5dB.wav">
            <a:hlinkClick r:id="" action="ppaction://media"/>
          </p:cNvPr>
          <p:cNvPicPr>
            <a:picLocks noRot="1" noChangeAspect="1"/>
          </p:cNvPicPr>
          <p:nvPr>
            <a:wavAudioFile r:embed="rId2" name="cl_001m_happy_active_positive_15-white_5dB.wav"/>
          </p:nvPr>
        </p:nvPicPr>
        <p:blipFill>
          <a:blip r:embed="rId14"/>
          <a:stretch>
            <a:fillRect/>
          </a:stretch>
        </p:blipFill>
        <p:spPr>
          <a:xfrm>
            <a:off x="1447800" y="2667000"/>
            <a:ext cx="304800" cy="304800"/>
          </a:xfrm>
          <a:prstGeom prst="rect">
            <a:avLst/>
          </a:prstGeom>
        </p:spPr>
      </p:pic>
      <p:pic>
        <p:nvPicPr>
          <p:cNvPr id="6" name="cl_001m_happy_active_positive_15-pink_5dB.wav">
            <a:hlinkClick r:id="" action="ppaction://media"/>
          </p:cNvPr>
          <p:cNvPicPr>
            <a:picLocks noRot="1" noChangeAspect="1"/>
          </p:cNvPicPr>
          <p:nvPr>
            <a:wavAudioFile r:embed="rId3" name="cl_001m_happy_active_positive_15-pink_5dB.wav"/>
          </p:nvPr>
        </p:nvPicPr>
        <p:blipFill>
          <a:blip r:embed="rId14"/>
          <a:stretch>
            <a:fillRect/>
          </a:stretch>
        </p:blipFill>
        <p:spPr>
          <a:xfrm>
            <a:off x="1447800" y="3124200"/>
            <a:ext cx="304800" cy="304800"/>
          </a:xfrm>
          <a:prstGeom prst="rect">
            <a:avLst/>
          </a:prstGeom>
        </p:spPr>
      </p:pic>
      <p:pic>
        <p:nvPicPr>
          <p:cNvPr id="7" name="cl_001m_happy_active_positive_15-volvo_5dB.wav">
            <a:hlinkClick r:id="" action="ppaction://media"/>
          </p:cNvPr>
          <p:cNvPicPr>
            <a:picLocks noRot="1" noChangeAspect="1"/>
          </p:cNvPicPr>
          <p:nvPr>
            <a:wavAudioFile r:embed="rId4" name="cl_001m_happy_active_positive_15-volvo_5dB.wav"/>
          </p:nvPr>
        </p:nvPicPr>
        <p:blipFill>
          <a:blip r:embed="rId14"/>
          <a:stretch>
            <a:fillRect/>
          </a:stretch>
        </p:blipFill>
        <p:spPr>
          <a:xfrm>
            <a:off x="1447800" y="3581400"/>
            <a:ext cx="304800" cy="304800"/>
          </a:xfrm>
          <a:prstGeom prst="rect">
            <a:avLst/>
          </a:prstGeom>
        </p:spPr>
      </p:pic>
      <p:pic>
        <p:nvPicPr>
          <p:cNvPr id="8" name="cl_001m_happy_active_positive_15-destroyerengine_5dB.wav">
            <a:hlinkClick r:id="" action="ppaction://media"/>
          </p:cNvPr>
          <p:cNvPicPr>
            <a:picLocks noRot="1" noChangeAspect="1"/>
          </p:cNvPicPr>
          <p:nvPr>
            <a:wavAudioFile r:embed="rId5" name="cl_001m_happy_active_positive_15-destroyerengine_5dB.wav"/>
          </p:nvPr>
        </p:nvPicPr>
        <p:blipFill>
          <a:blip r:embed="rId15"/>
          <a:stretch>
            <a:fillRect/>
          </a:stretch>
        </p:blipFill>
        <p:spPr>
          <a:xfrm>
            <a:off x="3962400" y="2209800"/>
            <a:ext cx="304800" cy="304800"/>
          </a:xfrm>
          <a:prstGeom prst="rect">
            <a:avLst/>
          </a:prstGeom>
        </p:spPr>
      </p:pic>
      <p:pic>
        <p:nvPicPr>
          <p:cNvPr id="9" name="cl_001m_happy_active_positive_15-destroyerops_5dB.wav">
            <a:hlinkClick r:id="" action="ppaction://media"/>
          </p:cNvPr>
          <p:cNvPicPr>
            <a:picLocks noRot="1" noChangeAspect="1"/>
          </p:cNvPicPr>
          <p:nvPr>
            <a:wavAudioFile r:embed="rId6" name="cl_001m_happy_active_positive_15-destroyerops_5dB.wav"/>
          </p:nvPr>
        </p:nvPicPr>
        <p:blipFill>
          <a:blip r:embed="rId16"/>
          <a:stretch>
            <a:fillRect/>
          </a:stretch>
        </p:blipFill>
        <p:spPr>
          <a:xfrm>
            <a:off x="3962400" y="2667000"/>
            <a:ext cx="304800" cy="304800"/>
          </a:xfrm>
          <a:prstGeom prst="rect">
            <a:avLst/>
          </a:prstGeom>
        </p:spPr>
      </p:pic>
      <p:pic>
        <p:nvPicPr>
          <p:cNvPr id="10" name="cl_001m_happy_active_positive_15-hfchannel_5dB.wav">
            <a:hlinkClick r:id="" action="ppaction://media"/>
          </p:cNvPr>
          <p:cNvPicPr>
            <a:picLocks noRot="1" noChangeAspect="1"/>
          </p:cNvPicPr>
          <p:nvPr>
            <a:wavAudioFile r:embed="rId7" name="cl_001m_happy_active_positive_15-hfchannel_5dB.wav"/>
          </p:nvPr>
        </p:nvPicPr>
        <p:blipFill>
          <a:blip r:embed="rId16"/>
          <a:stretch>
            <a:fillRect/>
          </a:stretch>
        </p:blipFill>
        <p:spPr>
          <a:xfrm>
            <a:off x="3962400" y="3124200"/>
            <a:ext cx="304800" cy="304800"/>
          </a:xfrm>
          <a:prstGeom prst="rect">
            <a:avLst/>
          </a:prstGeom>
        </p:spPr>
      </p:pic>
      <p:pic>
        <p:nvPicPr>
          <p:cNvPr id="11" name="cl_001m_happy_active_positive_15-factory_5dB.wav">
            <a:hlinkClick r:id="" action="ppaction://media"/>
          </p:cNvPr>
          <p:cNvPicPr>
            <a:picLocks noRot="1" noChangeAspect="1"/>
          </p:cNvPicPr>
          <p:nvPr>
            <a:wavAudioFile r:embed="rId8" name="cl_001m_happy_active_positive_15-factory_5dB.wav"/>
          </p:nvPr>
        </p:nvPicPr>
        <p:blipFill>
          <a:blip r:embed="rId16"/>
          <a:stretch>
            <a:fillRect/>
          </a:stretch>
        </p:blipFill>
        <p:spPr>
          <a:xfrm>
            <a:off x="3962400" y="3581400"/>
            <a:ext cx="304800" cy="304800"/>
          </a:xfrm>
          <a:prstGeom prst="rect">
            <a:avLst/>
          </a:prstGeom>
        </p:spPr>
      </p:pic>
      <p:pic>
        <p:nvPicPr>
          <p:cNvPr id="12" name="cl_001m_happy_active_positive_15-babble_20dB.wav">
            <a:hlinkClick r:id="" action="ppaction://media"/>
          </p:cNvPr>
          <p:cNvPicPr>
            <a:picLocks noRot="1" noChangeAspect="1"/>
          </p:cNvPicPr>
          <p:nvPr>
            <a:wavAudioFile r:embed="rId9" name="cl_001m_happy_active_positive_15-babble_20dB.wav"/>
          </p:nvPr>
        </p:nvPicPr>
        <p:blipFill>
          <a:blip r:embed="rId16"/>
          <a:stretch>
            <a:fillRect/>
          </a:stretch>
        </p:blipFill>
        <p:spPr>
          <a:xfrm>
            <a:off x="1524000" y="4495800"/>
            <a:ext cx="304800" cy="304800"/>
          </a:xfrm>
          <a:prstGeom prst="rect">
            <a:avLst/>
          </a:prstGeom>
        </p:spPr>
      </p:pic>
      <p:pic>
        <p:nvPicPr>
          <p:cNvPr id="13" name="cl_001m_happy_active_positive_15-babble_10dB.wav">
            <a:hlinkClick r:id="" action="ppaction://media"/>
          </p:cNvPr>
          <p:cNvPicPr>
            <a:picLocks noRot="1" noChangeAspect="1"/>
          </p:cNvPicPr>
          <p:nvPr>
            <a:wavAudioFile r:embed="rId10" name="cl_001m_happy_active_positive_15-babble_10dB.wav"/>
          </p:nvPr>
        </p:nvPicPr>
        <p:blipFill>
          <a:blip r:embed="rId16"/>
          <a:stretch>
            <a:fillRect/>
          </a:stretch>
        </p:blipFill>
        <p:spPr>
          <a:xfrm>
            <a:off x="3048000" y="4495800"/>
            <a:ext cx="304800" cy="304800"/>
          </a:xfrm>
          <a:prstGeom prst="rect">
            <a:avLst/>
          </a:prstGeom>
        </p:spPr>
      </p:pic>
      <p:pic>
        <p:nvPicPr>
          <p:cNvPr id="14" name="cl_001m_happy_active_positive_15-babble_0dB.wav">
            <a:hlinkClick r:id="" action="ppaction://media"/>
          </p:cNvPr>
          <p:cNvPicPr>
            <a:picLocks noRot="1" noChangeAspect="1"/>
          </p:cNvPicPr>
          <p:nvPr>
            <a:wavAudioFile r:embed="rId11" name="cl_001m_happy_active_positive_15-babble_0dB.wav"/>
          </p:nvPr>
        </p:nvPicPr>
        <p:blipFill>
          <a:blip r:embed="rId16"/>
          <a:stretch>
            <a:fillRect/>
          </a:stretch>
        </p:blipFill>
        <p:spPr>
          <a:xfrm>
            <a:off x="4419600" y="4495800"/>
            <a:ext cx="304800" cy="30480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1" presetClass="mediacall" presetSubtype="0" fill="hold" nodeType="clickEffect">
                                  <p:stCondLst>
                                    <p:cond delay="0"/>
                                  </p:stCondLst>
                                  <p:childTnLst>
                                    <p:cmd type="call" cmd="playFrom(0.0)">
                                      <p:cBhvr>
                                        <p:cTn id="6" dur="779" fill="hold"/>
                                        <p:tgtEl>
                                          <p:spTgt spid="4"/>
                                        </p:tgtEl>
                                      </p:cBhvr>
                                    </p:cmd>
                                  </p:childTnLst>
                                </p:cTn>
                              </p:par>
                            </p:childTnLst>
                          </p:cTn>
                        </p:par>
                      </p:childTnLst>
                    </p:cTn>
                  </p:par>
                </p:childTnLst>
              </p:cTn>
              <p:nextCondLst>
                <p:cond evt="onClick" delay="0">
                  <p:tgtEl>
                    <p:spTgt spid="4"/>
                  </p:tgtEl>
                </p:cond>
              </p:nextCondLst>
            </p:seq>
            <p:audio>
              <p:cMediaNode>
                <p:cTn id="7" fill="hold" display="0">
                  <p:stCondLst>
                    <p:cond delay="indefinite"/>
                  </p:stCondLst>
                  <p:endCondLst>
                    <p:cond evt="onNext" delay="0">
                      <p:tgtEl>
                        <p:sldTgt/>
                      </p:tgtEl>
                    </p:cond>
                    <p:cond evt="onPrev" delay="0">
                      <p:tgtEl>
                        <p:sldTgt/>
                      </p:tgtEl>
                    </p:cond>
                    <p:cond evt="onStopAudio" delay="0">
                      <p:tgtEl>
                        <p:sldTgt/>
                      </p:tgtEl>
                    </p:cond>
                  </p:endCondLst>
                </p:cTn>
                <p:tgtEl>
                  <p:spTgt spid="4"/>
                </p:tgtEl>
              </p:cMediaNode>
            </p:audi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779" fill="hold"/>
                                        <p:tgtEl>
                                          <p:spTgt spid="5"/>
                                        </p:tgtEl>
                                      </p:cBhvr>
                                    </p:cmd>
                                  </p:childTnLst>
                                </p:cTn>
                              </p:par>
                            </p:childTnLst>
                          </p:cTn>
                        </p:par>
                      </p:childTnLst>
                    </p:cTn>
                  </p:par>
                </p:childTnLst>
              </p:cTn>
              <p:nextCondLst>
                <p:cond evt="onClick" delay="0">
                  <p:tgtEl>
                    <p:spTgt spid="5"/>
                  </p:tgtEl>
                </p:cond>
              </p:nextCondLst>
            </p:seq>
            <p:audio>
              <p:cMediaNode>
                <p:cTn id="13"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seq concurrent="1" nextAc="seek">
              <p:cTn id="14" restart="whenNotActive" fill="hold" evtFilter="cancelBubble" nodeType="interactiveSeq">
                <p:stCondLst>
                  <p:cond evt="onClick" delay="0">
                    <p:tgtEl>
                      <p:spTgt spid="6"/>
                    </p:tgtEl>
                  </p:cond>
                </p:stCondLst>
                <p:endSync evt="end" delay="0">
                  <p:rtn val="all"/>
                </p:endSync>
                <p:childTnLst>
                  <p:par>
                    <p:cTn id="15" fill="hold">
                      <p:stCondLst>
                        <p:cond delay="0"/>
                      </p:stCondLst>
                      <p:childTnLst>
                        <p:par>
                          <p:cTn id="16" fill="hold">
                            <p:stCondLst>
                              <p:cond delay="0"/>
                            </p:stCondLst>
                            <p:childTnLst>
                              <p:par>
                                <p:cTn id="17" presetID="1" presetClass="mediacall" presetSubtype="0" fill="hold" nodeType="clickEffect">
                                  <p:stCondLst>
                                    <p:cond delay="0"/>
                                  </p:stCondLst>
                                  <p:childTnLst>
                                    <p:cmd type="call" cmd="playFrom(0.0)">
                                      <p:cBhvr>
                                        <p:cTn id="18" dur="779" fill="hold"/>
                                        <p:tgtEl>
                                          <p:spTgt spid="6"/>
                                        </p:tgtEl>
                                      </p:cBhvr>
                                    </p:cmd>
                                  </p:childTnLst>
                                </p:cTn>
                              </p:par>
                            </p:childTnLst>
                          </p:cTn>
                        </p:par>
                      </p:childTnLst>
                    </p:cTn>
                  </p:par>
                </p:childTnLst>
              </p:cTn>
              <p:nextCondLst>
                <p:cond evt="onClick" delay="0">
                  <p:tgtEl>
                    <p:spTgt spid="6"/>
                  </p:tgtEl>
                </p:cond>
              </p:nextCondLst>
            </p:seq>
            <p:audio>
              <p:cMediaNode>
                <p:cTn id="19" fill="hold" display="0">
                  <p:stCondLst>
                    <p:cond delay="indefinite"/>
                  </p:stCondLst>
                  <p:endCondLst>
                    <p:cond evt="onNext" delay="0">
                      <p:tgtEl>
                        <p:sldTgt/>
                      </p:tgtEl>
                    </p:cond>
                    <p:cond evt="onPrev" delay="0">
                      <p:tgtEl>
                        <p:sldTgt/>
                      </p:tgtEl>
                    </p:cond>
                    <p:cond evt="onStopAudio" delay="0">
                      <p:tgtEl>
                        <p:sldTgt/>
                      </p:tgtEl>
                    </p:cond>
                  </p:endCondLst>
                </p:cTn>
                <p:tgtEl>
                  <p:spTgt spid="6"/>
                </p:tgtEl>
              </p:cMediaNode>
            </p:audio>
            <p:seq concurrent="1" nextAc="seek">
              <p:cTn id="20" restart="whenNotActive" fill="hold" evtFilter="cancelBubble" nodeType="interactiveSeq">
                <p:stCondLst>
                  <p:cond evt="onClick" delay="0">
                    <p:tgtEl>
                      <p:spTgt spid="7"/>
                    </p:tgtEl>
                  </p:cond>
                </p:stCondLst>
                <p:endSync evt="end" delay="0">
                  <p:rtn val="all"/>
                </p:endSync>
                <p:childTnLst>
                  <p:par>
                    <p:cTn id="21" fill="hold">
                      <p:stCondLst>
                        <p:cond delay="0"/>
                      </p:stCondLst>
                      <p:childTnLst>
                        <p:par>
                          <p:cTn id="22" fill="hold">
                            <p:stCondLst>
                              <p:cond delay="0"/>
                            </p:stCondLst>
                            <p:childTnLst>
                              <p:par>
                                <p:cTn id="23" presetID="1" presetClass="mediacall" presetSubtype="0" fill="hold" nodeType="clickEffect">
                                  <p:stCondLst>
                                    <p:cond delay="0"/>
                                  </p:stCondLst>
                                  <p:childTnLst>
                                    <p:cmd type="call" cmd="playFrom(0.0)">
                                      <p:cBhvr>
                                        <p:cTn id="24" dur="779" fill="hold"/>
                                        <p:tgtEl>
                                          <p:spTgt spid="7"/>
                                        </p:tgtEl>
                                      </p:cBhvr>
                                    </p:cmd>
                                  </p:childTnLst>
                                </p:cTn>
                              </p:par>
                            </p:childTnLst>
                          </p:cTn>
                        </p:par>
                      </p:childTnLst>
                    </p:cTn>
                  </p:par>
                </p:childTnLst>
              </p:cTn>
              <p:nextCondLst>
                <p:cond evt="onClick" delay="0">
                  <p:tgtEl>
                    <p:spTgt spid="7"/>
                  </p:tgtEl>
                </p:cond>
              </p:nextCondLst>
            </p:seq>
            <p:audio>
              <p:cMediaNode>
                <p:cTn id="25" fill="hold" display="0">
                  <p:stCondLst>
                    <p:cond delay="indefinite"/>
                  </p:stCondLst>
                  <p:endCondLst>
                    <p:cond evt="onNext" delay="0">
                      <p:tgtEl>
                        <p:sldTgt/>
                      </p:tgtEl>
                    </p:cond>
                    <p:cond evt="onPrev" delay="0">
                      <p:tgtEl>
                        <p:sldTgt/>
                      </p:tgtEl>
                    </p:cond>
                    <p:cond evt="onStopAudio" delay="0">
                      <p:tgtEl>
                        <p:sldTgt/>
                      </p:tgtEl>
                    </p:cond>
                  </p:endCondLst>
                </p:cTn>
                <p:tgtEl>
                  <p:spTgt spid="7"/>
                </p:tgtEl>
              </p:cMediaNode>
            </p:audio>
            <p:seq concurrent="1" nextAc="seek">
              <p:cTn id="26" restart="whenNotActive" fill="hold" evtFilter="cancelBubble" nodeType="interactiveSeq">
                <p:stCondLst>
                  <p:cond evt="onClick" delay="0">
                    <p:tgtEl>
                      <p:spTgt spid="8"/>
                    </p:tgtEl>
                  </p:cond>
                </p:stCondLst>
                <p:endSync evt="end" delay="0">
                  <p:rtn val="all"/>
                </p:endSync>
                <p:childTnLst>
                  <p:par>
                    <p:cTn id="27" fill="hold">
                      <p:stCondLst>
                        <p:cond delay="0"/>
                      </p:stCondLst>
                      <p:childTnLst>
                        <p:par>
                          <p:cTn id="28" fill="hold">
                            <p:stCondLst>
                              <p:cond delay="0"/>
                            </p:stCondLst>
                            <p:childTnLst>
                              <p:par>
                                <p:cTn id="29" presetID="1" presetClass="mediacall" presetSubtype="0" fill="hold" nodeType="clickEffect">
                                  <p:stCondLst>
                                    <p:cond delay="0"/>
                                  </p:stCondLst>
                                  <p:childTnLst>
                                    <p:cmd type="call" cmd="playFrom(0.0)">
                                      <p:cBhvr>
                                        <p:cTn id="30" dur="779" fill="hold"/>
                                        <p:tgtEl>
                                          <p:spTgt spid="8"/>
                                        </p:tgtEl>
                                      </p:cBhvr>
                                    </p:cmd>
                                  </p:childTnLst>
                                </p:cTn>
                              </p:par>
                            </p:childTnLst>
                          </p:cTn>
                        </p:par>
                      </p:childTnLst>
                    </p:cTn>
                  </p:par>
                </p:childTnLst>
              </p:cTn>
              <p:nextCondLst>
                <p:cond evt="onClick" delay="0">
                  <p:tgtEl>
                    <p:spTgt spid="8"/>
                  </p:tgtEl>
                </p:cond>
              </p:nextCondLst>
            </p:seq>
            <p:audio>
              <p:cMediaNode>
                <p:cTn id="31" fill="hold" display="0">
                  <p:stCondLst>
                    <p:cond delay="indefinite"/>
                  </p:stCondLst>
                  <p:endCondLst>
                    <p:cond evt="onNext" delay="0">
                      <p:tgtEl>
                        <p:sldTgt/>
                      </p:tgtEl>
                    </p:cond>
                    <p:cond evt="onPrev" delay="0">
                      <p:tgtEl>
                        <p:sldTgt/>
                      </p:tgtEl>
                    </p:cond>
                    <p:cond evt="onStopAudio" delay="0">
                      <p:tgtEl>
                        <p:sldTgt/>
                      </p:tgtEl>
                    </p:cond>
                  </p:endCondLst>
                </p:cTn>
                <p:tgtEl>
                  <p:spTgt spid="8"/>
                </p:tgtEl>
              </p:cMediaNode>
            </p:audio>
            <p:seq concurrent="1" nextAc="seek">
              <p:cTn id="32" restart="whenNotActive" fill="hold" evtFilter="cancelBubble" nodeType="interactiveSeq">
                <p:stCondLst>
                  <p:cond evt="onClick" delay="0">
                    <p:tgtEl>
                      <p:spTgt spid="9"/>
                    </p:tgtEl>
                  </p:cond>
                </p:stCondLst>
                <p:endSync evt="end" delay="0">
                  <p:rtn val="all"/>
                </p:endSync>
                <p:childTnLst>
                  <p:par>
                    <p:cTn id="33" fill="hold">
                      <p:stCondLst>
                        <p:cond delay="0"/>
                      </p:stCondLst>
                      <p:childTnLst>
                        <p:par>
                          <p:cTn id="34" fill="hold">
                            <p:stCondLst>
                              <p:cond delay="0"/>
                            </p:stCondLst>
                            <p:childTnLst>
                              <p:par>
                                <p:cTn id="35" presetID="1" presetClass="mediacall" presetSubtype="0" fill="hold" nodeType="clickEffect">
                                  <p:stCondLst>
                                    <p:cond delay="0"/>
                                  </p:stCondLst>
                                  <p:childTnLst>
                                    <p:cmd type="call" cmd="playFrom(0.0)">
                                      <p:cBhvr>
                                        <p:cTn id="36" dur="779" fill="hold"/>
                                        <p:tgtEl>
                                          <p:spTgt spid="9"/>
                                        </p:tgtEl>
                                      </p:cBhvr>
                                    </p:cmd>
                                  </p:childTnLst>
                                </p:cTn>
                              </p:par>
                            </p:childTnLst>
                          </p:cTn>
                        </p:par>
                      </p:childTnLst>
                    </p:cTn>
                  </p:par>
                </p:childTnLst>
              </p:cTn>
              <p:nextCondLst>
                <p:cond evt="onClick" delay="0">
                  <p:tgtEl>
                    <p:spTgt spid="9"/>
                  </p:tgtEl>
                </p:cond>
              </p:nextCondLst>
            </p:seq>
            <p:audio>
              <p:cMediaNode>
                <p:cTn id="37" fill="hold" display="0">
                  <p:stCondLst>
                    <p:cond delay="indefinite"/>
                  </p:stCondLst>
                  <p:endCondLst>
                    <p:cond evt="onNext" delay="0">
                      <p:tgtEl>
                        <p:sldTgt/>
                      </p:tgtEl>
                    </p:cond>
                    <p:cond evt="onPrev" delay="0">
                      <p:tgtEl>
                        <p:sldTgt/>
                      </p:tgtEl>
                    </p:cond>
                    <p:cond evt="onStopAudio" delay="0">
                      <p:tgtEl>
                        <p:sldTgt/>
                      </p:tgtEl>
                    </p:cond>
                  </p:endCondLst>
                </p:cTn>
                <p:tgtEl>
                  <p:spTgt spid="9"/>
                </p:tgtEl>
              </p:cMediaNode>
            </p:audio>
            <p:seq concurrent="1" nextAc="seek">
              <p:cTn id="38" restart="whenNotActive" fill="hold" evtFilter="cancelBubble" nodeType="interactiveSeq">
                <p:stCondLst>
                  <p:cond evt="onClick" delay="0">
                    <p:tgtEl>
                      <p:spTgt spid="10"/>
                    </p:tgtEl>
                  </p:cond>
                </p:stCondLst>
                <p:endSync evt="end" delay="0">
                  <p:rtn val="all"/>
                </p:endSync>
                <p:childTnLst>
                  <p:par>
                    <p:cTn id="39" fill="hold">
                      <p:stCondLst>
                        <p:cond delay="0"/>
                      </p:stCondLst>
                      <p:childTnLst>
                        <p:par>
                          <p:cTn id="40" fill="hold">
                            <p:stCondLst>
                              <p:cond delay="0"/>
                            </p:stCondLst>
                            <p:childTnLst>
                              <p:par>
                                <p:cTn id="41" presetID="1" presetClass="mediacall" presetSubtype="0" fill="hold" nodeType="clickEffect">
                                  <p:stCondLst>
                                    <p:cond delay="0"/>
                                  </p:stCondLst>
                                  <p:childTnLst>
                                    <p:cmd type="call" cmd="playFrom(0.0)">
                                      <p:cBhvr>
                                        <p:cTn id="42" dur="779" fill="hold"/>
                                        <p:tgtEl>
                                          <p:spTgt spid="10"/>
                                        </p:tgtEl>
                                      </p:cBhvr>
                                    </p:cmd>
                                  </p:childTnLst>
                                </p:cTn>
                              </p:par>
                            </p:childTnLst>
                          </p:cTn>
                        </p:par>
                      </p:childTnLst>
                    </p:cTn>
                  </p:par>
                </p:childTnLst>
              </p:cTn>
              <p:nextCondLst>
                <p:cond evt="onClick" delay="0">
                  <p:tgtEl>
                    <p:spTgt spid="10"/>
                  </p:tgtEl>
                </p:cond>
              </p:nextCondLst>
            </p:seq>
            <p:audio>
              <p:cMediaNode>
                <p:cTn id="43"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seq concurrent="1" nextAc="seek">
              <p:cTn id="44" restart="whenNotActive" fill="hold" evtFilter="cancelBubble" nodeType="interactiveSeq">
                <p:stCondLst>
                  <p:cond evt="onClick" delay="0">
                    <p:tgtEl>
                      <p:spTgt spid="11"/>
                    </p:tgtEl>
                  </p:cond>
                </p:stCondLst>
                <p:endSync evt="end" delay="0">
                  <p:rtn val="all"/>
                </p:endSync>
                <p:childTnLst>
                  <p:par>
                    <p:cTn id="45" fill="hold">
                      <p:stCondLst>
                        <p:cond delay="0"/>
                      </p:stCondLst>
                      <p:childTnLst>
                        <p:par>
                          <p:cTn id="46" fill="hold">
                            <p:stCondLst>
                              <p:cond delay="0"/>
                            </p:stCondLst>
                            <p:childTnLst>
                              <p:par>
                                <p:cTn id="47" presetID="1" presetClass="mediacall" presetSubtype="0" fill="hold" nodeType="clickEffect">
                                  <p:stCondLst>
                                    <p:cond delay="0"/>
                                  </p:stCondLst>
                                  <p:childTnLst>
                                    <p:cmd type="call" cmd="playFrom(0.0)">
                                      <p:cBhvr>
                                        <p:cTn id="48" dur="779" fill="hold"/>
                                        <p:tgtEl>
                                          <p:spTgt spid="11"/>
                                        </p:tgtEl>
                                      </p:cBhvr>
                                    </p:cmd>
                                  </p:childTnLst>
                                </p:cTn>
                              </p:par>
                            </p:childTnLst>
                          </p:cTn>
                        </p:par>
                      </p:childTnLst>
                    </p:cTn>
                  </p:par>
                </p:childTnLst>
              </p:cTn>
              <p:nextCondLst>
                <p:cond evt="onClick" delay="0">
                  <p:tgtEl>
                    <p:spTgt spid="11"/>
                  </p:tgtEl>
                </p:cond>
              </p:nextCondLst>
            </p:seq>
            <p:audio>
              <p:cMediaNode>
                <p:cTn id="49" fill="hold" display="0">
                  <p:stCondLst>
                    <p:cond delay="indefinite"/>
                  </p:stCondLst>
                  <p:endCondLst>
                    <p:cond evt="onNext" delay="0">
                      <p:tgtEl>
                        <p:sldTgt/>
                      </p:tgtEl>
                    </p:cond>
                    <p:cond evt="onPrev" delay="0">
                      <p:tgtEl>
                        <p:sldTgt/>
                      </p:tgtEl>
                    </p:cond>
                    <p:cond evt="onStopAudio" delay="0">
                      <p:tgtEl>
                        <p:sldTgt/>
                      </p:tgtEl>
                    </p:cond>
                  </p:endCondLst>
                </p:cTn>
                <p:tgtEl>
                  <p:spTgt spid="11"/>
                </p:tgtEl>
              </p:cMediaNode>
            </p:audio>
            <p:seq concurrent="1" nextAc="seek">
              <p:cTn id="50" restart="whenNotActive" fill="hold" evtFilter="cancelBubble" nodeType="interactiveSeq">
                <p:stCondLst>
                  <p:cond evt="onClick" delay="0">
                    <p:tgtEl>
                      <p:spTgt spid="12"/>
                    </p:tgtEl>
                  </p:cond>
                </p:stCondLst>
                <p:endSync evt="end" delay="0">
                  <p:rtn val="all"/>
                </p:endSync>
                <p:childTnLst>
                  <p:par>
                    <p:cTn id="51" fill="hold">
                      <p:stCondLst>
                        <p:cond delay="0"/>
                      </p:stCondLst>
                      <p:childTnLst>
                        <p:par>
                          <p:cTn id="52" fill="hold">
                            <p:stCondLst>
                              <p:cond delay="0"/>
                            </p:stCondLst>
                            <p:childTnLst>
                              <p:par>
                                <p:cTn id="53" presetID="1" presetClass="mediacall" presetSubtype="0" fill="hold" nodeType="clickEffect">
                                  <p:stCondLst>
                                    <p:cond delay="0"/>
                                  </p:stCondLst>
                                  <p:childTnLst>
                                    <p:cmd type="call" cmd="playFrom(0.0)">
                                      <p:cBhvr>
                                        <p:cTn id="54" dur="779" fill="hold"/>
                                        <p:tgtEl>
                                          <p:spTgt spid="12"/>
                                        </p:tgtEl>
                                      </p:cBhvr>
                                    </p:cmd>
                                  </p:childTnLst>
                                </p:cTn>
                              </p:par>
                            </p:childTnLst>
                          </p:cTn>
                        </p:par>
                      </p:childTnLst>
                    </p:cTn>
                  </p:par>
                </p:childTnLst>
              </p:cTn>
              <p:nextCondLst>
                <p:cond evt="onClick" delay="0">
                  <p:tgtEl>
                    <p:spTgt spid="12"/>
                  </p:tgtEl>
                </p:cond>
              </p:nextCondLst>
            </p:seq>
            <p:audio>
              <p:cMediaNode>
                <p:cTn id="55"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seq concurrent="1" nextAc="seek">
              <p:cTn id="56" restart="whenNotActive" fill="hold" evtFilter="cancelBubble" nodeType="interactiveSeq">
                <p:stCondLst>
                  <p:cond evt="onClick" delay="0">
                    <p:tgtEl>
                      <p:spTgt spid="13"/>
                    </p:tgtEl>
                  </p:cond>
                </p:stCondLst>
                <p:endSync evt="end" delay="0">
                  <p:rtn val="all"/>
                </p:endSync>
                <p:childTnLst>
                  <p:par>
                    <p:cTn id="57" fill="hold">
                      <p:stCondLst>
                        <p:cond delay="0"/>
                      </p:stCondLst>
                      <p:childTnLst>
                        <p:par>
                          <p:cTn id="58" fill="hold">
                            <p:stCondLst>
                              <p:cond delay="0"/>
                            </p:stCondLst>
                            <p:childTnLst>
                              <p:par>
                                <p:cTn id="59" presetID="1" presetClass="mediacall" presetSubtype="0" fill="hold" nodeType="clickEffect">
                                  <p:stCondLst>
                                    <p:cond delay="0"/>
                                  </p:stCondLst>
                                  <p:childTnLst>
                                    <p:cmd type="call" cmd="playFrom(0.0)">
                                      <p:cBhvr>
                                        <p:cTn id="60" dur="779" fill="hold"/>
                                        <p:tgtEl>
                                          <p:spTgt spid="13"/>
                                        </p:tgtEl>
                                      </p:cBhvr>
                                    </p:cmd>
                                  </p:childTnLst>
                                </p:cTn>
                              </p:par>
                            </p:childTnLst>
                          </p:cTn>
                        </p:par>
                      </p:childTnLst>
                    </p:cTn>
                  </p:par>
                </p:childTnLst>
              </p:cTn>
              <p:nextCondLst>
                <p:cond evt="onClick" delay="0">
                  <p:tgtEl>
                    <p:spTgt spid="13"/>
                  </p:tgtEl>
                </p:cond>
              </p:nextCondLst>
            </p:seq>
            <p:audio>
              <p:cMediaNode>
                <p:cTn id="61" fill="hold" display="0">
                  <p:stCondLst>
                    <p:cond delay="indefinite"/>
                  </p:stCondLst>
                  <p:endCondLst>
                    <p:cond evt="onNext" delay="0">
                      <p:tgtEl>
                        <p:sldTgt/>
                      </p:tgtEl>
                    </p:cond>
                    <p:cond evt="onPrev" delay="0">
                      <p:tgtEl>
                        <p:sldTgt/>
                      </p:tgtEl>
                    </p:cond>
                    <p:cond evt="onStopAudio" delay="0">
                      <p:tgtEl>
                        <p:sldTgt/>
                      </p:tgtEl>
                    </p:cond>
                  </p:endCondLst>
                </p:cTn>
                <p:tgtEl>
                  <p:spTgt spid="13"/>
                </p:tgtEl>
              </p:cMediaNode>
            </p:audio>
            <p:seq concurrent="1" nextAc="seek">
              <p:cTn id="62" restart="whenNotActive" fill="hold" evtFilter="cancelBubble" nodeType="interactiveSeq">
                <p:stCondLst>
                  <p:cond evt="onClick" delay="0">
                    <p:tgtEl>
                      <p:spTgt spid="14"/>
                    </p:tgtEl>
                  </p:cond>
                </p:stCondLst>
                <p:endSync evt="end" delay="0">
                  <p:rtn val="all"/>
                </p:endSync>
                <p:childTnLst>
                  <p:par>
                    <p:cTn id="63" fill="hold">
                      <p:stCondLst>
                        <p:cond delay="0"/>
                      </p:stCondLst>
                      <p:childTnLst>
                        <p:par>
                          <p:cTn id="64" fill="hold">
                            <p:stCondLst>
                              <p:cond delay="0"/>
                            </p:stCondLst>
                            <p:childTnLst>
                              <p:par>
                                <p:cTn id="65" presetID="1" presetClass="mediacall" presetSubtype="0" fill="hold" nodeType="clickEffect">
                                  <p:stCondLst>
                                    <p:cond delay="0"/>
                                  </p:stCondLst>
                                  <p:childTnLst>
                                    <p:cmd type="call" cmd="playFrom(0.0)">
                                      <p:cBhvr>
                                        <p:cTn id="66" dur="779" fill="hold"/>
                                        <p:tgtEl>
                                          <p:spTgt spid="14"/>
                                        </p:tgtEl>
                                      </p:cBhvr>
                                    </p:cmd>
                                  </p:childTnLst>
                                </p:cTn>
                              </p:par>
                            </p:childTnLst>
                          </p:cTn>
                        </p:par>
                      </p:childTnLst>
                    </p:cTn>
                  </p:par>
                </p:childTnLst>
              </p:cTn>
              <p:nextCondLst>
                <p:cond evt="onClick" delay="0">
                  <p:tgtEl>
                    <p:spTgt spid="14"/>
                  </p:tgtEl>
                </p:cond>
              </p:nextCondLst>
            </p:seq>
            <p:audio>
              <p:cMediaNode>
                <p:cTn id="67" fill="hold" display="0">
                  <p:stCondLst>
                    <p:cond delay="indefinite"/>
                  </p:stCondLst>
                  <p:endCondLst>
                    <p:cond evt="onNext" delay="0">
                      <p:tgtEl>
                        <p:sldTgt/>
                      </p:tgtEl>
                    </p:cond>
                    <p:cond evt="onPrev" delay="0">
                      <p:tgtEl>
                        <p:sldTgt/>
                      </p:tgtEl>
                    </p:cond>
                    <p:cond evt="onStopAudio" delay="0">
                      <p:tgtEl>
                        <p:sldTgt/>
                      </p:tgtEl>
                    </p:cond>
                  </p:endCondLst>
                </p:cTn>
                <p:tgtEl>
                  <p:spTgt spid="14"/>
                </p:tgtEl>
              </p:cMediaNode>
            </p:audio>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1" name="Content Placeholder 2"/>
          <p:cNvSpPr>
            <a:spLocks noGrp="1"/>
          </p:cNvSpPr>
          <p:nvPr>
            <p:ph sz="quarter" idx="1"/>
          </p:nvPr>
        </p:nvSpPr>
        <p:spPr>
          <a:xfrm>
            <a:off x="381000" y="1295400"/>
            <a:ext cx="8531225" cy="4495800"/>
          </a:xfrm>
        </p:spPr>
        <p:txBody>
          <a:bodyPr/>
          <a:lstStyle/>
          <a:p>
            <a:pPr eaLnBrk="1" hangingPunct="1"/>
            <a:r>
              <a:rPr lang="en-US" dirty="0" smtClean="0">
                <a:latin typeface="Calibri" pitchFamily="34" charset="0"/>
              </a:rPr>
              <a:t>"What we know about families, is largely determined by how we know what we know" (</a:t>
            </a:r>
            <a:r>
              <a:rPr lang="en-US" dirty="0" err="1" smtClean="0">
                <a:latin typeface="Calibri" pitchFamily="34" charset="0"/>
              </a:rPr>
              <a:t>Larzelere</a:t>
            </a:r>
            <a:r>
              <a:rPr lang="en-US" dirty="0" smtClean="0">
                <a:latin typeface="Calibri" pitchFamily="34" charset="0"/>
              </a:rPr>
              <a:t> &amp; Klein, 1987, p. 125).</a:t>
            </a:r>
          </a:p>
          <a:p>
            <a:pPr eaLnBrk="1" hangingPunct="1"/>
            <a:r>
              <a:rPr lang="en-US" dirty="0" smtClean="0">
                <a:latin typeface="Calibri" pitchFamily="34" charset="0"/>
              </a:rPr>
              <a:t>Multidisciplinary approach is needed…</a:t>
            </a:r>
          </a:p>
          <a:p>
            <a:pPr eaLnBrk="1" hangingPunct="1">
              <a:buNone/>
            </a:pPr>
            <a:r>
              <a:rPr lang="en-US" dirty="0" smtClean="0">
                <a:latin typeface="Calibri" pitchFamily="34" charset="0"/>
              </a:rPr>
              <a:t>			but COMPLICATED!</a:t>
            </a:r>
          </a:p>
          <a:p>
            <a:pPr eaLnBrk="1" hangingPunct="1">
              <a:buNone/>
            </a:pPr>
            <a:endParaRPr lang="en-US" sz="2200" dirty="0" smtClean="0">
              <a:latin typeface="Calibri" pitchFamily="34" charset="0"/>
            </a:endParaRPr>
          </a:p>
          <a:p>
            <a:pPr lvl="1"/>
            <a:r>
              <a:rPr lang="en-US" sz="2200" dirty="0" smtClean="0">
                <a:latin typeface="Calibri" pitchFamily="34" charset="0"/>
              </a:rPr>
              <a:t>Basic goal of psychology is to understand the human condition</a:t>
            </a:r>
          </a:p>
          <a:p>
            <a:pPr lvl="1"/>
            <a:r>
              <a:rPr lang="en-US" sz="2200" dirty="0" smtClean="0">
                <a:latin typeface="Calibri" pitchFamily="34" charset="0"/>
              </a:rPr>
              <a:t>Basic goal of engineering is to design tools to meet society’s needs</a:t>
            </a:r>
          </a:p>
          <a:p>
            <a:pPr eaLnBrk="1" hangingPunct="1"/>
            <a:endParaRPr lang="en-US" dirty="0" smtClean="0">
              <a:latin typeface="Calibri" pitchFamily="34" charset="0"/>
            </a:endParaRPr>
          </a:p>
          <a:p>
            <a:pPr eaLnBrk="1" hangingPunct="1">
              <a:buNone/>
            </a:pPr>
            <a:endParaRPr lang="en-US" dirty="0" smtClean="0">
              <a:latin typeface="Calibri" pitchFamily="34"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err="1" smtClean="0">
                <a:latin typeface="Calibri"/>
                <a:cs typeface="Calibri"/>
              </a:rPr>
              <a:t>BaNa</a:t>
            </a:r>
            <a:r>
              <a:rPr lang="en-US" altLang="zh-CN" dirty="0" smtClean="0">
                <a:latin typeface="Calibri"/>
                <a:cs typeface="Calibri"/>
              </a:rPr>
              <a:t> Pitch Detection </a:t>
            </a:r>
            <a:r>
              <a:rPr lang="en-US" altLang="zh-CN" dirty="0">
                <a:latin typeface="Calibri"/>
                <a:cs typeface="Calibri"/>
              </a:rPr>
              <a:t>A</a:t>
            </a:r>
            <a:r>
              <a:rPr lang="en-US" altLang="zh-CN" dirty="0" smtClean="0">
                <a:latin typeface="Calibri"/>
                <a:cs typeface="Calibri"/>
              </a:rPr>
              <a:t>lgorithm</a:t>
            </a:r>
            <a:endParaRPr lang="zh-CN" altLang="en-US" dirty="0">
              <a:latin typeface="Calibri"/>
              <a:cs typeface="Calibri"/>
            </a:endParaRPr>
          </a:p>
        </p:txBody>
      </p:sp>
      <p:sp>
        <p:nvSpPr>
          <p:cNvPr id="4" name="内容占位符 3"/>
          <p:cNvSpPr>
            <a:spLocks noGrp="1"/>
          </p:cNvSpPr>
          <p:nvPr>
            <p:ph idx="1"/>
          </p:nvPr>
        </p:nvSpPr>
        <p:spPr/>
        <p:txBody>
          <a:bodyPr>
            <a:normAutofit fontScale="92500" lnSpcReduction="20000"/>
          </a:bodyPr>
          <a:lstStyle/>
          <a:p>
            <a:r>
              <a:rPr lang="en-US" altLang="zh-CN" dirty="0" smtClean="0">
                <a:latin typeface="Calibri"/>
                <a:cs typeface="Calibri"/>
              </a:rPr>
              <a:t>Pitch (fundamental frequency, F</a:t>
            </a:r>
            <a:r>
              <a:rPr lang="en-US" altLang="zh-CN" baseline="-25000" dirty="0" smtClean="0">
                <a:latin typeface="Calibri"/>
                <a:cs typeface="Calibri"/>
              </a:rPr>
              <a:t>0</a:t>
            </a:r>
            <a:r>
              <a:rPr lang="en-US" altLang="zh-CN" dirty="0" smtClean="0">
                <a:latin typeface="Calibri"/>
                <a:cs typeface="Calibri"/>
              </a:rPr>
              <a:t>) is an essential feature for </a:t>
            </a:r>
          </a:p>
          <a:p>
            <a:pPr lvl="1"/>
            <a:r>
              <a:rPr lang="en-US" altLang="zh-CN" dirty="0" smtClean="0">
                <a:latin typeface="Calibri"/>
                <a:cs typeface="Calibri"/>
              </a:rPr>
              <a:t>Speech recognition</a:t>
            </a:r>
          </a:p>
          <a:p>
            <a:pPr lvl="1"/>
            <a:r>
              <a:rPr lang="en-US" altLang="zh-CN" dirty="0" smtClean="0">
                <a:latin typeface="Calibri"/>
                <a:cs typeface="Calibri"/>
              </a:rPr>
              <a:t>Emotion detection</a:t>
            </a:r>
          </a:p>
          <a:p>
            <a:pPr lvl="1"/>
            <a:r>
              <a:rPr lang="en-US" altLang="zh-CN" dirty="0" smtClean="0">
                <a:latin typeface="Calibri"/>
                <a:cs typeface="Calibri"/>
              </a:rPr>
              <a:t>Automatic music transcription</a:t>
            </a:r>
          </a:p>
          <a:p>
            <a:pPr lvl="1"/>
            <a:endParaRPr lang="en-US" altLang="zh-CN" dirty="0" smtClean="0">
              <a:latin typeface="Calibri"/>
              <a:cs typeface="Calibri"/>
            </a:endParaRPr>
          </a:p>
          <a:p>
            <a:r>
              <a:rPr lang="en-US" altLang="zh-CN" dirty="0" smtClean="0">
                <a:latin typeface="Calibri"/>
                <a:cs typeface="Calibri"/>
              </a:rPr>
              <a:t> Pitch detection is challenging</a:t>
            </a:r>
          </a:p>
          <a:p>
            <a:pPr lvl="1"/>
            <a:r>
              <a:rPr lang="en-US" altLang="zh-CN" dirty="0" smtClean="0">
                <a:latin typeface="Calibri"/>
                <a:cs typeface="Calibri"/>
              </a:rPr>
              <a:t>For imperfectly periodic human speech</a:t>
            </a:r>
          </a:p>
          <a:p>
            <a:pPr lvl="1"/>
            <a:r>
              <a:rPr lang="en-US" altLang="zh-CN" dirty="0" smtClean="0">
                <a:latin typeface="Calibri"/>
                <a:cs typeface="Calibri"/>
              </a:rPr>
              <a:t>Pitch detection in noisy environments (mobile applications)</a:t>
            </a:r>
          </a:p>
          <a:p>
            <a:pPr lvl="1"/>
            <a:endParaRPr lang="en-US" altLang="zh-CN" dirty="0" smtClean="0">
              <a:latin typeface="Calibri"/>
              <a:cs typeface="Calibri"/>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76200"/>
            <a:ext cx="7772400" cy="1143000"/>
          </a:xfrm>
        </p:spPr>
        <p:txBody>
          <a:bodyPr>
            <a:normAutofit fontScale="90000"/>
          </a:bodyPr>
          <a:lstStyle/>
          <a:p>
            <a:r>
              <a:rPr lang="en-US" altLang="zh-CN" dirty="0" err="1" smtClean="0">
                <a:latin typeface="Calibri"/>
                <a:cs typeface="Calibri"/>
              </a:rPr>
              <a:t>BaNa</a:t>
            </a:r>
            <a:r>
              <a:rPr lang="en-US" altLang="zh-CN" dirty="0" smtClean="0">
                <a:latin typeface="Calibri"/>
                <a:cs typeface="Calibri"/>
              </a:rPr>
              <a:t>: Noise Resilient Pitch Detector</a:t>
            </a:r>
            <a:endParaRPr lang="zh-CN" altLang="en-US" dirty="0">
              <a:latin typeface="Calibri"/>
              <a:cs typeface="Calibri"/>
            </a:endParaRPr>
          </a:p>
        </p:txBody>
      </p:sp>
      <p:sp>
        <p:nvSpPr>
          <p:cNvPr id="13" name="Content Placeholder 12"/>
          <p:cNvSpPr>
            <a:spLocks noGrp="1"/>
          </p:cNvSpPr>
          <p:nvPr>
            <p:ph idx="1"/>
          </p:nvPr>
        </p:nvSpPr>
        <p:spPr>
          <a:xfrm>
            <a:off x="685800" y="1981200"/>
            <a:ext cx="3733800" cy="4114800"/>
          </a:xfrm>
        </p:spPr>
        <p:txBody>
          <a:bodyPr>
            <a:normAutofit fontScale="62500" lnSpcReduction="20000"/>
          </a:bodyPr>
          <a:lstStyle/>
          <a:p>
            <a:pPr lvl="0" fontAlgn="auto">
              <a:spcAft>
                <a:spcPts val="0"/>
              </a:spcAft>
              <a:buNone/>
              <a:defRPr/>
            </a:pPr>
            <a:r>
              <a:rPr lang="en-US" altLang="zh-CN" dirty="0">
                <a:latin typeface="Calibri"/>
                <a:cs typeface="Calibri"/>
              </a:rPr>
              <a:t>Algorithm:</a:t>
            </a:r>
          </a:p>
          <a:p>
            <a:pPr marL="457200" lvl="0" indent="-457200" fontAlgn="auto">
              <a:spcAft>
                <a:spcPts val="0"/>
              </a:spcAft>
              <a:buFont typeface="+mj-lt"/>
              <a:buAutoNum type="arabicPeriod"/>
              <a:defRPr/>
            </a:pPr>
            <a:r>
              <a:rPr lang="en-US" altLang="zh-CN" kern="1200" dirty="0">
                <a:latin typeface="Calibri"/>
                <a:cs typeface="Calibri"/>
              </a:rPr>
              <a:t>Search for 5 highest amplitude peaks in the speech signal’s spectrum </a:t>
            </a:r>
          </a:p>
          <a:p>
            <a:pPr marL="457200" lvl="0" indent="-457200" fontAlgn="auto">
              <a:spcAft>
                <a:spcPts val="0"/>
              </a:spcAft>
              <a:buFont typeface="+mj-lt"/>
              <a:buAutoNum type="arabicPeriod"/>
              <a:defRPr/>
            </a:pPr>
            <a:r>
              <a:rPr lang="en-US" altLang="zh-CN" dirty="0">
                <a:latin typeface="Calibri"/>
                <a:cs typeface="Calibri"/>
              </a:rPr>
              <a:t>C</a:t>
            </a:r>
            <a:r>
              <a:rPr lang="en-US" altLang="zh-CN" kern="1200" dirty="0">
                <a:latin typeface="Calibri"/>
                <a:cs typeface="Calibri"/>
              </a:rPr>
              <a:t>alculate the frequency ratio of each pair of peaks</a:t>
            </a:r>
          </a:p>
          <a:p>
            <a:pPr marL="457200" lvl="0" indent="-457200" fontAlgn="auto">
              <a:spcAft>
                <a:spcPts val="0"/>
              </a:spcAft>
              <a:buFont typeface="+mj-lt"/>
              <a:buAutoNum type="arabicPeriod"/>
              <a:defRPr/>
            </a:pPr>
            <a:r>
              <a:rPr lang="en-US" altLang="zh-CN" kern="1200" dirty="0">
                <a:latin typeface="Calibri"/>
                <a:cs typeface="Calibri"/>
              </a:rPr>
              <a:t>Only the harmonic peak pairs have the expected ratios</a:t>
            </a:r>
          </a:p>
          <a:p>
            <a:pPr marL="457200" lvl="0" indent="-457200" fontAlgn="auto">
              <a:spcAft>
                <a:spcPts val="0"/>
              </a:spcAft>
              <a:buFont typeface="+mj-lt"/>
              <a:buAutoNum type="arabicPeriod"/>
              <a:defRPr/>
            </a:pPr>
            <a:r>
              <a:rPr lang="en-US" altLang="zh-CN" dirty="0">
                <a:latin typeface="Calibri"/>
                <a:cs typeface="Calibri"/>
              </a:rPr>
              <a:t>More correct harmonic pairs indicate higher confidence</a:t>
            </a:r>
          </a:p>
          <a:p>
            <a:pPr marL="457200" lvl="0" indent="-457200" fontAlgn="auto">
              <a:spcAft>
                <a:spcPts val="0"/>
              </a:spcAft>
              <a:buFont typeface="+mj-lt"/>
              <a:buAutoNum type="arabicPeriod"/>
              <a:defRPr/>
            </a:pPr>
            <a:r>
              <a:rPr lang="en-US" altLang="zh-CN" dirty="0">
                <a:latin typeface="Calibri"/>
                <a:cs typeface="Calibri"/>
              </a:rPr>
              <a:t>Use a cost function to find F0 for each </a:t>
            </a:r>
            <a:r>
              <a:rPr lang="en-US" altLang="zh-CN" dirty="0" smtClean="0">
                <a:latin typeface="Calibri"/>
                <a:cs typeface="Calibri"/>
              </a:rPr>
              <a:t>frame</a:t>
            </a:r>
            <a:endParaRPr lang="en-US" altLang="zh-CN" kern="1200" dirty="0" smtClean="0">
              <a:latin typeface="Calibri"/>
              <a:cs typeface="Calibri"/>
            </a:endParaRPr>
          </a:p>
        </p:txBody>
      </p:sp>
      <p:graphicFrame>
        <p:nvGraphicFramePr>
          <p:cNvPr id="5" name="表格 4"/>
          <p:cNvGraphicFramePr>
            <a:graphicFrameLocks noGrp="1"/>
          </p:cNvGraphicFramePr>
          <p:nvPr/>
        </p:nvGraphicFramePr>
        <p:xfrm>
          <a:off x="4355976" y="4653136"/>
          <a:ext cx="4680520" cy="1872210"/>
        </p:xfrm>
        <a:graphic>
          <a:graphicData uri="http://schemas.openxmlformats.org/drawingml/2006/table">
            <a:tbl>
              <a:tblPr firstRow="1" bandRow="1">
                <a:tableStyleId>{5C22544A-7EE6-4342-B048-85BDC9FD1C3A}</a:tableStyleId>
              </a:tblPr>
              <a:tblGrid>
                <a:gridCol w="936104"/>
                <a:gridCol w="936104"/>
                <a:gridCol w="936104"/>
                <a:gridCol w="936104"/>
                <a:gridCol w="936104"/>
              </a:tblGrid>
              <a:tr h="374442">
                <a:tc>
                  <a:txBody>
                    <a:bodyPr/>
                    <a:lstStyle/>
                    <a:p>
                      <a:pPr algn="ctr"/>
                      <a:endParaRPr lang="zh-CN" altLang="en-US" sz="1100" dirty="0"/>
                    </a:p>
                  </a:txBody>
                  <a:tcPr anchor="ctr"/>
                </a:tc>
                <a:tc>
                  <a:txBody>
                    <a:bodyPr/>
                    <a:lstStyle/>
                    <a:p>
                      <a:pPr algn="ctr"/>
                      <a:r>
                        <a:rPr lang="en-US" altLang="zh-CN" sz="1200" dirty="0" smtClean="0"/>
                        <a:t>F4</a:t>
                      </a:r>
                      <a:r>
                        <a:rPr lang="en-US" altLang="zh-CN" sz="1200" baseline="0" dirty="0" smtClean="0"/>
                        <a:t> </a:t>
                      </a:r>
                      <a:endParaRPr lang="zh-CN" altLang="en-US" sz="1200" dirty="0"/>
                    </a:p>
                  </a:txBody>
                  <a:tcPr anchor="ctr"/>
                </a:tc>
                <a:tc>
                  <a:txBody>
                    <a:bodyPr/>
                    <a:lstStyle/>
                    <a:p>
                      <a:pPr algn="ctr"/>
                      <a:r>
                        <a:rPr lang="en-US" altLang="zh-CN" sz="1200" dirty="0" smtClean="0"/>
                        <a:t>F3</a:t>
                      </a:r>
                      <a:r>
                        <a:rPr lang="en-US" altLang="zh-CN" sz="1200" baseline="0" dirty="0" smtClean="0"/>
                        <a:t> </a:t>
                      </a:r>
                      <a:endParaRPr lang="zh-CN" altLang="en-US" sz="1200" dirty="0"/>
                    </a:p>
                  </a:txBody>
                  <a:tcPr anchor="ctr"/>
                </a:tc>
                <a:tc>
                  <a:txBody>
                    <a:bodyPr/>
                    <a:lstStyle/>
                    <a:p>
                      <a:pPr algn="ctr"/>
                      <a:r>
                        <a:rPr lang="en-US" altLang="zh-CN" sz="1200" dirty="0" smtClean="0"/>
                        <a:t>F2</a:t>
                      </a:r>
                      <a:endParaRPr lang="zh-CN" altLang="en-US" sz="1200" dirty="0"/>
                    </a:p>
                  </a:txBody>
                  <a:tcPr anchor="ctr"/>
                </a:tc>
                <a:tc>
                  <a:txBody>
                    <a:bodyPr/>
                    <a:lstStyle/>
                    <a:p>
                      <a:pPr algn="ctr"/>
                      <a:r>
                        <a:rPr lang="en-US" altLang="zh-CN" sz="1200" dirty="0" smtClean="0"/>
                        <a:t>F1</a:t>
                      </a:r>
                      <a:endParaRPr lang="zh-CN" altLang="en-US" sz="1200" dirty="0"/>
                    </a:p>
                  </a:txBody>
                  <a:tcPr anchor="ctr"/>
                </a:tc>
              </a:tr>
              <a:tr h="374442">
                <a:tc>
                  <a:txBody>
                    <a:bodyPr/>
                    <a:lstStyle/>
                    <a:p>
                      <a:pPr algn="ctr"/>
                      <a:r>
                        <a:rPr lang="en-US" altLang="zh-CN" sz="1200" dirty="0" smtClean="0"/>
                        <a:t>F3 </a:t>
                      </a:r>
                      <a:endParaRPr lang="zh-CN" altLang="en-US" sz="1200" dirty="0"/>
                    </a:p>
                  </a:txBody>
                  <a:tcPr anchor="ctr"/>
                </a:tc>
                <a:tc>
                  <a:txBody>
                    <a:bodyPr/>
                    <a:lstStyle/>
                    <a:p>
                      <a:pPr algn="l"/>
                      <a:r>
                        <a:rPr lang="en-US" altLang="zh-CN" sz="1100" dirty="0" smtClean="0"/>
                        <a:t>5/4=1.25</a:t>
                      </a:r>
                      <a:endParaRPr lang="zh-CN" altLang="en-US" sz="1100" dirty="0"/>
                    </a:p>
                  </a:txBody>
                  <a:tcPr anchor="ctr"/>
                </a:tc>
                <a:tc>
                  <a:txBody>
                    <a:bodyPr/>
                    <a:lstStyle/>
                    <a:p>
                      <a:pPr algn="l"/>
                      <a:endParaRPr lang="zh-CN" altLang="en-US" sz="1100" dirty="0"/>
                    </a:p>
                  </a:txBody>
                  <a:tcPr anchor="ctr"/>
                </a:tc>
                <a:tc>
                  <a:txBody>
                    <a:bodyPr/>
                    <a:lstStyle/>
                    <a:p>
                      <a:pPr algn="l"/>
                      <a:endParaRPr lang="zh-CN" altLang="en-US" sz="1100" dirty="0"/>
                    </a:p>
                  </a:txBody>
                  <a:tcPr anchor="ctr"/>
                </a:tc>
                <a:tc>
                  <a:txBody>
                    <a:bodyPr/>
                    <a:lstStyle/>
                    <a:p>
                      <a:pPr algn="l"/>
                      <a:endParaRPr lang="zh-CN" altLang="en-US" sz="1100" dirty="0"/>
                    </a:p>
                  </a:txBody>
                  <a:tcPr anchor="ctr"/>
                </a:tc>
              </a:tr>
              <a:tr h="374442">
                <a:tc>
                  <a:txBody>
                    <a:bodyPr/>
                    <a:lstStyle/>
                    <a:p>
                      <a:pPr algn="ctr"/>
                      <a:r>
                        <a:rPr lang="en-US" altLang="zh-CN" sz="1200" dirty="0" smtClean="0"/>
                        <a:t>F2</a:t>
                      </a:r>
                    </a:p>
                  </a:txBody>
                  <a:tcPr anchor="ctr"/>
                </a:tc>
                <a:tc>
                  <a:txBody>
                    <a:bodyPr/>
                    <a:lstStyle/>
                    <a:p>
                      <a:pPr algn="l"/>
                      <a:r>
                        <a:rPr lang="en-US" altLang="zh-CN" sz="1100" dirty="0" smtClean="0"/>
                        <a:t>5/3=1.66</a:t>
                      </a:r>
                      <a:endParaRPr lang="zh-CN" altLang="en-US" sz="1100" dirty="0"/>
                    </a:p>
                  </a:txBody>
                  <a:tcPr anchor="ctr"/>
                </a:tc>
                <a:tc>
                  <a:txBody>
                    <a:bodyPr/>
                    <a:lstStyle/>
                    <a:p>
                      <a:pPr algn="l"/>
                      <a:r>
                        <a:rPr lang="en-US" altLang="zh-CN" sz="1100" dirty="0" smtClean="0"/>
                        <a:t>4/3=1.33</a:t>
                      </a:r>
                      <a:endParaRPr lang="zh-CN" altLang="en-US" sz="1100" dirty="0"/>
                    </a:p>
                  </a:txBody>
                  <a:tcPr anchor="ctr"/>
                </a:tc>
                <a:tc>
                  <a:txBody>
                    <a:bodyPr/>
                    <a:lstStyle/>
                    <a:p>
                      <a:pPr algn="l"/>
                      <a:endParaRPr lang="zh-CN" altLang="en-US" sz="1100" dirty="0"/>
                    </a:p>
                  </a:txBody>
                  <a:tcPr anchor="ctr"/>
                </a:tc>
                <a:tc>
                  <a:txBody>
                    <a:bodyPr/>
                    <a:lstStyle/>
                    <a:p>
                      <a:pPr algn="l"/>
                      <a:endParaRPr lang="zh-CN" altLang="en-US" sz="1100" dirty="0"/>
                    </a:p>
                  </a:txBody>
                  <a:tcPr anchor="ctr"/>
                </a:tc>
              </a:tr>
              <a:tr h="374442">
                <a:tc>
                  <a:txBody>
                    <a:bodyPr/>
                    <a:lstStyle/>
                    <a:p>
                      <a:pPr algn="ctr"/>
                      <a:r>
                        <a:rPr lang="en-US" altLang="zh-CN" sz="1200" dirty="0" smtClean="0"/>
                        <a:t>F1 </a:t>
                      </a:r>
                      <a:endParaRPr lang="zh-CN" altLang="en-US" sz="1200" dirty="0"/>
                    </a:p>
                  </a:txBody>
                  <a:tcPr anchor="ctr"/>
                </a:tc>
                <a:tc>
                  <a:txBody>
                    <a:bodyPr/>
                    <a:lstStyle/>
                    <a:p>
                      <a:pPr algn="l"/>
                      <a:r>
                        <a:rPr lang="en-US" altLang="zh-CN" sz="1100" dirty="0" smtClean="0"/>
                        <a:t>5/2</a:t>
                      </a:r>
                      <a:r>
                        <a:rPr lang="en-US" altLang="zh-CN" sz="1100" baseline="0" dirty="0" smtClean="0"/>
                        <a:t>=2.5</a:t>
                      </a:r>
                    </a:p>
                  </a:txBody>
                  <a:tcPr anchor="ctr"/>
                </a:tc>
                <a:tc>
                  <a:txBody>
                    <a:bodyPr/>
                    <a:lstStyle/>
                    <a:p>
                      <a:pPr algn="l"/>
                      <a:r>
                        <a:rPr lang="en-US" altLang="zh-CN" sz="1100" dirty="0" smtClean="0"/>
                        <a:t>4/2=2</a:t>
                      </a:r>
                      <a:endParaRPr lang="zh-CN" altLang="en-US" sz="1100" dirty="0"/>
                    </a:p>
                  </a:txBody>
                  <a:tcPr anchor="ctr"/>
                </a:tc>
                <a:tc>
                  <a:txBody>
                    <a:bodyPr/>
                    <a:lstStyle/>
                    <a:p>
                      <a:pPr algn="l"/>
                      <a:r>
                        <a:rPr lang="en-US" altLang="zh-CN" sz="1100" dirty="0" smtClean="0"/>
                        <a:t>3/2=1.5</a:t>
                      </a:r>
                      <a:endParaRPr lang="zh-CN" altLang="en-US" sz="1100" dirty="0"/>
                    </a:p>
                  </a:txBody>
                  <a:tcPr anchor="ctr"/>
                </a:tc>
                <a:tc>
                  <a:txBody>
                    <a:bodyPr/>
                    <a:lstStyle/>
                    <a:p>
                      <a:pPr algn="l"/>
                      <a:endParaRPr lang="zh-CN" altLang="en-US" sz="1100" dirty="0"/>
                    </a:p>
                  </a:txBody>
                  <a:tcPr anchor="ctr"/>
                </a:tc>
              </a:tr>
              <a:tr h="374442">
                <a:tc>
                  <a:txBody>
                    <a:bodyPr/>
                    <a:lstStyle/>
                    <a:p>
                      <a:pPr algn="ctr"/>
                      <a:r>
                        <a:rPr lang="en-US" altLang="zh-CN" sz="1200" dirty="0" smtClean="0"/>
                        <a:t>F0 </a:t>
                      </a:r>
                      <a:endParaRPr lang="zh-CN" altLang="en-US" sz="1200" dirty="0"/>
                    </a:p>
                  </a:txBody>
                  <a:tcPr anchor="ctr"/>
                </a:tc>
                <a:tc>
                  <a:txBody>
                    <a:bodyPr/>
                    <a:lstStyle/>
                    <a:p>
                      <a:pPr algn="l"/>
                      <a:r>
                        <a:rPr lang="en-US" altLang="zh-CN" sz="1100" dirty="0" smtClean="0"/>
                        <a:t>5/1=5</a:t>
                      </a:r>
                      <a:endParaRPr lang="zh-CN" altLang="en-US" sz="1100" dirty="0"/>
                    </a:p>
                  </a:txBody>
                  <a:tcPr anchor="ctr"/>
                </a:tc>
                <a:tc>
                  <a:txBody>
                    <a:bodyPr/>
                    <a:lstStyle/>
                    <a:p>
                      <a:pPr algn="l"/>
                      <a:r>
                        <a:rPr lang="en-US" altLang="zh-CN" sz="1100" dirty="0" smtClean="0"/>
                        <a:t>4/1=4</a:t>
                      </a:r>
                      <a:endParaRPr lang="zh-CN" altLang="en-US" sz="1100" dirty="0"/>
                    </a:p>
                  </a:txBody>
                  <a:tcPr anchor="ctr"/>
                </a:tc>
                <a:tc>
                  <a:txBody>
                    <a:bodyPr/>
                    <a:lstStyle/>
                    <a:p>
                      <a:pPr algn="l"/>
                      <a:r>
                        <a:rPr lang="en-US" altLang="zh-CN" sz="1100" dirty="0" smtClean="0"/>
                        <a:t>3/1=3</a:t>
                      </a:r>
                      <a:endParaRPr lang="zh-CN" altLang="en-US" sz="1100" dirty="0"/>
                    </a:p>
                  </a:txBody>
                  <a:tcPr anchor="ctr"/>
                </a:tc>
                <a:tc>
                  <a:txBody>
                    <a:bodyPr/>
                    <a:lstStyle/>
                    <a:p>
                      <a:pPr algn="l"/>
                      <a:r>
                        <a:rPr lang="en-US" altLang="zh-CN" sz="1100" dirty="0" smtClean="0"/>
                        <a:t>2/1=2</a:t>
                      </a:r>
                      <a:endParaRPr lang="zh-CN" altLang="en-US" sz="1100" dirty="0"/>
                    </a:p>
                  </a:txBody>
                  <a:tcPr anchor="ctr"/>
                </a:tc>
              </a:tr>
            </a:tbl>
          </a:graphicData>
        </a:graphic>
      </p:graphicFrame>
      <p:sp>
        <p:nvSpPr>
          <p:cNvPr id="7" name="矩形 6"/>
          <p:cNvSpPr/>
          <p:nvPr/>
        </p:nvSpPr>
        <p:spPr>
          <a:xfrm>
            <a:off x="5867400" y="3962400"/>
            <a:ext cx="1688283" cy="307777"/>
          </a:xfrm>
          <a:prstGeom prst="rect">
            <a:avLst/>
          </a:prstGeom>
        </p:spPr>
        <p:txBody>
          <a:bodyPr wrap="none">
            <a:spAutoFit/>
          </a:bodyPr>
          <a:lstStyle/>
          <a:p>
            <a:r>
              <a:rPr lang="en-US" altLang="zh-CN" sz="1400" dirty="0" smtClean="0"/>
              <a:t>Sample Spectrum</a:t>
            </a:r>
            <a:endParaRPr lang="zh-CN" altLang="en-US" sz="1400" dirty="0"/>
          </a:p>
        </p:txBody>
      </p:sp>
      <p:pic>
        <p:nvPicPr>
          <p:cNvPr id="8" name="Picture 3"/>
          <p:cNvPicPr>
            <a:picLocks noChangeAspect="1" noChangeArrowheads="1"/>
          </p:cNvPicPr>
          <p:nvPr/>
        </p:nvPicPr>
        <p:blipFill>
          <a:blip r:embed="rId3" cstate="print"/>
          <a:srcRect/>
          <a:stretch>
            <a:fillRect/>
          </a:stretch>
        </p:blipFill>
        <p:spPr bwMode="auto">
          <a:xfrm>
            <a:off x="4393343" y="1124744"/>
            <a:ext cx="4787169" cy="3579759"/>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0" y="1484784"/>
            <a:ext cx="9119545" cy="4320480"/>
          </a:xfrm>
          <a:prstGeom prst="rect">
            <a:avLst/>
          </a:prstGeom>
          <a:noFill/>
          <a:ln w="9525">
            <a:noFill/>
            <a:miter lim="800000"/>
            <a:headEnd/>
            <a:tailEnd/>
          </a:ln>
        </p:spPr>
      </p:pic>
      <p:sp>
        <p:nvSpPr>
          <p:cNvPr id="88" name="标题 87"/>
          <p:cNvSpPr>
            <a:spLocks noGrp="1"/>
          </p:cNvSpPr>
          <p:nvPr>
            <p:ph type="title"/>
          </p:nvPr>
        </p:nvSpPr>
        <p:spPr>
          <a:xfrm>
            <a:off x="685800" y="228600"/>
            <a:ext cx="7772400" cy="1143000"/>
          </a:xfrm>
        </p:spPr>
        <p:txBody>
          <a:bodyPr/>
          <a:lstStyle/>
          <a:p>
            <a:r>
              <a:rPr lang="en-US" altLang="zh-CN" dirty="0" smtClean="0">
                <a:latin typeface="Calibri"/>
                <a:cs typeface="Calibri"/>
              </a:rPr>
              <a:t>Calculate Pitch Candidates</a:t>
            </a:r>
            <a:endParaRPr lang="zh-CN" altLang="en-US" dirty="0">
              <a:latin typeface="Calibri"/>
              <a:cs typeface="Calibri"/>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3"/>
          <p:cNvPicPr>
            <a:picLocks noChangeAspect="1" noChangeArrowheads="1"/>
          </p:cNvPicPr>
          <p:nvPr/>
        </p:nvPicPr>
        <p:blipFill>
          <a:blip r:embed="rId2" cstate="print"/>
          <a:srcRect t="25641"/>
          <a:stretch>
            <a:fillRect/>
          </a:stretch>
        </p:blipFill>
        <p:spPr bwMode="auto">
          <a:xfrm>
            <a:off x="395536" y="2852936"/>
            <a:ext cx="8748464" cy="2297083"/>
          </a:xfrm>
          <a:prstGeom prst="rect">
            <a:avLst/>
          </a:prstGeom>
          <a:noFill/>
          <a:ln w="9525">
            <a:noFill/>
            <a:miter lim="800000"/>
            <a:headEnd/>
            <a:tailEnd/>
          </a:ln>
        </p:spPr>
      </p:pic>
      <p:sp>
        <p:nvSpPr>
          <p:cNvPr id="4" name="标题 3"/>
          <p:cNvSpPr>
            <a:spLocks noGrp="1"/>
          </p:cNvSpPr>
          <p:nvPr>
            <p:ph type="title"/>
          </p:nvPr>
        </p:nvSpPr>
        <p:spPr>
          <a:xfrm>
            <a:off x="685800" y="304800"/>
            <a:ext cx="7772400" cy="1143000"/>
          </a:xfrm>
        </p:spPr>
        <p:txBody>
          <a:bodyPr/>
          <a:lstStyle/>
          <a:p>
            <a:r>
              <a:rPr lang="en-US" altLang="zh-CN" dirty="0" smtClean="0">
                <a:latin typeface="Calibri"/>
                <a:cs typeface="Calibri"/>
              </a:rPr>
              <a:t>Select Pitch from </a:t>
            </a:r>
            <a:r>
              <a:rPr lang="en-US" altLang="zh-CN" dirty="0">
                <a:latin typeface="Calibri"/>
                <a:cs typeface="Calibri"/>
              </a:rPr>
              <a:t>C</a:t>
            </a:r>
            <a:r>
              <a:rPr lang="en-US" altLang="zh-CN" dirty="0" smtClean="0">
                <a:latin typeface="Calibri"/>
                <a:cs typeface="Calibri"/>
              </a:rPr>
              <a:t>andidates</a:t>
            </a:r>
            <a:endParaRPr lang="zh-CN" altLang="en-US" dirty="0">
              <a:latin typeface="Calibri"/>
              <a:cs typeface="Calibri"/>
            </a:endParaRPr>
          </a:p>
        </p:txBody>
      </p:sp>
      <p:sp>
        <p:nvSpPr>
          <p:cNvPr id="8" name="Content Placeholder 7"/>
          <p:cNvSpPr>
            <a:spLocks noGrp="1"/>
          </p:cNvSpPr>
          <p:nvPr>
            <p:ph idx="1"/>
          </p:nvPr>
        </p:nvSpPr>
        <p:spPr>
          <a:xfrm>
            <a:off x="685800" y="1600200"/>
            <a:ext cx="7772400" cy="4114800"/>
          </a:xfrm>
        </p:spPr>
        <p:txBody>
          <a:bodyPr/>
          <a:lstStyle/>
          <a:p>
            <a:r>
              <a:rPr lang="en-US" dirty="0" smtClean="0">
                <a:latin typeface="Calibri"/>
                <a:cs typeface="Calibri"/>
              </a:rPr>
              <a:t>Use </a:t>
            </a:r>
            <a:r>
              <a:rPr lang="en-US" dirty="0" err="1" smtClean="0">
                <a:latin typeface="Calibri"/>
                <a:cs typeface="Calibri"/>
              </a:rPr>
              <a:t>Viterbi</a:t>
            </a:r>
            <a:r>
              <a:rPr lang="en-US" dirty="0" smtClean="0">
                <a:latin typeface="Calibri"/>
                <a:cs typeface="Calibri"/>
              </a:rPr>
              <a:t> algorithm to find the pitch candidates that minimize a cost function</a:t>
            </a: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 name="标题 2"/>
          <p:cNvSpPr>
            <a:spLocks noGrp="1"/>
          </p:cNvSpPr>
          <p:nvPr>
            <p:ph type="title"/>
          </p:nvPr>
        </p:nvSpPr>
        <p:spPr>
          <a:xfrm>
            <a:off x="685800" y="76200"/>
            <a:ext cx="7772400" cy="1143000"/>
          </a:xfrm>
        </p:spPr>
        <p:txBody>
          <a:bodyPr/>
          <a:lstStyle/>
          <a:p>
            <a:r>
              <a:rPr lang="en-US" altLang="zh-CN" dirty="0" smtClean="0">
                <a:latin typeface="Calibri"/>
                <a:cs typeface="Calibri"/>
              </a:rPr>
              <a:t>Performance of </a:t>
            </a:r>
            <a:r>
              <a:rPr lang="en-US" altLang="zh-CN" dirty="0" err="1" smtClean="0">
                <a:latin typeface="Calibri"/>
                <a:cs typeface="Calibri"/>
              </a:rPr>
              <a:t>BaNa</a:t>
            </a:r>
            <a:endParaRPr lang="zh-CN" altLang="en-US" dirty="0">
              <a:latin typeface="Calibri"/>
              <a:cs typeface="Calibri"/>
            </a:endParaRPr>
          </a:p>
        </p:txBody>
      </p:sp>
      <p:pic>
        <p:nvPicPr>
          <p:cNvPr id="15" name="Picture 2"/>
          <p:cNvPicPr>
            <a:picLocks noChangeAspect="1" noChangeArrowheads="1"/>
          </p:cNvPicPr>
          <p:nvPr/>
        </p:nvPicPr>
        <p:blipFill>
          <a:blip r:embed="rId3" cstate="print"/>
          <a:srcRect/>
          <a:stretch>
            <a:fillRect/>
          </a:stretch>
        </p:blipFill>
        <p:spPr bwMode="auto">
          <a:xfrm>
            <a:off x="1066800" y="1066800"/>
            <a:ext cx="6840760" cy="524218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152400"/>
            <a:ext cx="8229600" cy="1143000"/>
          </a:xfrm>
        </p:spPr>
        <p:txBody>
          <a:bodyPr/>
          <a:lstStyle/>
          <a:p>
            <a:r>
              <a:rPr lang="en-US" altLang="zh-CN" dirty="0" smtClean="0">
                <a:latin typeface="Calibri"/>
                <a:cs typeface="Calibri"/>
              </a:rPr>
              <a:t>Performance at 0 dB (Very Noisy)</a:t>
            </a:r>
            <a:endParaRPr lang="zh-CN" altLang="en-US" dirty="0">
              <a:latin typeface="Calibri"/>
              <a:cs typeface="Calibri"/>
            </a:endParaRPr>
          </a:p>
        </p:txBody>
      </p:sp>
      <p:pic>
        <p:nvPicPr>
          <p:cNvPr id="3" name="Picture 2"/>
          <p:cNvPicPr>
            <a:picLocks noChangeAspect="1" noChangeArrowheads="1"/>
          </p:cNvPicPr>
          <p:nvPr/>
        </p:nvPicPr>
        <p:blipFill>
          <a:blip r:embed="rId2" cstate="print"/>
          <a:srcRect/>
          <a:stretch>
            <a:fillRect/>
          </a:stretch>
        </p:blipFill>
        <p:spPr bwMode="auto">
          <a:xfrm>
            <a:off x="1331639" y="838200"/>
            <a:ext cx="6638853" cy="5550680"/>
          </a:xfrm>
          <a:prstGeom prst="rect">
            <a:avLst/>
          </a:prstGeom>
          <a:noFill/>
          <a:ln w="9525">
            <a:noFill/>
            <a:miter lim="800000"/>
            <a:headEnd/>
            <a:tailEnd/>
          </a:ln>
          <a:effectLst/>
        </p:spPr>
      </p:pic>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0">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76200"/>
            <a:ext cx="7772400" cy="1143000"/>
          </a:xfrm>
        </p:spPr>
        <p:txBody>
          <a:bodyPr/>
          <a:lstStyle/>
          <a:p>
            <a:r>
              <a:rPr lang="en-US" altLang="zh-CN" dirty="0" smtClean="0"/>
              <a:t>Performance with Babble Noise</a:t>
            </a:r>
            <a:endParaRPr lang="zh-CN" altLang="en-US" dirty="0"/>
          </a:p>
        </p:txBody>
      </p:sp>
      <p:pic>
        <p:nvPicPr>
          <p:cNvPr id="3" name="Picture 2"/>
          <p:cNvPicPr>
            <a:picLocks noChangeAspect="1" noChangeArrowheads="1"/>
          </p:cNvPicPr>
          <p:nvPr/>
        </p:nvPicPr>
        <p:blipFill>
          <a:blip r:embed="rId2" cstate="print"/>
          <a:srcRect/>
          <a:stretch>
            <a:fillRect/>
          </a:stretch>
        </p:blipFill>
        <p:spPr bwMode="auto">
          <a:xfrm>
            <a:off x="1259632" y="896144"/>
            <a:ext cx="6982401" cy="5733256"/>
          </a:xfrm>
          <a:prstGeom prst="rect">
            <a:avLst/>
          </a:prstGeom>
          <a:noFill/>
          <a:ln w="9525">
            <a:noFill/>
            <a:miter lim="800000"/>
            <a:headEnd/>
            <a:tailEnd/>
          </a:ln>
          <a:effectLst/>
        </p:spPr>
      </p:pic>
    </p:spTree>
  </p:cSld>
  <p:clrMapOvr>
    <a:masterClrMapping/>
  </p:clrMapOvr>
  <p:transition/>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标题 1"/>
          <p:cNvSpPr>
            <a:spLocks noGrp="1"/>
          </p:cNvSpPr>
          <p:nvPr>
            <p:ph type="title"/>
          </p:nvPr>
        </p:nvSpPr>
        <p:spPr>
          <a:xfrm>
            <a:off x="685800" y="76200"/>
            <a:ext cx="7772400" cy="1143000"/>
          </a:xfrm>
        </p:spPr>
        <p:txBody>
          <a:bodyPr/>
          <a:lstStyle/>
          <a:p>
            <a:r>
              <a:rPr lang="en-US" altLang="zh-CN" dirty="0" err="1" smtClean="0">
                <a:latin typeface="Calibri"/>
                <a:cs typeface="Calibri"/>
              </a:rPr>
              <a:t>BaNa</a:t>
            </a:r>
            <a:r>
              <a:rPr lang="en-US" altLang="zh-CN" dirty="0" smtClean="0">
                <a:latin typeface="Calibri"/>
                <a:cs typeface="Calibri"/>
              </a:rPr>
              <a:t> App on Android</a:t>
            </a:r>
            <a:endParaRPr lang="zh-CN" altLang="en-US" dirty="0">
              <a:latin typeface="Calibri"/>
              <a:cs typeface="Calibri"/>
            </a:endParaRPr>
          </a:p>
        </p:txBody>
      </p:sp>
      <p:pic>
        <p:nvPicPr>
          <p:cNvPr id="1026" name="Picture 2" descr="C:\Users\Anna\Desktop\BaNa revision\Screenshots for BaNa app\BaNaApp.png"/>
          <p:cNvPicPr>
            <a:picLocks noChangeAspect="1" noChangeArrowheads="1"/>
          </p:cNvPicPr>
          <p:nvPr/>
        </p:nvPicPr>
        <p:blipFill>
          <a:blip r:embed="rId2" cstate="print"/>
          <a:srcRect/>
          <a:stretch>
            <a:fillRect/>
          </a:stretch>
        </p:blipFill>
        <p:spPr bwMode="auto">
          <a:xfrm>
            <a:off x="1547663" y="1143000"/>
            <a:ext cx="6221345" cy="5040560"/>
          </a:xfrm>
          <a:prstGeom prst="rect">
            <a:avLst/>
          </a:prstGeom>
          <a:noFill/>
        </p:spPr>
      </p:pic>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标题 1"/>
          <p:cNvSpPr>
            <a:spLocks noGrp="1"/>
          </p:cNvSpPr>
          <p:nvPr>
            <p:ph type="title"/>
          </p:nvPr>
        </p:nvSpPr>
        <p:spPr>
          <a:xfrm>
            <a:off x="533400" y="152400"/>
            <a:ext cx="8077200" cy="1143000"/>
          </a:xfrm>
        </p:spPr>
        <p:txBody>
          <a:bodyPr>
            <a:normAutofit/>
          </a:bodyPr>
          <a:lstStyle/>
          <a:p>
            <a:r>
              <a:rPr lang="en-US" altLang="zh-CN" sz="3800" dirty="0" smtClean="0">
                <a:latin typeface="Calibri"/>
                <a:cs typeface="Calibri"/>
              </a:rPr>
              <a:t>Emotion Classification with 5dB Noise</a:t>
            </a:r>
            <a:endParaRPr lang="zh-CN" altLang="en-US" sz="3800" dirty="0">
              <a:latin typeface="Calibri"/>
              <a:cs typeface="Calibri"/>
            </a:endParaRPr>
          </a:p>
        </p:txBody>
      </p:sp>
      <p:pic>
        <p:nvPicPr>
          <p:cNvPr id="3" name="Picture 2"/>
          <p:cNvPicPr>
            <a:picLocks noChangeAspect="1" noChangeArrowheads="1"/>
          </p:cNvPicPr>
          <p:nvPr/>
        </p:nvPicPr>
        <p:blipFill>
          <a:blip r:embed="rId2"/>
          <a:srcRect/>
          <a:stretch>
            <a:fillRect/>
          </a:stretch>
        </p:blipFill>
        <p:spPr bwMode="auto">
          <a:xfrm>
            <a:off x="1295400" y="800675"/>
            <a:ext cx="6629400" cy="5447725"/>
          </a:xfrm>
          <a:prstGeom prst="rect">
            <a:avLst/>
          </a:prstGeom>
          <a:noFill/>
          <a:ln w="9525">
            <a:noFill/>
            <a:miter lim="800000"/>
            <a:headEnd/>
            <a:tailEnd/>
          </a:ln>
          <a:effectLst/>
        </p:spPr>
      </p:pic>
    </p:spTree>
    <p:extLst>
      <p:ext uri="{BB962C8B-B14F-4D97-AF65-F5344CB8AC3E}">
        <p14:creationId xmlns:a="http://schemas.openxmlformats.org/drawingml/2006/main" xmlns:r="http://schemas.openxmlformats.org/officeDocument/2006/relationships" xmlns:p="http://schemas.openxmlformats.org/presentationml/2006/main" xmlns:mc="http://schemas.openxmlformats.org/markup-compatibility/2006" xmlns:mv="urn:schemas-microsoft-com:mac:vml" xmlns="" xmlns:p14="http://schemas.microsoft.com/office/powerpoint/2010/main" val="85031356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标题 2"/>
          <p:cNvSpPr>
            <a:spLocks noGrp="1"/>
          </p:cNvSpPr>
          <p:nvPr>
            <p:ph type="title"/>
          </p:nvPr>
        </p:nvSpPr>
        <p:spPr>
          <a:xfrm>
            <a:off x="323528" y="269776"/>
            <a:ext cx="8363272" cy="1143000"/>
          </a:xfrm>
        </p:spPr>
        <p:txBody>
          <a:bodyPr>
            <a:normAutofit fontScale="90000"/>
          </a:bodyPr>
          <a:lstStyle/>
          <a:p>
            <a:r>
              <a:rPr lang="en-US" altLang="zh-CN" dirty="0" smtClean="0">
                <a:latin typeface="Calibri"/>
                <a:cs typeface="Calibri"/>
              </a:rPr>
              <a:t>Emotion Classification </a:t>
            </a:r>
            <a:r>
              <a:rPr lang="en-US" altLang="zh-CN" dirty="0">
                <a:latin typeface="Calibri"/>
                <a:cs typeface="Calibri"/>
              </a:rPr>
              <a:t>A</a:t>
            </a:r>
            <a:r>
              <a:rPr lang="en-US" altLang="zh-CN" dirty="0" smtClean="0">
                <a:latin typeface="Calibri"/>
                <a:cs typeface="Calibri"/>
              </a:rPr>
              <a:t>ccuracies (%)</a:t>
            </a:r>
            <a:endParaRPr lang="zh-CN" altLang="en-US" dirty="0">
              <a:latin typeface="Calibri"/>
              <a:cs typeface="Calibri"/>
            </a:endParaRPr>
          </a:p>
        </p:txBody>
      </p:sp>
      <p:graphicFrame>
        <p:nvGraphicFramePr>
          <p:cNvPr id="4" name="表格 3"/>
          <p:cNvGraphicFramePr>
            <a:graphicFrameLocks noGrp="1"/>
          </p:cNvGraphicFramePr>
          <p:nvPr/>
        </p:nvGraphicFramePr>
        <p:xfrm>
          <a:off x="228601" y="1953496"/>
          <a:ext cx="8341114" cy="3685304"/>
        </p:xfrm>
        <a:graphic>
          <a:graphicData uri="http://schemas.openxmlformats.org/drawingml/2006/table">
            <a:tbl>
              <a:tblPr firstRow="1" bandRow="1">
                <a:tableStyleId>{5C22544A-7EE6-4342-B048-85BDC9FD1C3A}</a:tableStyleId>
              </a:tblPr>
              <a:tblGrid>
                <a:gridCol w="2209799"/>
                <a:gridCol w="914400"/>
                <a:gridCol w="1067182"/>
                <a:gridCol w="931418"/>
                <a:gridCol w="232854"/>
                <a:gridCol w="931418"/>
                <a:gridCol w="1009036"/>
                <a:gridCol w="1045007"/>
              </a:tblGrid>
              <a:tr h="648072">
                <a:tc>
                  <a:txBody>
                    <a:bodyPr/>
                    <a:lstStyle/>
                    <a:p>
                      <a:endParaRPr lang="zh-CN" altLang="en-US" sz="1400" dirty="0"/>
                    </a:p>
                  </a:txBody>
                  <a:tcPr>
                    <a:solidFill>
                      <a:schemeClr val="accent1">
                        <a:lumMod val="75000"/>
                      </a:schemeClr>
                    </a:solidFill>
                  </a:tcPr>
                </a:tc>
                <a:tc>
                  <a:txBody>
                    <a:bodyPr/>
                    <a:lstStyle/>
                    <a:p>
                      <a:r>
                        <a:rPr lang="en-US" altLang="zh-CN" sz="1400" dirty="0" smtClean="0"/>
                        <a:t>No  data rejected</a:t>
                      </a:r>
                      <a:endParaRPr lang="zh-CN" altLang="en-US" sz="1400" dirty="0"/>
                    </a:p>
                  </a:txBody>
                  <a:tcPr>
                    <a:solidFill>
                      <a:schemeClr val="accent1">
                        <a:lumMod val="75000"/>
                      </a:schemeClr>
                    </a:solidFill>
                  </a:tcPr>
                </a:tc>
                <a:tc>
                  <a:txBody>
                    <a:bodyPr/>
                    <a:lstStyle/>
                    <a:p>
                      <a:r>
                        <a:rPr lang="en-US" altLang="zh-CN" sz="1400" dirty="0" smtClean="0"/>
                        <a:t>50% data rejected</a:t>
                      </a:r>
                      <a:endParaRPr lang="zh-CN" altLang="en-US" sz="1400" dirty="0"/>
                    </a:p>
                  </a:txBody>
                  <a:tcPr>
                    <a:solidFill>
                      <a:schemeClr val="accent1">
                        <a:lumMod val="75000"/>
                      </a:schemeClr>
                    </a:solidFill>
                  </a:tcPr>
                </a:tc>
                <a:tc>
                  <a:txBody>
                    <a:bodyPr/>
                    <a:lstStyle/>
                    <a:p>
                      <a:r>
                        <a:rPr lang="en-US" altLang="zh-CN" sz="1400" dirty="0" smtClean="0"/>
                        <a:t>80% data </a:t>
                      </a:r>
                      <a:r>
                        <a:rPr lang="en-US" altLang="zh-CN" sz="1400" baseline="0" dirty="0" smtClean="0"/>
                        <a:t>rejected</a:t>
                      </a:r>
                      <a:endParaRPr lang="zh-CN" altLang="en-US" sz="1400" dirty="0"/>
                    </a:p>
                  </a:txBody>
                  <a:tcPr>
                    <a:solidFill>
                      <a:schemeClr val="accent1">
                        <a:lumMod val="75000"/>
                      </a:schemeClr>
                    </a:solidFill>
                  </a:tcPr>
                </a:tc>
                <a:tc>
                  <a:txBody>
                    <a:bodyPr/>
                    <a:lstStyle/>
                    <a:p>
                      <a:endParaRPr lang="zh-CN" altLang="en-US" sz="1400" dirty="0"/>
                    </a:p>
                  </a:txBody>
                  <a:tcPr>
                    <a:solidFill>
                      <a:schemeClr val="accent1">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No  data rejected</a:t>
                      </a:r>
                      <a:endParaRPr lang="zh-CN" altLang="en-US" sz="1400" dirty="0" smtClean="0"/>
                    </a:p>
                  </a:txBody>
                  <a:tcPr>
                    <a:solidFill>
                      <a:schemeClr val="accent1">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50% data rejected</a:t>
                      </a:r>
                      <a:endParaRPr lang="zh-CN" altLang="en-US" sz="1400" dirty="0" smtClean="0"/>
                    </a:p>
                  </a:txBody>
                  <a:tcPr>
                    <a:solidFill>
                      <a:schemeClr val="accent1">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400" dirty="0" smtClean="0"/>
                        <a:t>80% data</a:t>
                      </a:r>
                      <a:r>
                        <a:rPr lang="en-US" altLang="zh-CN" sz="1400" baseline="0" dirty="0" smtClean="0"/>
                        <a:t> rejected</a:t>
                      </a:r>
                      <a:endParaRPr lang="zh-CN" altLang="en-US" sz="1400" dirty="0" smtClean="0"/>
                    </a:p>
                  </a:txBody>
                  <a:tcPr>
                    <a:solidFill>
                      <a:schemeClr val="accent1">
                        <a:lumMod val="75000"/>
                      </a:schemeClr>
                    </a:solidFill>
                  </a:tcPr>
                </a:tc>
              </a:tr>
              <a:tr h="504056">
                <a:tc>
                  <a:txBody>
                    <a:bodyPr/>
                    <a:lstStyle/>
                    <a:p>
                      <a:r>
                        <a:rPr lang="en-US" altLang="zh-CN" sz="1600" dirty="0" smtClean="0"/>
                        <a:t>General</a:t>
                      </a:r>
                      <a:r>
                        <a:rPr lang="en-US" altLang="zh-CN" sz="1600" baseline="0" dirty="0" smtClean="0"/>
                        <a:t> test</a:t>
                      </a:r>
                      <a:endParaRPr lang="zh-CN" altLang="en-US" sz="1600" dirty="0"/>
                    </a:p>
                  </a:txBody>
                  <a:tcPr/>
                </a:tc>
                <a:tc>
                  <a:txBody>
                    <a:bodyPr/>
                    <a:lstStyle/>
                    <a:p>
                      <a:r>
                        <a:rPr lang="en-US" altLang="zh-CN" sz="1600" dirty="0" smtClean="0"/>
                        <a:t>80</a:t>
                      </a:r>
                      <a:endParaRPr lang="zh-CN" altLang="en-US" sz="1600" dirty="0"/>
                    </a:p>
                  </a:txBody>
                  <a:tcPr/>
                </a:tc>
                <a:tc>
                  <a:txBody>
                    <a:bodyPr/>
                    <a:lstStyle/>
                    <a:p>
                      <a:r>
                        <a:rPr lang="en-US" altLang="zh-CN" sz="1600" dirty="0" smtClean="0"/>
                        <a:t>93</a:t>
                      </a:r>
                      <a:endParaRPr lang="zh-CN" altLang="en-US" sz="1600" dirty="0"/>
                    </a:p>
                  </a:txBody>
                  <a:tcPr/>
                </a:tc>
                <a:tc>
                  <a:txBody>
                    <a:bodyPr/>
                    <a:lstStyle/>
                    <a:p>
                      <a:r>
                        <a:rPr lang="en-US" altLang="zh-CN" sz="1600" dirty="0" smtClean="0"/>
                        <a:t>97</a:t>
                      </a:r>
                      <a:endParaRPr lang="zh-CN" altLang="en-US" sz="1600" dirty="0"/>
                    </a:p>
                  </a:txBody>
                  <a:tcPr/>
                </a:tc>
                <a:tc>
                  <a:txBody>
                    <a:bodyPr/>
                    <a:lstStyle/>
                    <a:p>
                      <a:endParaRPr lang="zh-CN" altLang="en-US" sz="1600" dirty="0"/>
                    </a:p>
                  </a:txBody>
                  <a:tcPr/>
                </a:tc>
                <a:tc>
                  <a:txBody>
                    <a:bodyPr/>
                    <a:lstStyle/>
                    <a:p>
                      <a:r>
                        <a:rPr lang="en-US" altLang="zh-CN" sz="1600" dirty="0" smtClean="0"/>
                        <a:t>45</a:t>
                      </a:r>
                      <a:endParaRPr lang="zh-CN" altLang="en-US" sz="1600" dirty="0"/>
                    </a:p>
                  </a:txBody>
                  <a:tcPr/>
                </a:tc>
                <a:tc>
                  <a:txBody>
                    <a:bodyPr/>
                    <a:lstStyle/>
                    <a:p>
                      <a:r>
                        <a:rPr lang="en-US" altLang="zh-CN" sz="1600" dirty="0" smtClean="0"/>
                        <a:t>57</a:t>
                      </a:r>
                      <a:endParaRPr lang="zh-CN" altLang="en-US" sz="1600" dirty="0"/>
                    </a:p>
                  </a:txBody>
                  <a:tcPr/>
                </a:tc>
                <a:tc>
                  <a:txBody>
                    <a:bodyPr/>
                    <a:lstStyle/>
                    <a:p>
                      <a:r>
                        <a:rPr lang="en-US" altLang="zh-CN" sz="1600" dirty="0" smtClean="0"/>
                        <a:t>66</a:t>
                      </a:r>
                      <a:endParaRPr lang="zh-CN" altLang="en-US" sz="1600" dirty="0"/>
                    </a:p>
                  </a:txBody>
                  <a:tcPr/>
                </a:tc>
              </a:tr>
              <a:tr h="397908">
                <a:tc>
                  <a:txBody>
                    <a:bodyPr/>
                    <a:lstStyle/>
                    <a:p>
                      <a:r>
                        <a:rPr lang="en-US" altLang="zh-CN" sz="1600" dirty="0" smtClean="0"/>
                        <a:t>Gender-dependent,</a:t>
                      </a:r>
                      <a:r>
                        <a:rPr lang="en-US" altLang="zh-CN" sz="1600" baseline="0" dirty="0" smtClean="0"/>
                        <a:t> female</a:t>
                      </a:r>
                      <a:endParaRPr lang="zh-CN" altLang="en-US" sz="1600" dirty="0"/>
                    </a:p>
                  </a:txBody>
                  <a:tcPr/>
                </a:tc>
                <a:tc>
                  <a:txBody>
                    <a:bodyPr/>
                    <a:lstStyle/>
                    <a:p>
                      <a:r>
                        <a:rPr lang="en-US" altLang="zh-CN" sz="1600" dirty="0" smtClean="0"/>
                        <a:t>85</a:t>
                      </a:r>
                      <a:endParaRPr lang="zh-CN" altLang="en-US" sz="1600" dirty="0"/>
                    </a:p>
                  </a:txBody>
                  <a:tcPr/>
                </a:tc>
                <a:tc>
                  <a:txBody>
                    <a:bodyPr/>
                    <a:lstStyle/>
                    <a:p>
                      <a:r>
                        <a:rPr lang="en-US" altLang="zh-CN" sz="1600" dirty="0" smtClean="0"/>
                        <a:t>98</a:t>
                      </a:r>
                      <a:endParaRPr lang="zh-CN" altLang="en-US" sz="1600" dirty="0"/>
                    </a:p>
                  </a:txBody>
                  <a:tcPr/>
                </a:tc>
                <a:tc>
                  <a:txBody>
                    <a:bodyPr/>
                    <a:lstStyle/>
                    <a:p>
                      <a:r>
                        <a:rPr lang="en-US" altLang="zh-CN" sz="1600" dirty="0" smtClean="0"/>
                        <a:t>98</a:t>
                      </a:r>
                      <a:endParaRPr lang="zh-CN" altLang="en-US" sz="1600" dirty="0"/>
                    </a:p>
                  </a:txBody>
                  <a:tcPr/>
                </a:tc>
                <a:tc>
                  <a:txBody>
                    <a:bodyPr/>
                    <a:lstStyle/>
                    <a:p>
                      <a:endParaRPr lang="zh-CN" altLang="en-US" sz="1600" dirty="0"/>
                    </a:p>
                  </a:txBody>
                  <a:tcPr/>
                </a:tc>
                <a:tc>
                  <a:txBody>
                    <a:bodyPr/>
                    <a:lstStyle/>
                    <a:p>
                      <a:r>
                        <a:rPr lang="en-US" altLang="zh-CN" sz="1600" dirty="0" smtClean="0"/>
                        <a:t>47</a:t>
                      </a:r>
                      <a:endParaRPr lang="zh-CN" altLang="en-US" sz="1600" dirty="0"/>
                    </a:p>
                  </a:txBody>
                  <a:tcPr/>
                </a:tc>
                <a:tc>
                  <a:txBody>
                    <a:bodyPr/>
                    <a:lstStyle/>
                    <a:p>
                      <a:r>
                        <a:rPr lang="en-US" altLang="zh-CN" sz="1600" dirty="0" smtClean="0"/>
                        <a:t>59</a:t>
                      </a:r>
                      <a:endParaRPr lang="zh-CN" altLang="en-US" sz="1600" dirty="0"/>
                    </a:p>
                  </a:txBody>
                  <a:tcPr/>
                </a:tc>
                <a:tc>
                  <a:txBody>
                    <a:bodyPr/>
                    <a:lstStyle/>
                    <a:p>
                      <a:r>
                        <a:rPr lang="en-US" altLang="zh-CN" sz="1600" dirty="0" smtClean="0"/>
                        <a:t>69</a:t>
                      </a:r>
                      <a:endParaRPr lang="zh-CN" altLang="en-US" sz="1600" dirty="0"/>
                    </a:p>
                  </a:txBody>
                  <a:tcPr/>
                </a:tc>
              </a:tr>
              <a:tr h="3979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zh-CN" sz="1600" dirty="0" smtClean="0"/>
                        <a:t>Gender-dependent,</a:t>
                      </a:r>
                      <a:r>
                        <a:rPr lang="en-US" altLang="zh-CN" sz="1600" baseline="0" dirty="0" smtClean="0"/>
                        <a:t> male</a:t>
                      </a:r>
                      <a:endParaRPr lang="zh-CN" altLang="en-US" sz="1600" dirty="0" smtClean="0"/>
                    </a:p>
                  </a:txBody>
                  <a:tcPr/>
                </a:tc>
                <a:tc>
                  <a:txBody>
                    <a:bodyPr/>
                    <a:lstStyle/>
                    <a:p>
                      <a:r>
                        <a:rPr lang="en-US" altLang="zh-CN" sz="1600" dirty="0" smtClean="0"/>
                        <a:t>74</a:t>
                      </a:r>
                      <a:endParaRPr lang="zh-CN" altLang="en-US" sz="1600" dirty="0"/>
                    </a:p>
                  </a:txBody>
                  <a:tcPr/>
                </a:tc>
                <a:tc>
                  <a:txBody>
                    <a:bodyPr/>
                    <a:lstStyle/>
                    <a:p>
                      <a:r>
                        <a:rPr lang="en-US" altLang="zh-CN" sz="1600" dirty="0" smtClean="0"/>
                        <a:t>90</a:t>
                      </a:r>
                      <a:endParaRPr lang="zh-CN" altLang="en-US" sz="1600" dirty="0"/>
                    </a:p>
                  </a:txBody>
                  <a:tcPr/>
                </a:tc>
                <a:tc>
                  <a:txBody>
                    <a:bodyPr/>
                    <a:lstStyle/>
                    <a:p>
                      <a:r>
                        <a:rPr lang="en-US" altLang="zh-CN" sz="1600" dirty="0" smtClean="0"/>
                        <a:t>93</a:t>
                      </a:r>
                      <a:endParaRPr lang="zh-CN" altLang="en-US" sz="1600" dirty="0"/>
                    </a:p>
                  </a:txBody>
                  <a:tcPr/>
                </a:tc>
                <a:tc>
                  <a:txBody>
                    <a:bodyPr/>
                    <a:lstStyle/>
                    <a:p>
                      <a:endParaRPr lang="zh-CN" altLang="en-US" sz="1600"/>
                    </a:p>
                  </a:txBody>
                  <a:tcPr/>
                </a:tc>
                <a:tc>
                  <a:txBody>
                    <a:bodyPr/>
                    <a:lstStyle/>
                    <a:p>
                      <a:r>
                        <a:rPr lang="en-US" altLang="zh-CN" sz="1600" dirty="0" smtClean="0"/>
                        <a:t>40</a:t>
                      </a:r>
                      <a:endParaRPr lang="zh-CN" altLang="en-US" sz="1600" dirty="0"/>
                    </a:p>
                  </a:txBody>
                  <a:tcPr/>
                </a:tc>
                <a:tc>
                  <a:txBody>
                    <a:bodyPr/>
                    <a:lstStyle/>
                    <a:p>
                      <a:r>
                        <a:rPr lang="en-US" altLang="zh-CN" sz="1600" dirty="0" smtClean="0"/>
                        <a:t>50</a:t>
                      </a:r>
                      <a:endParaRPr lang="zh-CN" altLang="en-US" sz="1600" dirty="0"/>
                    </a:p>
                  </a:txBody>
                  <a:tcPr/>
                </a:tc>
                <a:tc>
                  <a:txBody>
                    <a:bodyPr/>
                    <a:lstStyle/>
                    <a:p>
                      <a:r>
                        <a:rPr lang="en-US" altLang="zh-CN" sz="1600" dirty="0" smtClean="0"/>
                        <a:t>59</a:t>
                      </a:r>
                      <a:endParaRPr lang="zh-CN" altLang="en-US" sz="1600" dirty="0"/>
                    </a:p>
                  </a:txBody>
                  <a:tcPr/>
                </a:tc>
              </a:tr>
              <a:tr h="397908">
                <a:tc>
                  <a:txBody>
                    <a:bodyPr/>
                    <a:lstStyle/>
                    <a:p>
                      <a:r>
                        <a:rPr lang="en-US" altLang="zh-CN" sz="1600" dirty="0" smtClean="0"/>
                        <a:t>Leave-one-subject-out</a:t>
                      </a:r>
                      <a:endParaRPr lang="zh-CN" altLang="en-US" sz="1600" dirty="0"/>
                    </a:p>
                  </a:txBody>
                  <a:tcPr/>
                </a:tc>
                <a:tc>
                  <a:txBody>
                    <a:bodyPr/>
                    <a:lstStyle/>
                    <a:p>
                      <a:r>
                        <a:rPr lang="en-US" altLang="zh-CN" sz="1600" dirty="0" smtClean="0"/>
                        <a:t>40</a:t>
                      </a:r>
                      <a:endParaRPr lang="zh-CN" altLang="en-US" sz="1600" dirty="0"/>
                    </a:p>
                  </a:txBody>
                  <a:tcPr/>
                </a:tc>
                <a:tc>
                  <a:txBody>
                    <a:bodyPr/>
                    <a:lstStyle/>
                    <a:p>
                      <a:r>
                        <a:rPr lang="en-US" altLang="zh-CN" sz="1600" dirty="0" smtClean="0"/>
                        <a:t>47</a:t>
                      </a:r>
                      <a:endParaRPr lang="zh-CN" altLang="en-US" sz="1600" dirty="0"/>
                    </a:p>
                  </a:txBody>
                  <a:tcPr/>
                </a:tc>
                <a:tc>
                  <a:txBody>
                    <a:bodyPr/>
                    <a:lstStyle/>
                    <a:p>
                      <a:r>
                        <a:rPr lang="en-US" altLang="zh-CN" sz="1600" dirty="0" smtClean="0"/>
                        <a:t>57</a:t>
                      </a:r>
                      <a:endParaRPr lang="zh-CN" altLang="en-US" sz="1600" dirty="0"/>
                    </a:p>
                  </a:txBody>
                  <a:tcPr/>
                </a:tc>
                <a:tc>
                  <a:txBody>
                    <a:bodyPr/>
                    <a:lstStyle/>
                    <a:p>
                      <a:endParaRPr lang="zh-CN" altLang="en-US" sz="1600"/>
                    </a:p>
                  </a:txBody>
                  <a:tcPr/>
                </a:tc>
                <a:tc>
                  <a:txBody>
                    <a:bodyPr/>
                    <a:lstStyle/>
                    <a:p>
                      <a:endParaRPr lang="zh-CN" altLang="en-US" sz="1600"/>
                    </a:p>
                  </a:txBody>
                  <a:tcPr/>
                </a:tc>
                <a:tc>
                  <a:txBody>
                    <a:bodyPr/>
                    <a:lstStyle/>
                    <a:p>
                      <a:endParaRPr lang="zh-CN" altLang="en-US" sz="1600" dirty="0"/>
                    </a:p>
                  </a:txBody>
                  <a:tcPr/>
                </a:tc>
                <a:tc>
                  <a:txBody>
                    <a:bodyPr/>
                    <a:lstStyle/>
                    <a:p>
                      <a:endParaRPr lang="zh-CN" altLang="en-US" sz="1600" dirty="0"/>
                    </a:p>
                  </a:txBody>
                  <a:tcPr/>
                </a:tc>
              </a:tr>
              <a:tr h="397908">
                <a:tc>
                  <a:txBody>
                    <a:bodyPr/>
                    <a:lstStyle/>
                    <a:p>
                      <a:r>
                        <a:rPr lang="en-US" altLang="zh-CN" sz="1600" dirty="0" smtClean="0"/>
                        <a:t>Train on babble, test on babble</a:t>
                      </a:r>
                      <a:endParaRPr lang="zh-CN" altLang="en-US" sz="1600" dirty="0"/>
                    </a:p>
                  </a:txBody>
                  <a:tcPr/>
                </a:tc>
                <a:tc>
                  <a:txBody>
                    <a:bodyPr/>
                    <a:lstStyle/>
                    <a:p>
                      <a:r>
                        <a:rPr lang="en-US" altLang="zh-CN" sz="1600" dirty="0" smtClean="0"/>
                        <a:t>67</a:t>
                      </a:r>
                      <a:endParaRPr lang="zh-CN" altLang="en-US" sz="1600" dirty="0"/>
                    </a:p>
                  </a:txBody>
                  <a:tcPr/>
                </a:tc>
                <a:tc>
                  <a:txBody>
                    <a:bodyPr/>
                    <a:lstStyle/>
                    <a:p>
                      <a:r>
                        <a:rPr lang="en-US" altLang="zh-CN" sz="1600" dirty="0" smtClean="0"/>
                        <a:t>83</a:t>
                      </a:r>
                      <a:endParaRPr lang="zh-CN" altLang="en-US" sz="1600" dirty="0"/>
                    </a:p>
                  </a:txBody>
                  <a:tcPr/>
                </a:tc>
                <a:tc>
                  <a:txBody>
                    <a:bodyPr/>
                    <a:lstStyle/>
                    <a:p>
                      <a:r>
                        <a:rPr lang="en-US" altLang="zh-CN" sz="1600" dirty="0" smtClean="0"/>
                        <a:t>92</a:t>
                      </a:r>
                      <a:endParaRPr lang="zh-CN" altLang="en-US" sz="1600" dirty="0"/>
                    </a:p>
                  </a:txBody>
                  <a:tcPr/>
                </a:tc>
                <a:tc>
                  <a:txBody>
                    <a:bodyPr/>
                    <a:lstStyle/>
                    <a:p>
                      <a:endParaRPr lang="zh-CN" altLang="en-US" sz="1600"/>
                    </a:p>
                  </a:txBody>
                  <a:tcPr/>
                </a:tc>
                <a:tc>
                  <a:txBody>
                    <a:bodyPr/>
                    <a:lstStyle/>
                    <a:p>
                      <a:endParaRPr lang="zh-CN" altLang="en-US" sz="1600"/>
                    </a:p>
                  </a:txBody>
                  <a:tcPr/>
                </a:tc>
                <a:tc>
                  <a:txBody>
                    <a:bodyPr/>
                    <a:lstStyle/>
                    <a:p>
                      <a:endParaRPr lang="zh-CN" altLang="en-US" sz="1600"/>
                    </a:p>
                  </a:txBody>
                  <a:tcPr/>
                </a:tc>
                <a:tc>
                  <a:txBody>
                    <a:bodyPr/>
                    <a:lstStyle/>
                    <a:p>
                      <a:endParaRPr lang="zh-CN" altLang="en-US" sz="1600"/>
                    </a:p>
                  </a:txBody>
                  <a:tcPr/>
                </a:tc>
              </a:tr>
              <a:tr h="397908">
                <a:tc>
                  <a:txBody>
                    <a:bodyPr/>
                    <a:lstStyle/>
                    <a:p>
                      <a:r>
                        <a:rPr lang="en-US" altLang="zh-CN" sz="1600" dirty="0" smtClean="0"/>
                        <a:t>Train on white,</a:t>
                      </a:r>
                      <a:r>
                        <a:rPr lang="en-US" altLang="zh-CN" sz="1600" baseline="0" dirty="0" smtClean="0"/>
                        <a:t> test on white</a:t>
                      </a:r>
                      <a:endParaRPr lang="zh-CN" altLang="en-US" sz="1600" dirty="0"/>
                    </a:p>
                  </a:txBody>
                  <a:tcPr/>
                </a:tc>
                <a:tc>
                  <a:txBody>
                    <a:bodyPr/>
                    <a:lstStyle/>
                    <a:p>
                      <a:r>
                        <a:rPr lang="en-US" altLang="zh-CN" sz="1600" dirty="0" smtClean="0"/>
                        <a:t>69</a:t>
                      </a:r>
                      <a:endParaRPr lang="zh-CN" altLang="en-US" sz="1600" dirty="0"/>
                    </a:p>
                  </a:txBody>
                  <a:tcPr/>
                </a:tc>
                <a:tc>
                  <a:txBody>
                    <a:bodyPr/>
                    <a:lstStyle/>
                    <a:p>
                      <a:r>
                        <a:rPr lang="en-US" altLang="zh-CN" sz="1600" dirty="0" smtClean="0"/>
                        <a:t>87</a:t>
                      </a:r>
                      <a:endParaRPr lang="zh-CN" altLang="en-US" sz="1600" dirty="0"/>
                    </a:p>
                  </a:txBody>
                  <a:tcPr/>
                </a:tc>
                <a:tc>
                  <a:txBody>
                    <a:bodyPr/>
                    <a:lstStyle/>
                    <a:p>
                      <a:r>
                        <a:rPr lang="en-US" altLang="zh-CN" sz="1600" dirty="0" smtClean="0"/>
                        <a:t>96</a:t>
                      </a:r>
                      <a:endParaRPr lang="zh-CN" altLang="en-US" sz="1600" dirty="0"/>
                    </a:p>
                  </a:txBody>
                  <a:tcPr/>
                </a:tc>
                <a:tc>
                  <a:txBody>
                    <a:bodyPr/>
                    <a:lstStyle/>
                    <a:p>
                      <a:endParaRPr lang="zh-CN" altLang="en-US" sz="1600"/>
                    </a:p>
                  </a:txBody>
                  <a:tcPr/>
                </a:tc>
                <a:tc>
                  <a:txBody>
                    <a:bodyPr/>
                    <a:lstStyle/>
                    <a:p>
                      <a:endParaRPr lang="zh-CN" altLang="en-US" sz="1600"/>
                    </a:p>
                  </a:txBody>
                  <a:tcPr/>
                </a:tc>
                <a:tc>
                  <a:txBody>
                    <a:bodyPr/>
                    <a:lstStyle/>
                    <a:p>
                      <a:endParaRPr lang="zh-CN" altLang="en-US" sz="1600"/>
                    </a:p>
                  </a:txBody>
                  <a:tcPr/>
                </a:tc>
                <a:tc>
                  <a:txBody>
                    <a:bodyPr/>
                    <a:lstStyle/>
                    <a:p>
                      <a:endParaRPr lang="zh-CN" altLang="en-US" sz="1600" dirty="0"/>
                    </a:p>
                  </a:txBody>
                  <a:tcPr/>
                </a:tc>
              </a:tr>
            </a:tbl>
          </a:graphicData>
        </a:graphic>
      </p:graphicFrame>
      <p:sp>
        <p:nvSpPr>
          <p:cNvPr id="6" name="TextBox 5"/>
          <p:cNvSpPr txBox="1"/>
          <p:nvPr/>
        </p:nvSpPr>
        <p:spPr>
          <a:xfrm>
            <a:off x="3200400" y="1371600"/>
            <a:ext cx="1905000" cy="461665"/>
          </a:xfrm>
          <a:prstGeom prst="rect">
            <a:avLst/>
          </a:prstGeom>
          <a:noFill/>
        </p:spPr>
        <p:txBody>
          <a:bodyPr wrap="square" rtlCol="0">
            <a:spAutoFit/>
          </a:bodyPr>
          <a:lstStyle/>
          <a:p>
            <a:r>
              <a:rPr lang="en-US" altLang="zh-CN" dirty="0" smtClean="0">
                <a:latin typeface="Times New Roman"/>
                <a:cs typeface="Times New Roman"/>
              </a:rPr>
              <a:t>LDC dataset</a:t>
            </a:r>
            <a:endParaRPr lang="zh-CN" altLang="en-US" dirty="0">
              <a:latin typeface="Times New Roman"/>
              <a:cs typeface="Times New Roman"/>
            </a:endParaRPr>
          </a:p>
        </p:txBody>
      </p:sp>
      <p:sp>
        <p:nvSpPr>
          <p:cNvPr id="7" name="TextBox 6"/>
          <p:cNvSpPr txBox="1"/>
          <p:nvPr/>
        </p:nvSpPr>
        <p:spPr>
          <a:xfrm>
            <a:off x="6096000" y="1371600"/>
            <a:ext cx="2278360" cy="461665"/>
          </a:xfrm>
          <a:prstGeom prst="rect">
            <a:avLst/>
          </a:prstGeom>
          <a:noFill/>
        </p:spPr>
        <p:txBody>
          <a:bodyPr wrap="square" rtlCol="0">
            <a:spAutoFit/>
          </a:bodyPr>
          <a:lstStyle/>
          <a:p>
            <a:r>
              <a:rPr lang="en-US" altLang="zh-CN" dirty="0" smtClean="0">
                <a:latin typeface="Times New Roman"/>
                <a:cs typeface="Times New Roman"/>
              </a:rPr>
              <a:t>UGA dataset</a:t>
            </a:r>
            <a:endParaRPr lang="zh-CN" altLang="en-US" dirty="0">
              <a:latin typeface="Times New Roman"/>
              <a:cs typeface="Times New Roman"/>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772400" cy="1143000"/>
          </a:xfrm>
        </p:spPr>
        <p:txBody>
          <a:bodyPr/>
          <a:lstStyle/>
          <a:p>
            <a:r>
              <a:rPr lang="en-US" dirty="0" smtClean="0">
                <a:latin typeface="Calibri"/>
                <a:cs typeface="Calibri"/>
              </a:rPr>
              <a:t>Collaboration</a:t>
            </a:r>
            <a:endParaRPr lang="en-US" dirty="0">
              <a:latin typeface="Calibri"/>
              <a:cs typeface="Calibri"/>
            </a:endParaRPr>
          </a:p>
        </p:txBody>
      </p:sp>
      <p:sp>
        <p:nvSpPr>
          <p:cNvPr id="3" name="Content Placeholder 2"/>
          <p:cNvSpPr>
            <a:spLocks noGrp="1"/>
          </p:cNvSpPr>
          <p:nvPr>
            <p:ph idx="1"/>
          </p:nvPr>
        </p:nvSpPr>
        <p:spPr>
          <a:xfrm>
            <a:off x="457200" y="1676400"/>
            <a:ext cx="8458200" cy="4495800"/>
          </a:xfrm>
        </p:spPr>
        <p:txBody>
          <a:bodyPr>
            <a:normAutofit fontScale="85000" lnSpcReduction="10000"/>
          </a:bodyPr>
          <a:lstStyle/>
          <a:p>
            <a:r>
              <a:rPr lang="en-US" dirty="0" smtClean="0">
                <a:latin typeface="Calibri"/>
                <a:cs typeface="Calibri"/>
              </a:rPr>
              <a:t>8 year collaboration to explore engineering solutions to data collection and analysis problems in psychology</a:t>
            </a:r>
          </a:p>
          <a:p>
            <a:r>
              <a:rPr lang="en-US" dirty="0" smtClean="0">
                <a:latin typeface="Calibri"/>
                <a:cs typeface="Calibri"/>
              </a:rPr>
              <a:t>Began by exploring mother-infant interactions, continuing collaboration for parent-teen interactions</a:t>
            </a:r>
          </a:p>
          <a:p>
            <a:r>
              <a:rPr lang="en-US" dirty="0" smtClean="0">
                <a:latin typeface="Calibri"/>
                <a:cs typeface="Calibri"/>
              </a:rPr>
              <a:t>Real data in real scenarios makes data collection and analysis hard (and interesting!)</a:t>
            </a:r>
          </a:p>
          <a:p>
            <a:pPr lvl="1"/>
            <a:r>
              <a:rPr lang="en-US" dirty="0" smtClean="0">
                <a:latin typeface="Calibri"/>
                <a:cs typeface="Calibri"/>
              </a:rPr>
              <a:t>Need to collect data unobtrusively </a:t>
            </a:r>
          </a:p>
          <a:p>
            <a:pPr lvl="1"/>
            <a:r>
              <a:rPr lang="en-US" dirty="0" smtClean="0">
                <a:latin typeface="Calibri"/>
                <a:cs typeface="Calibri"/>
              </a:rPr>
              <a:t>Cannot constrain participants</a:t>
            </a:r>
          </a:p>
          <a:p>
            <a:pPr lvl="1"/>
            <a:r>
              <a:rPr lang="en-US" dirty="0" smtClean="0">
                <a:latin typeface="Calibri"/>
                <a:cs typeface="Calibri"/>
              </a:rPr>
              <a:t>Need to deal with noisy data</a:t>
            </a:r>
          </a:p>
          <a:p>
            <a:pPr lvl="1"/>
            <a:r>
              <a:rPr lang="en-US" dirty="0" smtClean="0">
                <a:latin typeface="Calibri"/>
                <a:cs typeface="Calibri"/>
              </a:rPr>
              <a:t>Consider privacy concerns</a:t>
            </a:r>
          </a:p>
          <a:p>
            <a:endParaRPr lang="en-US" dirty="0">
              <a:latin typeface="Calibri"/>
              <a:cs typeface="Calibri"/>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alibri"/>
                <a:cs typeface="Calibri"/>
              </a:rPr>
              <a:t>Next Steps</a:t>
            </a:r>
            <a:endParaRPr lang="en-US" dirty="0">
              <a:latin typeface="Calibri"/>
              <a:cs typeface="Calibri"/>
            </a:endParaRPr>
          </a:p>
        </p:txBody>
      </p:sp>
      <p:sp>
        <p:nvSpPr>
          <p:cNvPr id="3" name="Content Placeholder 2"/>
          <p:cNvSpPr>
            <a:spLocks noGrp="1"/>
          </p:cNvSpPr>
          <p:nvPr>
            <p:ph idx="1"/>
          </p:nvPr>
        </p:nvSpPr>
        <p:spPr/>
        <p:txBody>
          <a:bodyPr/>
          <a:lstStyle/>
          <a:p>
            <a:r>
              <a:rPr lang="en-US" dirty="0" smtClean="0">
                <a:latin typeface="Calibri"/>
                <a:cs typeface="Calibri"/>
              </a:rPr>
              <a:t>Classify “real” data from parent-adolescent interactions</a:t>
            </a:r>
          </a:p>
          <a:p>
            <a:pPr lvl="1"/>
            <a:r>
              <a:rPr lang="en-US" dirty="0" smtClean="0">
                <a:latin typeface="Calibri"/>
                <a:cs typeface="Calibri"/>
              </a:rPr>
              <a:t>Compare with performance of human coders</a:t>
            </a:r>
          </a:p>
          <a:p>
            <a:pPr lvl="1"/>
            <a:r>
              <a:rPr lang="en-US" dirty="0" smtClean="0">
                <a:latin typeface="Calibri"/>
                <a:cs typeface="Calibri"/>
              </a:rPr>
              <a:t>Utilize for in-lab and in-home studies</a:t>
            </a:r>
          </a:p>
          <a:p>
            <a:r>
              <a:rPr lang="en-US" dirty="0" smtClean="0">
                <a:latin typeface="Calibri"/>
                <a:cs typeface="Calibri"/>
              </a:rPr>
              <a:t>Develop real-time emotion classification app for Android platform</a:t>
            </a:r>
            <a:endParaRPr lang="en-US" dirty="0">
              <a:latin typeface="Calibri"/>
              <a:cs typeface="Calibri"/>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2818" name="Rectangle 3074"/>
          <p:cNvSpPr>
            <a:spLocks noGrp="1" noChangeArrowheads="1"/>
          </p:cNvSpPr>
          <p:nvPr>
            <p:ph type="title"/>
          </p:nvPr>
        </p:nvSpPr>
        <p:spPr>
          <a:xfrm>
            <a:off x="457200" y="0"/>
            <a:ext cx="7772400" cy="914400"/>
          </a:xfrm>
        </p:spPr>
        <p:txBody>
          <a:bodyPr/>
          <a:lstStyle/>
          <a:p>
            <a:r>
              <a:rPr lang="en-US" sz="3600" dirty="0">
                <a:latin typeface="Calibri" pitchFamily="34" charset="0"/>
              </a:rPr>
              <a:t>Acknowledgments</a:t>
            </a:r>
          </a:p>
        </p:txBody>
      </p:sp>
      <p:sp>
        <p:nvSpPr>
          <p:cNvPr id="162819" name="Rectangle 3075"/>
          <p:cNvSpPr>
            <a:spLocks noGrp="1" noChangeArrowheads="1"/>
          </p:cNvSpPr>
          <p:nvPr>
            <p:ph sz="half" idx="1"/>
          </p:nvPr>
        </p:nvSpPr>
        <p:spPr>
          <a:xfrm>
            <a:off x="381000" y="1219200"/>
            <a:ext cx="4114800" cy="4800600"/>
          </a:xfrm>
        </p:spPr>
        <p:txBody>
          <a:bodyPr>
            <a:normAutofit fontScale="85000" lnSpcReduction="20000"/>
          </a:bodyPr>
          <a:lstStyle/>
          <a:p>
            <a:pPr>
              <a:buNone/>
            </a:pPr>
            <a:r>
              <a:rPr lang="en-US" b="1" dirty="0" smtClean="0">
                <a:latin typeface="Calibri"/>
                <a:cs typeface="Calibri"/>
              </a:rPr>
              <a:t>Project PIs</a:t>
            </a:r>
          </a:p>
          <a:p>
            <a:pPr>
              <a:buNone/>
            </a:pPr>
            <a:endParaRPr lang="en-US" sz="1176" b="1" dirty="0" smtClean="0">
              <a:latin typeface="Calibri"/>
              <a:cs typeface="Calibri"/>
            </a:endParaRPr>
          </a:p>
          <a:p>
            <a:pPr>
              <a:buNone/>
            </a:pPr>
            <a:r>
              <a:rPr lang="en-US" u="sng" dirty="0" smtClean="0">
                <a:latin typeface="Calibri"/>
                <a:cs typeface="Calibri"/>
              </a:rPr>
              <a:t>Rochester</a:t>
            </a:r>
          </a:p>
          <a:p>
            <a:r>
              <a:rPr lang="en-US" dirty="0" smtClean="0">
                <a:latin typeface="Calibri"/>
                <a:cs typeface="Calibri"/>
              </a:rPr>
              <a:t>Patrick Davies, PhD</a:t>
            </a:r>
          </a:p>
          <a:p>
            <a:r>
              <a:rPr lang="en-US" dirty="0" smtClean="0">
                <a:latin typeface="Calibri"/>
                <a:cs typeface="Calibri"/>
              </a:rPr>
              <a:t>Fred </a:t>
            </a:r>
            <a:r>
              <a:rPr lang="en-US" dirty="0" err="1" smtClean="0">
                <a:latin typeface="Calibri"/>
                <a:cs typeface="Calibri"/>
              </a:rPr>
              <a:t>Rogosch</a:t>
            </a:r>
            <a:r>
              <a:rPr lang="en-US" dirty="0" smtClean="0">
                <a:latin typeface="Calibri"/>
                <a:cs typeface="Calibri"/>
              </a:rPr>
              <a:t>, PhD</a:t>
            </a:r>
          </a:p>
          <a:p>
            <a:r>
              <a:rPr lang="en-US" dirty="0" err="1" smtClean="0">
                <a:latin typeface="Calibri"/>
                <a:cs typeface="Calibri"/>
              </a:rPr>
              <a:t>Zeljko</a:t>
            </a:r>
            <a:r>
              <a:rPr lang="en-US" dirty="0" smtClean="0">
                <a:latin typeface="Calibri"/>
                <a:cs typeface="Calibri"/>
              </a:rPr>
              <a:t> </a:t>
            </a:r>
            <a:r>
              <a:rPr lang="en-US" dirty="0" err="1" smtClean="0">
                <a:latin typeface="Calibri"/>
                <a:cs typeface="Calibri"/>
              </a:rPr>
              <a:t>Ignjatovic</a:t>
            </a:r>
            <a:r>
              <a:rPr lang="en-US" dirty="0" smtClean="0">
                <a:latin typeface="Calibri"/>
                <a:cs typeface="Calibri"/>
              </a:rPr>
              <a:t>, PhD</a:t>
            </a:r>
          </a:p>
          <a:p>
            <a:r>
              <a:rPr lang="en-US" dirty="0" smtClean="0">
                <a:latin typeface="Calibri"/>
                <a:cs typeface="Calibri"/>
              </a:rPr>
              <a:t>Mark </a:t>
            </a:r>
            <a:r>
              <a:rPr lang="en-US" dirty="0" err="1" smtClean="0">
                <a:latin typeface="Calibri"/>
                <a:cs typeface="Calibri"/>
              </a:rPr>
              <a:t>Bocko</a:t>
            </a:r>
            <a:r>
              <a:rPr lang="en-US" dirty="0" smtClean="0">
                <a:latin typeface="Calibri"/>
                <a:cs typeface="Calibri"/>
              </a:rPr>
              <a:t>, PhD</a:t>
            </a:r>
          </a:p>
          <a:p>
            <a:endParaRPr lang="en-US" dirty="0" smtClean="0">
              <a:latin typeface="Calibri"/>
              <a:cs typeface="Calibri"/>
            </a:endParaRPr>
          </a:p>
          <a:p>
            <a:pPr>
              <a:buNone/>
            </a:pPr>
            <a:r>
              <a:rPr lang="en-US" u="sng" dirty="0" smtClean="0">
                <a:latin typeface="Calibri"/>
                <a:cs typeface="Calibri"/>
              </a:rPr>
              <a:t>Univ. of Georgia</a:t>
            </a:r>
          </a:p>
          <a:p>
            <a:r>
              <a:rPr lang="en-US" dirty="0" smtClean="0">
                <a:latin typeface="Calibri"/>
                <a:cs typeface="Calibri"/>
              </a:rPr>
              <a:t>Jennifer </a:t>
            </a:r>
            <a:r>
              <a:rPr lang="en-US" dirty="0" err="1" smtClean="0">
                <a:latin typeface="Calibri"/>
                <a:cs typeface="Calibri"/>
              </a:rPr>
              <a:t>Samp</a:t>
            </a:r>
            <a:r>
              <a:rPr lang="en-US" dirty="0" smtClean="0">
                <a:latin typeface="Calibri"/>
                <a:cs typeface="Calibri"/>
              </a:rPr>
              <a:t>, PhD</a:t>
            </a:r>
          </a:p>
          <a:p>
            <a:endParaRPr lang="en-US" dirty="0" smtClean="0">
              <a:latin typeface="Calibri"/>
              <a:cs typeface="Calibri"/>
            </a:endParaRPr>
          </a:p>
          <a:p>
            <a:pPr>
              <a:buNone/>
            </a:pPr>
            <a:r>
              <a:rPr lang="en-US" u="sng" dirty="0" smtClean="0">
                <a:latin typeface="Calibri"/>
                <a:cs typeface="Calibri"/>
              </a:rPr>
              <a:t>Univ. of Virginia</a:t>
            </a:r>
          </a:p>
          <a:p>
            <a:r>
              <a:rPr lang="en-US" dirty="0" smtClean="0">
                <a:latin typeface="Calibri"/>
                <a:cs typeface="Calibri"/>
              </a:rPr>
              <a:t>Steve </a:t>
            </a:r>
            <a:r>
              <a:rPr lang="en-US" dirty="0" err="1" smtClean="0">
                <a:latin typeface="Calibri"/>
                <a:cs typeface="Calibri"/>
              </a:rPr>
              <a:t>Boker</a:t>
            </a:r>
            <a:r>
              <a:rPr lang="en-US" dirty="0" smtClean="0">
                <a:latin typeface="Calibri"/>
                <a:cs typeface="Calibri"/>
              </a:rPr>
              <a:t>, PhD</a:t>
            </a:r>
          </a:p>
          <a:p>
            <a:pPr>
              <a:buNone/>
            </a:pPr>
            <a:endParaRPr lang="en-US" dirty="0" smtClean="0">
              <a:latin typeface="Calibri"/>
              <a:cs typeface="Calibri"/>
            </a:endParaRPr>
          </a:p>
          <a:p>
            <a:pPr>
              <a:buNone/>
            </a:pPr>
            <a:endParaRPr lang="en-US" dirty="0" smtClean="0">
              <a:latin typeface="Calibri"/>
              <a:cs typeface="Calibri"/>
            </a:endParaRPr>
          </a:p>
          <a:p>
            <a:pPr>
              <a:buNone/>
            </a:pPr>
            <a:endParaRPr lang="en-US" dirty="0" smtClean="0">
              <a:latin typeface="Calibri"/>
              <a:cs typeface="Calibri"/>
            </a:endParaRPr>
          </a:p>
        </p:txBody>
      </p:sp>
      <p:sp>
        <p:nvSpPr>
          <p:cNvPr id="162820" name="Rectangle 3076"/>
          <p:cNvSpPr>
            <a:spLocks noGrp="1" noChangeArrowheads="1"/>
          </p:cNvSpPr>
          <p:nvPr>
            <p:ph sz="half" idx="2"/>
          </p:nvPr>
        </p:nvSpPr>
        <p:spPr>
          <a:xfrm>
            <a:off x="4648200" y="1219200"/>
            <a:ext cx="4191000" cy="4953000"/>
          </a:xfrm>
        </p:spPr>
        <p:txBody>
          <a:bodyPr>
            <a:normAutofit fontScale="85000" lnSpcReduction="20000"/>
          </a:bodyPr>
          <a:lstStyle/>
          <a:p>
            <a:pPr>
              <a:buNone/>
            </a:pPr>
            <a:r>
              <a:rPr lang="en-US" b="1" dirty="0" smtClean="0">
                <a:latin typeface="Calibri"/>
                <a:cs typeface="Calibri"/>
              </a:rPr>
              <a:t>Project Staff</a:t>
            </a:r>
          </a:p>
          <a:p>
            <a:pPr>
              <a:buNone/>
            </a:pPr>
            <a:endParaRPr lang="en-US" sz="1176" b="1" dirty="0" smtClean="0">
              <a:latin typeface="Calibri"/>
              <a:cs typeface="Calibri"/>
            </a:endParaRPr>
          </a:p>
          <a:p>
            <a:pPr>
              <a:buNone/>
            </a:pPr>
            <a:r>
              <a:rPr lang="en-US" u="sng" dirty="0" smtClean="0">
                <a:latin typeface="Calibri"/>
                <a:cs typeface="Calibri"/>
              </a:rPr>
              <a:t>Psychology</a:t>
            </a:r>
          </a:p>
          <a:p>
            <a:pPr>
              <a:buNone/>
            </a:pPr>
            <a:r>
              <a:rPr lang="en-US" dirty="0" smtClean="0">
                <a:latin typeface="Calibri"/>
                <a:cs typeface="Calibri"/>
              </a:rPr>
              <a:t>	Michael </a:t>
            </a:r>
            <a:r>
              <a:rPr lang="en-US" dirty="0" err="1" smtClean="0">
                <a:latin typeface="Calibri"/>
                <a:cs typeface="Calibri"/>
              </a:rPr>
              <a:t>Skibo</a:t>
            </a:r>
            <a:r>
              <a:rPr lang="en-US" dirty="0" smtClean="0">
                <a:latin typeface="Calibri"/>
                <a:cs typeface="Calibri"/>
              </a:rPr>
              <a:t>, Christine Romero, Karin </a:t>
            </a:r>
            <a:r>
              <a:rPr lang="en-US" dirty="0" err="1" smtClean="0">
                <a:latin typeface="Calibri"/>
                <a:cs typeface="Calibri"/>
              </a:rPr>
              <a:t>Gasaway</a:t>
            </a:r>
            <a:r>
              <a:rPr lang="en-US" dirty="0" smtClean="0">
                <a:latin typeface="Calibri"/>
                <a:cs typeface="Calibri"/>
              </a:rPr>
              <a:t>, Miguel </a:t>
            </a:r>
            <a:r>
              <a:rPr lang="en-US" dirty="0" err="1" smtClean="0">
                <a:latin typeface="Calibri"/>
                <a:cs typeface="Calibri"/>
              </a:rPr>
              <a:t>Frittoria</a:t>
            </a:r>
            <a:r>
              <a:rPr lang="en-US" dirty="0" smtClean="0">
                <a:latin typeface="Calibri"/>
                <a:cs typeface="Calibri"/>
              </a:rPr>
              <a:t>, </a:t>
            </a:r>
            <a:r>
              <a:rPr lang="en-US" dirty="0" err="1" smtClean="0">
                <a:latin typeface="Calibri"/>
                <a:cs typeface="Calibri"/>
              </a:rPr>
              <a:t>Leigha</a:t>
            </a:r>
            <a:r>
              <a:rPr lang="en-US" dirty="0" smtClean="0">
                <a:latin typeface="Calibri"/>
                <a:cs typeface="Calibri"/>
              </a:rPr>
              <a:t> McNeil</a:t>
            </a:r>
          </a:p>
          <a:p>
            <a:pPr>
              <a:buNone/>
            </a:pPr>
            <a:endParaRPr lang="en-US" dirty="0" smtClean="0">
              <a:latin typeface="Calibri"/>
              <a:cs typeface="Calibri"/>
            </a:endParaRPr>
          </a:p>
          <a:p>
            <a:pPr>
              <a:buNone/>
            </a:pPr>
            <a:r>
              <a:rPr lang="en-US" u="sng" dirty="0" smtClean="0">
                <a:latin typeface="Calibri"/>
                <a:cs typeface="Calibri"/>
              </a:rPr>
              <a:t>Engineering</a:t>
            </a:r>
          </a:p>
          <a:p>
            <a:pPr>
              <a:buNone/>
            </a:pPr>
            <a:r>
              <a:rPr lang="en-US" dirty="0" smtClean="0">
                <a:latin typeface="Calibri"/>
                <a:cs typeface="Calibri"/>
              </a:rPr>
              <a:t>	Na Yang, He </a:t>
            </a:r>
            <a:r>
              <a:rPr lang="en-US" dirty="0" err="1" smtClean="0">
                <a:latin typeface="Calibri"/>
                <a:cs typeface="Calibri"/>
              </a:rPr>
              <a:t>Ba</a:t>
            </a:r>
            <a:r>
              <a:rPr lang="en-US" dirty="0" smtClean="0">
                <a:latin typeface="Calibri"/>
                <a:cs typeface="Calibri"/>
              </a:rPr>
              <a:t>, </a:t>
            </a:r>
            <a:r>
              <a:rPr lang="en-US" dirty="0" err="1" smtClean="0">
                <a:latin typeface="Calibri"/>
                <a:cs typeface="Calibri"/>
              </a:rPr>
              <a:t>Jianbo</a:t>
            </a:r>
            <a:r>
              <a:rPr lang="en-US" dirty="0" smtClean="0">
                <a:latin typeface="Calibri"/>
                <a:cs typeface="Calibri"/>
              </a:rPr>
              <a:t> Yuan, </a:t>
            </a:r>
            <a:r>
              <a:rPr lang="en-US" dirty="0" err="1" smtClean="0">
                <a:latin typeface="Calibri"/>
                <a:cs typeface="Calibri"/>
              </a:rPr>
              <a:t>Yun</a:t>
            </a:r>
            <a:r>
              <a:rPr lang="en-US" dirty="0" smtClean="0">
                <a:latin typeface="Calibri"/>
                <a:cs typeface="Calibri"/>
              </a:rPr>
              <a:t> Zhou, Carmen </a:t>
            </a:r>
            <a:r>
              <a:rPr lang="en-US" dirty="0" err="1" smtClean="0">
                <a:latin typeface="Calibri"/>
                <a:cs typeface="Calibri"/>
              </a:rPr>
              <a:t>Cortezar</a:t>
            </a:r>
            <a:r>
              <a:rPr lang="en-US" dirty="0" smtClean="0">
                <a:latin typeface="Calibri"/>
                <a:cs typeface="Calibri"/>
              </a:rPr>
              <a:t>, </a:t>
            </a:r>
            <a:r>
              <a:rPr lang="en-US" dirty="0" err="1" smtClean="0">
                <a:latin typeface="Calibri"/>
                <a:cs typeface="Calibri"/>
              </a:rPr>
              <a:t>Weiyang</a:t>
            </a:r>
            <a:r>
              <a:rPr lang="en-US" dirty="0" smtClean="0">
                <a:latin typeface="Calibri"/>
                <a:cs typeface="Calibri"/>
              </a:rPr>
              <a:t> </a:t>
            </a:r>
            <a:r>
              <a:rPr lang="en-US" dirty="0" err="1" smtClean="0">
                <a:latin typeface="Calibri"/>
                <a:cs typeface="Calibri"/>
              </a:rPr>
              <a:t>Cai</a:t>
            </a:r>
            <a:r>
              <a:rPr lang="en-US" dirty="0" smtClean="0">
                <a:latin typeface="Calibri"/>
                <a:cs typeface="Calibri"/>
              </a:rPr>
              <a:t>, Thomas </a:t>
            </a:r>
            <a:r>
              <a:rPr lang="en-US" dirty="0" err="1" smtClean="0">
                <a:latin typeface="Calibri"/>
                <a:cs typeface="Calibri"/>
              </a:rPr>
              <a:t>Horta</a:t>
            </a:r>
            <a:r>
              <a:rPr lang="en-US" dirty="0" smtClean="0">
                <a:latin typeface="Calibri"/>
                <a:cs typeface="Calibri"/>
              </a:rPr>
              <a:t>, </a:t>
            </a:r>
            <a:r>
              <a:rPr lang="en-US" dirty="0" err="1" smtClean="0">
                <a:latin typeface="Calibri"/>
                <a:cs typeface="Calibri"/>
              </a:rPr>
              <a:t>JoHannah</a:t>
            </a:r>
            <a:r>
              <a:rPr lang="en-US" dirty="0" smtClean="0">
                <a:latin typeface="Calibri"/>
                <a:cs typeface="Calibri"/>
              </a:rPr>
              <a:t> Kohl, </a:t>
            </a:r>
            <a:r>
              <a:rPr lang="en-US" dirty="0" err="1" smtClean="0">
                <a:latin typeface="Calibri"/>
                <a:cs typeface="Calibri"/>
              </a:rPr>
              <a:t>Rajani</a:t>
            </a:r>
            <a:r>
              <a:rPr lang="en-US" dirty="0" smtClean="0">
                <a:latin typeface="Calibri"/>
                <a:cs typeface="Calibri"/>
              </a:rPr>
              <a:t> </a:t>
            </a:r>
            <a:r>
              <a:rPr lang="en-US" dirty="0" err="1" smtClean="0">
                <a:latin typeface="Calibri"/>
                <a:cs typeface="Calibri"/>
              </a:rPr>
              <a:t>Muraleedharan</a:t>
            </a:r>
            <a:r>
              <a:rPr lang="en-US" dirty="0" smtClean="0">
                <a:latin typeface="Calibri"/>
                <a:cs typeface="Calibri"/>
              </a:rPr>
              <a:t>, </a:t>
            </a:r>
            <a:r>
              <a:rPr lang="en-US" dirty="0" err="1" smtClean="0">
                <a:latin typeface="Calibri"/>
                <a:cs typeface="Calibri"/>
              </a:rPr>
              <a:t>Ilker</a:t>
            </a:r>
            <a:r>
              <a:rPr lang="en-US" dirty="0" smtClean="0">
                <a:latin typeface="Calibri"/>
                <a:cs typeface="Calibri"/>
              </a:rPr>
              <a:t> Demirkol</a:t>
            </a:r>
          </a:p>
          <a:p>
            <a:endParaRPr lang="en-US" dirty="0" smtClean="0">
              <a:latin typeface="Calibri"/>
              <a:cs typeface="Calibri"/>
            </a:endParaRPr>
          </a:p>
          <a:p>
            <a:pPr>
              <a:buNone/>
            </a:pPr>
            <a:endParaRPr lang="en-US" dirty="0" smtClean="0">
              <a:latin typeface="Calibri"/>
              <a:cs typeface="Calibri"/>
            </a:endParaRPr>
          </a:p>
        </p:txBody>
      </p:sp>
      <p:sp>
        <p:nvSpPr>
          <p:cNvPr id="10" name="Slide Number Placeholder 6"/>
          <p:cNvSpPr>
            <a:spLocks noGrp="1"/>
          </p:cNvSpPr>
          <p:nvPr>
            <p:ph type="sldNum" sz="quarter" idx="4294967295"/>
          </p:nvPr>
        </p:nvSpPr>
        <p:spPr>
          <a:xfrm>
            <a:off x="8610600" y="6416675"/>
            <a:ext cx="457200" cy="365125"/>
          </a:xfrm>
          <a:prstGeom prst="rect">
            <a:avLst/>
          </a:prstGeom>
        </p:spPr>
        <p:txBody>
          <a:bodyPr>
            <a:normAutofit fontScale="77500" lnSpcReduction="20000"/>
          </a:bodyPr>
          <a:lstStyle/>
          <a:p>
            <a:fld id="{FD9D9B03-6BA1-4240-B5FD-271EB199CF46}" type="slidenum">
              <a:rPr lang="en-US"/>
              <a:pPr/>
              <a:t>51</a:t>
            </a:fld>
            <a:endParaRPr lang="en-US"/>
          </a:p>
        </p:txBody>
      </p:sp>
      <p:pic>
        <p:nvPicPr>
          <p:cNvPr id="6" name="Picture 2"/>
          <p:cNvPicPr>
            <a:picLocks noChangeArrowheads="1"/>
          </p:cNvPicPr>
          <p:nvPr/>
        </p:nvPicPr>
        <p:blipFill>
          <a:blip r:embed="rId2"/>
          <a:srcRect/>
          <a:stretch>
            <a:fillRect/>
          </a:stretch>
        </p:blipFill>
        <p:spPr bwMode="auto">
          <a:xfrm>
            <a:off x="6248400" y="228600"/>
            <a:ext cx="2590800" cy="533400"/>
          </a:xfrm>
          <a:prstGeom prst="rect">
            <a:avLst/>
          </a:prstGeom>
          <a:noFill/>
          <a:ln w="9525">
            <a:noFill/>
            <a:miter lim="800000"/>
            <a:headEnd/>
            <a:tailEnd/>
          </a:ln>
        </p:spPr>
      </p:pic>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2818" name="Rectangle 3074"/>
          <p:cNvSpPr>
            <a:spLocks noGrp="1" noChangeArrowheads="1"/>
          </p:cNvSpPr>
          <p:nvPr>
            <p:ph type="title"/>
          </p:nvPr>
        </p:nvSpPr>
        <p:spPr>
          <a:xfrm>
            <a:off x="685800" y="228600"/>
            <a:ext cx="7772400" cy="914400"/>
          </a:xfrm>
        </p:spPr>
        <p:txBody>
          <a:bodyPr/>
          <a:lstStyle/>
          <a:p>
            <a:r>
              <a:rPr lang="en-US" dirty="0">
                <a:latin typeface="Calibri" pitchFamily="34" charset="0"/>
              </a:rPr>
              <a:t>Acknowledgments</a:t>
            </a:r>
          </a:p>
        </p:txBody>
      </p:sp>
      <p:sp>
        <p:nvSpPr>
          <p:cNvPr id="10" name="Slide Number Placeholder 6"/>
          <p:cNvSpPr>
            <a:spLocks noGrp="1"/>
          </p:cNvSpPr>
          <p:nvPr>
            <p:ph type="sldNum" sz="quarter" idx="4294967295"/>
          </p:nvPr>
        </p:nvSpPr>
        <p:spPr>
          <a:xfrm>
            <a:off x="8610600" y="6416675"/>
            <a:ext cx="457200" cy="365125"/>
          </a:xfrm>
          <a:prstGeom prst="rect">
            <a:avLst/>
          </a:prstGeom>
        </p:spPr>
        <p:txBody>
          <a:bodyPr>
            <a:normAutofit fontScale="77500" lnSpcReduction="20000"/>
          </a:bodyPr>
          <a:lstStyle/>
          <a:p>
            <a:fld id="{FD9D9B03-6BA1-4240-B5FD-271EB199CF46}" type="slidenum">
              <a:rPr lang="en-US"/>
              <a:pPr/>
              <a:t>52</a:t>
            </a:fld>
            <a:endParaRPr lang="en-US"/>
          </a:p>
        </p:txBody>
      </p:sp>
      <p:pic>
        <p:nvPicPr>
          <p:cNvPr id="8" name="Picture 118" descr="NINR_Master"/>
          <p:cNvPicPr>
            <a:picLocks noChangeAspect="1" noChangeArrowheads="1"/>
          </p:cNvPicPr>
          <p:nvPr/>
        </p:nvPicPr>
        <p:blipFill>
          <a:blip r:embed="rId2"/>
          <a:srcRect/>
          <a:stretch>
            <a:fillRect/>
          </a:stretch>
        </p:blipFill>
        <p:spPr bwMode="auto">
          <a:xfrm>
            <a:off x="457200" y="1371600"/>
            <a:ext cx="3962400" cy="1414463"/>
          </a:xfrm>
          <a:prstGeom prst="rect">
            <a:avLst/>
          </a:prstGeom>
          <a:noFill/>
          <a:ln w="9525">
            <a:noFill/>
            <a:miter lim="800000"/>
            <a:headEnd/>
            <a:tailEnd/>
          </a:ln>
        </p:spPr>
      </p:pic>
      <p:pic>
        <p:nvPicPr>
          <p:cNvPr id="104450" name="Picture 2" descr="http://sourcebook.od.nih.gov/images/Institute%20Icons/nichd.gif"/>
          <p:cNvPicPr>
            <a:picLocks noChangeAspect="1" noChangeArrowheads="1"/>
          </p:cNvPicPr>
          <p:nvPr/>
        </p:nvPicPr>
        <p:blipFill>
          <a:blip r:embed="rId3"/>
          <a:srcRect/>
          <a:stretch>
            <a:fillRect/>
          </a:stretch>
        </p:blipFill>
        <p:spPr bwMode="auto">
          <a:xfrm>
            <a:off x="381000" y="3429000"/>
            <a:ext cx="4572000" cy="1760221"/>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latin typeface="Calibri"/>
                <a:cs typeface="Calibri"/>
              </a:rPr>
              <a:t>pSYCHOLOGY</a:t>
            </a:r>
            <a:endParaRPr lang="en-US" dirty="0">
              <a:latin typeface="Calibri"/>
              <a:cs typeface="Calibri"/>
            </a:endParaRPr>
          </a:p>
        </p:txBody>
      </p:sp>
      <p:pic>
        <p:nvPicPr>
          <p:cNvPr id="98306" name="Picture 2"/>
          <p:cNvPicPr>
            <a:picLocks noChangeArrowheads="1"/>
          </p:cNvPicPr>
          <p:nvPr/>
        </p:nvPicPr>
        <p:blipFill>
          <a:blip r:embed="rId3"/>
          <a:srcRect/>
          <a:stretch>
            <a:fillRect/>
          </a:stretch>
        </p:blipFill>
        <p:spPr bwMode="auto">
          <a:xfrm>
            <a:off x="6019800" y="6324600"/>
            <a:ext cx="2857500" cy="53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685800" y="381000"/>
            <a:ext cx="7772400" cy="1143000"/>
          </a:xfrm>
        </p:spPr>
        <p:txBody>
          <a:bodyPr>
            <a:normAutofit/>
          </a:bodyPr>
          <a:lstStyle/>
          <a:p>
            <a:r>
              <a:rPr lang="en-US" dirty="0" smtClean="0">
                <a:latin typeface="Calibri"/>
                <a:cs typeface="Calibri"/>
              </a:rPr>
              <a:t>How a family builds a child:</a:t>
            </a:r>
            <a:endParaRPr lang="en-US" dirty="0">
              <a:latin typeface="Calibri"/>
              <a:cs typeface="Calibri"/>
            </a:endParaRPr>
          </a:p>
        </p:txBody>
      </p:sp>
      <p:sp>
        <p:nvSpPr>
          <p:cNvPr id="18" name="Slide Number Placeholder 4"/>
          <p:cNvSpPr>
            <a:spLocks noGrp="1"/>
          </p:cNvSpPr>
          <p:nvPr>
            <p:ph type="sldNum" sz="quarter" idx="4294967295"/>
          </p:nvPr>
        </p:nvSpPr>
        <p:spPr>
          <a:xfrm>
            <a:off x="8610600" y="6416675"/>
            <a:ext cx="457200" cy="365125"/>
          </a:xfrm>
          <a:prstGeom prst="rect">
            <a:avLst/>
          </a:prstGeom>
        </p:spPr>
        <p:txBody>
          <a:bodyPr>
            <a:normAutofit fontScale="85000" lnSpcReduction="20000"/>
          </a:bodyPr>
          <a:lstStyle/>
          <a:p>
            <a:fld id="{DDFC0D00-BA2B-4D5D-93FF-5112E803D0F2}" type="slidenum">
              <a:rPr lang="en-US"/>
              <a:pPr/>
              <a:t>7</a:t>
            </a:fld>
            <a:endParaRPr lang="en-US"/>
          </a:p>
        </p:txBody>
      </p:sp>
      <p:sp>
        <p:nvSpPr>
          <p:cNvPr id="175107" name="Oval 3"/>
          <p:cNvSpPr>
            <a:spLocks noChangeArrowheads="1"/>
          </p:cNvSpPr>
          <p:nvPr/>
        </p:nvSpPr>
        <p:spPr bwMode="auto">
          <a:xfrm>
            <a:off x="609600" y="1828800"/>
            <a:ext cx="2514600" cy="1752600"/>
          </a:xfrm>
          <a:prstGeom prst="ellipse">
            <a:avLst/>
          </a:prstGeom>
          <a:solidFill>
            <a:schemeClr val="accent3">
              <a:lumMod val="90000"/>
            </a:schemeClr>
          </a:solidFill>
          <a:ln w="9525">
            <a:solidFill>
              <a:schemeClr val="tx1"/>
            </a:solidFill>
            <a:round/>
            <a:headEnd/>
            <a:tailEnd/>
          </a:ln>
          <a:effectLst/>
        </p:spPr>
        <p:txBody>
          <a:bodyPr wrap="none" anchor="ctr"/>
          <a:lstStyle/>
          <a:p>
            <a:pPr algn="r"/>
            <a:r>
              <a:rPr lang="en-US" sz="2000" dirty="0" smtClean="0">
                <a:latin typeface="Arial" charset="0"/>
              </a:rPr>
              <a:t>              </a:t>
            </a:r>
          </a:p>
          <a:p>
            <a:pPr algn="r"/>
            <a:r>
              <a:rPr lang="en-US" sz="2000" u="sng" dirty="0" smtClean="0">
                <a:latin typeface="Arial" charset="0"/>
              </a:rPr>
              <a:t>Interparental</a:t>
            </a:r>
            <a:endParaRPr lang="en-US" sz="2000" u="sng" dirty="0">
              <a:latin typeface="Arial" charset="0"/>
            </a:endParaRPr>
          </a:p>
          <a:p>
            <a:pPr algn="r"/>
            <a:r>
              <a:rPr lang="en-US" sz="2000" dirty="0" smtClean="0">
                <a:latin typeface="Arial" charset="0"/>
              </a:rPr>
              <a:t>              </a:t>
            </a:r>
            <a:r>
              <a:rPr lang="en-US" sz="2000" u="sng" dirty="0" smtClean="0">
                <a:latin typeface="Arial" charset="0"/>
              </a:rPr>
              <a:t>Relationship</a:t>
            </a:r>
            <a:endParaRPr lang="en-US" sz="1800" dirty="0">
              <a:latin typeface="Arial" charset="0"/>
            </a:endParaRPr>
          </a:p>
        </p:txBody>
      </p:sp>
      <p:sp>
        <p:nvSpPr>
          <p:cNvPr id="175108" name="Oval 4"/>
          <p:cNvSpPr>
            <a:spLocks noChangeArrowheads="1"/>
          </p:cNvSpPr>
          <p:nvPr/>
        </p:nvSpPr>
        <p:spPr bwMode="auto">
          <a:xfrm>
            <a:off x="609600" y="4114800"/>
            <a:ext cx="2514600" cy="1752600"/>
          </a:xfrm>
          <a:prstGeom prst="ellipse">
            <a:avLst/>
          </a:prstGeom>
          <a:solidFill>
            <a:schemeClr val="accent3">
              <a:lumMod val="90000"/>
            </a:schemeClr>
          </a:solidFill>
          <a:ln w="9525">
            <a:solidFill>
              <a:schemeClr val="tx1"/>
            </a:solidFill>
            <a:round/>
            <a:headEnd/>
            <a:tailEnd/>
          </a:ln>
          <a:effectLst/>
        </p:spPr>
        <p:txBody>
          <a:bodyPr wrap="none" anchor="ctr"/>
          <a:lstStyle/>
          <a:p>
            <a:pPr algn="ctr"/>
            <a:r>
              <a:rPr lang="en-US" sz="2000" dirty="0" smtClean="0">
                <a:latin typeface="Arial" charset="0"/>
              </a:rPr>
              <a:t>              </a:t>
            </a:r>
            <a:r>
              <a:rPr lang="en-US" sz="2000" u="sng" dirty="0" smtClean="0">
                <a:latin typeface="Arial" charset="0"/>
              </a:rPr>
              <a:t>Parenting</a:t>
            </a:r>
            <a:endParaRPr lang="en-US" sz="2000" u="sng" dirty="0">
              <a:latin typeface="Arial" charset="0"/>
            </a:endParaRPr>
          </a:p>
        </p:txBody>
      </p:sp>
      <p:sp>
        <p:nvSpPr>
          <p:cNvPr id="175111" name="Oval 7"/>
          <p:cNvSpPr>
            <a:spLocks noChangeArrowheads="1"/>
          </p:cNvSpPr>
          <p:nvPr/>
        </p:nvSpPr>
        <p:spPr bwMode="auto">
          <a:xfrm>
            <a:off x="6400800" y="2971800"/>
            <a:ext cx="2514600" cy="1752600"/>
          </a:xfrm>
          <a:prstGeom prst="ellipse">
            <a:avLst/>
          </a:prstGeom>
          <a:solidFill>
            <a:schemeClr val="accent3">
              <a:lumMod val="90000"/>
            </a:schemeClr>
          </a:solidFill>
          <a:ln w="9525">
            <a:solidFill>
              <a:schemeClr val="tx1"/>
            </a:solidFill>
            <a:round/>
            <a:headEnd/>
            <a:tailEnd/>
          </a:ln>
          <a:effectLst/>
        </p:spPr>
        <p:txBody>
          <a:bodyPr wrap="none" anchor="ctr"/>
          <a:lstStyle/>
          <a:p>
            <a:pPr algn="ctr"/>
            <a:endParaRPr lang="en-US" sz="2000" u="sng" dirty="0" smtClean="0">
              <a:latin typeface="Arial" charset="0"/>
            </a:endParaRPr>
          </a:p>
          <a:p>
            <a:pPr algn="ctr"/>
            <a:endParaRPr lang="en-US" sz="2000" u="sng" dirty="0">
              <a:latin typeface="Arial" charset="0"/>
            </a:endParaRPr>
          </a:p>
          <a:p>
            <a:pPr algn="ctr"/>
            <a:r>
              <a:rPr lang="en-US" sz="2000" u="sng" dirty="0" smtClean="0">
                <a:latin typeface="Arial" charset="0"/>
              </a:rPr>
              <a:t>Child Development</a:t>
            </a:r>
            <a:endParaRPr lang="en-US" sz="1800" dirty="0">
              <a:latin typeface="Arial" charset="0"/>
            </a:endParaRPr>
          </a:p>
        </p:txBody>
      </p:sp>
      <p:sp>
        <p:nvSpPr>
          <p:cNvPr id="175113" name="Line 9"/>
          <p:cNvSpPr>
            <a:spLocks noChangeShapeType="1"/>
          </p:cNvSpPr>
          <p:nvPr/>
        </p:nvSpPr>
        <p:spPr bwMode="auto">
          <a:xfrm>
            <a:off x="1905000" y="3581400"/>
            <a:ext cx="0" cy="533400"/>
          </a:xfrm>
          <a:prstGeom prst="line">
            <a:avLst/>
          </a:prstGeom>
          <a:noFill/>
          <a:ln w="50800">
            <a:solidFill>
              <a:schemeClr val="tx1"/>
            </a:solidFill>
            <a:round/>
            <a:headEnd type="triangle"/>
            <a:tailEnd type="triangle" w="med" len="med"/>
          </a:ln>
          <a:effectLst/>
        </p:spPr>
        <p:txBody>
          <a:bodyPr wrap="none" anchor="ctr"/>
          <a:lstStyle/>
          <a:p>
            <a:endParaRPr lang="en-US"/>
          </a:p>
        </p:txBody>
      </p:sp>
      <p:sp>
        <p:nvSpPr>
          <p:cNvPr id="175115" name="Line 11"/>
          <p:cNvSpPr>
            <a:spLocks noChangeShapeType="1"/>
          </p:cNvSpPr>
          <p:nvPr/>
        </p:nvSpPr>
        <p:spPr bwMode="auto">
          <a:xfrm>
            <a:off x="3124200" y="2743200"/>
            <a:ext cx="3352800" cy="838200"/>
          </a:xfrm>
          <a:prstGeom prst="line">
            <a:avLst/>
          </a:prstGeom>
          <a:noFill/>
          <a:ln w="50800">
            <a:solidFill>
              <a:schemeClr val="tx1"/>
            </a:solidFill>
            <a:round/>
            <a:headEnd/>
            <a:tailEnd type="triangle" w="med" len="med"/>
          </a:ln>
          <a:effectLst/>
        </p:spPr>
        <p:txBody>
          <a:bodyPr wrap="none" anchor="ctr"/>
          <a:lstStyle/>
          <a:p>
            <a:endParaRPr lang="en-US"/>
          </a:p>
        </p:txBody>
      </p:sp>
      <p:sp>
        <p:nvSpPr>
          <p:cNvPr id="175116" name="Line 12"/>
          <p:cNvSpPr>
            <a:spLocks noChangeShapeType="1"/>
          </p:cNvSpPr>
          <p:nvPr/>
        </p:nvSpPr>
        <p:spPr bwMode="auto">
          <a:xfrm flipV="1">
            <a:off x="3124200" y="4114800"/>
            <a:ext cx="3352800" cy="838200"/>
          </a:xfrm>
          <a:prstGeom prst="line">
            <a:avLst/>
          </a:prstGeom>
          <a:noFill/>
          <a:ln w="50800">
            <a:solidFill>
              <a:schemeClr val="tx1"/>
            </a:solidFill>
            <a:round/>
            <a:headEnd/>
            <a:tailEnd type="triangle" w="med" len="med"/>
          </a:ln>
          <a:effectLst/>
        </p:spPr>
        <p:txBody>
          <a:bodyPr wrap="none" anchor="ctr"/>
          <a:lstStyle/>
          <a:p>
            <a:endParaRPr lang="en-US"/>
          </a:p>
        </p:txBody>
      </p:sp>
      <p:pic>
        <p:nvPicPr>
          <p:cNvPr id="20" name="Picture 4"/>
          <p:cNvPicPr>
            <a:picLocks noChangeAspect="1" noChangeArrowheads="1"/>
          </p:cNvPicPr>
          <p:nvPr/>
        </p:nvPicPr>
        <p:blipFill>
          <a:blip r:embed="rId2" cstate="print"/>
          <a:srcRect/>
          <a:stretch>
            <a:fillRect/>
          </a:stretch>
        </p:blipFill>
        <p:spPr bwMode="auto">
          <a:xfrm>
            <a:off x="990600" y="4419600"/>
            <a:ext cx="762000" cy="1209040"/>
          </a:xfrm>
          <a:prstGeom prst="rect">
            <a:avLst/>
          </a:prstGeom>
          <a:noFill/>
          <a:ln w="9525">
            <a:noFill/>
            <a:miter lim="800000"/>
            <a:headEnd/>
            <a:tailEnd/>
          </a:ln>
        </p:spPr>
      </p:pic>
      <p:pic>
        <p:nvPicPr>
          <p:cNvPr id="3075" name="Picture 3"/>
          <p:cNvPicPr>
            <a:picLocks noChangeAspect="1" noChangeArrowheads="1"/>
          </p:cNvPicPr>
          <p:nvPr/>
        </p:nvPicPr>
        <p:blipFill>
          <a:blip r:embed="rId3" cstate="print"/>
          <a:srcRect/>
          <a:stretch>
            <a:fillRect/>
          </a:stretch>
        </p:blipFill>
        <p:spPr bwMode="auto">
          <a:xfrm>
            <a:off x="1371600" y="1676400"/>
            <a:ext cx="1030573" cy="685800"/>
          </a:xfrm>
          <a:prstGeom prst="rect">
            <a:avLst/>
          </a:prstGeom>
          <a:noFill/>
          <a:ln w="9525">
            <a:noFill/>
            <a:miter lim="800000"/>
            <a:headEnd/>
            <a:tailEnd/>
          </a:ln>
        </p:spPr>
      </p:pic>
      <p:sp>
        <p:nvSpPr>
          <p:cNvPr id="2050" name="AutoShape 2" descr="http://www.pocatelloadolescentcenter.org/assets/adolescent.jpg"/>
          <p:cNvSpPr>
            <a:spLocks noChangeAspect="1" noChangeArrowheads="1"/>
          </p:cNvSpPr>
          <p:nvPr/>
        </p:nvSpPr>
        <p:spPr bwMode="auto">
          <a:xfrm>
            <a:off x="63500" y="-136525"/>
            <a:ext cx="2419350" cy="2533650"/>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2052" name="Picture 4" descr="http://www.pocatelloadolescentcenter.org/assets/adolescent.jpg"/>
          <p:cNvPicPr>
            <a:picLocks noChangeAspect="1" noChangeArrowheads="1"/>
          </p:cNvPicPr>
          <p:nvPr/>
        </p:nvPicPr>
        <p:blipFill>
          <a:blip r:embed="rId4"/>
          <a:srcRect/>
          <a:stretch>
            <a:fillRect/>
          </a:stretch>
        </p:blipFill>
        <p:spPr bwMode="auto">
          <a:xfrm>
            <a:off x="6934200" y="2438400"/>
            <a:ext cx="1400677" cy="1466851"/>
          </a:xfrm>
          <a:prstGeom prst="rect">
            <a:avLst/>
          </a:prstGeom>
          <a:noFill/>
        </p:spPr>
      </p:pic>
      <p:pic>
        <p:nvPicPr>
          <p:cNvPr id="14" name="Picture 2"/>
          <p:cNvPicPr>
            <a:picLocks noChangeArrowheads="1"/>
          </p:cNvPicPr>
          <p:nvPr/>
        </p:nvPicPr>
        <p:blipFill>
          <a:blip r:embed="rId5"/>
          <a:srcRect/>
          <a:stretch>
            <a:fillRect/>
          </a:stretch>
        </p:blipFill>
        <p:spPr bwMode="auto">
          <a:xfrm>
            <a:off x="6019800" y="6324600"/>
            <a:ext cx="2857500" cy="5334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685800" y="228600"/>
            <a:ext cx="7772400" cy="1143000"/>
          </a:xfrm>
        </p:spPr>
        <p:txBody>
          <a:bodyPr>
            <a:normAutofit/>
          </a:bodyPr>
          <a:lstStyle/>
          <a:p>
            <a:r>
              <a:rPr lang="en-US" dirty="0" smtClean="0">
                <a:latin typeface="Calibri"/>
                <a:cs typeface="Calibri"/>
              </a:rPr>
              <a:t>How a family builds a child:</a:t>
            </a:r>
            <a:endParaRPr lang="en-US" dirty="0">
              <a:latin typeface="Calibri"/>
              <a:cs typeface="Calibri"/>
            </a:endParaRPr>
          </a:p>
        </p:txBody>
      </p:sp>
      <p:sp>
        <p:nvSpPr>
          <p:cNvPr id="18" name="Slide Number Placeholder 4"/>
          <p:cNvSpPr>
            <a:spLocks noGrp="1"/>
          </p:cNvSpPr>
          <p:nvPr>
            <p:ph type="sldNum" sz="quarter" idx="4294967295"/>
          </p:nvPr>
        </p:nvSpPr>
        <p:spPr>
          <a:xfrm>
            <a:off x="8610600" y="6416675"/>
            <a:ext cx="457200" cy="365125"/>
          </a:xfrm>
          <a:prstGeom prst="rect">
            <a:avLst/>
          </a:prstGeom>
        </p:spPr>
        <p:txBody>
          <a:bodyPr>
            <a:normAutofit fontScale="85000" lnSpcReduction="20000"/>
          </a:bodyPr>
          <a:lstStyle/>
          <a:p>
            <a:fld id="{DDFC0D00-BA2B-4D5D-93FF-5112E803D0F2}" type="slidenum">
              <a:rPr lang="en-US"/>
              <a:pPr/>
              <a:t>8</a:t>
            </a:fld>
            <a:endParaRPr lang="en-US"/>
          </a:p>
        </p:txBody>
      </p:sp>
      <p:sp>
        <p:nvSpPr>
          <p:cNvPr id="175107" name="Oval 3"/>
          <p:cNvSpPr>
            <a:spLocks noChangeArrowheads="1"/>
          </p:cNvSpPr>
          <p:nvPr/>
        </p:nvSpPr>
        <p:spPr bwMode="auto">
          <a:xfrm>
            <a:off x="609600" y="1828800"/>
            <a:ext cx="2514600" cy="1752600"/>
          </a:xfrm>
          <a:prstGeom prst="ellipse">
            <a:avLst/>
          </a:prstGeom>
          <a:solidFill>
            <a:schemeClr val="accent3">
              <a:lumMod val="90000"/>
            </a:schemeClr>
          </a:solidFill>
          <a:ln w="9525">
            <a:solidFill>
              <a:schemeClr val="tx1"/>
            </a:solidFill>
            <a:round/>
            <a:headEnd/>
            <a:tailEnd/>
          </a:ln>
          <a:effectLst/>
        </p:spPr>
        <p:txBody>
          <a:bodyPr wrap="none" anchor="ctr"/>
          <a:lstStyle/>
          <a:p>
            <a:pPr algn="ctr"/>
            <a:r>
              <a:rPr lang="en-US" sz="2000" u="sng" dirty="0" err="1">
                <a:latin typeface="Arial" charset="0"/>
              </a:rPr>
              <a:t>Interparental</a:t>
            </a:r>
            <a:endParaRPr lang="en-US" sz="2000" u="sng" dirty="0">
              <a:latin typeface="Arial" charset="0"/>
            </a:endParaRPr>
          </a:p>
          <a:p>
            <a:pPr algn="ctr"/>
            <a:r>
              <a:rPr lang="en-US" sz="2000" u="sng" dirty="0" smtClean="0">
                <a:latin typeface="Arial" charset="0"/>
              </a:rPr>
              <a:t>Relationship</a:t>
            </a:r>
            <a:endParaRPr lang="en-US" sz="1800" dirty="0">
              <a:latin typeface="Arial" charset="0"/>
            </a:endParaRPr>
          </a:p>
        </p:txBody>
      </p:sp>
      <p:sp>
        <p:nvSpPr>
          <p:cNvPr id="175108" name="Oval 4"/>
          <p:cNvSpPr>
            <a:spLocks noChangeArrowheads="1"/>
          </p:cNvSpPr>
          <p:nvPr/>
        </p:nvSpPr>
        <p:spPr bwMode="auto">
          <a:xfrm>
            <a:off x="609600" y="4114800"/>
            <a:ext cx="2514600" cy="1752600"/>
          </a:xfrm>
          <a:prstGeom prst="ellipse">
            <a:avLst/>
          </a:prstGeom>
          <a:solidFill>
            <a:schemeClr val="accent3">
              <a:lumMod val="90000"/>
            </a:schemeClr>
          </a:solidFill>
          <a:ln w="9525">
            <a:solidFill>
              <a:schemeClr val="tx1"/>
            </a:solidFill>
            <a:round/>
            <a:headEnd/>
            <a:tailEnd/>
          </a:ln>
          <a:effectLst/>
        </p:spPr>
        <p:txBody>
          <a:bodyPr wrap="none" anchor="ctr"/>
          <a:lstStyle/>
          <a:p>
            <a:pPr algn="ctr"/>
            <a:endParaRPr lang="en-US" sz="2000" u="sng" dirty="0" smtClean="0">
              <a:latin typeface="Arial" charset="0"/>
            </a:endParaRPr>
          </a:p>
          <a:p>
            <a:pPr algn="ctr"/>
            <a:endParaRPr lang="en-US" sz="2000" u="sng" dirty="0" smtClean="0"/>
          </a:p>
        </p:txBody>
      </p:sp>
      <p:sp>
        <p:nvSpPr>
          <p:cNvPr id="175111" name="Oval 7"/>
          <p:cNvSpPr>
            <a:spLocks noChangeArrowheads="1"/>
          </p:cNvSpPr>
          <p:nvPr/>
        </p:nvSpPr>
        <p:spPr bwMode="auto">
          <a:xfrm>
            <a:off x="6400800" y="2971800"/>
            <a:ext cx="2514600" cy="1752600"/>
          </a:xfrm>
          <a:prstGeom prst="ellipse">
            <a:avLst/>
          </a:prstGeom>
          <a:solidFill>
            <a:schemeClr val="accent3">
              <a:lumMod val="90000"/>
            </a:schemeClr>
          </a:solidFill>
          <a:ln w="9525">
            <a:solidFill>
              <a:schemeClr val="tx1"/>
            </a:solidFill>
            <a:round/>
            <a:headEnd/>
            <a:tailEnd/>
          </a:ln>
          <a:effectLst/>
        </p:spPr>
        <p:txBody>
          <a:bodyPr wrap="none" anchor="ctr"/>
          <a:lstStyle/>
          <a:p>
            <a:pPr algn="ctr"/>
            <a:endParaRPr lang="en-US" sz="1800" dirty="0">
              <a:latin typeface="Arial" charset="0"/>
            </a:endParaRPr>
          </a:p>
        </p:txBody>
      </p:sp>
      <p:sp>
        <p:nvSpPr>
          <p:cNvPr id="175113" name="Line 9"/>
          <p:cNvSpPr>
            <a:spLocks noChangeShapeType="1"/>
          </p:cNvSpPr>
          <p:nvPr/>
        </p:nvSpPr>
        <p:spPr bwMode="auto">
          <a:xfrm>
            <a:off x="1905000" y="3581400"/>
            <a:ext cx="0" cy="533400"/>
          </a:xfrm>
          <a:prstGeom prst="line">
            <a:avLst/>
          </a:prstGeom>
          <a:noFill/>
          <a:ln w="50800">
            <a:solidFill>
              <a:schemeClr val="tx1"/>
            </a:solidFill>
            <a:round/>
            <a:headEnd type="triangle"/>
            <a:tailEnd type="triangle" w="med" len="med"/>
          </a:ln>
          <a:effectLst/>
        </p:spPr>
        <p:txBody>
          <a:bodyPr wrap="none" anchor="ctr"/>
          <a:lstStyle/>
          <a:p>
            <a:endParaRPr lang="en-US"/>
          </a:p>
        </p:txBody>
      </p:sp>
      <p:sp>
        <p:nvSpPr>
          <p:cNvPr id="175115" name="Line 11"/>
          <p:cNvSpPr>
            <a:spLocks noChangeShapeType="1"/>
          </p:cNvSpPr>
          <p:nvPr/>
        </p:nvSpPr>
        <p:spPr bwMode="auto">
          <a:xfrm>
            <a:off x="3124200" y="2743200"/>
            <a:ext cx="3352800" cy="838200"/>
          </a:xfrm>
          <a:prstGeom prst="line">
            <a:avLst/>
          </a:prstGeom>
          <a:noFill/>
          <a:ln w="50800">
            <a:solidFill>
              <a:schemeClr val="tx1"/>
            </a:solidFill>
            <a:round/>
            <a:headEnd/>
            <a:tailEnd type="triangle" w="med" len="med"/>
          </a:ln>
          <a:effectLst/>
        </p:spPr>
        <p:txBody>
          <a:bodyPr wrap="none" anchor="ctr"/>
          <a:lstStyle/>
          <a:p>
            <a:endParaRPr lang="en-US"/>
          </a:p>
        </p:txBody>
      </p:sp>
      <p:sp>
        <p:nvSpPr>
          <p:cNvPr id="175116" name="Line 12"/>
          <p:cNvSpPr>
            <a:spLocks noChangeShapeType="1"/>
          </p:cNvSpPr>
          <p:nvPr/>
        </p:nvSpPr>
        <p:spPr bwMode="auto">
          <a:xfrm flipV="1">
            <a:off x="3124200" y="4114800"/>
            <a:ext cx="3352800" cy="838200"/>
          </a:xfrm>
          <a:prstGeom prst="line">
            <a:avLst/>
          </a:prstGeom>
          <a:noFill/>
          <a:ln w="50800">
            <a:solidFill>
              <a:schemeClr val="tx1"/>
            </a:solidFill>
            <a:round/>
            <a:headEnd/>
            <a:tailEnd type="triangle" w="med" len="med"/>
          </a:ln>
          <a:effectLst/>
        </p:spPr>
        <p:txBody>
          <a:bodyPr wrap="none" anchor="ctr"/>
          <a:lstStyle/>
          <a:p>
            <a:endParaRPr lang="en-US"/>
          </a:p>
        </p:txBody>
      </p:sp>
      <p:pic>
        <p:nvPicPr>
          <p:cNvPr id="2051" name="Picture 3"/>
          <p:cNvPicPr>
            <a:picLocks noChangeAspect="1" noChangeArrowheads="1"/>
          </p:cNvPicPr>
          <p:nvPr/>
        </p:nvPicPr>
        <p:blipFill>
          <a:blip r:embed="rId2" cstate="print"/>
          <a:srcRect/>
          <a:stretch>
            <a:fillRect/>
          </a:stretch>
        </p:blipFill>
        <p:spPr bwMode="auto">
          <a:xfrm>
            <a:off x="990600" y="2133600"/>
            <a:ext cx="1765173" cy="1171575"/>
          </a:xfrm>
          <a:prstGeom prst="rect">
            <a:avLst/>
          </a:prstGeom>
          <a:noFill/>
          <a:ln w="9525">
            <a:noFill/>
            <a:miter lim="800000"/>
            <a:headEnd/>
            <a:tailEnd/>
          </a:ln>
        </p:spPr>
      </p:pic>
      <p:pic>
        <p:nvPicPr>
          <p:cNvPr id="2053" name="Picture 5"/>
          <p:cNvPicPr>
            <a:picLocks noChangeAspect="1" noChangeArrowheads="1"/>
          </p:cNvPicPr>
          <p:nvPr/>
        </p:nvPicPr>
        <p:blipFill>
          <a:blip r:embed="rId3" cstate="print"/>
          <a:srcRect/>
          <a:stretch>
            <a:fillRect/>
          </a:stretch>
        </p:blipFill>
        <p:spPr bwMode="auto">
          <a:xfrm>
            <a:off x="7239000" y="3657600"/>
            <a:ext cx="1054100" cy="1524000"/>
          </a:xfrm>
          <a:prstGeom prst="rect">
            <a:avLst/>
          </a:prstGeom>
          <a:noFill/>
          <a:ln w="9525">
            <a:noFill/>
            <a:miter lim="800000"/>
            <a:headEnd/>
            <a:tailEnd/>
          </a:ln>
        </p:spPr>
      </p:pic>
      <p:pic>
        <p:nvPicPr>
          <p:cNvPr id="2055" name="Picture 7"/>
          <p:cNvPicPr>
            <a:picLocks noChangeAspect="1" noChangeArrowheads="1"/>
          </p:cNvPicPr>
          <p:nvPr/>
        </p:nvPicPr>
        <p:blipFill>
          <a:blip r:embed="rId4" cstate="print"/>
          <a:srcRect/>
          <a:stretch>
            <a:fillRect/>
          </a:stretch>
        </p:blipFill>
        <p:spPr bwMode="auto">
          <a:xfrm>
            <a:off x="6858000" y="2362200"/>
            <a:ext cx="1510340" cy="1166812"/>
          </a:xfrm>
          <a:prstGeom prst="rect">
            <a:avLst/>
          </a:prstGeom>
          <a:noFill/>
          <a:ln w="9525">
            <a:noFill/>
            <a:miter lim="800000"/>
            <a:headEnd/>
            <a:tailEnd/>
          </a:ln>
        </p:spPr>
      </p:pic>
      <p:pic>
        <p:nvPicPr>
          <p:cNvPr id="1026" name="Picture 2" descr="http://www.jkrabb.com/images/img_parenting-adolescents.jpg"/>
          <p:cNvPicPr>
            <a:picLocks noChangeAspect="1" noChangeArrowheads="1"/>
          </p:cNvPicPr>
          <p:nvPr/>
        </p:nvPicPr>
        <p:blipFill>
          <a:blip r:embed="rId5"/>
          <a:srcRect/>
          <a:stretch>
            <a:fillRect/>
          </a:stretch>
        </p:blipFill>
        <p:spPr bwMode="auto">
          <a:xfrm>
            <a:off x="1371600" y="4495800"/>
            <a:ext cx="1044906" cy="952500"/>
          </a:xfrm>
          <a:prstGeom prst="rect">
            <a:avLst/>
          </a:prstGeom>
          <a:noFill/>
        </p:spPr>
      </p:pic>
      <p:pic>
        <p:nvPicPr>
          <p:cNvPr id="14" name="Picture 2"/>
          <p:cNvPicPr>
            <a:picLocks noChangeArrowheads="1"/>
          </p:cNvPicPr>
          <p:nvPr/>
        </p:nvPicPr>
        <p:blipFill>
          <a:blip r:embed="rId6"/>
          <a:srcRect/>
          <a:stretch>
            <a:fillRect/>
          </a:stretch>
        </p:blipFill>
        <p:spPr bwMode="auto">
          <a:xfrm>
            <a:off x="6019800" y="6324600"/>
            <a:ext cx="2857500" cy="533400"/>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5106" name="Rectangle 2"/>
          <p:cNvSpPr>
            <a:spLocks noGrp="1" noChangeArrowheads="1"/>
          </p:cNvSpPr>
          <p:nvPr>
            <p:ph type="title"/>
          </p:nvPr>
        </p:nvSpPr>
        <p:spPr>
          <a:xfrm>
            <a:off x="685800" y="228600"/>
            <a:ext cx="7772400" cy="1143000"/>
          </a:xfrm>
        </p:spPr>
        <p:txBody>
          <a:bodyPr>
            <a:normAutofit/>
          </a:bodyPr>
          <a:lstStyle/>
          <a:p>
            <a:r>
              <a:rPr lang="en-US" dirty="0" smtClean="0">
                <a:latin typeface="Calibri"/>
                <a:cs typeface="Calibri"/>
              </a:rPr>
              <a:t>How a family builds a child:</a:t>
            </a:r>
            <a:endParaRPr lang="en-US" dirty="0">
              <a:latin typeface="Calibri"/>
              <a:cs typeface="Calibri"/>
            </a:endParaRPr>
          </a:p>
        </p:txBody>
      </p:sp>
      <p:sp>
        <p:nvSpPr>
          <p:cNvPr id="18" name="Slide Number Placeholder 4"/>
          <p:cNvSpPr>
            <a:spLocks noGrp="1"/>
          </p:cNvSpPr>
          <p:nvPr>
            <p:ph type="sldNum" sz="quarter" idx="4294967295"/>
          </p:nvPr>
        </p:nvSpPr>
        <p:spPr>
          <a:xfrm>
            <a:off x="8610600" y="6416675"/>
            <a:ext cx="457200" cy="365125"/>
          </a:xfrm>
          <a:prstGeom prst="rect">
            <a:avLst/>
          </a:prstGeom>
        </p:spPr>
        <p:txBody>
          <a:bodyPr>
            <a:normAutofit fontScale="85000" lnSpcReduction="20000"/>
          </a:bodyPr>
          <a:lstStyle/>
          <a:p>
            <a:fld id="{DDFC0D00-BA2B-4D5D-93FF-5112E803D0F2}" type="slidenum">
              <a:rPr lang="en-US"/>
              <a:pPr/>
              <a:t>9</a:t>
            </a:fld>
            <a:endParaRPr lang="en-US"/>
          </a:p>
        </p:txBody>
      </p:sp>
      <p:sp>
        <p:nvSpPr>
          <p:cNvPr id="175108" name="Oval 4"/>
          <p:cNvSpPr>
            <a:spLocks noChangeArrowheads="1"/>
          </p:cNvSpPr>
          <p:nvPr/>
        </p:nvSpPr>
        <p:spPr bwMode="auto">
          <a:xfrm>
            <a:off x="609600" y="4114800"/>
            <a:ext cx="2514600" cy="1752600"/>
          </a:xfrm>
          <a:prstGeom prst="ellipse">
            <a:avLst/>
          </a:prstGeom>
          <a:solidFill>
            <a:schemeClr val="accent3">
              <a:lumMod val="90000"/>
            </a:schemeClr>
          </a:solidFill>
          <a:ln w="9525">
            <a:solidFill>
              <a:schemeClr val="tx1"/>
            </a:solidFill>
            <a:round/>
            <a:headEnd/>
            <a:tailEnd/>
          </a:ln>
          <a:effectLst/>
        </p:spPr>
        <p:txBody>
          <a:bodyPr wrap="none" anchor="ctr"/>
          <a:lstStyle/>
          <a:p>
            <a:pPr algn="ctr"/>
            <a:endParaRPr lang="en-US" sz="2000" u="sng" dirty="0" smtClean="0">
              <a:latin typeface="Arial" charset="0"/>
            </a:endParaRPr>
          </a:p>
          <a:p>
            <a:pPr algn="ctr"/>
            <a:endParaRPr lang="en-US" sz="2000" u="sng" dirty="0" smtClean="0"/>
          </a:p>
        </p:txBody>
      </p:sp>
      <p:sp>
        <p:nvSpPr>
          <p:cNvPr id="175111" name="Oval 7"/>
          <p:cNvSpPr>
            <a:spLocks noChangeArrowheads="1"/>
          </p:cNvSpPr>
          <p:nvPr/>
        </p:nvSpPr>
        <p:spPr bwMode="auto">
          <a:xfrm>
            <a:off x="6400800" y="2971800"/>
            <a:ext cx="2514600" cy="1752600"/>
          </a:xfrm>
          <a:prstGeom prst="ellipse">
            <a:avLst/>
          </a:prstGeom>
          <a:solidFill>
            <a:schemeClr val="accent3">
              <a:lumMod val="90000"/>
            </a:schemeClr>
          </a:solidFill>
          <a:ln w="9525">
            <a:solidFill>
              <a:schemeClr val="tx1"/>
            </a:solidFill>
            <a:round/>
            <a:headEnd/>
            <a:tailEnd/>
          </a:ln>
          <a:effectLst/>
        </p:spPr>
        <p:txBody>
          <a:bodyPr wrap="none" anchor="ctr"/>
          <a:lstStyle/>
          <a:p>
            <a:pPr algn="ctr"/>
            <a:endParaRPr lang="en-US" sz="1800" dirty="0">
              <a:latin typeface="Arial" charset="0"/>
            </a:endParaRPr>
          </a:p>
        </p:txBody>
      </p:sp>
      <p:sp>
        <p:nvSpPr>
          <p:cNvPr id="175116" name="Line 12"/>
          <p:cNvSpPr>
            <a:spLocks noChangeShapeType="1"/>
          </p:cNvSpPr>
          <p:nvPr/>
        </p:nvSpPr>
        <p:spPr bwMode="auto">
          <a:xfrm flipV="1">
            <a:off x="3124200" y="4114800"/>
            <a:ext cx="3352800" cy="838200"/>
          </a:xfrm>
          <a:prstGeom prst="line">
            <a:avLst/>
          </a:prstGeom>
          <a:noFill/>
          <a:ln w="50800">
            <a:solidFill>
              <a:schemeClr val="tx1"/>
            </a:solidFill>
            <a:round/>
            <a:headEnd/>
            <a:tailEnd type="triangle" w="med" len="med"/>
          </a:ln>
          <a:effectLst/>
        </p:spPr>
        <p:txBody>
          <a:bodyPr wrap="none" anchor="ctr"/>
          <a:lstStyle/>
          <a:p>
            <a:endParaRPr lang="en-US"/>
          </a:p>
        </p:txBody>
      </p:sp>
      <p:pic>
        <p:nvPicPr>
          <p:cNvPr id="2053" name="Picture 5"/>
          <p:cNvPicPr>
            <a:picLocks noChangeAspect="1" noChangeArrowheads="1"/>
          </p:cNvPicPr>
          <p:nvPr/>
        </p:nvPicPr>
        <p:blipFill>
          <a:blip r:embed="rId2" cstate="print"/>
          <a:srcRect/>
          <a:stretch>
            <a:fillRect/>
          </a:stretch>
        </p:blipFill>
        <p:spPr bwMode="auto">
          <a:xfrm>
            <a:off x="7239000" y="3657600"/>
            <a:ext cx="1054100" cy="1524000"/>
          </a:xfrm>
          <a:prstGeom prst="rect">
            <a:avLst/>
          </a:prstGeom>
          <a:noFill/>
          <a:ln w="9525">
            <a:noFill/>
            <a:miter lim="800000"/>
            <a:headEnd/>
            <a:tailEnd/>
          </a:ln>
        </p:spPr>
      </p:pic>
      <p:pic>
        <p:nvPicPr>
          <p:cNvPr id="2055" name="Picture 7"/>
          <p:cNvPicPr>
            <a:picLocks noChangeAspect="1" noChangeArrowheads="1"/>
          </p:cNvPicPr>
          <p:nvPr/>
        </p:nvPicPr>
        <p:blipFill>
          <a:blip r:embed="rId3" cstate="print"/>
          <a:srcRect/>
          <a:stretch>
            <a:fillRect/>
          </a:stretch>
        </p:blipFill>
        <p:spPr bwMode="auto">
          <a:xfrm>
            <a:off x="6858000" y="2362200"/>
            <a:ext cx="1510340" cy="1166812"/>
          </a:xfrm>
          <a:prstGeom prst="rect">
            <a:avLst/>
          </a:prstGeom>
          <a:noFill/>
          <a:ln w="9525">
            <a:noFill/>
            <a:miter lim="800000"/>
            <a:headEnd/>
            <a:tailEnd/>
          </a:ln>
        </p:spPr>
      </p:pic>
      <p:pic>
        <p:nvPicPr>
          <p:cNvPr id="1026" name="Picture 2" descr="http://www.jkrabb.com/images/img_parenting-adolescents.jpg"/>
          <p:cNvPicPr>
            <a:picLocks noChangeAspect="1" noChangeArrowheads="1"/>
          </p:cNvPicPr>
          <p:nvPr/>
        </p:nvPicPr>
        <p:blipFill>
          <a:blip r:embed="rId4"/>
          <a:srcRect/>
          <a:stretch>
            <a:fillRect/>
          </a:stretch>
        </p:blipFill>
        <p:spPr bwMode="auto">
          <a:xfrm>
            <a:off x="1371600" y="4495800"/>
            <a:ext cx="1044906" cy="952500"/>
          </a:xfrm>
          <a:prstGeom prst="rect">
            <a:avLst/>
          </a:prstGeom>
          <a:noFill/>
        </p:spPr>
      </p:pic>
      <p:pic>
        <p:nvPicPr>
          <p:cNvPr id="14" name="Picture 2"/>
          <p:cNvPicPr>
            <a:picLocks noChangeArrowheads="1"/>
          </p:cNvPicPr>
          <p:nvPr/>
        </p:nvPicPr>
        <p:blipFill>
          <a:blip r:embed="rId5"/>
          <a:srcRect/>
          <a:stretch>
            <a:fillRect/>
          </a:stretch>
        </p:blipFill>
        <p:spPr bwMode="auto">
          <a:xfrm>
            <a:off x="6019800" y="6324600"/>
            <a:ext cx="2857500" cy="533400"/>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UR.lightbackgrnd">
  <a:themeElements>
    <a:clrScheme name="Office Theme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fontScheme name="Office Theme">
      <a:majorFont>
        <a:latin typeface="Times New Roman"/>
        <a:ea typeface="MS Pゴシック"/>
        <a:cs typeface="MS Pゴシック"/>
      </a:majorFont>
      <a:minorFont>
        <a:latin typeface="Times New Roman"/>
        <a:ea typeface="MS Pゴシック"/>
        <a:cs typeface="MS P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MS Pゴシック" pitchFamily="-92" charset="-128"/>
            <a:cs typeface="MS Pゴシック" pitchFamily="-92"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MS Pゴシック" pitchFamily="-92" charset="-128"/>
            <a:cs typeface="MS Pゴシック" pitchFamily="-92" charset="-128"/>
          </a:defRPr>
        </a:defPPr>
      </a:lstStyle>
    </a:lnDef>
  </a:objectDefaults>
  <a:extraClrSchemeLst>
    <a:extraClrScheme>
      <a:clrScheme name="Office Theme 1">
        <a:dk1>
          <a:srgbClr val="000000"/>
        </a:dk1>
        <a:lt1>
          <a:srgbClr val="E8EAE9"/>
        </a:lt1>
        <a:dk2>
          <a:srgbClr val="000000"/>
        </a:dk2>
        <a:lt2>
          <a:srgbClr val="808080"/>
        </a:lt2>
        <a:accent1>
          <a:srgbClr val="99CCFF"/>
        </a:accent1>
        <a:accent2>
          <a:srgbClr val="CCCCFF"/>
        </a:accent2>
        <a:accent3>
          <a:srgbClr val="F2F3F2"/>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E8EAE9"/>
        </a:lt1>
        <a:dk2>
          <a:srgbClr val="000000"/>
        </a:dk2>
        <a:lt2>
          <a:srgbClr val="3E3E5C"/>
        </a:lt2>
        <a:accent1>
          <a:srgbClr val="60597B"/>
        </a:accent1>
        <a:accent2>
          <a:srgbClr val="6666FF"/>
        </a:accent2>
        <a:accent3>
          <a:srgbClr val="F2F3F2"/>
        </a:accent3>
        <a:accent4>
          <a:srgbClr val="000000"/>
        </a:accent4>
        <a:accent5>
          <a:srgbClr val="B6B5BF"/>
        </a:accent5>
        <a:accent6>
          <a:srgbClr val="5C5CE7"/>
        </a:accent6>
        <a:hlink>
          <a:srgbClr val="99CCFF"/>
        </a:hlink>
        <a:folHlink>
          <a:srgbClr val="FFFF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UR.lightbackgrnd.pot</Template>
  <TotalTime>913</TotalTime>
  <Words>3380</Words>
  <Application>Microsoft Macintosh PowerPoint</Application>
  <PresentationFormat>On-screen Show (4:3)</PresentationFormat>
  <Paragraphs>461</Paragraphs>
  <Slides>52</Slides>
  <Notes>21</Notes>
  <HiddenSlides>1</HiddenSlides>
  <MMClips>35</MMClips>
  <ScaleCrop>false</ScaleCrop>
  <HeadingPairs>
    <vt:vector size="4" baseType="variant">
      <vt:variant>
        <vt:lpstr>Design Template</vt:lpstr>
      </vt:variant>
      <vt:variant>
        <vt:i4>1</vt:i4>
      </vt:variant>
      <vt:variant>
        <vt:lpstr>Slide Titles</vt:lpstr>
      </vt:variant>
      <vt:variant>
        <vt:i4>52</vt:i4>
      </vt:variant>
    </vt:vector>
  </HeadingPairs>
  <TitlesOfParts>
    <vt:vector size="53" baseType="lpstr">
      <vt:lpstr>UR.lightbackgrnd</vt:lpstr>
      <vt:lpstr>Uncoding the Emotions of Teens</vt:lpstr>
      <vt:lpstr>Overview</vt:lpstr>
      <vt:lpstr>Collaboration</vt:lpstr>
      <vt:lpstr>Slide 4</vt:lpstr>
      <vt:lpstr>Collaboration</vt:lpstr>
      <vt:lpstr>pSYCHOLOGY</vt:lpstr>
      <vt:lpstr>How a family builds a child:</vt:lpstr>
      <vt:lpstr>How a family builds a child:</vt:lpstr>
      <vt:lpstr>How a family builds a child:</vt:lpstr>
      <vt:lpstr>Slide 10</vt:lpstr>
      <vt:lpstr>Dimensions of Parenting Styles</vt:lpstr>
      <vt:lpstr>What are “Parenting Problems”</vt:lpstr>
      <vt:lpstr>Child Vulnerability to Parenting Deficits</vt:lpstr>
      <vt:lpstr>Slide 14</vt:lpstr>
      <vt:lpstr>Emotion Regulation</vt:lpstr>
      <vt:lpstr>Slide 16</vt:lpstr>
      <vt:lpstr>Slide 17</vt:lpstr>
      <vt:lpstr>Slide 18</vt:lpstr>
      <vt:lpstr>Slide 19</vt:lpstr>
      <vt:lpstr>Slide 20</vt:lpstr>
      <vt:lpstr>Slide 21</vt:lpstr>
      <vt:lpstr>Discrete Emotions Theory</vt:lpstr>
      <vt:lpstr>Slide 23</vt:lpstr>
      <vt:lpstr>Slide 24</vt:lpstr>
      <vt:lpstr>Slide 25</vt:lpstr>
      <vt:lpstr>Engineering</vt:lpstr>
      <vt:lpstr>Why Perform Emotion Classification?</vt:lpstr>
      <vt:lpstr>System</vt:lpstr>
      <vt:lpstr>Speech Signal</vt:lpstr>
      <vt:lpstr>Extract Speech Signal Features</vt:lpstr>
      <vt:lpstr>Emotion Classification</vt:lpstr>
      <vt:lpstr>SVM One-against-all Classifier for ‘Happy or Not’</vt:lpstr>
      <vt:lpstr>System Model</vt:lpstr>
      <vt:lpstr>Speech Corpus I</vt:lpstr>
      <vt:lpstr>Speech Corpus II</vt:lpstr>
      <vt:lpstr>LDC General and Gender Dependent</vt:lpstr>
      <vt:lpstr>Leave One Subject Out</vt:lpstr>
      <vt:lpstr>UGA General and Gender Dependent</vt:lpstr>
      <vt:lpstr>Noise Database</vt:lpstr>
      <vt:lpstr>BaNa Pitch Detection Algorithm</vt:lpstr>
      <vt:lpstr>BaNa: Noise Resilient Pitch Detector</vt:lpstr>
      <vt:lpstr>Calculate Pitch Candidates</vt:lpstr>
      <vt:lpstr>Select Pitch from Candidates</vt:lpstr>
      <vt:lpstr>Performance of BaNa</vt:lpstr>
      <vt:lpstr>Performance at 0 dB (Very Noisy)</vt:lpstr>
      <vt:lpstr>Performance with Babble Noise</vt:lpstr>
      <vt:lpstr>BaNa App on Android</vt:lpstr>
      <vt:lpstr>Emotion Classification with 5dB Noise</vt:lpstr>
      <vt:lpstr>Emotion Classification Accuracies (%)</vt:lpstr>
      <vt:lpstr>Next Steps</vt:lpstr>
      <vt:lpstr>Acknowledgments</vt:lpstr>
      <vt:lpstr>Acknowledgments</vt:lpstr>
    </vt:vector>
  </TitlesOfParts>
  <Manager/>
  <Company>University of Rochester</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Wendi Heinzelman</dc:creator>
  <cp:keywords/>
  <dc:description/>
  <cp:lastModifiedBy>Wendi Heinzelman</cp:lastModifiedBy>
  <cp:revision>108</cp:revision>
  <cp:lastPrinted>1904-01-01T00:00:00Z</cp:lastPrinted>
  <dcterms:created xsi:type="dcterms:W3CDTF">2013-09-25T03:26:15Z</dcterms:created>
  <dcterms:modified xsi:type="dcterms:W3CDTF">2013-09-25T03:28:26Z</dcterms:modified>
  <cp:category/>
</cp:coreProperties>
</file>