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Default Extension="wav" ContentType="audio/wav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389" r:id="rId3"/>
    <p:sldId id="392" r:id="rId4"/>
    <p:sldId id="393" r:id="rId5"/>
    <p:sldId id="398" r:id="rId6"/>
    <p:sldId id="395" r:id="rId7"/>
    <p:sldId id="394" r:id="rId8"/>
    <p:sldId id="410" r:id="rId9"/>
    <p:sldId id="414" r:id="rId10"/>
    <p:sldId id="403" r:id="rId11"/>
    <p:sldId id="401" r:id="rId12"/>
    <p:sldId id="411" r:id="rId13"/>
    <p:sldId id="428" r:id="rId14"/>
    <p:sldId id="413" r:id="rId15"/>
    <p:sldId id="415" r:id="rId16"/>
    <p:sldId id="422" r:id="rId17"/>
    <p:sldId id="406" r:id="rId18"/>
    <p:sldId id="417" r:id="rId19"/>
    <p:sldId id="418" r:id="rId20"/>
    <p:sldId id="429" r:id="rId21"/>
    <p:sldId id="419" r:id="rId22"/>
    <p:sldId id="424" r:id="rId23"/>
    <p:sldId id="430" r:id="rId24"/>
    <p:sldId id="423" r:id="rId25"/>
    <p:sldId id="409" r:id="rId26"/>
    <p:sldId id="407" r:id="rId27"/>
    <p:sldId id="365" r:id="rId28"/>
    <p:sldId id="368" r:id="rId29"/>
    <p:sldId id="431" r:id="rId30"/>
    <p:sldId id="426" r:id="rId31"/>
    <p:sldId id="421" r:id="rId32"/>
    <p:sldId id="270" r:id="rId3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iyao" initials="Z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08010"/>
    <a:srgbClr val="CC3399"/>
    <a:srgbClr val="87EC3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2166" autoAdjust="0"/>
  </p:normalViewPr>
  <p:slideViewPr>
    <p:cSldViewPr>
      <p:cViewPr>
        <p:scale>
          <a:sx n="75" d="100"/>
          <a:sy n="75" d="100"/>
        </p:scale>
        <p:origin x="-1182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14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72203-7483-42C0-8250-9EFC77A66A0E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A175D-BCFE-4664-B11A-ED08476193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06910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1818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33327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511800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08674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947058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72814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22660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226607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167382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096267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1851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070231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45938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45938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077744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E0432-792A-4B72-A22D-B2145B2FC093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480967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15885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9244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5068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46028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86503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9218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9309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7722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175D-BCFE-4664-B11A-ED084761937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7899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2013/10/17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M4RjRjLg9vOV0M&amp;tbnid=zS7jabZoYMn55M:&amp;ved=0CAUQjRw&amp;url=http://blackeye123.blogspot.com/2013/08/talking-tom-cat-for-windows-xpvista78.html&amp;ei=axA7UuzGNfOq4APDnoDADg&amp;bvm=bv.52288139,d.dmg&amp;psig=AFQjCNHDkOWp1vccucj4H_Mx-_Z0E4kjrA&amp;ust=137968892026895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eQPffjQImYYK8M&amp;tbnid=G8Hl5fAlUwxcDM:&amp;ved=0CAUQjRw&amp;url=http://mindpetals.com/music-as-a-tool-for-entrepreneurs/&amp;ei=JnA4UvrRC62j4AOtoYCoCw&amp;bvm=bv.52164340,d.dmg&amp;psig=AFQjCNEnxc5L6zFGjv7DcFn6f5URRPrP6g&amp;ust=1379516824238973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28.png"/><Relationship Id="rId7" Type="http://schemas.openxmlformats.org/officeDocument/2006/relationships/hyperlink" Target="http://www.google.com/url?sa=i&amp;rct=j&amp;q=&amp;esrc=s&amp;frm=1&amp;source=images&amp;cd=&amp;cad=rja&amp;docid=eQPffjQImYYK8M&amp;tbnid=G8Hl5fAlUwxcDM:&amp;ved=0CAUQjRw&amp;url=http://mindpetals.com/music-as-a-tool-for-entrepreneurs/&amp;ei=JnA4UvrRC62j4AOtoYCoCw&amp;bvm=bv.52164340,d.dmg&amp;psig=AFQjCNEnxc5L6zFGjv7DcFn6f5URRPrP6g&amp;ust=1379516824238973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hyperlink" Target="http://www.google.com/url?sa=i&amp;rct=j&amp;q=&amp;esrc=s&amp;frm=1&amp;source=images&amp;cd=&amp;cad=rja&amp;docid=hz1PNPf-zhrw7M&amp;tbnid=dSHj1erReCsFDM:&amp;ved=0CAUQjRw&amp;url=http://www.123rf.com/photo_15032025_illustration-of-a-cartoon-happy-mobile-phone-character-doing-welcoming-sign.html&amp;ei=xHU4UqbDL6-y4AO4_IDQCw&amp;bvm=bv.52164340,d.dmg&amp;psig=AFQjCNEvcuVLAgaGya4tL3qKGhCt7cF23w&amp;ust=1379518226414355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media" Target="../media/media4.wav"/><Relationship Id="rId3" Type="http://schemas.openxmlformats.org/officeDocument/2006/relationships/audio" Target="../media/media5.wav"/><Relationship Id="rId7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openxmlformats.org/officeDocument/2006/relationships/audio" Target="../media/media3.wav"/><Relationship Id="rId6" Type="http://schemas.microsoft.com/office/2007/relationships/media" Target="../media/media3.wav"/><Relationship Id="rId5" Type="http://schemas.openxmlformats.org/officeDocument/2006/relationships/image" Target="../media/image37.png"/><Relationship Id="rId4" Type="http://schemas.openxmlformats.org/officeDocument/2006/relationships/slideLayout" Target="../slideLayouts/slideLayout6.xml"/><Relationship Id="rId9" Type="http://schemas.microsoft.com/office/2007/relationships/media" Target="../media/media5.wav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media" Target="../media/media2.wav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2.wav"/><Relationship Id="rId1" Type="http://schemas.openxmlformats.org/officeDocument/2006/relationships/audio" Target="../media/media1.wav"/><Relationship Id="rId6" Type="http://schemas.microsoft.com/office/2007/relationships/media" Target="../media/media1.wav"/><Relationship Id="rId11" Type="http://schemas.openxmlformats.org/officeDocument/2006/relationships/image" Target="../media/image7.jpeg"/><Relationship Id="rId5" Type="http://schemas.openxmlformats.org/officeDocument/2006/relationships/image" Target="../media/image4.png"/><Relationship Id="rId10" Type="http://schemas.openxmlformats.org/officeDocument/2006/relationships/hyperlink" Target="http://www.google.com/url?sa=i&amp;source=images&amp;cd=&amp;cad=rja&amp;docid=IIjIVXMXvrQkfM&amp;tbnid=3oDlk49OTff4qM:&amp;ved=0CAgQjRwwAA&amp;url=http://www.photo-dictionary.com/phrase/7432/check-mark.html&amp;ei=k2o4Uv3ZFqfA4APOv4H4Bw&amp;psig=AFQjCNECDklgYfG5TqDrm2k465Fs5I1E5w&amp;ust=1379515411412535" TargetMode="External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wav"/><Relationship Id="rId6" Type="http://schemas.openxmlformats.org/officeDocument/2006/relationships/image" Target="../media/image5.png"/><Relationship Id="rId5" Type="http://schemas.microsoft.com/office/2007/relationships/media" Target="../media/media1.wav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3284984"/>
            <a:ext cx="7772400" cy="1800201"/>
          </a:xfrm>
        </p:spPr>
        <p:txBody>
          <a:bodyPr>
            <a:normAutofit/>
          </a:bodyPr>
          <a:lstStyle/>
          <a:p>
            <a:pPr marR="0" algn="ctr">
              <a:lnSpc>
                <a:spcPct val="80000"/>
              </a:lnSpc>
            </a:pPr>
            <a:endParaRPr lang="en-US" altLang="zh-CN" sz="2400" dirty="0" smtClean="0"/>
          </a:p>
          <a:p>
            <a:pPr marR="0" algn="ctr">
              <a:lnSpc>
                <a:spcPct val="80000"/>
              </a:lnSpc>
            </a:pPr>
            <a:endParaRPr lang="en-US" altLang="zh-CN" sz="200" dirty="0" smtClean="0"/>
          </a:p>
          <a:p>
            <a:pPr marR="0" algn="ctr">
              <a:lnSpc>
                <a:spcPct val="80000"/>
              </a:lnSpc>
            </a:pPr>
            <a:r>
              <a:rPr lang="en-US" altLang="zh-CN" sz="2400" dirty="0" smtClean="0"/>
              <a:t>Na Yang, He </a:t>
            </a:r>
            <a:r>
              <a:rPr lang="en-US" altLang="zh-CN" sz="2400" dirty="0" smtClean="0"/>
              <a:t>Ba</a:t>
            </a:r>
          </a:p>
          <a:p>
            <a:pPr marR="0" algn="ctr">
              <a:lnSpc>
                <a:spcPct val="80000"/>
              </a:lnSpc>
            </a:pPr>
            <a:endParaRPr lang="en-US" altLang="zh-CN" sz="500" dirty="0" smtClean="0"/>
          </a:p>
          <a:p>
            <a:pPr marR="0" algn="ctr">
              <a:lnSpc>
                <a:spcPct val="80000"/>
              </a:lnSpc>
            </a:pPr>
            <a:r>
              <a:rPr lang="en-US" altLang="zh-CN" sz="1600" dirty="0" smtClean="0"/>
              <a:t>Electrical and Computer Engineering, University of Rochester</a:t>
            </a:r>
            <a:endParaRPr lang="en-US" altLang="zh-CN" sz="500" dirty="0" smtClean="0"/>
          </a:p>
          <a:p>
            <a:pPr marR="0" algn="ctr">
              <a:lnSpc>
                <a:spcPct val="80000"/>
              </a:lnSpc>
            </a:pPr>
            <a:r>
              <a:rPr lang="en-US" altLang="zh-CN" sz="1800" dirty="0" smtClean="0"/>
              <a:t>nayang@rochester.edu</a:t>
            </a:r>
            <a:endParaRPr lang="en-US" altLang="zh-CN" sz="1050" dirty="0" smtClean="0"/>
          </a:p>
          <a:p>
            <a:pPr marR="0" algn="ctr">
              <a:lnSpc>
                <a:spcPct val="80000"/>
              </a:lnSpc>
            </a:pPr>
            <a:r>
              <a:rPr lang="en-US" altLang="zh-CN" sz="1800" dirty="0" smtClean="0"/>
              <a:t>9/24/2013</a:t>
            </a:r>
            <a:endParaRPr lang="zh-CN" altLang="zh-CN" sz="1800" dirty="0" smtClean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15616" y="620688"/>
            <a:ext cx="7200800" cy="2160240"/>
          </a:xfrm>
        </p:spPr>
        <p:txBody>
          <a:bodyPr>
            <a:noAutofit/>
          </a:bodyPr>
          <a:lstStyle/>
          <a:p>
            <a:pPr algn="ctr"/>
            <a:r>
              <a:rPr lang="en-US" sz="1800" spc="300" dirty="0">
                <a:latin typeface="Britannic Bold" pitchFamily="34" charset="0"/>
                <a:cs typeface="Century Gothic"/>
              </a:rPr>
              <a:t>Guest </a:t>
            </a:r>
            <a:r>
              <a:rPr lang="en-US" sz="1800" spc="300" dirty="0" smtClean="0">
                <a:latin typeface="Britannic Bold" pitchFamily="34" charset="0"/>
                <a:cs typeface="Century Gothic"/>
              </a:rPr>
              <a:t>Lecture </a:t>
            </a:r>
            <a:r>
              <a:rPr lang="en-US" sz="1800" spc="300" dirty="0">
                <a:latin typeface="Britannic Bold" pitchFamily="34" charset="0"/>
                <a:cs typeface="Century Gothic"/>
              </a:rPr>
              <a:t>for </a:t>
            </a:r>
            <a:r>
              <a:rPr lang="en-US" sz="1800" spc="300" dirty="0" smtClean="0">
                <a:latin typeface="Britannic Bold" pitchFamily="34" charset="0"/>
                <a:cs typeface="Century Gothic"/>
              </a:rPr>
              <a:t>ECE492 </a:t>
            </a:r>
            <a:r>
              <a:rPr lang="en-US" sz="1800" spc="300" dirty="0">
                <a:latin typeface="Britannic Bold" pitchFamily="34" charset="0"/>
                <a:cs typeface="Century Gothic"/>
              </a:rPr>
              <a:t>Computer </a:t>
            </a:r>
            <a:r>
              <a:rPr lang="en-US" sz="1800" spc="300" dirty="0" smtClean="0">
                <a:latin typeface="Britannic Bold" pitchFamily="34" charset="0"/>
                <a:cs typeface="Century Gothic"/>
              </a:rPr>
              <a:t>Audition</a:t>
            </a:r>
            <a:r>
              <a:rPr lang="en-US" sz="2000" spc="300" dirty="0" smtClean="0">
                <a:latin typeface="Century Gothic"/>
                <a:cs typeface="Century Gothic"/>
              </a:rPr>
              <a:t/>
            </a:r>
            <a:br>
              <a:rPr lang="en-US" sz="2000" spc="300" dirty="0" smtClean="0">
                <a:latin typeface="Century Gothic"/>
                <a:cs typeface="Century Gothic"/>
              </a:rPr>
            </a:br>
            <a:r>
              <a:rPr lang="en-US" sz="4000" spc="300" dirty="0">
                <a:latin typeface="Century Gothic"/>
                <a:cs typeface="Century Gothic"/>
              </a:rPr>
              <a:t/>
            </a:r>
            <a:br>
              <a:rPr lang="en-US" sz="4000" spc="300" dirty="0">
                <a:latin typeface="Century Gothic"/>
                <a:cs typeface="Century Gothic"/>
              </a:rPr>
            </a:br>
            <a:r>
              <a:rPr lang="en-US" altLang="zh-CN" sz="3900" dirty="0" smtClean="0"/>
              <a:t/>
            </a:r>
            <a:br>
              <a:rPr lang="en-US" altLang="zh-CN" sz="3900" dirty="0" smtClean="0"/>
            </a:br>
            <a:r>
              <a:rPr lang="en-US" altLang="zh-CN" sz="3900" dirty="0" smtClean="0"/>
              <a:t/>
            </a:r>
            <a:br>
              <a:rPr lang="en-US" altLang="zh-CN" sz="3900" dirty="0" smtClean="0"/>
            </a:br>
            <a:r>
              <a:rPr lang="en-US" altLang="zh-CN" sz="3900" dirty="0" smtClean="0"/>
              <a:t>Single Pitch Detection</a:t>
            </a:r>
            <a:endParaRPr lang="zh-CN" altLang="en-US" sz="3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Rww-e5loIl8pWdW_wH5fndr6NZcuLtXcXyiSwQQAl0l0pYwbKs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411"/>
          <a:stretch/>
        </p:blipFill>
        <p:spPr bwMode="auto">
          <a:xfrm>
            <a:off x="7236296" y="3501009"/>
            <a:ext cx="720080" cy="65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464646"/>
                </a:solidFill>
              </a:rPr>
              <a:t>Why pitch detection is important?</a:t>
            </a:r>
            <a:endParaRPr lang="en-US" dirty="0"/>
          </a:p>
        </p:txBody>
      </p:sp>
      <p:sp>
        <p:nvSpPr>
          <p:cNvPr id="4" name="内容占位符 1"/>
          <p:cNvSpPr txBox="1">
            <a:spLocks noGrp="1"/>
          </p:cNvSpPr>
          <p:nvPr>
            <p:ph idx="1"/>
          </p:nvPr>
        </p:nvSpPr>
        <p:spPr>
          <a:xfrm>
            <a:off x="457200" y="1481328"/>
            <a:ext cx="8075240" cy="452596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zh-CN" sz="2800" dirty="0" smtClean="0"/>
              <a:t>Applications </a:t>
            </a:r>
            <a:endParaRPr lang="en-US" altLang="zh-CN" sz="2800" dirty="0"/>
          </a:p>
          <a:p>
            <a:pPr lvl="1"/>
            <a:r>
              <a:rPr lang="en-US" altLang="zh-CN" dirty="0" smtClean="0"/>
              <a:t>Speech recognition: </a:t>
            </a:r>
            <a:r>
              <a:rPr lang="en-US" dirty="0"/>
              <a:t>homophones </a:t>
            </a:r>
            <a:r>
              <a:rPr lang="en-US" dirty="0" smtClean="0"/>
              <a:t>with different tones</a:t>
            </a:r>
          </a:p>
          <a:p>
            <a:pPr lvl="1"/>
            <a:r>
              <a:rPr lang="en-US" altLang="zh-CN" dirty="0" smtClean="0"/>
              <a:t>Emotion recognition: </a:t>
            </a:r>
            <a:r>
              <a:rPr lang="en-US" dirty="0"/>
              <a:t>prosodic variations</a:t>
            </a:r>
            <a:endParaRPr lang="en-US" altLang="zh-CN" dirty="0"/>
          </a:p>
          <a:p>
            <a:pPr lvl="1"/>
            <a:r>
              <a:rPr lang="en-US" altLang="zh-CN" dirty="0"/>
              <a:t>Automatic music </a:t>
            </a:r>
            <a:r>
              <a:rPr lang="en-US" altLang="zh-CN" dirty="0" smtClean="0"/>
              <a:t>transcription</a:t>
            </a:r>
          </a:p>
          <a:p>
            <a:pPr lvl="1"/>
            <a:r>
              <a:rPr lang="en-US" dirty="0"/>
              <a:t>Sound transformations: pitch-shifting </a:t>
            </a:r>
            <a:r>
              <a:rPr lang="en-US" dirty="0" smtClean="0"/>
              <a:t>in sound-editing </a:t>
            </a:r>
            <a:r>
              <a:rPr lang="en-US" dirty="0"/>
              <a:t>programs </a:t>
            </a:r>
            <a:r>
              <a:rPr lang="en-US" dirty="0" smtClean="0"/>
              <a:t>(</a:t>
            </a:r>
            <a:r>
              <a:rPr lang="en-US" i="1" dirty="0" smtClean="0"/>
              <a:t>e.g.</a:t>
            </a:r>
            <a:r>
              <a:rPr lang="en-US" dirty="0" smtClean="0"/>
              <a:t>: Talking Tom cat)</a:t>
            </a:r>
          </a:p>
          <a:p>
            <a:pPr lvl="1"/>
            <a:endParaRPr lang="en-US" altLang="zh-CN" sz="900" dirty="0" smtClean="0"/>
          </a:p>
          <a:p>
            <a:r>
              <a:rPr lang="en-US" altLang="zh-CN" sz="2800" dirty="0" smtClean="0"/>
              <a:t>Challenges</a:t>
            </a:r>
            <a:endParaRPr lang="en-US" altLang="zh-CN" sz="2800" dirty="0"/>
          </a:p>
          <a:p>
            <a:pPr lvl="1"/>
            <a:r>
              <a:rPr lang="en-US" altLang="zh-CN" dirty="0"/>
              <a:t>For imperfectly periodic human speech</a:t>
            </a:r>
          </a:p>
          <a:p>
            <a:pPr lvl="1"/>
            <a:r>
              <a:rPr lang="en-US" altLang="zh-CN" dirty="0" smtClean="0"/>
              <a:t>Pitch </a:t>
            </a:r>
            <a:r>
              <a:rPr lang="en-US" altLang="zh-CN" dirty="0"/>
              <a:t>detection in noisy environments (mobile applications)</a:t>
            </a:r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22586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464646"/>
                </a:solidFill>
              </a:rPr>
              <a:t>Pitch detection for speech</a:t>
            </a:r>
            <a:endParaRPr lang="zh-CN" altLang="en-US" sz="3200" dirty="0"/>
          </a:p>
        </p:txBody>
      </p:sp>
      <p:sp>
        <p:nvSpPr>
          <p:cNvPr id="13" name="矩形 12"/>
          <p:cNvSpPr/>
          <p:nvPr/>
        </p:nvSpPr>
        <p:spPr>
          <a:xfrm>
            <a:off x="1907704" y="1751330"/>
            <a:ext cx="5400600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907704" y="2809964"/>
            <a:ext cx="504056" cy="216024"/>
          </a:xfrm>
          <a:prstGeom prst="rect">
            <a:avLst/>
          </a:prstGeom>
          <a:solidFill>
            <a:srgbClr val="FFC000"/>
          </a:solidFill>
          <a:ln w="3492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555776" y="2809964"/>
            <a:ext cx="504056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203848" y="2809964"/>
            <a:ext cx="504056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851920" y="2809964"/>
            <a:ext cx="504056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499992" y="2809964"/>
            <a:ext cx="504056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148064" y="2809964"/>
            <a:ext cx="504056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796136" y="2809964"/>
            <a:ext cx="504056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444208" y="2809964"/>
            <a:ext cx="504056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092280" y="2809964"/>
            <a:ext cx="504056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617103" y="2225189"/>
            <a:ext cx="22348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Pitch detection on each frame</a:t>
            </a:r>
            <a:endParaRPr lang="zh-CN" alt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3635896" y="141277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Speech utterance</a:t>
            </a:r>
            <a:endParaRPr lang="zh-CN" altLang="en-US" sz="1600" dirty="0"/>
          </a:p>
        </p:txBody>
      </p:sp>
      <p:sp>
        <p:nvSpPr>
          <p:cNvPr id="31" name="左弧形箭头 30"/>
          <p:cNvSpPr/>
          <p:nvPr/>
        </p:nvSpPr>
        <p:spPr>
          <a:xfrm>
            <a:off x="1043608" y="1751330"/>
            <a:ext cx="432048" cy="129614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内容占位符 1"/>
          <p:cNvSpPr txBox="1">
            <a:spLocks noGrp="1"/>
          </p:cNvSpPr>
          <p:nvPr>
            <p:ph idx="1"/>
          </p:nvPr>
        </p:nvSpPr>
        <p:spPr>
          <a:xfrm>
            <a:off x="637220" y="3623455"/>
            <a:ext cx="8229600" cy="27578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zh-CN" sz="2800" dirty="0" smtClean="0"/>
              <a:t>How to choose the frame length?</a:t>
            </a:r>
          </a:p>
          <a:p>
            <a:pPr lvl="1"/>
            <a:r>
              <a:rPr lang="en-US" altLang="zh-CN" sz="2400" dirty="0" smtClean="0"/>
              <a:t>Too large</a:t>
            </a:r>
          </a:p>
          <a:p>
            <a:pPr lvl="2"/>
            <a:r>
              <a:rPr lang="en-US" altLang="zh-CN" sz="2200" dirty="0"/>
              <a:t>C</a:t>
            </a:r>
            <a:r>
              <a:rPr lang="en-US" altLang="zh-CN" sz="2200" dirty="0" smtClean="0"/>
              <a:t>annot capture the pitch variation (low temporal resolution)</a:t>
            </a:r>
          </a:p>
          <a:p>
            <a:pPr lvl="1"/>
            <a:r>
              <a:rPr lang="en-US" altLang="zh-CN" sz="2400" dirty="0" smtClean="0"/>
              <a:t>Too short</a:t>
            </a:r>
          </a:p>
          <a:p>
            <a:pPr lvl="2"/>
            <a:r>
              <a:rPr lang="en-US" altLang="zh-CN" sz="2200" dirty="0"/>
              <a:t>C</a:t>
            </a:r>
            <a:r>
              <a:rPr lang="en-US" altLang="zh-CN" sz="2200" dirty="0" smtClean="0"/>
              <a:t>annot obtain a reliable pitch detection</a:t>
            </a:r>
            <a:endParaRPr lang="en-US" altLang="zh-CN" sz="2200" dirty="0"/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67170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7" grpId="0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choose the frame length to be </a:t>
            </a:r>
            <a:r>
              <a:rPr lang="en-US" dirty="0"/>
              <a:t>2</a:t>
            </a:r>
            <a:r>
              <a:rPr lang="en-US" dirty="0" smtClean="0"/>
              <a:t>-3 pitch periods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64646"/>
                </a:solidFill>
              </a:rPr>
              <a:t>Pitch detection for speech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3"/>
            <a:ext cx="7632848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2555776" y="2276873"/>
            <a:ext cx="0" cy="280831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067944" y="2276873"/>
            <a:ext cx="0" cy="280831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55776" y="4941168"/>
            <a:ext cx="1512168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83768" y="4602614"/>
            <a:ext cx="1800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3 pitch periods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79447" y="5385409"/>
            <a:ext cx="2428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Minimum speech pitch is 50 Hz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3563888" y="5589240"/>
            <a:ext cx="504056" cy="1501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83968" y="5479630"/>
            <a:ext cx="3709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Frame length = 1/50x3=0.06s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3325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Algorithms in different domains use different </a:t>
            </a:r>
            <a:r>
              <a:rPr lang="en-US" dirty="0"/>
              <a:t>properties of the </a:t>
            </a:r>
            <a:r>
              <a:rPr lang="en-US" dirty="0" smtClean="0"/>
              <a:t>speech signal</a:t>
            </a:r>
            <a:endParaRPr lang="en-US" dirty="0"/>
          </a:p>
          <a:p>
            <a:pPr lvl="1"/>
            <a:r>
              <a:rPr lang="en-US" dirty="0"/>
              <a:t>Frequency</a:t>
            </a:r>
            <a:r>
              <a:rPr lang="en-US" dirty="0" smtClean="0"/>
              <a:t> domain: harmonics </a:t>
            </a:r>
            <a:r>
              <a:rPr lang="en-US" dirty="0"/>
              <a:t>are at integer multiples of </a:t>
            </a:r>
            <a:r>
              <a:rPr lang="en-US" dirty="0" smtClean="0"/>
              <a:t>pitch</a:t>
            </a:r>
            <a:endParaRPr lang="en-US" dirty="0"/>
          </a:p>
          <a:p>
            <a:pPr lvl="1"/>
            <a:r>
              <a:rPr lang="en-US" dirty="0" smtClean="0"/>
              <a:t>Cepstrum domain: harmonics </a:t>
            </a:r>
            <a:r>
              <a:rPr lang="en-US" dirty="0"/>
              <a:t>are regularly spaced, i.e</a:t>
            </a:r>
            <a:r>
              <a:rPr lang="en-US" dirty="0" smtClean="0"/>
              <a:t>., </a:t>
            </a:r>
            <a:r>
              <a:rPr lang="en-US" dirty="0"/>
              <a:t>spectrum is </a:t>
            </a:r>
            <a:r>
              <a:rPr lang="en-US" dirty="0" smtClean="0"/>
              <a:t>periodic</a:t>
            </a:r>
            <a:endParaRPr lang="en-US" dirty="0"/>
          </a:p>
          <a:p>
            <a:pPr lvl="1"/>
            <a:r>
              <a:rPr lang="en-US" dirty="0" smtClean="0"/>
              <a:t>Time domain: time </a:t>
            </a:r>
            <a:r>
              <a:rPr lang="en-US" dirty="0"/>
              <a:t>domain signal is </a:t>
            </a:r>
            <a:r>
              <a:rPr lang="en-US" dirty="0" smtClean="0"/>
              <a:t>periodic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Pitch detection algorithms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109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848"/>
          <a:stretch/>
        </p:blipFill>
        <p:spPr>
          <a:xfrm>
            <a:off x="251520" y="3789040"/>
            <a:ext cx="8856984" cy="288032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Routine </a:t>
            </a:r>
          </a:p>
          <a:p>
            <a:pPr lvl="1"/>
            <a:r>
              <a:rPr lang="en-US" sz="2000" dirty="0"/>
              <a:t>B</a:t>
            </a:r>
            <a:r>
              <a:rPr lang="en-US" sz="2000" dirty="0" smtClean="0"/>
              <a:t>reak </a:t>
            </a:r>
            <a:r>
              <a:rPr lang="en-US" sz="2000" dirty="0"/>
              <a:t>the signal into small </a:t>
            </a:r>
            <a:r>
              <a:rPr lang="en-US" sz="2000" dirty="0" smtClean="0"/>
              <a:t>frames</a:t>
            </a:r>
          </a:p>
          <a:p>
            <a:pPr lvl="1"/>
            <a:r>
              <a:rPr lang="en-US" sz="2000" dirty="0"/>
              <a:t>M</a:t>
            </a:r>
            <a:r>
              <a:rPr lang="en-US" sz="2000" dirty="0" smtClean="0"/>
              <a:t>ultiply </a:t>
            </a:r>
            <a:r>
              <a:rPr lang="en-US" sz="2000" dirty="0"/>
              <a:t>by a </a:t>
            </a:r>
            <a:r>
              <a:rPr lang="en-US" sz="2000" dirty="0" smtClean="0"/>
              <a:t>window</a:t>
            </a:r>
          </a:p>
          <a:p>
            <a:pPr lvl="1"/>
            <a:r>
              <a:rPr lang="en-US" sz="2000" dirty="0" smtClean="0"/>
              <a:t>Compute short </a:t>
            </a:r>
            <a:r>
              <a:rPr lang="en-US" sz="2000" dirty="0"/>
              <a:t>time Fourier transform (STFT) of the </a:t>
            </a:r>
            <a:r>
              <a:rPr lang="en-US" sz="2000" dirty="0" smtClean="0"/>
              <a:t>frame</a:t>
            </a:r>
          </a:p>
          <a:p>
            <a:pPr lvl="1"/>
            <a:r>
              <a:rPr lang="en-US" sz="2000" dirty="0" smtClean="0"/>
              <a:t>Peaks in </a:t>
            </a:r>
            <a:r>
              <a:rPr lang="en-US" sz="2000" dirty="0"/>
              <a:t>multiples of </a:t>
            </a:r>
            <a:r>
              <a:rPr lang="en-US" sz="2000" dirty="0" smtClean="0"/>
              <a:t>pitch</a:t>
            </a:r>
          </a:p>
          <a:p>
            <a:r>
              <a:rPr lang="en-US" sz="2400" dirty="0" smtClean="0"/>
              <a:t>E.g.: Harmonic summation method</a:t>
            </a:r>
          </a:p>
          <a:p>
            <a:pPr lvl="1"/>
            <a:r>
              <a:rPr lang="en-US" sz="2000" dirty="0" smtClean="0"/>
              <a:t>Harmonic </a:t>
            </a:r>
            <a:r>
              <a:rPr lang="en-US" sz="2000" dirty="0"/>
              <a:t>Product </a:t>
            </a:r>
            <a:r>
              <a:rPr lang="en-US" sz="2000" dirty="0" smtClean="0"/>
              <a:t>Spectrum (HPS) </a:t>
            </a:r>
            <a:r>
              <a:rPr lang="en-US" sz="1400" dirty="0"/>
              <a:t>[</a:t>
            </a:r>
            <a:r>
              <a:rPr lang="en-US" sz="1400" dirty="0" smtClean="0"/>
              <a:t>Schroeder1968, </a:t>
            </a:r>
            <a:r>
              <a:rPr lang="en-US" sz="1400" dirty="0"/>
              <a:t>Noll </a:t>
            </a:r>
            <a:r>
              <a:rPr lang="en-US" sz="1400" dirty="0" smtClean="0"/>
              <a:t>1969]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Pitch detection in frequency domain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41588" y="6277239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es-ES" sz="1400" dirty="0" smtClean="0"/>
              <a:t>Cuadra 2001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5936628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Harmonics at integer </a:t>
            </a:r>
            <a:r>
              <a:rPr lang="en-US" sz="1400" dirty="0"/>
              <a:t>multiples of </a:t>
            </a:r>
            <a:r>
              <a:rPr lang="en-US" sz="1400" dirty="0" smtClean="0"/>
              <a:t>pitch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76167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Cepstrum </a:t>
            </a:r>
            <a:r>
              <a:rPr lang="en-US" sz="1600" dirty="0" smtClean="0"/>
              <a:t>[Childers 1977]</a:t>
            </a:r>
          </a:p>
          <a:p>
            <a:pPr lvl="1"/>
            <a:r>
              <a:rPr lang="en-US" dirty="0" smtClean="0"/>
              <a:t>Definition</a:t>
            </a:r>
          </a:p>
          <a:p>
            <a:pPr lvl="2"/>
            <a:r>
              <a:rPr lang="en-US" dirty="0" smtClean="0"/>
              <a:t>The inverse Fourier </a:t>
            </a:r>
            <a:r>
              <a:rPr lang="en-US" dirty="0"/>
              <a:t>analysis of the logarithmic amplitude spectrum of the signal. </a:t>
            </a:r>
            <a:endParaRPr lang="en-US" dirty="0" smtClean="0"/>
          </a:p>
          <a:p>
            <a:pPr lvl="2"/>
            <a:r>
              <a:rPr lang="en-US" dirty="0" smtClean="0"/>
              <a:t>Spectrum       cepstrum</a:t>
            </a:r>
          </a:p>
          <a:p>
            <a:pPr marL="630936" lvl="2" indent="0">
              <a:buNone/>
            </a:pPr>
            <a:r>
              <a:rPr lang="en-US" dirty="0"/>
              <a:t> </a:t>
            </a:r>
            <a:r>
              <a:rPr lang="en-US" dirty="0" smtClean="0"/>
              <a:t>  frequency (Hz)       quefrency (s)</a:t>
            </a:r>
          </a:p>
          <a:p>
            <a:pPr marL="630936" lvl="2" indent="0">
              <a:buNone/>
            </a:pPr>
            <a:endParaRPr lang="en-US" sz="500" dirty="0" smtClean="0"/>
          </a:p>
          <a:p>
            <a:pPr lvl="1"/>
            <a:r>
              <a:rPr lang="en-US" dirty="0" smtClean="0"/>
              <a:t>Concept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log amplitude spectrum contains </a:t>
            </a:r>
            <a:r>
              <a:rPr lang="en-US" dirty="0" smtClean="0"/>
              <a:t>regularly spaced harmonic, thus can </a:t>
            </a:r>
            <a:r>
              <a:rPr lang="en-US" dirty="0"/>
              <a:t>be viewed as a periodic signal and the period is </a:t>
            </a:r>
            <a:r>
              <a:rPr lang="en-US" dirty="0" smtClean="0"/>
              <a:t>pitch.</a:t>
            </a:r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Pitch detection in Cepstrum domain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699792" y="3212976"/>
            <a:ext cx="432048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419872" y="3573016"/>
            <a:ext cx="432048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9592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Pitch detection in Cepstrum domain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4270" t="5676" r="6527" b="3377"/>
          <a:stretch/>
        </p:blipFill>
        <p:spPr bwMode="auto">
          <a:xfrm>
            <a:off x="2987824" y="1844824"/>
            <a:ext cx="5998127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159086" y="1340768"/>
            <a:ext cx="5987008" cy="4525963"/>
          </a:xfrm>
        </p:spPr>
        <p:txBody>
          <a:bodyPr/>
          <a:lstStyle/>
          <a:p>
            <a:r>
              <a:rPr lang="en-US" dirty="0" smtClean="0"/>
              <a:t>Cepstrum </a:t>
            </a:r>
            <a:r>
              <a:rPr lang="en-US" sz="2000" dirty="0" smtClean="0"/>
              <a:t>[Childers 1977]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91669" y="2564904"/>
            <a:ext cx="2236115" cy="30963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Voiced/unvoiced classification?</a:t>
            </a:r>
          </a:p>
          <a:p>
            <a:endParaRPr lang="en-US" sz="1600" dirty="0" smtClean="0"/>
          </a:p>
          <a:p>
            <a:r>
              <a:rPr lang="en-US" sz="1600" dirty="0" smtClean="0"/>
              <a:t>Ratio of the amplitudes of the two highest cepstrum peaks is smaller than a threshold.</a:t>
            </a:r>
          </a:p>
          <a:p>
            <a:endParaRPr lang="en-US" sz="1400" dirty="0" smtClean="0"/>
          </a:p>
          <a:p>
            <a:r>
              <a:rPr lang="en-US" sz="1400" dirty="0" smtClean="0"/>
              <a:t>[Rabiner 1976]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423296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016" y="1412776"/>
            <a:ext cx="5076056" cy="482693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Autocorrelation (ACF)</a:t>
            </a:r>
          </a:p>
          <a:p>
            <a:pPr lvl="1"/>
            <a:r>
              <a:rPr lang="en-US" dirty="0" smtClean="0"/>
              <a:t>Basis: the </a:t>
            </a:r>
            <a:r>
              <a:rPr lang="en-US" dirty="0"/>
              <a:t>time-domain signal is periodic</a:t>
            </a:r>
            <a:endParaRPr lang="en-US" dirty="0" smtClean="0"/>
          </a:p>
          <a:p>
            <a:pPr lvl="1"/>
            <a:r>
              <a:rPr lang="en-US" dirty="0" smtClean="0"/>
              <a:t>A periodic </a:t>
            </a:r>
            <a:r>
              <a:rPr lang="en-US" dirty="0"/>
              <a:t>signal </a:t>
            </a:r>
            <a:r>
              <a:rPr lang="en-US" dirty="0" smtClean="0"/>
              <a:t>correlates </a:t>
            </a:r>
            <a:r>
              <a:rPr lang="en-US" dirty="0"/>
              <a:t>strongly with itself when offset by the </a:t>
            </a:r>
            <a:r>
              <a:rPr lang="en-US" dirty="0" smtClean="0"/>
              <a:t>fundamental period</a:t>
            </a:r>
          </a:p>
          <a:p>
            <a:pPr lvl="1"/>
            <a:r>
              <a:rPr lang="en-US" dirty="0" smtClean="0"/>
              <a:t>Autocorrelation </a:t>
            </a:r>
            <a:r>
              <a:rPr lang="en-US" dirty="0"/>
              <a:t>shows peaks </a:t>
            </a:r>
            <a:r>
              <a:rPr lang="en-US" dirty="0" smtClean="0"/>
              <a:t>at multiples </a:t>
            </a:r>
            <a:r>
              <a:rPr lang="en-US" dirty="0"/>
              <a:t>of </a:t>
            </a:r>
            <a:r>
              <a:rPr lang="en-US" dirty="0" smtClean="0"/>
              <a:t>pitch period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sz="600" dirty="0" smtClean="0"/>
          </a:p>
          <a:p>
            <a:pPr lvl="1"/>
            <a:r>
              <a:rPr lang="en-US" dirty="0" smtClean="0"/>
              <a:t>Problem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ensitive to peak </a:t>
            </a:r>
            <a:r>
              <a:rPr lang="en-US" dirty="0"/>
              <a:t>amplitude </a:t>
            </a:r>
            <a:r>
              <a:rPr lang="en-US" dirty="0" smtClean="0"/>
              <a:t>changes -&gt; choose </a:t>
            </a:r>
            <a:r>
              <a:rPr lang="en-US" dirty="0"/>
              <a:t>a higher-order </a:t>
            </a:r>
            <a:r>
              <a:rPr lang="en-US" dirty="0" smtClean="0"/>
              <a:t>peak (octave errors)</a:t>
            </a:r>
            <a:endParaRPr lang="en-US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Pitch detection in time domain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05064"/>
            <a:ext cx="2520280" cy="908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217" y="1340768"/>
            <a:ext cx="3961271" cy="494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2239" y="6303884"/>
            <a:ext cx="3452249" cy="4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6372200" y="4509120"/>
            <a:ext cx="216024" cy="18002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308304" y="4509120"/>
            <a:ext cx="216024" cy="18002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316416" y="4509120"/>
            <a:ext cx="216024" cy="18002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19871" y="4149080"/>
            <a:ext cx="14401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(Not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only 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use the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current 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frame)</a:t>
            </a:r>
            <a:endParaRPr lang="en-US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333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18284"/>
            <a:ext cx="425767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36512" y="1639341"/>
            <a:ext cx="4608512" cy="4525963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solidFill>
                  <a:srgbClr val="002060"/>
                </a:solidFill>
              </a:rPr>
              <a:t>Step 1: </a:t>
            </a:r>
            <a:r>
              <a:rPr lang="en-US" sz="2400" dirty="0" smtClean="0">
                <a:solidFill>
                  <a:srgbClr val="002060"/>
                </a:solidFill>
              </a:rPr>
              <a:t>Autocorrelation</a:t>
            </a:r>
          </a:p>
          <a:p>
            <a:endParaRPr lang="en-US" sz="1000" dirty="0" smtClean="0">
              <a:solidFill>
                <a:srgbClr val="002060"/>
              </a:solidFill>
            </a:endParaRPr>
          </a:p>
          <a:p>
            <a:r>
              <a:rPr lang="en-US" sz="2400" i="1" dirty="0" smtClean="0">
                <a:solidFill>
                  <a:srgbClr val="002060"/>
                </a:solidFill>
              </a:rPr>
              <a:t>Step 2: </a:t>
            </a:r>
            <a:r>
              <a:rPr lang="en-US" sz="2400" dirty="0" smtClean="0">
                <a:solidFill>
                  <a:srgbClr val="002060"/>
                </a:solidFill>
              </a:rPr>
              <a:t>Difference function</a:t>
            </a:r>
          </a:p>
          <a:p>
            <a:pPr lvl="1"/>
            <a:r>
              <a:rPr lang="en-US" sz="2000" dirty="0"/>
              <a:t>Immune </a:t>
            </a:r>
            <a:r>
              <a:rPr lang="en-US" sz="2000" dirty="0" smtClean="0"/>
              <a:t>to amplitude changes</a:t>
            </a:r>
          </a:p>
          <a:p>
            <a:pPr lvl="2"/>
            <a:r>
              <a:rPr lang="en-US" sz="1800" dirty="0" smtClean="0"/>
              <a:t>Example: increase in </a:t>
            </a:r>
            <a:r>
              <a:rPr lang="en-US" sz="1800" dirty="0"/>
              <a:t>signal amplitude </a:t>
            </a:r>
          </a:p>
          <a:p>
            <a:pPr lvl="2"/>
            <a:endParaRPr lang="en-US" sz="500" dirty="0" smtClean="0"/>
          </a:p>
          <a:p>
            <a:pPr lvl="1"/>
            <a:r>
              <a:rPr lang="en-US" sz="2000" dirty="0" smtClean="0"/>
              <a:t>Problem </a:t>
            </a:r>
          </a:p>
          <a:p>
            <a:pPr lvl="2"/>
            <a:r>
              <a:rPr lang="en-US" sz="1800" dirty="0" smtClean="0"/>
              <a:t>A strong resonance </a:t>
            </a:r>
            <a:r>
              <a:rPr lang="en-US" sz="1800" dirty="0"/>
              <a:t>at the first formant </a:t>
            </a:r>
            <a:r>
              <a:rPr lang="en-US" sz="1800" dirty="0" smtClean="0"/>
              <a:t>F1 </a:t>
            </a:r>
            <a:r>
              <a:rPr lang="en-US" sz="1800" dirty="0"/>
              <a:t>might produce a series </a:t>
            </a:r>
            <a:r>
              <a:rPr lang="en-US" sz="1800" dirty="0" smtClean="0"/>
              <a:t>of secondary </a:t>
            </a:r>
            <a:r>
              <a:rPr lang="en-US" sz="1800" dirty="0"/>
              <a:t>dips, one of which might be deeper than the </a:t>
            </a:r>
            <a:r>
              <a:rPr lang="en-US" sz="1800" dirty="0" smtClean="0"/>
              <a:t>period dip -&gt; </a:t>
            </a:r>
            <a:r>
              <a:rPr lang="en-US" sz="1800" dirty="0"/>
              <a:t>choose a </a:t>
            </a:r>
            <a:r>
              <a:rPr lang="en-US" sz="1800" dirty="0" smtClean="0"/>
              <a:t>lower-order peak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YIN pitch detection algorithm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9432" y="2253041"/>
            <a:ext cx="2829867" cy="887927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114474"/>
            <a:ext cx="3735264" cy="447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6228184" y="4841659"/>
            <a:ext cx="216024" cy="18002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236296" y="4841659"/>
            <a:ext cx="216024" cy="18002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244408" y="4841659"/>
            <a:ext cx="216024" cy="18002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436096" y="5610726"/>
            <a:ext cx="3465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Dips: ‘yin’, as opposed to ‘yang’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292080" y="4682980"/>
            <a:ext cx="144016" cy="655126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405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4581" y="1519386"/>
            <a:ext cx="3943350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1584176"/>
            <a:ext cx="5177522" cy="4941168"/>
          </a:xfrm>
        </p:spPr>
        <p:txBody>
          <a:bodyPr>
            <a:normAutofit/>
          </a:bodyPr>
          <a:lstStyle/>
          <a:p>
            <a:r>
              <a:rPr lang="en-US" sz="2400" i="1" dirty="0">
                <a:solidFill>
                  <a:srgbClr val="002060"/>
                </a:solidFill>
              </a:rPr>
              <a:t>Step </a:t>
            </a:r>
            <a:r>
              <a:rPr lang="en-US" sz="2400" i="1" dirty="0" smtClean="0">
                <a:solidFill>
                  <a:srgbClr val="002060"/>
                </a:solidFill>
              </a:rPr>
              <a:t>3: </a:t>
            </a:r>
            <a:r>
              <a:rPr lang="en-US" sz="2400" dirty="0" smtClean="0">
                <a:solidFill>
                  <a:srgbClr val="002060"/>
                </a:solidFill>
              </a:rPr>
              <a:t>Cumulative mean</a:t>
            </a:r>
          </a:p>
          <a:p>
            <a:pPr lvl="1"/>
            <a:r>
              <a:rPr lang="en-US" sz="2000" dirty="0" smtClean="0"/>
              <a:t>Normalized difference function</a:t>
            </a:r>
          </a:p>
          <a:p>
            <a:pPr lvl="2"/>
            <a:r>
              <a:rPr lang="en-US" sz="1800" dirty="0" smtClean="0"/>
              <a:t>Divide </a:t>
            </a:r>
            <a:r>
              <a:rPr lang="en-US" sz="1800" dirty="0"/>
              <a:t>each value of </a:t>
            </a:r>
            <a:r>
              <a:rPr lang="en-US" sz="1800" dirty="0" smtClean="0"/>
              <a:t>the old </a:t>
            </a:r>
            <a:r>
              <a:rPr lang="en-US" sz="1800" dirty="0"/>
              <a:t>by its average over shorter-lag </a:t>
            </a:r>
            <a:r>
              <a:rPr lang="en-US" sz="1800" dirty="0" smtClean="0"/>
              <a:t>values</a:t>
            </a:r>
          </a:p>
          <a:p>
            <a:pPr lvl="2"/>
            <a:endParaRPr lang="en-US" sz="1800" dirty="0"/>
          </a:p>
          <a:p>
            <a:pPr lvl="2"/>
            <a:endParaRPr lang="en-US" sz="1800" dirty="0" smtClean="0"/>
          </a:p>
          <a:p>
            <a:pPr lvl="2"/>
            <a:endParaRPr lang="en-US" sz="1800" dirty="0"/>
          </a:p>
          <a:p>
            <a:pPr lvl="2"/>
            <a:endParaRPr lang="en-US" sz="1800" dirty="0" smtClean="0"/>
          </a:p>
          <a:p>
            <a:pPr lvl="2"/>
            <a:endParaRPr lang="en-US" sz="1800" dirty="0"/>
          </a:p>
          <a:p>
            <a:pPr lvl="1"/>
            <a:r>
              <a:rPr lang="en-US" sz="2000" dirty="0" smtClean="0"/>
              <a:t>Problem</a:t>
            </a:r>
          </a:p>
          <a:p>
            <a:pPr lvl="2"/>
            <a:r>
              <a:rPr lang="en-US" sz="1800" dirty="0" smtClean="0"/>
              <a:t>May still choose higher-order peaks</a:t>
            </a:r>
          </a:p>
          <a:p>
            <a:pPr marL="393192" lvl="1" indent="0">
              <a:buNone/>
            </a:pPr>
            <a:endParaRPr lang="en-US" sz="2000" dirty="0" smtClean="0"/>
          </a:p>
          <a:p>
            <a:pPr marL="393192" lvl="1" indent="0">
              <a:buNone/>
            </a:pPr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YIN pitch detection algorithm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302" y="3003827"/>
            <a:ext cx="5118745" cy="1269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5364088" y="4653136"/>
            <a:ext cx="216024" cy="690951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895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is single pitch detection?</a:t>
            </a:r>
          </a:p>
          <a:p>
            <a:r>
              <a:rPr lang="en-US" dirty="0" smtClean="0"/>
              <a:t>Why </a:t>
            </a:r>
            <a:r>
              <a:rPr lang="en-US" dirty="0"/>
              <a:t>is </a:t>
            </a:r>
            <a:r>
              <a:rPr lang="en-US" dirty="0" smtClean="0"/>
              <a:t>pitch detection </a:t>
            </a:r>
            <a:r>
              <a:rPr lang="en-US" dirty="0"/>
              <a:t>important?</a:t>
            </a:r>
          </a:p>
          <a:p>
            <a:r>
              <a:rPr lang="en-US" dirty="0" smtClean="0"/>
              <a:t>Pitch detection for speech</a:t>
            </a:r>
          </a:p>
          <a:p>
            <a:pPr lvl="1"/>
            <a:r>
              <a:rPr lang="en-US" dirty="0" smtClean="0"/>
              <a:t>Time domain: autocorrelation, YIN</a:t>
            </a:r>
          </a:p>
          <a:p>
            <a:pPr lvl="1"/>
            <a:r>
              <a:rPr lang="en-US" dirty="0" smtClean="0"/>
              <a:t>Frequency domain: harmonic summation method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epstrum domain: Cepstrum</a:t>
            </a:r>
          </a:p>
          <a:p>
            <a:r>
              <a:rPr lang="en-US" dirty="0" smtClean="0"/>
              <a:t>The YIN algorithm</a:t>
            </a:r>
          </a:p>
          <a:p>
            <a:r>
              <a:rPr lang="en-US" dirty="0"/>
              <a:t>Pitch detection for </a:t>
            </a:r>
            <a:r>
              <a:rPr lang="en-US" dirty="0" smtClean="0"/>
              <a:t>music</a:t>
            </a:r>
          </a:p>
          <a:p>
            <a:r>
              <a:rPr lang="en-US" dirty="0" smtClean="0"/>
              <a:t>Pitch detection in noisy environment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229692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704"/>
          <a:stretch/>
        </p:blipFill>
        <p:spPr bwMode="auto">
          <a:xfrm>
            <a:off x="4860032" y="1833495"/>
            <a:ext cx="4104456" cy="314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5496" y="1512168"/>
                <a:ext cx="5040560" cy="4941168"/>
              </a:xfrm>
            </p:spPr>
            <p:txBody>
              <a:bodyPr>
                <a:normAutofit/>
              </a:bodyPr>
              <a:lstStyle/>
              <a:p>
                <a:r>
                  <a:rPr lang="en-US" sz="2400" i="1" dirty="0" smtClean="0">
                    <a:solidFill>
                      <a:srgbClr val="002060"/>
                    </a:solidFill>
                  </a:rPr>
                  <a:t>Step </a:t>
                </a:r>
                <a:r>
                  <a:rPr lang="en-US" sz="2400" i="1" dirty="0">
                    <a:solidFill>
                      <a:srgbClr val="002060"/>
                    </a:solidFill>
                  </a:rPr>
                  <a:t>4: </a:t>
                </a:r>
                <a:r>
                  <a:rPr lang="en-US" sz="2400" dirty="0">
                    <a:solidFill>
                      <a:srgbClr val="002060"/>
                    </a:solidFill>
                  </a:rPr>
                  <a:t>Absolute 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threshold</a:t>
                </a:r>
              </a:p>
              <a:p>
                <a:pPr lvl="1"/>
                <a:r>
                  <a:rPr lang="en-US" sz="2000" dirty="0" smtClean="0"/>
                  <a:t>To prevent from choosing higher-order peaks</a:t>
                </a:r>
              </a:p>
              <a:p>
                <a:pPr lvl="1"/>
                <a:endParaRPr lang="en-US" sz="500" dirty="0"/>
              </a:p>
              <a:p>
                <a:pPr lvl="1"/>
                <a:r>
                  <a:rPr lang="en-US" sz="2000" dirty="0" smtClean="0"/>
                  <a:t>How?</a:t>
                </a:r>
              </a:p>
              <a:p>
                <a:pPr lvl="2"/>
                <a:r>
                  <a:rPr lang="en-US" sz="1800" dirty="0" smtClean="0"/>
                  <a:t>Select dips deeper </a:t>
                </a:r>
                <a:r>
                  <a:rPr lang="en-US" sz="1800" dirty="0"/>
                  <a:t>than a </a:t>
                </a:r>
                <a:r>
                  <a:rPr lang="en-US" sz="1800" dirty="0" smtClean="0"/>
                  <a:t>threshold</a:t>
                </a:r>
              </a:p>
              <a:p>
                <a:pPr lvl="2"/>
                <a:r>
                  <a:rPr lang="en-US" sz="1800" dirty="0" smtClean="0"/>
                  <a:t>Choose the dip with </a:t>
                </a:r>
                <a:r>
                  <a:rPr lang="en-US" sz="1800" dirty="0"/>
                  <a:t>the smallest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𝜏</m:t>
                    </m:r>
                  </m:oMath>
                </a14:m>
                <a:endParaRPr lang="en-US" sz="1800" dirty="0" smtClean="0"/>
              </a:p>
              <a:p>
                <a:pPr lvl="2"/>
                <a:endParaRPr lang="en-US" sz="500" dirty="0" smtClean="0"/>
              </a:p>
              <a:p>
                <a:pPr lvl="1"/>
                <a:r>
                  <a:rPr lang="en-US" sz="2000" dirty="0" smtClean="0"/>
                  <a:t>The absolute threshold used in YIN is set to be 0.1</a:t>
                </a:r>
                <a:endParaRPr lang="en-US" sz="20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496" y="1512168"/>
                <a:ext cx="5040560" cy="4941168"/>
              </a:xfrm>
              <a:blipFill rotWithShape="1">
                <a:blip r:embed="rId4" cstate="print"/>
                <a:stretch>
                  <a:fillRect t="-986" r="-7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YIN pitch detection algorithm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372200" y="4208618"/>
            <a:ext cx="216024" cy="18002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308304" y="4195285"/>
            <a:ext cx="216024" cy="18002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259786" y="4208618"/>
            <a:ext cx="216024" cy="18002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5076056" y="4136610"/>
            <a:ext cx="4067944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480212" y="4496650"/>
            <a:ext cx="0" cy="48474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24128" y="500070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Dip with the smallest</a:t>
            </a:r>
            <a:endParaRPr 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Rectangle 20"/>
              <p:cNvSpPr/>
              <p:nvPr/>
            </p:nvSpPr>
            <p:spPr>
              <a:xfrm>
                <a:off x="6156176" y="5189130"/>
                <a:ext cx="73782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𝜏</m:t>
                      </m:r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189130"/>
                <a:ext cx="737828" cy="400110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r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5004048" y="3830508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0.1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116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i="1" dirty="0" smtClean="0">
                    <a:solidFill>
                      <a:srgbClr val="002060"/>
                    </a:solidFill>
                  </a:rPr>
                  <a:t>Step </a:t>
                </a:r>
                <a:r>
                  <a:rPr lang="en-US" sz="2400" i="1" dirty="0">
                    <a:solidFill>
                      <a:srgbClr val="002060"/>
                    </a:solidFill>
                  </a:rPr>
                  <a:t>5: </a:t>
                </a:r>
                <a:r>
                  <a:rPr lang="en-US" sz="2400" dirty="0">
                    <a:solidFill>
                      <a:srgbClr val="002060"/>
                    </a:solidFill>
                  </a:rPr>
                  <a:t>Parabolic 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interpolation</a:t>
                </a:r>
              </a:p>
              <a:p>
                <a:pPr lvl="1"/>
                <a:r>
                  <a:rPr lang="en-US" sz="2000" dirty="0"/>
                  <a:t>Each local minimum of </a:t>
                </a:r>
                <a:r>
                  <a:rPr lang="en-US" sz="2000" dirty="0" smtClean="0"/>
                  <a:t>d’(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𝜏</m:t>
                    </m:r>
                  </m:oMath>
                </a14:m>
                <a:r>
                  <a:rPr lang="en-US" sz="2000" dirty="0" smtClean="0"/>
                  <a:t>) </a:t>
                </a:r>
                <a:r>
                  <a:rPr lang="en-US" sz="2000" dirty="0"/>
                  <a:t>and its immediate neighbors </a:t>
                </a:r>
                <a:r>
                  <a:rPr lang="en-US" sz="2000" dirty="0" smtClean="0"/>
                  <a:t>are fit </a:t>
                </a:r>
                <a:r>
                  <a:rPr lang="en-US" sz="2000" dirty="0"/>
                  <a:t>by a parabola, and the ordinate of the interpolated </a:t>
                </a:r>
                <a:r>
                  <a:rPr lang="en-US" sz="2000" dirty="0" smtClean="0"/>
                  <a:t>minimum is </a:t>
                </a:r>
                <a:r>
                  <a:rPr lang="en-US" sz="2000" dirty="0"/>
                  <a:t>used in the dip-selection process</a:t>
                </a:r>
                <a:r>
                  <a:rPr lang="en-US" sz="2000" dirty="0" smtClean="0"/>
                  <a:t>.</a:t>
                </a:r>
              </a:p>
              <a:p>
                <a:pPr lvl="1"/>
                <a:endParaRPr lang="en-US" sz="1000" dirty="0"/>
              </a:p>
              <a:p>
                <a:r>
                  <a:rPr lang="en-US" sz="2400" i="1" dirty="0" smtClean="0">
                    <a:solidFill>
                      <a:srgbClr val="002060"/>
                    </a:solidFill>
                  </a:rPr>
                  <a:t>Step 6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: Best </a:t>
                </a:r>
                <a:r>
                  <a:rPr lang="en-US" sz="2400" dirty="0">
                    <a:solidFill>
                      <a:srgbClr val="002060"/>
                    </a:solidFill>
                  </a:rPr>
                  <a:t>local 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estimate</a:t>
                </a:r>
              </a:p>
              <a:p>
                <a:pPr lvl="1"/>
                <a:r>
                  <a:rPr lang="en-US" sz="2000" dirty="0" smtClean="0"/>
                  <a:t>Find the best pitch estimation (with the smallest d’) around the </a:t>
                </a:r>
                <a:r>
                  <a:rPr lang="en-US" sz="2000" dirty="0"/>
                  <a:t>vicinity of </a:t>
                </a:r>
                <a:r>
                  <a:rPr lang="en-US" sz="2000" dirty="0" smtClean="0"/>
                  <a:t>the </a:t>
                </a:r>
                <a:r>
                  <a:rPr lang="en-US" sz="2000" dirty="0"/>
                  <a:t>analysis </a:t>
                </a:r>
                <a:r>
                  <a:rPr lang="en-US" sz="2000" dirty="0" smtClean="0"/>
                  <a:t>point.</a:t>
                </a:r>
              </a:p>
              <a:p>
                <a:endParaRPr lang="en-US" sz="24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t="-1078" r="-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YIN pitch detection 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7895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477072" cy="4525963"/>
          </a:xfrm>
        </p:spPr>
        <p:txBody>
          <a:bodyPr/>
          <a:lstStyle/>
          <a:p>
            <a:r>
              <a:rPr lang="en-US" dirty="0" smtClean="0"/>
              <a:t>Parameter sensitivity</a:t>
            </a:r>
          </a:p>
          <a:p>
            <a:pPr lvl="1"/>
            <a:r>
              <a:rPr lang="en-US" dirty="0" smtClean="0"/>
              <a:t>Integration window length: 1/40 Hz=25 ms</a:t>
            </a:r>
          </a:p>
          <a:p>
            <a:pPr lvl="1"/>
            <a:endParaRPr lang="en-US" sz="500" dirty="0" smtClean="0"/>
          </a:p>
          <a:p>
            <a:pPr lvl="1"/>
            <a:r>
              <a:rPr lang="en-US" dirty="0" smtClean="0"/>
              <a:t>Threshold in Step 4: 0.1</a:t>
            </a:r>
          </a:p>
          <a:p>
            <a:pPr lvl="1"/>
            <a:endParaRPr lang="en-US" sz="500" dirty="0" smtClean="0"/>
          </a:p>
          <a:p>
            <a:pPr lvl="1"/>
            <a:r>
              <a:rPr lang="en-US" dirty="0" smtClean="0"/>
              <a:t>Cutoff </a:t>
            </a:r>
            <a:r>
              <a:rPr lang="en-US" dirty="0"/>
              <a:t>frequency of the initial low-pass filtering </a:t>
            </a:r>
            <a:r>
              <a:rPr lang="en-US" dirty="0" smtClean="0"/>
              <a:t>of the signal: 1 kHz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YIN pitch detection algorithm</a:t>
            </a:r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57300"/>
            <a:ext cx="3886200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5810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Choose speech samples</a:t>
            </a:r>
          </a:p>
          <a:p>
            <a:endParaRPr lang="en-US" sz="500" dirty="0" smtClean="0"/>
          </a:p>
          <a:p>
            <a:r>
              <a:rPr lang="en-US" dirty="0" smtClean="0"/>
              <a:t>Ground truth</a:t>
            </a:r>
          </a:p>
          <a:p>
            <a:pPr lvl="1"/>
            <a:r>
              <a:rPr lang="en-US" dirty="0" smtClean="0"/>
              <a:t>Manually inspect the spectrum of each frame</a:t>
            </a:r>
          </a:p>
          <a:p>
            <a:pPr lvl="1"/>
            <a:r>
              <a:rPr lang="en-US" dirty="0" smtClean="0"/>
              <a:t>Simultaneously recorded laryngograph signals</a:t>
            </a:r>
          </a:p>
          <a:p>
            <a:pPr lvl="1"/>
            <a:r>
              <a:rPr lang="en-US" dirty="0" smtClean="0"/>
              <a:t>Detected pitch from other popular pitch detection algorithms</a:t>
            </a:r>
          </a:p>
          <a:p>
            <a:pPr lvl="1"/>
            <a:endParaRPr lang="en-US" sz="500" dirty="0" smtClean="0"/>
          </a:p>
          <a:p>
            <a:r>
              <a:rPr lang="en-US" dirty="0" smtClean="0"/>
              <a:t>Error measurement metrics</a:t>
            </a:r>
          </a:p>
          <a:p>
            <a:pPr lvl="1"/>
            <a:r>
              <a:rPr lang="en-US" dirty="0" smtClean="0"/>
              <a:t>Gross Pitch Error (GPE) rate</a:t>
            </a:r>
          </a:p>
          <a:p>
            <a:pPr lvl="2"/>
            <a:r>
              <a:rPr lang="en-US" dirty="0" smtClean="0"/>
              <a:t>For speech, if a detected pitch deviates from the ground truth value by 10% (or 20%), it is considered as an error.</a:t>
            </a:r>
          </a:p>
          <a:p>
            <a:pPr lvl="1"/>
            <a:r>
              <a:rPr lang="en-US" dirty="0" smtClean="0"/>
              <a:t>Fine Pitch Error (mean square errors)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Evaluation of a pitch detection algorithm</a:t>
            </a:r>
          </a:p>
        </p:txBody>
      </p:sp>
    </p:spTree>
    <p:extLst>
      <p:ext uri="{BB962C8B-B14F-4D97-AF65-F5344CB8AC3E}">
        <p14:creationId xmlns:p14="http://schemas.microsoft.com/office/powerpoint/2010/main" xmlns="" val="160632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Pitch detection for music</a:t>
            </a:r>
            <a:endParaRPr 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>
          <a:xfrm>
            <a:off x="457200" y="1484784"/>
            <a:ext cx="8003232" cy="4752527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zh-CN" dirty="0"/>
              <a:t>Auditory attributes of musical tones: pitch, duration, loudness, and timbre</a:t>
            </a:r>
            <a:r>
              <a:rPr lang="en-US" altLang="zh-CN" dirty="0" smtClean="0"/>
              <a:t>.</a:t>
            </a:r>
          </a:p>
          <a:p>
            <a:endParaRPr lang="en-US" altLang="zh-CN" sz="500" dirty="0" smtClean="0"/>
          </a:p>
          <a:p>
            <a:r>
              <a:rPr lang="en-US" altLang="zh-CN" dirty="0" smtClean="0"/>
              <a:t>Applications</a:t>
            </a:r>
          </a:p>
          <a:p>
            <a:pPr lvl="1"/>
            <a:r>
              <a:rPr lang="en-US" altLang="zh-CN" dirty="0"/>
              <a:t>Music notation programs </a:t>
            </a:r>
            <a:r>
              <a:rPr lang="en-US" altLang="zh-CN" dirty="0" smtClean="0"/>
              <a:t>automatically </a:t>
            </a:r>
            <a:r>
              <a:rPr lang="en-US" altLang="zh-CN" dirty="0"/>
              <a:t>transcribe real performances </a:t>
            </a:r>
            <a:r>
              <a:rPr lang="en-US" altLang="zh-CN" dirty="0" smtClean="0"/>
              <a:t>into scores</a:t>
            </a:r>
          </a:p>
          <a:p>
            <a:pPr lvl="1"/>
            <a:r>
              <a:rPr lang="en-US" dirty="0"/>
              <a:t>Q</a:t>
            </a:r>
            <a:r>
              <a:rPr lang="en-US" dirty="0" smtClean="0"/>
              <a:t>uery-by-humming </a:t>
            </a:r>
            <a:r>
              <a:rPr lang="en-US" dirty="0"/>
              <a:t>music </a:t>
            </a:r>
            <a:r>
              <a:rPr lang="en-US" dirty="0" smtClean="0"/>
              <a:t>retrieval</a:t>
            </a:r>
          </a:p>
          <a:p>
            <a:pPr lvl="1"/>
            <a:endParaRPr lang="en-US" sz="500" dirty="0" smtClean="0"/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dirty="0" smtClean="0"/>
              <a:t>Pitch generated </a:t>
            </a:r>
            <a:r>
              <a:rPr lang="en-US" dirty="0"/>
              <a:t>from </a:t>
            </a:r>
            <a:r>
              <a:rPr lang="en-US" dirty="0" smtClean="0"/>
              <a:t>tonal musical </a:t>
            </a:r>
            <a:r>
              <a:rPr lang="en-US" dirty="0"/>
              <a:t>instruments spans a large range, normally </a:t>
            </a:r>
            <a:r>
              <a:rPr lang="en-US" dirty="0" smtClean="0"/>
              <a:t>50-4,000 Hz</a:t>
            </a:r>
          </a:p>
          <a:p>
            <a:pPr lvl="1"/>
            <a:r>
              <a:rPr lang="en-US" dirty="0" smtClean="0"/>
              <a:t>Overlapped harmonics </a:t>
            </a:r>
            <a:r>
              <a:rPr lang="en-US" dirty="0"/>
              <a:t>of musical tones</a:t>
            </a:r>
            <a:endParaRPr lang="en-US" dirty="0" smtClean="0"/>
          </a:p>
          <a:p>
            <a:pPr lvl="1"/>
            <a:r>
              <a:rPr lang="en-US" altLang="zh-CN" dirty="0" smtClean="0"/>
              <a:t>Diverse </a:t>
            </a:r>
            <a:r>
              <a:rPr lang="en-US" altLang="zh-CN" dirty="0"/>
              <a:t>timbre from different </a:t>
            </a:r>
            <a:r>
              <a:rPr lang="en-US" altLang="zh-CN" dirty="0" smtClean="0"/>
              <a:t>instruments</a:t>
            </a:r>
          </a:p>
          <a:p>
            <a:pPr lvl="1"/>
            <a:r>
              <a:rPr lang="en-US" altLang="zh-CN" dirty="0" smtClean="0"/>
              <a:t>Noise </a:t>
            </a:r>
            <a:r>
              <a:rPr lang="en-US" altLang="zh-CN" dirty="0"/>
              <a:t>introduced by recording device or noisy environment</a:t>
            </a:r>
          </a:p>
          <a:p>
            <a:pPr lvl="1"/>
            <a:endParaRPr lang="en-US" altLang="zh-CN" dirty="0"/>
          </a:p>
        </p:txBody>
      </p:sp>
      <p:pic>
        <p:nvPicPr>
          <p:cNvPr id="13314" name="Picture 2" descr="http://mindpetals.com/wp-content/images/music_notes1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59035">
            <a:off x="8063190" y="327591"/>
            <a:ext cx="490743" cy="77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5590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Pitch detection for music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Rectangle 3"/>
              <p:cNvSpPr/>
              <p:nvPr/>
            </p:nvSpPr>
            <p:spPr>
              <a:xfrm>
                <a:off x="5666750" y="3151493"/>
                <a:ext cx="3229063" cy="6375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𝑛</m:t>
                          </m:r>
                        </m:e>
                      </m:d>
                      <m:r>
                        <a:rPr lang="en-US" sz="240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>
                              <a:latin typeface="Cambria Math"/>
                            </a:rPr>
                            <m:t>2</m:t>
                          </m:r>
                        </m:e>
                        <m:sup>
                          <m:f>
                            <m:f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2400">
                                  <a:latin typeface="Cambria Math"/>
                                </a:rPr>
                                <m:t>−49</m:t>
                              </m:r>
                            </m:num>
                            <m:den>
                              <m:r>
                                <a:rPr lang="en-US" sz="2400">
                                  <a:latin typeface="Cambria Math"/>
                                </a:rPr>
                                <m:t>12</m:t>
                              </m:r>
                            </m:den>
                          </m:f>
                        </m:sup>
                      </m:sSup>
                      <m:r>
                        <a:rPr lang="en-US" sz="2400">
                          <a:latin typeface="Cambria Math"/>
                        </a:rPr>
                        <m:t>×440</m:t>
                      </m:r>
                      <m:r>
                        <a:rPr lang="en-US" sz="2400" i="1">
                          <a:latin typeface="Cambria Math"/>
                        </a:rPr>
                        <m:t>𝐻𝑧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750" y="3151493"/>
                <a:ext cx="3229063" cy="63754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1"/>
          <p:cNvSpPr txBox="1">
            <a:spLocks/>
          </p:cNvSpPr>
          <p:nvPr/>
        </p:nvSpPr>
        <p:spPr>
          <a:xfrm>
            <a:off x="457200" y="1340769"/>
            <a:ext cx="8003232" cy="32403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zh-CN" dirty="0" smtClean="0"/>
              <a:t>The Mel-scale</a:t>
            </a:r>
          </a:p>
          <a:p>
            <a:pPr lvl="1"/>
            <a:r>
              <a:rPr lang="en-US" altLang="zh-CN" dirty="0"/>
              <a:t>A</a:t>
            </a:r>
            <a:r>
              <a:rPr lang="en-US" altLang="zh-CN" dirty="0" smtClean="0"/>
              <a:t> </a:t>
            </a:r>
            <a:r>
              <a:rPr lang="en-US" altLang="zh-CN" dirty="0"/>
              <a:t>perceptual scale of pitches judged by listeners to be equal in distance from one another.</a:t>
            </a:r>
            <a:endParaRPr lang="en-US" altLang="zh-CN" dirty="0" smtClean="0"/>
          </a:p>
          <a:p>
            <a:endParaRPr lang="en-US" altLang="zh-CN" sz="900" dirty="0" smtClean="0"/>
          </a:p>
          <a:p>
            <a:endParaRPr lang="en-US" altLang="zh-CN" dirty="0" smtClean="0"/>
          </a:p>
          <a:p>
            <a:endParaRPr lang="en-US" altLang="zh-CN" sz="500" dirty="0" smtClean="0"/>
          </a:p>
          <a:p>
            <a:r>
              <a:rPr lang="en-US" altLang="zh-CN" dirty="0" smtClean="0"/>
              <a:t>The frequency for note </a:t>
            </a:r>
            <a:r>
              <a:rPr lang="en-US" altLang="zh-CN" i="1" dirty="0" smtClean="0"/>
              <a:t>n </a:t>
            </a:r>
            <a:r>
              <a:rPr lang="en-US" altLang="zh-CN" dirty="0" smtClean="0"/>
              <a:t> is: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06961"/>
            <a:ext cx="3000108" cy="85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107504" y="3933056"/>
            <a:ext cx="3199805" cy="11426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/>
              <a:t>T</a:t>
            </a:r>
            <a:r>
              <a:rPr lang="en-US" sz="1600" dirty="0" smtClean="0"/>
              <a:t>he frequency for </a:t>
            </a:r>
            <a:r>
              <a:rPr lang="en-US" altLang="zh-CN" sz="1600" dirty="0"/>
              <a:t>A♯</a:t>
            </a:r>
            <a:r>
              <a:rPr lang="en-US" altLang="zh-CN" sz="1600" dirty="0" smtClean="0"/>
              <a:t>4?</a:t>
            </a:r>
          </a:p>
          <a:p>
            <a:pPr algn="ctr"/>
            <a:endParaRPr lang="en-US" sz="1600" dirty="0"/>
          </a:p>
          <a:p>
            <a:pPr algn="ctr"/>
            <a:endParaRPr lang="en-US" sz="1600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76354"/>
            <a:ext cx="3240360" cy="70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3749065"/>
            <a:ext cx="6408712" cy="2992303"/>
          </a:xfrm>
        </p:spPr>
      </p:pic>
      <p:pic>
        <p:nvPicPr>
          <p:cNvPr id="13" name="Picture 2" descr="http://mindpetals.com/wp-content/images/music_notes1.gi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59035">
            <a:off x="8063190" y="327591"/>
            <a:ext cx="490743" cy="77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51520" y="5229200"/>
            <a:ext cx="280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Error measurement for pitch detection for music: half of a semitone, i.e., 3%. 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765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Pitch detection in noisy </a:t>
            </a:r>
            <a:r>
              <a:rPr lang="en-US" dirty="0" smtClean="0"/>
              <a:t>environment</a:t>
            </a:r>
            <a:endParaRPr 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>
          <a:xfrm>
            <a:off x="-36512" y="1628800"/>
            <a:ext cx="4104456" cy="451733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zh-CN" sz="2400" dirty="0" smtClean="0"/>
              <a:t>Additive noise</a:t>
            </a:r>
          </a:p>
          <a:p>
            <a:pPr lvl="1"/>
            <a:r>
              <a:rPr lang="en-US" sz="1800" dirty="0" smtClean="0"/>
              <a:t>Amplitudes can be very high. </a:t>
            </a:r>
          </a:p>
          <a:p>
            <a:pPr lvl="1"/>
            <a:r>
              <a:rPr lang="en-US" sz="1800" dirty="0" smtClean="0"/>
              <a:t>Peak frequency are </a:t>
            </a:r>
            <a:r>
              <a:rPr lang="en-US" sz="1800" dirty="0"/>
              <a:t>not </a:t>
            </a:r>
            <a:r>
              <a:rPr lang="en-US" sz="1800" dirty="0" smtClean="0"/>
              <a:t>periodic.</a:t>
            </a:r>
          </a:p>
          <a:p>
            <a:pPr lvl="1"/>
            <a:endParaRPr lang="en-US" sz="500" dirty="0" smtClean="0"/>
          </a:p>
          <a:p>
            <a:r>
              <a:rPr lang="en-US" sz="2400" dirty="0" smtClean="0"/>
              <a:t>Solution </a:t>
            </a:r>
          </a:p>
          <a:p>
            <a:pPr lvl="1"/>
            <a:r>
              <a:rPr lang="en-US" sz="1800" dirty="0" smtClean="0"/>
              <a:t>Frequency </a:t>
            </a:r>
            <a:r>
              <a:rPr lang="en-US" sz="1800" dirty="0"/>
              <a:t>of the spectral peaks are </a:t>
            </a:r>
            <a:r>
              <a:rPr lang="en-US" sz="1800" dirty="0" smtClean="0"/>
              <a:t>less affected than amplitudes. </a:t>
            </a:r>
          </a:p>
          <a:p>
            <a:pPr lvl="1"/>
            <a:r>
              <a:rPr lang="en-US" sz="1800" dirty="0" smtClean="0"/>
              <a:t>Use </a:t>
            </a:r>
            <a:r>
              <a:rPr lang="en-US" sz="1800" dirty="0"/>
              <a:t>the ratios of harmonic </a:t>
            </a:r>
            <a:r>
              <a:rPr lang="en-US" sz="1800" dirty="0" smtClean="0"/>
              <a:t>frequencies.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594928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Spectrum of one frame of clean speech and </a:t>
            </a:r>
            <a:r>
              <a:rPr lang="en-US" sz="1400" dirty="0" smtClean="0"/>
              <a:t>speech with </a:t>
            </a:r>
            <a:r>
              <a:rPr lang="en-US" sz="1400" dirty="0"/>
              <a:t>babble noise at 0 dB SNR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8" t="4838" r="6066" b="2213"/>
          <a:stretch/>
        </p:blipFill>
        <p:spPr bwMode="auto">
          <a:xfrm>
            <a:off x="4008488" y="1556792"/>
            <a:ext cx="5135511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1445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The BaNa pitch detection algorithm</a:t>
            </a:r>
            <a:endParaRPr lang="zh-CN" altLang="en-US" sz="3600" dirty="0"/>
          </a:p>
        </p:txBody>
      </p:sp>
      <p:sp>
        <p:nvSpPr>
          <p:cNvPr id="3" name="内容占位符 2"/>
          <p:cNvSpPr txBox="1">
            <a:spLocks/>
          </p:cNvSpPr>
          <p:nvPr/>
        </p:nvSpPr>
        <p:spPr>
          <a:xfrm>
            <a:off x="323528" y="1268760"/>
            <a:ext cx="8496944" cy="46569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56032" fontAlgn="auto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altLang="zh-CN" sz="2400" i="1" dirty="0" smtClean="0"/>
              <a:t>Step1:</a:t>
            </a:r>
            <a:r>
              <a:rPr lang="en-US" altLang="zh-CN" sz="2400" dirty="0" smtClean="0"/>
              <a:t> Search 5 peaks with the lowest frequency</a:t>
            </a:r>
          </a:p>
          <a:p>
            <a:pPr marL="365760" marR="0" lvl="0" indent="-256032" fontAlgn="auto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US" altLang="zh-CN" sz="2400" i="1" dirty="0" smtClean="0"/>
              <a:t>Step 2: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7" t="3473" r="1555"/>
          <a:stretch/>
        </p:blipFill>
        <p:spPr bwMode="auto">
          <a:xfrm>
            <a:off x="396731" y="2132856"/>
            <a:ext cx="8783781" cy="417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1961" t="29384" r="1920"/>
          <a:stretch/>
        </p:blipFill>
        <p:spPr bwMode="auto">
          <a:xfrm>
            <a:off x="177195" y="2708920"/>
            <a:ext cx="8936182" cy="2318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内容占位符 1"/>
          <p:cNvSpPr txBox="1">
            <a:spLocks/>
          </p:cNvSpPr>
          <p:nvPr/>
        </p:nvSpPr>
        <p:spPr>
          <a:xfrm>
            <a:off x="359977" y="1412777"/>
            <a:ext cx="8229600" cy="1440159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zh-CN" sz="2400" i="1" dirty="0" smtClean="0"/>
              <a:t>Step 3 (post-processing): </a:t>
            </a:r>
            <a:r>
              <a:rPr lang="en-US" altLang="zh-CN" sz="2400" dirty="0" smtClean="0"/>
              <a:t>use the Viterbi </a:t>
            </a:r>
            <a:r>
              <a:rPr lang="en-US" altLang="zh-CN" sz="2400" dirty="0"/>
              <a:t>algorithm to find the </a:t>
            </a:r>
            <a:r>
              <a:rPr lang="en-US" altLang="zh-CN" sz="2400" dirty="0" smtClean="0"/>
              <a:t>pitch </a:t>
            </a:r>
            <a:r>
              <a:rPr lang="en-US" altLang="zh-CN" sz="2400" dirty="0"/>
              <a:t>candidates that minimize the cost </a:t>
            </a:r>
            <a:r>
              <a:rPr lang="en-US" altLang="zh-CN" sz="2400" dirty="0" smtClean="0"/>
              <a:t>function:</a:t>
            </a:r>
            <a:endParaRPr lang="en-US" altLang="zh-CN" sz="2400" dirty="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The BaNa pitch detection algorithm</a:t>
            </a:r>
            <a:endParaRPr lang="zh-CN" alt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1414437" y="5301208"/>
            <a:ext cx="6120680" cy="6480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</a:t>
            </a:r>
            <a:r>
              <a:rPr lang="en-US" sz="1600" dirty="0" smtClean="0"/>
              <a:t>ownload our BaNa app for Android!</a:t>
            </a:r>
          </a:p>
          <a:p>
            <a:pPr algn="ctr"/>
            <a:r>
              <a:rPr lang="en-US" sz="1400" dirty="0"/>
              <a:t>http://www.ece.rochester.edu/projects/wcng/project_bridge.html</a:t>
            </a:r>
          </a:p>
        </p:txBody>
      </p:sp>
      <p:pic>
        <p:nvPicPr>
          <p:cNvPr id="7170" name="Picture 2" descr="http://us.123rf.com/400wm/400/400/benchart/benchart1208/benchart120800015/15032025-illustration-of-a-cartoon-happy-mobile-phone-character-doing-welcoming-sign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64356">
            <a:off x="7603163" y="5432953"/>
            <a:ext cx="707367" cy="87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BaNa</a:t>
            </a:r>
            <a:r>
              <a:rPr lang="en-US" dirty="0" smtClean="0"/>
              <a:t> pitch detection app</a:t>
            </a:r>
            <a:endParaRPr lang="en-US" dirty="0"/>
          </a:p>
        </p:txBody>
      </p:sp>
      <p:pic>
        <p:nvPicPr>
          <p:cNvPr id="1026" name="Picture 2" descr="C:\Anna's files\WSN\3 - Voice coding\BaNa journal revision_August2013\Screenshots for BaNa app\BaNaAp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631022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284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Generation of voiced speech</a:t>
            </a:r>
            <a:endParaRPr lang="zh-CN" altLang="en-US" dirty="0"/>
          </a:p>
        </p:txBody>
      </p:sp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3" cstate="print">
            <a:lum bright="-3000" contrast="13000"/>
          </a:blip>
          <a:srcRect/>
          <a:stretch>
            <a:fillRect/>
          </a:stretch>
        </p:blipFill>
        <p:spPr bwMode="auto">
          <a:xfrm>
            <a:off x="4644008" y="4941168"/>
            <a:ext cx="36004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圆角矩形 102"/>
          <p:cNvSpPr/>
          <p:nvPr/>
        </p:nvSpPr>
        <p:spPr>
          <a:xfrm>
            <a:off x="1519543" y="5373216"/>
            <a:ext cx="1692151" cy="7426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220666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441332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661998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882664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1103331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323997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544663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765329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 smtClean="0"/>
              <a:t>Lungs</a:t>
            </a:r>
          </a:p>
          <a:p>
            <a:pPr algn="ctr"/>
            <a:r>
              <a:rPr lang="en-US" altLang="zh-CN" sz="1600" dirty="0" smtClean="0"/>
              <a:t>(power supply)</a:t>
            </a:r>
            <a:endParaRPr lang="zh-CN" altLang="en-US" sz="1600" dirty="0"/>
          </a:p>
        </p:txBody>
      </p:sp>
      <p:sp>
        <p:nvSpPr>
          <p:cNvPr id="23" name="圆角矩形 104"/>
          <p:cNvSpPr/>
          <p:nvPr/>
        </p:nvSpPr>
        <p:spPr>
          <a:xfrm>
            <a:off x="1482593" y="2848945"/>
            <a:ext cx="1715788" cy="6520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220666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441332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661998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882664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1103331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323997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544663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765329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 smtClean="0"/>
              <a:t>Vocal tract</a:t>
            </a:r>
          </a:p>
          <a:p>
            <a:pPr algn="ctr"/>
            <a:r>
              <a:rPr lang="en-US" altLang="zh-CN" sz="1600" dirty="0" smtClean="0"/>
              <a:t>(resonator)</a:t>
            </a:r>
            <a:endParaRPr lang="zh-CN" altLang="en-US" sz="1600" dirty="0"/>
          </a:p>
        </p:txBody>
      </p:sp>
      <p:sp>
        <p:nvSpPr>
          <p:cNvPr id="28" name="圆角矩形 111"/>
          <p:cNvSpPr/>
          <p:nvPr/>
        </p:nvSpPr>
        <p:spPr>
          <a:xfrm>
            <a:off x="1487137" y="1628800"/>
            <a:ext cx="1715788" cy="6520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441332"/>
            <a:r>
              <a:rPr lang="en-US" altLang="zh-CN" sz="1600" dirty="0"/>
              <a:t>Voice</a:t>
            </a:r>
          </a:p>
        </p:txBody>
      </p:sp>
      <p:sp>
        <p:nvSpPr>
          <p:cNvPr id="30" name="上箭头 112"/>
          <p:cNvSpPr/>
          <p:nvPr/>
        </p:nvSpPr>
        <p:spPr>
          <a:xfrm>
            <a:off x="2216765" y="2307161"/>
            <a:ext cx="255600" cy="4790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20666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441332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661998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882664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103331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323997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544663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765329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3200"/>
          </a:p>
        </p:txBody>
      </p:sp>
      <p:sp>
        <p:nvSpPr>
          <p:cNvPr id="36" name="圆角矩形 104"/>
          <p:cNvSpPr/>
          <p:nvPr/>
        </p:nvSpPr>
        <p:spPr>
          <a:xfrm>
            <a:off x="1507725" y="4029504"/>
            <a:ext cx="1715788" cy="7676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220666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441332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6661998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8882664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1103331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3323997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5544663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7765329" algn="l" defTabSz="4441332" rtl="0" eaLnBrk="1" latinLnBrk="0" hangingPunct="1">
              <a:defRPr sz="8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/>
              <a:t>Vibrating vocal </a:t>
            </a:r>
            <a:r>
              <a:rPr lang="en-US" altLang="zh-CN" sz="1600" dirty="0" smtClean="0"/>
              <a:t>cords</a:t>
            </a:r>
            <a:endParaRPr lang="en-US" altLang="zh-CN" sz="1600" dirty="0"/>
          </a:p>
          <a:p>
            <a:pPr algn="ctr"/>
            <a:r>
              <a:rPr lang="en-US" altLang="zh-CN" sz="1600" dirty="0"/>
              <a:t>(oscillator)</a:t>
            </a:r>
            <a:endParaRPr lang="zh-CN" altLang="en-US" sz="1600" dirty="0"/>
          </a:p>
        </p:txBody>
      </p:sp>
      <p:sp>
        <p:nvSpPr>
          <p:cNvPr id="37" name="上箭头 112"/>
          <p:cNvSpPr/>
          <p:nvPr/>
        </p:nvSpPr>
        <p:spPr>
          <a:xfrm>
            <a:off x="2241365" y="3525991"/>
            <a:ext cx="255600" cy="4790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20666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441332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661998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882664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103331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323997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544663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765329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3200"/>
          </a:p>
        </p:txBody>
      </p:sp>
      <p:sp>
        <p:nvSpPr>
          <p:cNvPr id="38" name="上箭头 112"/>
          <p:cNvSpPr/>
          <p:nvPr/>
        </p:nvSpPr>
        <p:spPr>
          <a:xfrm>
            <a:off x="2217231" y="4822135"/>
            <a:ext cx="255600" cy="4790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20666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441332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661998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882664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103331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323997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5544663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7765329" algn="l" defTabSz="4441332" rtl="0" eaLnBrk="1" latinLnBrk="0" hangingPunct="1">
              <a:defRPr sz="8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320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052736"/>
            <a:ext cx="4392488" cy="3926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6930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96944" cy="1143000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The BaNa pitch detection algorithm</a:t>
            </a:r>
            <a:endParaRPr lang="en-US" sz="36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2388" y="1412776"/>
            <a:ext cx="5690051" cy="459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56809" y="6135687"/>
            <a:ext cx="540922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GPE rate </a:t>
            </a:r>
            <a:r>
              <a:rPr lang="en-US" sz="1200" dirty="0" smtClean="0"/>
              <a:t>for </a:t>
            </a:r>
            <a:r>
              <a:rPr lang="en-US" sz="1200" dirty="0"/>
              <a:t>the </a:t>
            </a:r>
            <a:r>
              <a:rPr lang="en-US" sz="1200" dirty="0" smtClean="0"/>
              <a:t>LDC database for </a:t>
            </a:r>
            <a:r>
              <a:rPr lang="en-US" sz="1200" dirty="0"/>
              <a:t>speech with babble noise. Detected </a:t>
            </a:r>
            <a:r>
              <a:rPr lang="en-US" sz="1200" dirty="0" smtClean="0"/>
              <a:t>pitch deviating </a:t>
            </a:r>
            <a:r>
              <a:rPr lang="en-US" sz="1200" dirty="0"/>
              <a:t>more than 10% from ground truth are errors.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2276872"/>
            <a:ext cx="21602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Speech with babble noise at: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20 dB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10 dB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0 dB</a:t>
            </a:r>
            <a:endParaRPr lang="en-US" dirty="0"/>
          </a:p>
        </p:txBody>
      </p:sp>
      <p:pic>
        <p:nvPicPr>
          <p:cNvPr id="4" name="cl_001m_happy_active_positive_15-babble_20dB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539552" y="2956099"/>
            <a:ext cx="609600" cy="609600"/>
          </a:xfrm>
          <a:prstGeom prst="rect">
            <a:avLst/>
          </a:prstGeom>
        </p:spPr>
      </p:pic>
      <p:pic>
        <p:nvPicPr>
          <p:cNvPr id="6" name="cl_001m_happy_active_positive_15-babble_10dB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8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539552" y="3714960"/>
            <a:ext cx="609600" cy="609600"/>
          </a:xfrm>
          <a:prstGeom prst="rect">
            <a:avLst/>
          </a:prstGeom>
        </p:spPr>
      </p:pic>
      <p:pic>
        <p:nvPicPr>
          <p:cNvPr id="7" name="cl_001m_happy_active_positive_15-babble_0dB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xmlns="" r:embed="rId9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539552" y="456423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040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7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Schroeder, </a:t>
            </a:r>
            <a:r>
              <a:rPr lang="en-US" sz="1800" dirty="0"/>
              <a:t>M. R</a:t>
            </a:r>
            <a:r>
              <a:rPr lang="en-US" sz="1800" dirty="0" smtClean="0"/>
              <a:t>., </a:t>
            </a:r>
            <a:r>
              <a:rPr lang="en-US" sz="1800" dirty="0"/>
              <a:t>“Period histogram and product spectrum: New </a:t>
            </a:r>
            <a:r>
              <a:rPr lang="en-US" sz="1800" dirty="0" smtClean="0"/>
              <a:t>methods for </a:t>
            </a:r>
            <a:r>
              <a:rPr lang="en-US" sz="1800" dirty="0"/>
              <a:t>fundamental frequency measurement,” </a:t>
            </a:r>
            <a:r>
              <a:rPr lang="en-US" sz="1800" dirty="0" smtClean="0"/>
              <a:t>1968</a:t>
            </a:r>
            <a:r>
              <a:rPr lang="en-US" sz="1800" dirty="0"/>
              <a:t>.</a:t>
            </a:r>
            <a:endParaRPr lang="en-US" sz="1800" dirty="0" smtClean="0"/>
          </a:p>
          <a:p>
            <a:r>
              <a:rPr lang="en-US" sz="1800" dirty="0" smtClean="0"/>
              <a:t>Noll, A. M., “Pitch </a:t>
            </a:r>
            <a:r>
              <a:rPr lang="en-US" sz="1800" dirty="0"/>
              <a:t>determination of human speech by the </a:t>
            </a:r>
            <a:r>
              <a:rPr lang="en-US" sz="1800" dirty="0" smtClean="0"/>
              <a:t>harmonic product </a:t>
            </a:r>
            <a:r>
              <a:rPr lang="en-US" sz="1800" dirty="0"/>
              <a:t>spectrum, the harmonic sum spectrum, and </a:t>
            </a:r>
            <a:r>
              <a:rPr lang="en-US" sz="1800" dirty="0" smtClean="0"/>
              <a:t>a maximum </a:t>
            </a:r>
            <a:r>
              <a:rPr lang="en-US" sz="1800" dirty="0"/>
              <a:t>likelihood </a:t>
            </a:r>
            <a:r>
              <a:rPr lang="en-US" sz="1800" dirty="0" smtClean="0"/>
              <a:t>estimate,” 1969. </a:t>
            </a:r>
          </a:p>
          <a:p>
            <a:r>
              <a:rPr lang="es-ES" sz="1800" dirty="0" smtClean="0"/>
              <a:t>Cuadra, P. </a:t>
            </a:r>
            <a:r>
              <a:rPr lang="es-ES" sz="1800" dirty="0"/>
              <a:t>De La</a:t>
            </a:r>
            <a:r>
              <a:rPr lang="es-ES" sz="1800" dirty="0" smtClean="0"/>
              <a:t> and Master</a:t>
            </a:r>
            <a:r>
              <a:rPr lang="en-US" sz="1800" dirty="0" smtClean="0"/>
              <a:t>, A., “Efficient </a:t>
            </a:r>
            <a:r>
              <a:rPr lang="en-US" sz="1800" dirty="0"/>
              <a:t>pitch detection techniques for interactive </a:t>
            </a:r>
            <a:r>
              <a:rPr lang="en-US" sz="1800" dirty="0" smtClean="0"/>
              <a:t>music,” 2001.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smtClean="0"/>
              <a:t>Childers</a:t>
            </a:r>
            <a:r>
              <a:rPr lang="en-US" sz="1800" dirty="0"/>
              <a:t>, D. G., Skinner, D.P., and </a:t>
            </a:r>
            <a:r>
              <a:rPr lang="en-US" sz="1800" dirty="0" err="1"/>
              <a:t>Kemerait</a:t>
            </a:r>
            <a:r>
              <a:rPr lang="en-US" sz="1800" dirty="0"/>
              <a:t>, R.C., “The cepstrum: A guide to processing,” 1977</a:t>
            </a:r>
            <a:r>
              <a:rPr lang="en-US" sz="1800" dirty="0" smtClean="0"/>
              <a:t>.</a:t>
            </a:r>
          </a:p>
          <a:p>
            <a:r>
              <a:rPr lang="en-US" sz="1800" dirty="0"/>
              <a:t>Rabiner, </a:t>
            </a:r>
            <a:r>
              <a:rPr lang="en-US" sz="1800" dirty="0" smtClean="0"/>
              <a:t>L</a:t>
            </a:r>
            <a:r>
              <a:rPr lang="en-US" sz="1800" dirty="0"/>
              <a:t>. R</a:t>
            </a:r>
            <a:r>
              <a:rPr lang="en-US" sz="1800" dirty="0" smtClean="0"/>
              <a:t>., </a:t>
            </a:r>
            <a:r>
              <a:rPr lang="en-US" sz="1800" dirty="0"/>
              <a:t>Cheng</a:t>
            </a:r>
            <a:r>
              <a:rPr lang="en-US" sz="1800" dirty="0" smtClean="0"/>
              <a:t>, M</a:t>
            </a:r>
            <a:r>
              <a:rPr lang="en-US" sz="1800" dirty="0"/>
              <a:t>. J</a:t>
            </a:r>
            <a:r>
              <a:rPr lang="en-US" sz="1800" dirty="0" smtClean="0"/>
              <a:t>., </a:t>
            </a:r>
            <a:r>
              <a:rPr lang="en-US" sz="1800" dirty="0" err="1"/>
              <a:t>Osenberg</a:t>
            </a:r>
            <a:r>
              <a:rPr lang="en-US" sz="1800" dirty="0"/>
              <a:t>, </a:t>
            </a:r>
            <a:r>
              <a:rPr lang="en-US" sz="1800" dirty="0" smtClean="0"/>
              <a:t>A</a:t>
            </a:r>
            <a:r>
              <a:rPr lang="en-US" sz="1800" dirty="0"/>
              <a:t>. E</a:t>
            </a:r>
            <a:r>
              <a:rPr lang="en-US" sz="1800" dirty="0" smtClean="0"/>
              <a:t>., and </a:t>
            </a:r>
            <a:r>
              <a:rPr lang="en-US" sz="1800" dirty="0" err="1"/>
              <a:t>McGonegal</a:t>
            </a:r>
            <a:r>
              <a:rPr lang="en-US" sz="1800" dirty="0"/>
              <a:t>, </a:t>
            </a:r>
            <a:r>
              <a:rPr lang="en-US" sz="1800" dirty="0" smtClean="0"/>
              <a:t>C</a:t>
            </a:r>
            <a:r>
              <a:rPr lang="en-US" sz="1800" dirty="0"/>
              <a:t>. A</a:t>
            </a:r>
            <a:r>
              <a:rPr lang="en-US" sz="1800" dirty="0" smtClean="0"/>
              <a:t>., “</a:t>
            </a:r>
            <a:r>
              <a:rPr lang="en-US" sz="1800" dirty="0"/>
              <a:t>A comparative performance study of several pitch detection algorithms</a:t>
            </a:r>
            <a:r>
              <a:rPr lang="en-US" sz="1800" dirty="0" smtClean="0"/>
              <a:t>,” 1976.</a:t>
            </a:r>
            <a:endParaRPr lang="en-US" sz="1800" dirty="0"/>
          </a:p>
          <a:p>
            <a:r>
              <a:rPr lang="en-US" sz="1800" dirty="0" smtClean="0"/>
              <a:t>Cheveigne, </a:t>
            </a:r>
            <a:r>
              <a:rPr lang="en-US" sz="1800" dirty="0"/>
              <a:t>A. </a:t>
            </a:r>
            <a:r>
              <a:rPr lang="en-US" sz="1800" dirty="0" smtClean="0"/>
              <a:t>de, </a:t>
            </a:r>
            <a:r>
              <a:rPr lang="en-US" sz="1800" dirty="0"/>
              <a:t>and </a:t>
            </a:r>
            <a:r>
              <a:rPr lang="en-US" sz="1800" dirty="0" smtClean="0"/>
              <a:t>Kawahara</a:t>
            </a:r>
            <a:r>
              <a:rPr lang="en-US" sz="1800" dirty="0"/>
              <a:t>, H</a:t>
            </a:r>
            <a:r>
              <a:rPr lang="en-US" sz="1800" dirty="0" smtClean="0"/>
              <a:t>., “</a:t>
            </a:r>
            <a:r>
              <a:rPr lang="en-US" sz="1800" dirty="0"/>
              <a:t>YIN, a fundamental </a:t>
            </a:r>
            <a:r>
              <a:rPr lang="en-US" sz="1800" dirty="0" smtClean="0"/>
              <a:t>frequency estimator </a:t>
            </a:r>
            <a:r>
              <a:rPr lang="en-US" sz="1800" dirty="0"/>
              <a:t>for speech and music</a:t>
            </a:r>
            <a:r>
              <a:rPr lang="en-US" sz="1800" dirty="0" smtClean="0"/>
              <a:t>,” </a:t>
            </a:r>
            <a:r>
              <a:rPr lang="en-US" sz="1800" dirty="0"/>
              <a:t>2002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Ba</a:t>
            </a:r>
            <a:r>
              <a:rPr lang="en-US" sz="1800" dirty="0"/>
              <a:t>, </a:t>
            </a:r>
            <a:r>
              <a:rPr lang="en-US" sz="1800" dirty="0" smtClean="0"/>
              <a:t>H., Yang, N., </a:t>
            </a:r>
            <a:r>
              <a:rPr lang="en-US" sz="1800" dirty="0" err="1"/>
              <a:t>Demirkol</a:t>
            </a:r>
            <a:r>
              <a:rPr lang="en-US" sz="1800" dirty="0"/>
              <a:t>, </a:t>
            </a:r>
            <a:r>
              <a:rPr lang="en-US" sz="1800" dirty="0" smtClean="0"/>
              <a:t>I., and </a:t>
            </a:r>
            <a:r>
              <a:rPr lang="en-US" sz="1800" dirty="0" err="1" smtClean="0"/>
              <a:t>Heinzelman</a:t>
            </a:r>
            <a:r>
              <a:rPr lang="en-US" sz="1800" dirty="0"/>
              <a:t>, </a:t>
            </a:r>
            <a:r>
              <a:rPr lang="en-US" sz="1800" dirty="0" smtClean="0"/>
              <a:t>W., “BaNa</a:t>
            </a:r>
            <a:r>
              <a:rPr lang="en-US" sz="1800" dirty="0"/>
              <a:t>: A </a:t>
            </a:r>
            <a:r>
              <a:rPr lang="en-US" sz="1800" dirty="0" smtClean="0"/>
              <a:t>hybrid approach </a:t>
            </a:r>
            <a:r>
              <a:rPr lang="en-US" sz="1800" dirty="0"/>
              <a:t>for noise resilient pitch detection</a:t>
            </a:r>
            <a:r>
              <a:rPr lang="en-US" sz="1800" dirty="0" smtClean="0"/>
              <a:t>,” 2012.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250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143240" y="2000240"/>
            <a:ext cx="31662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altLang="zh-CN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Thanks!</a:t>
            </a:r>
          </a:p>
        </p:txBody>
      </p:sp>
      <p:sp>
        <p:nvSpPr>
          <p:cNvPr id="5" name="矩形 4"/>
          <p:cNvSpPr/>
          <p:nvPr/>
        </p:nvSpPr>
        <p:spPr>
          <a:xfrm>
            <a:off x="3929058" y="3643314"/>
            <a:ext cx="14766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altLang="zh-CN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 &amp;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46856" y="1495325"/>
            <a:ext cx="8229600" cy="4525963"/>
          </a:xfrm>
        </p:spPr>
        <p:txBody>
          <a:bodyPr>
            <a:noAutofit/>
          </a:bodyPr>
          <a:lstStyle/>
          <a:p>
            <a:r>
              <a:rPr lang="en-US" altLang="zh-CN" sz="2400" dirty="0" smtClean="0"/>
              <a:t>Pitch</a:t>
            </a:r>
          </a:p>
          <a:p>
            <a:pPr lvl="1"/>
            <a:r>
              <a:rPr lang="en-US" altLang="zh-CN" sz="2000" dirty="0" smtClean="0"/>
              <a:t>The relative highness or lowness of a tone as </a:t>
            </a:r>
            <a:r>
              <a:rPr lang="en-US" altLang="zh-CN" sz="2000" i="1" dirty="0" smtClean="0"/>
              <a:t>perceived</a:t>
            </a:r>
            <a:r>
              <a:rPr lang="en-US" altLang="zh-CN" sz="2000" dirty="0" smtClean="0"/>
              <a:t> by the ear</a:t>
            </a:r>
          </a:p>
          <a:p>
            <a:pPr lvl="1"/>
            <a:r>
              <a:rPr lang="en-US" altLang="zh-CN" sz="2000" dirty="0" smtClean="0"/>
              <a:t>Depends on the number of vibrations per second produced by the vocal cords</a:t>
            </a:r>
          </a:p>
          <a:p>
            <a:pPr lvl="1"/>
            <a:r>
              <a:rPr lang="en-US" altLang="zh-CN" sz="2000" dirty="0" smtClean="0"/>
              <a:t>Fundamental frequency (F0) is an objective estimation of pitch</a:t>
            </a:r>
          </a:p>
          <a:p>
            <a:pPr lvl="1"/>
            <a:endParaRPr lang="en-US" altLang="zh-CN" sz="400" dirty="0" smtClean="0"/>
          </a:p>
          <a:p>
            <a:r>
              <a:rPr lang="en-US" altLang="zh-CN" sz="2400" dirty="0"/>
              <a:t>Q</a:t>
            </a:r>
            <a:r>
              <a:rPr lang="en-US" altLang="zh-CN" sz="2400" dirty="0" smtClean="0"/>
              <a:t>uick facts</a:t>
            </a:r>
          </a:p>
          <a:p>
            <a:pPr lvl="1"/>
            <a:r>
              <a:rPr lang="en-US" altLang="zh-CN" sz="2000" dirty="0" smtClean="0"/>
              <a:t>Human speech: from 40 </a:t>
            </a:r>
            <a:r>
              <a:rPr lang="en-US" altLang="zh-CN" sz="2000" dirty="0"/>
              <a:t>Hz for low-pitched male </a:t>
            </a:r>
            <a:r>
              <a:rPr lang="en-US" altLang="zh-CN" sz="2000" dirty="0" smtClean="0"/>
              <a:t>to </a:t>
            </a:r>
            <a:r>
              <a:rPr lang="en-US" altLang="zh-CN" sz="2000" dirty="0"/>
              <a:t>600 Hz for children or high-pitched </a:t>
            </a:r>
            <a:r>
              <a:rPr lang="en-US" altLang="zh-CN" sz="2000" dirty="0" smtClean="0"/>
              <a:t>female</a:t>
            </a:r>
          </a:p>
          <a:p>
            <a:pPr lvl="1"/>
            <a:r>
              <a:rPr lang="en-US" altLang="zh-CN" sz="2000" dirty="0" smtClean="0"/>
              <a:t>Piano: 27 Hz – 4,186 Hz</a:t>
            </a:r>
          </a:p>
          <a:p>
            <a:pPr lvl="1"/>
            <a:r>
              <a:rPr lang="en-US" altLang="zh-CN" sz="2000" dirty="0" smtClean="0"/>
              <a:t>Human hearing range: 20 Hz – 20,000 Hz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400" dirty="0" smtClean="0"/>
              <a:t>Definition of pitch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3380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5727"/>
          <a:stretch/>
        </p:blipFill>
        <p:spPr>
          <a:xfrm>
            <a:off x="611560" y="2564904"/>
            <a:ext cx="3744416" cy="2972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test to your ears!</a:t>
            </a:r>
          </a:p>
        </p:txBody>
      </p:sp>
      <p:pic>
        <p:nvPicPr>
          <p:cNvPr id="5" name="cc_001m_happy_14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932040" y="1700808"/>
            <a:ext cx="609600" cy="609600"/>
          </a:xfrm>
          <a:prstGeom prst="rect">
            <a:avLst/>
          </a:prstGeom>
        </p:spPr>
      </p:pic>
      <p:pic>
        <p:nvPicPr>
          <p:cNvPr id="6" name="piano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8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934336" y="1700808"/>
            <a:ext cx="609600" cy="60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3667"/>
          <a:stretch/>
        </p:blipFill>
        <p:spPr>
          <a:xfrm>
            <a:off x="4790527" y="2564904"/>
            <a:ext cx="4101953" cy="2972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704290" y="1820942"/>
            <a:ext cx="229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piece of piano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96136" y="182094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speec</a:t>
            </a:r>
            <a:r>
              <a:rPr lang="en-US" dirty="0"/>
              <a:t>h</a:t>
            </a:r>
            <a:r>
              <a:rPr lang="en-US" dirty="0" smtClean="0"/>
              <a:t> utterance</a:t>
            </a:r>
            <a:endParaRPr lang="en-US" dirty="0"/>
          </a:p>
        </p:txBody>
      </p:sp>
      <p:pic>
        <p:nvPicPr>
          <p:cNvPr id="11266" name="Picture 2" descr="http://www.photo-dictionary.com/photofiles/list/7432/9974check_mark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319" y="3054705"/>
            <a:ext cx="446033" cy="60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photo-dictionary.com/photofiles/list/7432/9974check_mark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5607" y="4932543"/>
            <a:ext cx="446033" cy="60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360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0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776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1320" y="1412776"/>
            <a:ext cx="5832648" cy="469293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Spectrogram of speech</a:t>
            </a:r>
            <a:endParaRPr lang="en-US" dirty="0"/>
          </a:p>
        </p:txBody>
      </p:sp>
      <p:pic>
        <p:nvPicPr>
          <p:cNvPr id="5" name="cc_001m_happy_14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26243" y="1907828"/>
            <a:ext cx="609600" cy="609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968" y="6165304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</a:t>
            </a:r>
            <a:r>
              <a:rPr lang="en-US" sz="1600" dirty="0" smtClean="0"/>
              <a:t>pectrogram of a speec</a:t>
            </a:r>
            <a:r>
              <a:rPr lang="en-US" sz="1600" dirty="0"/>
              <a:t>h</a:t>
            </a:r>
            <a:r>
              <a:rPr lang="en-US" sz="1600" dirty="0" smtClean="0"/>
              <a:t> utterance</a:t>
            </a:r>
            <a:endParaRPr lang="en-US" sz="1600" dirty="0"/>
          </a:p>
        </p:txBody>
      </p:sp>
      <p:sp>
        <p:nvSpPr>
          <p:cNvPr id="8" name="Oval 7"/>
          <p:cNvSpPr/>
          <p:nvPr/>
        </p:nvSpPr>
        <p:spPr>
          <a:xfrm>
            <a:off x="3203848" y="3356992"/>
            <a:ext cx="5400600" cy="2088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flipH="1">
            <a:off x="2661522" y="4401108"/>
            <a:ext cx="542326" cy="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9512" y="4201053"/>
            <a:ext cx="2448272" cy="400110"/>
          </a:xfrm>
          <a:prstGeom prst="rect">
            <a:avLst/>
          </a:prstGeom>
          <a:noFill/>
          <a:ln w="41275">
            <a:solidFill>
              <a:schemeClr val="accent1">
                <a:alpha val="54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The pitch contour</a:t>
            </a:r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1" y="4805822"/>
            <a:ext cx="24100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(But the </a:t>
            </a:r>
            <a:r>
              <a:rPr lang="en-US" sz="1400" dirty="0"/>
              <a:t>pitch contour does not always have the strongest energy </a:t>
            </a:r>
            <a:r>
              <a:rPr lang="en-US" sz="1400" dirty="0" smtClean="0"/>
              <a:t>among all harmonics)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90461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8262" y="1808752"/>
            <a:ext cx="5625124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pitch detection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3736" y="1183284"/>
            <a:ext cx="6734175" cy="541972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16200000">
            <a:off x="5490104" y="4743145"/>
            <a:ext cx="576064" cy="10801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4180438"/>
            <a:ext cx="1361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rame 65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 rot="16200000">
            <a:off x="3149841" y="4599130"/>
            <a:ext cx="576064" cy="10801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81487" y="4180438"/>
            <a:ext cx="1361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rame 25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819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2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04864"/>
            <a:ext cx="5796136" cy="4458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spectrum of frame 65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pitch detection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2780928"/>
            <a:ext cx="2394892" cy="1015663"/>
          </a:xfrm>
          <a:prstGeom prst="rect">
            <a:avLst/>
          </a:prstGeom>
          <a:noFill/>
          <a:ln w="41275">
            <a:solidFill>
              <a:schemeClr val="accent1">
                <a:alpha val="54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Clear harmonics in voiced frames.</a:t>
            </a:r>
          </a:p>
          <a:p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Pitch = 196 Hz</a:t>
            </a:r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173625" y="1412776"/>
            <a:ext cx="1296144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MATLAB animation</a:t>
            </a:r>
            <a:endParaRPr lang="en-US" sz="16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987824" y="3288761"/>
            <a:ext cx="1080120" cy="50783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7176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spectrum of frame 25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pitch detection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173625" y="1412776"/>
            <a:ext cx="1296144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MATLAB animation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2492895"/>
            <a:ext cx="2376264" cy="1200329"/>
          </a:xfrm>
          <a:prstGeom prst="rect">
            <a:avLst/>
          </a:prstGeom>
          <a:noFill/>
          <a:ln w="41275">
            <a:solidFill>
              <a:schemeClr val="accent1">
                <a:alpha val="54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No clear harmonics in unvoiced frame (fricatives, noise, etc.)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4234" y="1988840"/>
            <a:ext cx="5816808" cy="447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6824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11476</TotalTime>
  <Words>1305</Words>
  <Application>Microsoft Office PowerPoint</Application>
  <PresentationFormat>全屏显示(4:3)</PresentationFormat>
  <Paragraphs>255</Paragraphs>
  <Slides>32</Slides>
  <Notes>25</Notes>
  <HiddenSlides>0</HiddenSlides>
  <MMClips>6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聚合</vt:lpstr>
      <vt:lpstr>Guest Lecture for ECE492 Computer Audition    Single Pitch Detection</vt:lpstr>
      <vt:lpstr>Outline</vt:lpstr>
      <vt:lpstr>Generation of voiced speech</vt:lpstr>
      <vt:lpstr>Definition of pitch</vt:lpstr>
      <vt:lpstr>A test to your ears!</vt:lpstr>
      <vt:lpstr>Spectrogram of speech</vt:lpstr>
      <vt:lpstr>Example of pitch detection</vt:lpstr>
      <vt:lpstr>Example of pitch detection</vt:lpstr>
      <vt:lpstr>Example of pitch detection</vt:lpstr>
      <vt:lpstr>Why pitch detection is important?</vt:lpstr>
      <vt:lpstr>Pitch detection for speech</vt:lpstr>
      <vt:lpstr>Pitch detection for speech</vt:lpstr>
      <vt:lpstr>Pitch detection algorithms</vt:lpstr>
      <vt:lpstr>Pitch detection in frequency domain</vt:lpstr>
      <vt:lpstr>Pitch detection in Cepstrum domain</vt:lpstr>
      <vt:lpstr>Pitch detection in Cepstrum domain</vt:lpstr>
      <vt:lpstr>Pitch detection in time domain</vt:lpstr>
      <vt:lpstr>The YIN pitch detection algorithm</vt:lpstr>
      <vt:lpstr>The YIN pitch detection algorithm</vt:lpstr>
      <vt:lpstr>The YIN pitch detection algorithm</vt:lpstr>
      <vt:lpstr>The YIN pitch detection algorithm</vt:lpstr>
      <vt:lpstr>The YIN pitch detection algorithm</vt:lpstr>
      <vt:lpstr>Evaluation of a pitch detection algorithm</vt:lpstr>
      <vt:lpstr>Pitch detection for music</vt:lpstr>
      <vt:lpstr>Pitch detection for music</vt:lpstr>
      <vt:lpstr>Pitch detection in noisy environment</vt:lpstr>
      <vt:lpstr>The BaNa pitch detection algorithm</vt:lpstr>
      <vt:lpstr>The BaNa pitch detection algorithm</vt:lpstr>
      <vt:lpstr>BaNa pitch detection app</vt:lpstr>
      <vt:lpstr>The BaNa pitch detection algorithm</vt:lpstr>
      <vt:lpstr>References </vt:lpstr>
      <vt:lpstr>幻灯片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 Detection Using Speech Signal Features and Data Mining Methods</dc:title>
  <dc:creator>Anna</dc:creator>
  <cp:lastModifiedBy>Anna</cp:lastModifiedBy>
  <cp:revision>979</cp:revision>
  <dcterms:modified xsi:type="dcterms:W3CDTF">2013-10-17T18:32:07Z</dcterms:modified>
</cp:coreProperties>
</file>