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8" r:id="rId2"/>
    <p:sldId id="257" r:id="rId3"/>
    <p:sldId id="259" r:id="rId4"/>
    <p:sldId id="262" r:id="rId5"/>
    <p:sldId id="265" r:id="rId6"/>
    <p:sldId id="264" r:id="rId7"/>
    <p:sldId id="260" r:id="rId8"/>
    <p:sldId id="268" r:id="rId9"/>
    <p:sldId id="267" r:id="rId10"/>
    <p:sldId id="26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75C3-E17F-43A1-BC75-CC72F34AAAB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BBBFE-EF11-4A62-8588-20643445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2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75C3-E17F-43A1-BC75-CC72F34AAAB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BBBFE-EF11-4A62-8588-20643445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40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75C3-E17F-43A1-BC75-CC72F34AAAB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BBBFE-EF11-4A62-8588-20643445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27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75C3-E17F-43A1-BC75-CC72F34AAAB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BBBFE-EF11-4A62-8588-20643445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1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75C3-E17F-43A1-BC75-CC72F34AAAB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BBBFE-EF11-4A62-8588-20643445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38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75C3-E17F-43A1-BC75-CC72F34AAAB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BBBFE-EF11-4A62-8588-20643445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22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75C3-E17F-43A1-BC75-CC72F34AAAB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BBBFE-EF11-4A62-8588-20643445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84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75C3-E17F-43A1-BC75-CC72F34AAAB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BBBFE-EF11-4A62-8588-20643445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06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75C3-E17F-43A1-BC75-CC72F34AAAB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BBBFE-EF11-4A62-8588-20643445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39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75C3-E17F-43A1-BC75-CC72F34AAAB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BBBFE-EF11-4A62-8588-20643445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9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775C3-E17F-43A1-BC75-CC72F34AAAB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BBBFE-EF11-4A62-8588-20643445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92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775C3-E17F-43A1-BC75-CC72F34AAAB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BBBFE-EF11-4A62-8588-2064344598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9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image" Target="../media/image16.png"/><Relationship Id="rId21" Type="http://schemas.openxmlformats.org/officeDocument/2006/relationships/tags" Target="../tags/tag21.xml"/><Relationship Id="rId34" Type="http://schemas.openxmlformats.org/officeDocument/2006/relationships/image" Target="../media/image11.png"/><Relationship Id="rId42" Type="http://schemas.openxmlformats.org/officeDocument/2006/relationships/image" Target="../media/image19.png"/><Relationship Id="rId47" Type="http://schemas.openxmlformats.org/officeDocument/2006/relationships/image" Target="../media/image23.png"/><Relationship Id="rId50" Type="http://schemas.openxmlformats.org/officeDocument/2006/relationships/image" Target="../media/image26.png"/><Relationship Id="rId55" Type="http://schemas.openxmlformats.org/officeDocument/2006/relationships/image" Target="../media/image31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image" Target="../media/image10.png"/><Relationship Id="rId38" Type="http://schemas.openxmlformats.org/officeDocument/2006/relationships/image" Target="../media/image15.png"/><Relationship Id="rId46" Type="http://schemas.openxmlformats.org/officeDocument/2006/relationships/image" Target="../media/image22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6.png"/><Relationship Id="rId41" Type="http://schemas.openxmlformats.org/officeDocument/2006/relationships/image" Target="../media/image18.png"/><Relationship Id="rId54" Type="http://schemas.openxmlformats.org/officeDocument/2006/relationships/image" Target="../media/image30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image" Target="../media/image9.png"/><Relationship Id="rId37" Type="http://schemas.openxmlformats.org/officeDocument/2006/relationships/image" Target="../media/image14.png"/><Relationship Id="rId40" Type="http://schemas.openxmlformats.org/officeDocument/2006/relationships/image" Target="../media/image17.png"/><Relationship Id="rId45" Type="http://schemas.openxmlformats.org/officeDocument/2006/relationships/image" Target="../media/image21.png"/><Relationship Id="rId53" Type="http://schemas.openxmlformats.org/officeDocument/2006/relationships/image" Target="../media/image29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slideLayout" Target="../slideLayouts/slideLayout7.xml"/><Relationship Id="rId36" Type="http://schemas.openxmlformats.org/officeDocument/2006/relationships/image" Target="../media/image13.png"/><Relationship Id="rId49" Type="http://schemas.openxmlformats.org/officeDocument/2006/relationships/image" Target="../media/image25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8.png"/><Relationship Id="rId44" Type="http://schemas.openxmlformats.org/officeDocument/2006/relationships/image" Target="../media/image20.png"/><Relationship Id="rId52" Type="http://schemas.openxmlformats.org/officeDocument/2006/relationships/image" Target="../media/image2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image" Target="../media/image7.png"/><Relationship Id="rId35" Type="http://schemas.openxmlformats.org/officeDocument/2006/relationships/image" Target="../media/image12.png"/><Relationship Id="rId43" Type="http://schemas.openxmlformats.org/officeDocument/2006/relationships/image" Target="../media/image1.png"/><Relationship Id="rId48" Type="http://schemas.openxmlformats.org/officeDocument/2006/relationships/image" Target="../media/image24.png"/><Relationship Id="rId56" Type="http://schemas.openxmlformats.org/officeDocument/2006/relationships/image" Target="../media/image32.png"/><Relationship Id="rId8" Type="http://schemas.openxmlformats.org/officeDocument/2006/relationships/tags" Target="../tags/tag8.xml"/><Relationship Id="rId51" Type="http://schemas.openxmlformats.org/officeDocument/2006/relationships/image" Target="../media/image27.png"/><Relationship Id="rId3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39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image" Target="../media/image1.png"/><Relationship Id="rId17" Type="http://schemas.openxmlformats.org/officeDocument/2006/relationships/image" Target="../media/image43.png"/><Relationship Id="rId2" Type="http://schemas.openxmlformats.org/officeDocument/2006/relationships/tags" Target="../tags/tag29.xml"/><Relationship Id="rId16" Type="http://schemas.openxmlformats.org/officeDocument/2006/relationships/image" Target="../media/image42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38.png"/><Relationship Id="rId5" Type="http://schemas.openxmlformats.org/officeDocument/2006/relationships/tags" Target="../tags/tag32.xml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tags" Target="../tags/tag31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A1A88-2306-4948-A80A-B1BCB0A51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9" y="941832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dirty="0"/>
              <a:t>GRAPH FREQUENCY ANALYSIS OF COVID-19 INCIDENCE TO IDENTIFY COUNTY-LEVEL CONTAGION PATTERNS </a:t>
            </a:r>
            <a:br>
              <a:rPr lang="en-US" sz="2800" b="1" dirty="0"/>
            </a:br>
            <a:r>
              <a:rPr lang="en-US" sz="2800" b="1" dirty="0"/>
              <a:t>IN THE UNITED STATES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3913D-6079-4FF5-82D0-35AF76220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899968"/>
            <a:ext cx="10506456" cy="17970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Yang Li and Gonzalo Mateos</a:t>
            </a:r>
          </a:p>
          <a:p>
            <a:r>
              <a:rPr lang="en-US" sz="1600" dirty="0"/>
              <a:t>Dept. of Electrical and Computer Engineering</a:t>
            </a:r>
          </a:p>
          <a:p>
            <a:r>
              <a:rPr lang="en-US" sz="1600" dirty="0"/>
              <a:t>University of Rochester</a:t>
            </a:r>
          </a:p>
          <a:p>
            <a:r>
              <a:rPr lang="en-US" sz="1600" dirty="0"/>
              <a:t>IEEE ICASSP 2021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EF0764F-1C88-458D-AA63-85A871F27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" y="6437386"/>
            <a:ext cx="1339997" cy="27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95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6DAAEFB2-5A00-4903-B144-8E865BEF9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4654"/>
          <a:stretch/>
        </p:blipFill>
        <p:spPr>
          <a:xfrm>
            <a:off x="5731027" y="4506381"/>
            <a:ext cx="3013876" cy="2054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73635E5-2297-45D2-97FA-B0C53B8190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170"/>
          <a:stretch/>
        </p:blipFill>
        <p:spPr>
          <a:xfrm>
            <a:off x="5747464" y="181061"/>
            <a:ext cx="2998757" cy="2054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7DD1BA28-A29F-4540-A0D1-BD31F9E9E1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4367"/>
          <a:stretch/>
        </p:blipFill>
        <p:spPr>
          <a:xfrm>
            <a:off x="8882870" y="179225"/>
            <a:ext cx="3013855" cy="2060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88B8724A-57AF-4A26-9798-A1D4E4328A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882"/>
          <a:stretch/>
        </p:blipFill>
        <p:spPr>
          <a:xfrm>
            <a:off x="5748783" y="2340633"/>
            <a:ext cx="2998756" cy="2060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3ECFA502-A050-4A5F-ADC2-F323D12EC5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5" r="4" b="17705"/>
          <a:stretch/>
        </p:blipFill>
        <p:spPr>
          <a:xfrm>
            <a:off x="8882850" y="2340633"/>
            <a:ext cx="3013875" cy="2054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F7BC7596-6D36-4B49-B9F0-B6A5FCFFDC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" r="1" b="18564"/>
          <a:stretch/>
        </p:blipFill>
        <p:spPr>
          <a:xfrm>
            <a:off x="8882849" y="4506381"/>
            <a:ext cx="3013875" cy="2054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2D8449-EE82-4333-AEA1-FD8EC51D6F3B}"/>
              </a:ext>
            </a:extLst>
          </p:cNvPr>
          <p:cNvSpPr txBox="1"/>
          <p:nvPr/>
        </p:nvSpPr>
        <p:spPr>
          <a:xfrm>
            <a:off x="7728402" y="1830059"/>
            <a:ext cx="876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HP week 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04D335-AC82-4D4A-9C3D-D5853388EC1E}"/>
              </a:ext>
            </a:extLst>
          </p:cNvPr>
          <p:cNvSpPr txBox="1"/>
          <p:nvPr/>
        </p:nvSpPr>
        <p:spPr>
          <a:xfrm>
            <a:off x="7728402" y="4012508"/>
            <a:ext cx="876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HP week 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6D1054-CA44-4469-9636-922E945628BC}"/>
              </a:ext>
            </a:extLst>
          </p:cNvPr>
          <p:cNvSpPr txBox="1"/>
          <p:nvPr/>
        </p:nvSpPr>
        <p:spPr>
          <a:xfrm>
            <a:off x="7728401" y="6160887"/>
            <a:ext cx="1001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HP week 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9CE8A0-69AC-4918-8D32-AE6A27BD147F}"/>
              </a:ext>
            </a:extLst>
          </p:cNvPr>
          <p:cNvSpPr txBox="1"/>
          <p:nvPr/>
        </p:nvSpPr>
        <p:spPr>
          <a:xfrm>
            <a:off x="10954837" y="1830058"/>
            <a:ext cx="876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LP week 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6F9193-C8EC-4DDC-B9EE-726333BAF3C5}"/>
              </a:ext>
            </a:extLst>
          </p:cNvPr>
          <p:cNvSpPr txBox="1"/>
          <p:nvPr/>
        </p:nvSpPr>
        <p:spPr>
          <a:xfrm>
            <a:off x="10954837" y="4012507"/>
            <a:ext cx="876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LP week 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941F2E-1A5D-47CB-88A4-D79B061EC4BF}"/>
              </a:ext>
            </a:extLst>
          </p:cNvPr>
          <p:cNvSpPr txBox="1"/>
          <p:nvPr/>
        </p:nvSpPr>
        <p:spPr>
          <a:xfrm>
            <a:off x="10954837" y="6160887"/>
            <a:ext cx="941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LP week 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4DD929-59D7-49EE-9C8F-1B71AF218462}"/>
              </a:ext>
            </a:extLst>
          </p:cNvPr>
          <p:cNvSpPr txBox="1"/>
          <p:nvPr/>
        </p:nvSpPr>
        <p:spPr>
          <a:xfrm>
            <a:off x="376705" y="876445"/>
            <a:ext cx="4785837" cy="742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Temporal analysis of signals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389CDF-A3E4-4DE4-BF40-B4A2150CB88E}"/>
              </a:ext>
            </a:extLst>
          </p:cNvPr>
          <p:cNvSpPr txBox="1"/>
          <p:nvPr/>
        </p:nvSpPr>
        <p:spPr>
          <a:xfrm>
            <a:off x="394697" y="1619250"/>
            <a:ext cx="5328770" cy="3713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Lose rich temporal information </a:t>
            </a:r>
            <a:r>
              <a:rPr lang="en-US" sz="1600" dirty="0"/>
              <a:t>by </a:t>
            </a: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Taking average of decomposed signals</a:t>
            </a:r>
          </a:p>
          <a:p>
            <a:pPr indent="-228600" defTabSz="9144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Partition complete signals into temporal windows</a:t>
            </a: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/>
              <a:t>The row-wise average of each window was taken</a:t>
            </a: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Focus on New York city area</a:t>
            </a:r>
          </a:p>
          <a:p>
            <a:pPr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u="sng" dirty="0"/>
              <a:t>Localized outbreak identified as a high-pass signal first</a:t>
            </a: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/>
              <a:t>Started in the Westchester county at week 6</a:t>
            </a:r>
          </a:p>
          <a:p>
            <a:pPr indent="-228600" defTabSz="9144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Magnitudes of high-pass signals decreased</a:t>
            </a:r>
          </a:p>
          <a:p>
            <a:pPr indent="-228600" defTabSz="9144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Low-pass signals started gaining dominance</a:t>
            </a:r>
          </a:p>
          <a:p>
            <a:pPr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Transformation of localized outbreak to widely spread</a:t>
            </a: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/>
              <a:t>Reflected in the graph frequency analysis</a:t>
            </a: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/>
              <a:t>Transition between frequency bands</a:t>
            </a:r>
          </a:p>
        </p:txBody>
      </p:sp>
      <p:pic>
        <p:nvPicPr>
          <p:cNvPr id="31" name="Picture 30" descr="Text&#10;&#10;Description automatically generated">
            <a:extLst>
              <a:ext uri="{FF2B5EF4-FFF2-40B4-BE49-F238E27FC236}">
                <a16:creationId xmlns:a16="http://schemas.microsoft.com/office/drawing/2014/main" id="{7614886D-C813-4821-BD40-6F698F5633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" y="6437386"/>
            <a:ext cx="1339997" cy="27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95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391721-B199-444D-8804-9A6853445372}"/>
              </a:ext>
            </a:extLst>
          </p:cNvPr>
          <p:cNvSpPr txBox="1"/>
          <p:nvPr/>
        </p:nvSpPr>
        <p:spPr>
          <a:xfrm>
            <a:off x="1115568" y="548640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Conclusions and Future work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1A8899-0424-4DCE-A500-E53C1E87FA6F}"/>
              </a:ext>
            </a:extLst>
          </p:cNvPr>
          <p:cNvSpPr txBox="1"/>
          <p:nvPr/>
        </p:nvSpPr>
        <p:spPr>
          <a:xfrm>
            <a:off x="1057868" y="2141184"/>
            <a:ext cx="10168128" cy="3695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Investigated the tool of </a:t>
            </a:r>
            <a:r>
              <a:rPr lang="en-US" dirty="0">
                <a:solidFill>
                  <a:srgbClr val="0070C0"/>
                </a:solidFill>
              </a:rPr>
              <a:t>Graph Signal Processing</a:t>
            </a:r>
          </a:p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Applied it for analysis of COVID-19 contagion patterns</a:t>
            </a:r>
          </a:p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Information extracted from graph frequency domain </a:t>
            </a:r>
          </a:p>
          <a:p>
            <a:pPr marL="742950" lvl="1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dirty="0"/>
              <a:t>Graph low/high frequency </a:t>
            </a:r>
            <a:r>
              <a:rPr lang="en-US" sz="1600" dirty="0">
                <a:sym typeface="Wingdings" panose="05000000000000000000" pitchFamily="2" charset="2"/>
              </a:rPr>
              <a:t></a:t>
            </a:r>
            <a:r>
              <a:rPr lang="en-US" sz="1600" i="1" dirty="0">
                <a:sym typeface="Wingdings" panose="05000000000000000000" pitchFamily="2" charset="2"/>
              </a:rPr>
              <a:t> </a:t>
            </a:r>
            <a:r>
              <a:rPr lang="en-US" sz="1600" i="1" dirty="0"/>
              <a:t>across/within-county contagion spread </a:t>
            </a:r>
          </a:p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GSP provides novel insights for mining and learning vital information from graphs. </a:t>
            </a:r>
          </a:p>
          <a:p>
            <a:pPr marL="285750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Future work shall be devoted to </a:t>
            </a:r>
          </a:p>
          <a:p>
            <a:pPr marL="742950" lvl="1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dirty="0"/>
              <a:t>Consider dynamic population mobility to construct graphs</a:t>
            </a:r>
          </a:p>
          <a:p>
            <a:pPr marL="742950" lvl="1" indent="-228600" defTabSz="9144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dirty="0"/>
              <a:t>Focus more on spatio-temporal analysis on finer scales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8BAC4A2-294A-4176-9895-FA74D1D28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" y="6437386"/>
            <a:ext cx="1339997" cy="27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66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2541D-B600-4121-B81F-BE9F0F9BFAEF}"/>
              </a:ext>
            </a:extLst>
          </p:cNvPr>
          <p:cNvSpPr txBox="1"/>
          <p:nvPr/>
        </p:nvSpPr>
        <p:spPr>
          <a:xfrm>
            <a:off x="183069" y="1479095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+mj-lt"/>
                <a:ea typeface="+mj-ea"/>
                <a:cs typeface="+mj-cs"/>
              </a:rPr>
              <a:t>COVID-19 pandemic on US soil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dirty="0">
              <a:latin typeface="+mj-lt"/>
              <a:ea typeface="+mj-ea"/>
              <a:cs typeface="+mj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01EC29-BACE-4F2B-A079-709E164C8BDD}"/>
              </a:ext>
            </a:extLst>
          </p:cNvPr>
          <p:cNvSpPr txBox="1"/>
          <p:nvPr/>
        </p:nvSpPr>
        <p:spPr>
          <a:xfrm>
            <a:off x="183070" y="2289541"/>
            <a:ext cx="5495163" cy="4054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Early scattered regional outbreaks to country-wide spread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Diverse patterns at various timescales and locations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Vital to understand spread patterns of the epidemic</a:t>
            </a:r>
            <a:endParaRPr lang="en-US" sz="1400" b="1" dirty="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In this work, we focus on:</a:t>
            </a:r>
          </a:p>
          <a:p>
            <a:pPr marL="4000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Spatio-temporal study</a:t>
            </a:r>
          </a:p>
          <a:p>
            <a:pPr marL="8572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i="1" u="sng" dirty="0"/>
              <a:t>Case data from 3142 US counties</a:t>
            </a:r>
          </a:p>
          <a:p>
            <a:pPr marL="8572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i="1" u="sng" dirty="0"/>
              <a:t>Daily confirmed cases from Jan 22 to Aug 31, 2020</a:t>
            </a:r>
          </a:p>
          <a:p>
            <a:pPr marL="4000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Graph frequency analysis</a:t>
            </a:r>
          </a:p>
          <a:p>
            <a:pPr marL="8572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Graph of commute flows between counties</a:t>
            </a:r>
          </a:p>
          <a:p>
            <a:pPr marL="8572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Graph signals and Graph Fourier Transform</a:t>
            </a:r>
          </a:p>
          <a:p>
            <a:pPr marL="8572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Identify spatial contagion patterns from frequency analysis</a:t>
            </a:r>
          </a:p>
          <a:p>
            <a:pPr marL="1314450"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i="1" dirty="0"/>
              <a:t>Within/across counties </a:t>
            </a:r>
            <a:r>
              <a:rPr lang="en-US" sz="1200" dirty="0">
                <a:sym typeface="Wingdings" panose="05000000000000000000" pitchFamily="2" charset="2"/>
              </a:rPr>
              <a:t></a:t>
            </a:r>
            <a:r>
              <a:rPr lang="en-US" sz="1200" i="1" dirty="0">
                <a:sym typeface="Wingdings" panose="05000000000000000000" pitchFamily="2" charset="2"/>
              </a:rPr>
              <a:t> low/high-pass components</a:t>
            </a:r>
            <a:endParaRPr lang="en-US" sz="1200" i="1" dirty="0"/>
          </a:p>
          <a:p>
            <a:pPr marL="4000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Contagion pattern transformation</a:t>
            </a:r>
          </a:p>
          <a:p>
            <a:pPr marL="8572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Study nature of contagion patterns within counties</a:t>
            </a:r>
          </a:p>
          <a:p>
            <a:pPr marL="8572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Investigate contagion pattern transformation</a:t>
            </a:r>
          </a:p>
          <a:p>
            <a:pPr marL="1314450" lvl="2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i="1" dirty="0"/>
              <a:t>From localized outbreaks to regional spread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88D7A53-5ED8-478C-A028-9207BCB65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228" y="348047"/>
            <a:ext cx="4319998" cy="29159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3D9B0381-6FD3-40C0-B528-33E372440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" y="6437386"/>
            <a:ext cx="1339997" cy="276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475681-1E50-4C2C-AB34-43911B8D4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960" y="3612093"/>
            <a:ext cx="4966080" cy="314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94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 object, star&#10;&#10;Description automatically generated">
            <a:extLst>
              <a:ext uri="{FF2B5EF4-FFF2-40B4-BE49-F238E27FC236}">
                <a16:creationId xmlns:a16="http://schemas.microsoft.com/office/drawing/2014/main" id="{604F5872-D8F2-455A-A1DF-4C561FFA89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6" r="-2" b="-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FA590FFA-679D-4A9E-A43A-612D7E1B2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3" r="-2" b="28698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035B61-D859-4D26-894B-2CB0FF1FB86A}"/>
              </a:ext>
            </a:extLst>
          </p:cNvPr>
          <p:cNvSpPr txBox="1"/>
          <p:nvPr/>
        </p:nvSpPr>
        <p:spPr>
          <a:xfrm>
            <a:off x="200026" y="1141011"/>
            <a:ext cx="5514974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Graph-theoretic preliminaries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57DE83-0A45-497C-AF98-03AE0CB10868}"/>
              </a:ext>
            </a:extLst>
          </p:cNvPr>
          <p:cNvSpPr txBox="1"/>
          <p:nvPr/>
        </p:nvSpPr>
        <p:spPr>
          <a:xfrm>
            <a:off x="128016" y="2580185"/>
            <a:ext cx="6000750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Graphs enable modeling complex interactions within data</a:t>
            </a:r>
          </a:p>
          <a:p>
            <a:pPr marL="742950"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/>
              <a:t>Nodes as data entities</a:t>
            </a:r>
          </a:p>
          <a:p>
            <a:pPr marL="742950"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/>
              <a:t>Edges as relations between nodes</a:t>
            </a:r>
          </a:p>
          <a:p>
            <a:pPr marL="742950"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/>
              <a:t>Nodal attributes of features of the elements of interest</a:t>
            </a:r>
          </a:p>
          <a:p>
            <a:pPr marL="285750" indent="-228600" defTabSz="9144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Graph topology </a:t>
            </a:r>
            <a:r>
              <a:rPr lang="en-US" sz="1600" dirty="0"/>
              <a:t>provides prior information about the graph signals</a:t>
            </a:r>
          </a:p>
          <a:p>
            <a:pPr marL="285750" indent="-228600" defTabSz="9144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Graph signals </a:t>
            </a:r>
            <a:r>
              <a:rPr lang="en-US" sz="1600" dirty="0"/>
              <a:t>determine and update pairwise node relationships</a:t>
            </a:r>
          </a:p>
          <a:p>
            <a:pPr marL="285750" indent="-228600" defTabSz="9144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b="1" dirty="0"/>
              <a:t>Graph Signal Processing (GSP)</a:t>
            </a:r>
          </a:p>
          <a:p>
            <a:pPr marL="742950"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u="sng" dirty="0"/>
              <a:t>Leverage relational structure encoded in the graph</a:t>
            </a:r>
          </a:p>
          <a:p>
            <a:pPr marL="742950"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u="sng" dirty="0"/>
              <a:t>Carry out information processing tasks</a:t>
            </a:r>
          </a:p>
          <a:p>
            <a:pPr marL="28575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GSP advances in various applications</a:t>
            </a:r>
          </a:p>
          <a:p>
            <a:pPr marL="742950"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Social networks, biological networks, etc.</a:t>
            </a:r>
          </a:p>
        </p:txBody>
      </p:sp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id="{FEEC8C6B-7CB6-4453-AE07-56C9CB3AC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" y="6437386"/>
            <a:ext cx="1339997" cy="27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51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FBBB09DE-EBD9-43A0-A81D-0EB627241DD8}"/>
              </a:ext>
            </a:extLst>
          </p:cNvPr>
          <p:cNvGrpSpPr/>
          <p:nvPr/>
        </p:nvGrpSpPr>
        <p:grpSpPr>
          <a:xfrm>
            <a:off x="443884" y="271822"/>
            <a:ext cx="11282339" cy="3290773"/>
            <a:chOff x="461315" y="409620"/>
            <a:chExt cx="11282339" cy="329077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911DD43-7AE4-4E07-9451-0696644CFD7D}"/>
                </a:ext>
              </a:extLst>
            </p:cNvPr>
            <p:cNvSpPr txBox="1"/>
            <p:nvPr/>
          </p:nvSpPr>
          <p:spPr>
            <a:xfrm>
              <a:off x="461315" y="409620"/>
              <a:ext cx="11282339" cy="329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en-US" sz="1600" dirty="0"/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endParaRPr lang="en-US" sz="1600" dirty="0"/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400" dirty="0"/>
                <a:t>Weighted, undirected, and connected graph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200" dirty="0"/>
                <a:t>                          set of nodes and set of edges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400" dirty="0"/>
                <a:t>Nonnegative reals                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200" dirty="0"/>
                <a:t>Strength of connections (similarity or influence)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200" i="1" dirty="0"/>
                <a:t>Counties as nodes and amount of population commuting as edge weights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400" dirty="0"/>
                <a:t>Signals associated with the graph nodes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200" dirty="0"/>
                <a:t>Daily confirmed cases per county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200" dirty="0"/>
                <a:t>Large         </a:t>
              </a:r>
              <a:r>
                <a:rPr lang="en-US" sz="1200" dirty="0">
                  <a:sym typeface="Wingdings" panose="05000000000000000000" pitchFamily="2" charset="2"/>
                </a:rPr>
                <a:t> signal values      and       </a:t>
              </a:r>
              <a:r>
                <a:rPr lang="en-US" sz="1200" dirty="0"/>
                <a:t>tend to be similar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200" i="1" u="sng" dirty="0"/>
                <a:t>Spread of virus highly depends on commuting flows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400" dirty="0"/>
                <a:t>Edge weights establish link between signal values and graph topology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200" dirty="0"/>
                <a:t>GSP approach within this work</a:t>
              </a:r>
            </a:p>
          </p:txBody>
        </p:sp>
        <p:pic>
          <p:nvPicPr>
            <p:cNvPr id="46" name="Picture 45" descr="\documentclass{article}&#10;\usepackage{amsmath}&#10;\pagestyle{empty}&#10;\begin{document}&#10;&#10;$\mathbf{x} = [x_1, \ldots, x_{N}]^T$&#10;&#10;&#10;\end{document}" title="IguanaTex Bitmap Display">
              <a:extLst>
                <a:ext uri="{FF2B5EF4-FFF2-40B4-BE49-F238E27FC236}">
                  <a16:creationId xmlns:a16="http://schemas.microsoft.com/office/drawing/2014/main" id="{61486504-29FC-48E7-AE62-B08371033ED4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0693" y="2246726"/>
              <a:ext cx="1346133" cy="193067"/>
            </a:xfrm>
            <a:prstGeom prst="rect">
              <a:avLst/>
            </a:prstGeom>
          </p:spPr>
        </p:pic>
        <p:pic>
          <p:nvPicPr>
            <p:cNvPr id="40" name="Picture 39" descr="\documentclass{article}&#10;\usepackage{amsmath}&#10;\pagestyle{empty}&#10;\begin{document}&#10;&#10;$\mathcal G(\mathcal V,\mathcal E,\mathbf W)$&#10;&#10;&#10;\end{document}" title="IguanaTex Bitmap Display">
              <a:extLst>
                <a:ext uri="{FF2B5EF4-FFF2-40B4-BE49-F238E27FC236}">
                  <a16:creationId xmlns:a16="http://schemas.microsoft.com/office/drawing/2014/main" id="{CA75C0F4-B81B-4CB4-894C-947800D527BA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7675" y="1095661"/>
              <a:ext cx="832000" cy="178133"/>
            </a:xfrm>
            <a:prstGeom prst="rect">
              <a:avLst/>
            </a:prstGeom>
          </p:spPr>
        </p:pic>
        <p:pic>
          <p:nvPicPr>
            <p:cNvPr id="42" name="Picture 41" descr="\documentclass{article}&#10;\usepackage{amsmath}&#10;\pagestyle{empty}&#10;\begin{document}&#10;&#10;$\mathcal V = \{1, \ldots, N\}$&#10;&#10;&#10;\end{document}" title="IguanaTex Bitmap Display">
              <a:extLst>
                <a:ext uri="{FF2B5EF4-FFF2-40B4-BE49-F238E27FC236}">
                  <a16:creationId xmlns:a16="http://schemas.microsoft.com/office/drawing/2014/main" id="{78EB9FF0-5F65-446F-B91F-BC25D9789EC2}"/>
                </a:ext>
              </a:extLst>
            </p:cNvPr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655" y="1346413"/>
              <a:ext cx="995657" cy="152686"/>
            </a:xfrm>
            <a:prstGeom prst="rect">
              <a:avLst/>
            </a:prstGeom>
          </p:spPr>
        </p:pic>
        <p:pic>
          <p:nvPicPr>
            <p:cNvPr id="44" name="Picture 43" descr="\documentclass{article}&#10;\usepackage{amsmath}&#10;\pagestyle{empty}&#10;\begin{document}&#10;&#10;$\mathcal E\subseteq \mathcal V \times \mathcal V$&#10;&#10;&#10;\end{document}" title="IguanaTex Bitmap Display">
              <a:extLst>
                <a:ext uri="{FF2B5EF4-FFF2-40B4-BE49-F238E27FC236}">
                  <a16:creationId xmlns:a16="http://schemas.microsoft.com/office/drawing/2014/main" id="{F52EC302-B221-494F-890B-1A0E3BE28E9E}"/>
                </a:ext>
              </a:extLst>
            </p:cNvPr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797" y="1353343"/>
              <a:ext cx="683886" cy="128000"/>
            </a:xfrm>
            <a:prstGeom prst="rect">
              <a:avLst/>
            </a:prstGeom>
          </p:spPr>
        </p:pic>
        <p:pic>
          <p:nvPicPr>
            <p:cNvPr id="35" name="Picture 34" descr="\documentclass{article}&#10;\usepackage{amsmath}&#10;\pagestyle{empty}&#10;\begin{document}&#10;&#10;$x_i$&#10;&#10;&#10;\end{document}" title="IguanaTex Bitmap Display">
              <a:extLst>
                <a:ext uri="{FF2B5EF4-FFF2-40B4-BE49-F238E27FC236}">
                  <a16:creationId xmlns:a16="http://schemas.microsoft.com/office/drawing/2014/main" id="{D258FD21-2250-4DE8-97EF-5312DC52EFD6}"/>
                </a:ext>
              </a:extLst>
            </p:cNvPr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071" y="2770891"/>
              <a:ext cx="140800" cy="105600"/>
            </a:xfrm>
            <a:prstGeom prst="rect">
              <a:avLst/>
            </a:prstGeom>
          </p:spPr>
        </p:pic>
        <p:pic>
          <p:nvPicPr>
            <p:cNvPr id="27" name="Picture 26" descr="\documentclass{article}&#10;\usepackage{amsmath}&#10;\pagestyle{empty}&#10;\begin{document}&#10;&#10;$W_{ij} \geq 0$&#10;&#10;&#10;\end{document}" title="IguanaTex Bitmap Display">
              <a:extLst>
                <a:ext uri="{FF2B5EF4-FFF2-40B4-BE49-F238E27FC236}">
                  <a16:creationId xmlns:a16="http://schemas.microsoft.com/office/drawing/2014/main" id="{472E89D0-6CFC-41BF-9117-E5B92C86E85B}"/>
                </a:ext>
              </a:extLst>
            </p:cNvPr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824" y="1589452"/>
              <a:ext cx="600533" cy="172800"/>
            </a:xfrm>
            <a:prstGeom prst="rect">
              <a:avLst/>
            </a:prstGeom>
          </p:spPr>
        </p:pic>
        <p:pic>
          <p:nvPicPr>
            <p:cNvPr id="48" name="Picture 47" descr="\documentclass{article}&#10;\usepackage{amsmath}&#10;\pagestyle{empty}&#10;\begin{document}&#10;&#10;$W_{ij}$&#10;&#10;&#10;\end{document}" title="IguanaTex Bitmap Display">
              <a:extLst>
                <a:ext uri="{FF2B5EF4-FFF2-40B4-BE49-F238E27FC236}">
                  <a16:creationId xmlns:a16="http://schemas.microsoft.com/office/drawing/2014/main" id="{958AA443-B499-46BB-A8DC-9853409C93D3}"/>
                </a:ext>
              </a:extLst>
            </p:cNvPr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239" y="2746752"/>
              <a:ext cx="224914" cy="148114"/>
            </a:xfrm>
            <a:prstGeom prst="rect">
              <a:avLst/>
            </a:prstGeom>
          </p:spPr>
        </p:pic>
        <p:pic>
          <p:nvPicPr>
            <p:cNvPr id="38" name="Picture 37" descr="\documentclass{article}&#10;\usepackage{amsmath}&#10;\pagestyle{empty}&#10;\begin{document}&#10;&#10;$x_j$&#10;&#10;&#10;\end{document}" title="IguanaTex Bitmap Display">
              <a:extLst>
                <a:ext uri="{FF2B5EF4-FFF2-40B4-BE49-F238E27FC236}">
                  <a16:creationId xmlns:a16="http://schemas.microsoft.com/office/drawing/2014/main" id="{D13B434F-8A20-42BA-9256-A1ABE6CD3274}"/>
                </a:ext>
              </a:extLst>
            </p:cNvPr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463" y="2772992"/>
              <a:ext cx="151467" cy="130133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20D68E0-E686-444E-8303-8F56B4B35973}"/>
              </a:ext>
            </a:extLst>
          </p:cNvPr>
          <p:cNvSpPr txBox="1"/>
          <p:nvPr/>
        </p:nvSpPr>
        <p:spPr>
          <a:xfrm>
            <a:off x="443884" y="3438853"/>
            <a:ext cx="5153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Graph Fourier Transform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B2F0E8-0250-44D5-9433-2E580DFD85BB}"/>
              </a:ext>
            </a:extLst>
          </p:cNvPr>
          <p:cNvSpPr txBox="1"/>
          <p:nvPr/>
        </p:nvSpPr>
        <p:spPr>
          <a:xfrm>
            <a:off x="435006" y="307572"/>
            <a:ext cx="5153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Graph signal fundamentals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C25D79C-57FB-4C4D-A582-19F6C81E313F}"/>
              </a:ext>
            </a:extLst>
          </p:cNvPr>
          <p:cNvGrpSpPr/>
          <p:nvPr/>
        </p:nvGrpSpPr>
        <p:grpSpPr>
          <a:xfrm>
            <a:off x="454505" y="3892242"/>
            <a:ext cx="7626243" cy="2330510"/>
            <a:chOff x="471936" y="3870241"/>
            <a:chExt cx="7626243" cy="233051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90BD4C6-AB84-4F6C-829F-F05FF14EFCA3}"/>
                </a:ext>
              </a:extLst>
            </p:cNvPr>
            <p:cNvSpPr txBox="1"/>
            <p:nvPr/>
          </p:nvSpPr>
          <p:spPr>
            <a:xfrm>
              <a:off x="471936" y="3870241"/>
              <a:ext cx="7626243" cy="2330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400" dirty="0"/>
                <a:t>Decompose graph signal into orthonormal components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200" i="1" dirty="0"/>
                <a:t>Different modes of variation w.r.t graph topology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400" dirty="0"/>
                <a:t>Represent graph signals in vertex domain and frequency domain</a:t>
              </a:r>
            </a:p>
            <a:p>
              <a:pPr>
                <a:lnSpc>
                  <a:spcPct val="120000"/>
                </a:lnSpc>
              </a:pPr>
              <a:endParaRPr lang="en-US" sz="1400" dirty="0"/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400" dirty="0"/>
                <a:t>Laplacian eigenvalues 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400" dirty="0"/>
                <a:t>Orthonormal matrix of eigenvectors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endParaRPr lang="en-US" sz="1400" dirty="0"/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400" dirty="0"/>
                <a:t>GFT encodes a notion of signal variability over the graph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200" u="sng" dirty="0"/>
                <a:t>Akin to the frequency in Fourier analysis of temporal signals</a:t>
              </a:r>
            </a:p>
          </p:txBody>
        </p:sp>
        <p:pic>
          <p:nvPicPr>
            <p:cNvPr id="54" name="Picture 53" descr="\documentclass{article}&#10;\usepackage{amsmath}&#10;\pagestyle{empty}&#10;\begin{document}&#10;&#10;$\mathbf L = \text{diag}(\mathbf W \mathbf 1) - \mathbf W$&#10;&#10;&#10;\end{document}" title="IguanaTex Bitmap Display">
              <a:extLst>
                <a:ext uri="{FF2B5EF4-FFF2-40B4-BE49-F238E27FC236}">
                  <a16:creationId xmlns:a16="http://schemas.microsoft.com/office/drawing/2014/main" id="{B7BE5436-8905-4449-AD93-5A96ED3B48F2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7186" y="4716735"/>
              <a:ext cx="1549866" cy="178133"/>
            </a:xfrm>
            <a:prstGeom prst="rect">
              <a:avLst/>
            </a:prstGeom>
          </p:spPr>
        </p:pic>
        <p:pic>
          <p:nvPicPr>
            <p:cNvPr id="58" name="Picture 57" descr="\documentclass{article}&#10;\usepackage{amsmath}&#10;\pagestyle{empty}&#10;\begin{document}&#10;&#10;$\Lambda = \text{diag} (\lambda_1, \dots, \lambda_N)$&#10;&#10;&#10;\end{document}" title="IguanaTex Bitmap Display">
              <a:extLst>
                <a:ext uri="{FF2B5EF4-FFF2-40B4-BE49-F238E27FC236}">
                  <a16:creationId xmlns:a16="http://schemas.microsoft.com/office/drawing/2014/main" id="{52CE21F7-F5D2-4CFE-B9A3-D43210E67886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456" y="4963733"/>
              <a:ext cx="1612800" cy="178133"/>
            </a:xfrm>
            <a:prstGeom prst="rect">
              <a:avLst/>
            </a:prstGeom>
          </p:spPr>
        </p:pic>
        <p:pic>
          <p:nvPicPr>
            <p:cNvPr id="60" name="Picture 59" descr="\documentclass{article}&#10;\usepackage{amsmath}&#10;\pagestyle{empty}&#10;\begin{document}&#10;&#10;$\mathbf V = [v_1, \dots, v_N]$&#10;&#10;&#10;\end{document}" title="IguanaTex Bitmap Display">
              <a:extLst>
                <a:ext uri="{FF2B5EF4-FFF2-40B4-BE49-F238E27FC236}">
                  <a16:creationId xmlns:a16="http://schemas.microsoft.com/office/drawing/2014/main" id="{98136DCE-D5D5-429F-8875-9D27F4A0FC30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7938" y="5215086"/>
              <a:ext cx="1245867" cy="178133"/>
            </a:xfrm>
            <a:prstGeom prst="rect">
              <a:avLst/>
            </a:prstGeom>
          </p:spPr>
        </p:pic>
        <p:pic>
          <p:nvPicPr>
            <p:cNvPr id="64" name="Picture 63" descr="\documentclass{article}&#10;\usepackage{amsmath}&#10;\pagestyle{empty}&#10;\begin{document}&#10;&#10;$\mathbf L = \mathbf V \mathbf \Lambda \mathbf V ^{T}$&#10;&#10;&#10;\end{document}" title="IguanaTex Bitmap Display">
              <a:extLst>
                <a:ext uri="{FF2B5EF4-FFF2-40B4-BE49-F238E27FC236}">
                  <a16:creationId xmlns:a16="http://schemas.microsoft.com/office/drawing/2014/main" id="{84EC806F-8600-498F-BC02-F8FEF5178ADA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134" y="4697692"/>
              <a:ext cx="903467" cy="149333"/>
            </a:xfrm>
            <a:prstGeom prst="rect">
              <a:avLst/>
            </a:prstGeom>
          </p:spPr>
        </p:pic>
        <p:pic>
          <p:nvPicPr>
            <p:cNvPr id="68" name="Picture 67" descr="\documentclass{article}&#10;\usepackage{amsmath}&#10;\pagestyle{empty}&#10;\begin{document}&#10;&#10;$\tilde{\mathbf x} = \mathbf V ^{T} \mathbf x$&#10;&#10;&#10;\end{document}" title="IguanaTex Bitmap Display">
              <a:extLst>
                <a:ext uri="{FF2B5EF4-FFF2-40B4-BE49-F238E27FC236}">
                  <a16:creationId xmlns:a16="http://schemas.microsoft.com/office/drawing/2014/main" id="{51C7A3F8-5EE8-4968-83EB-933451EF2838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8308" y="5487266"/>
              <a:ext cx="713600" cy="149333"/>
            </a:xfrm>
            <a:prstGeom prst="rect">
              <a:avLst/>
            </a:prstGeom>
          </p:spPr>
        </p:pic>
        <p:pic>
          <p:nvPicPr>
            <p:cNvPr id="72" name="Picture 71" descr="\documentclass{article}&#10;\usepackage{amsmath}&#10;\pagestyle{empty}&#10;\begin{document}&#10;&#10;$\mathbf x = \mathbf V \tilde{\mathbf x} = \sum_{k=1}^{N} \tilde{x}_k\mathbf{v}_k$&#10;&#10;&#10;\end{document}" title="IguanaTex Bitmap Display">
              <a:extLst>
                <a:ext uri="{FF2B5EF4-FFF2-40B4-BE49-F238E27FC236}">
                  <a16:creationId xmlns:a16="http://schemas.microsoft.com/office/drawing/2014/main" id="{4B545AA2-D6DE-414F-A63F-E82AC548D78D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2606" y="5456175"/>
              <a:ext cx="1690667" cy="228267"/>
            </a:xfrm>
            <a:prstGeom prst="rect">
              <a:avLst/>
            </a:prstGeom>
          </p:spPr>
        </p:pic>
      </p:grpSp>
      <p:pic>
        <p:nvPicPr>
          <p:cNvPr id="92" name="Picture 91" descr="Text&#10;&#10;Description automatically generated">
            <a:extLst>
              <a:ext uri="{FF2B5EF4-FFF2-40B4-BE49-F238E27FC236}">
                <a16:creationId xmlns:a16="http://schemas.microsoft.com/office/drawing/2014/main" id="{77AE18B3-B686-48F9-B968-D4378F406E5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" y="6437386"/>
            <a:ext cx="1339997" cy="276711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CE1F72FD-106E-4AE3-B5E6-E547C76624C8}"/>
              </a:ext>
            </a:extLst>
          </p:cNvPr>
          <p:cNvSpPr txBox="1"/>
          <p:nvPr/>
        </p:nvSpPr>
        <p:spPr>
          <a:xfrm>
            <a:off x="6106518" y="307572"/>
            <a:ext cx="4509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Graph filtering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7EB8548-0D59-459B-837E-1F7D9ECC66B1}"/>
              </a:ext>
            </a:extLst>
          </p:cNvPr>
          <p:cNvGrpSpPr/>
          <p:nvPr/>
        </p:nvGrpSpPr>
        <p:grpSpPr>
          <a:xfrm>
            <a:off x="6110284" y="860134"/>
            <a:ext cx="7269077" cy="4194243"/>
            <a:chOff x="1508700" y="1055497"/>
            <a:chExt cx="7269077" cy="4194243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34610F9-80AD-432C-A88E-A471E482C8EC}"/>
                </a:ext>
              </a:extLst>
            </p:cNvPr>
            <p:cNvSpPr txBox="1"/>
            <p:nvPr/>
          </p:nvSpPr>
          <p:spPr>
            <a:xfrm>
              <a:off x="1508700" y="1055497"/>
              <a:ext cx="7269077" cy="4172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400" dirty="0"/>
                <a:t>Total variation of graph signal</a:t>
              </a:r>
            </a:p>
            <a:p>
              <a:pPr>
                <a:lnSpc>
                  <a:spcPct val="120000"/>
                </a:lnSpc>
              </a:pPr>
              <a:endParaRPr lang="en-US" sz="1600" dirty="0"/>
            </a:p>
            <a:p>
              <a:pPr>
                <a:lnSpc>
                  <a:spcPct val="120000"/>
                </a:lnSpc>
              </a:pPr>
              <a:endParaRPr lang="en-US" sz="1600" dirty="0"/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200" i="1" dirty="0"/>
                <a:t>Quantify how much signal changes w.r.t weights in graph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400" dirty="0"/>
                <a:t>Total variation of eigenvectors </a:t>
              </a:r>
            </a:p>
            <a:p>
              <a:pPr>
                <a:lnSpc>
                  <a:spcPct val="120000"/>
                </a:lnSpc>
              </a:pPr>
              <a:endParaRPr lang="en-US" sz="1600" dirty="0"/>
            </a:p>
            <a:p>
              <a:pPr>
                <a:lnSpc>
                  <a:spcPct val="120000"/>
                </a:lnSpc>
              </a:pPr>
              <a:endParaRPr lang="en-US" sz="1600" dirty="0"/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200" i="1" dirty="0"/>
                <a:t>Eigenvalues viewed as graph frequency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200" i="1" dirty="0"/>
                <a:t>Indicate how eigenvectors vary over the graph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400" dirty="0"/>
                <a:t>Isolate the lowest       eigenvalues and corresponding eigenvectors</a:t>
              </a:r>
            </a:p>
            <a:p>
              <a:pPr>
                <a:lnSpc>
                  <a:spcPct val="120000"/>
                </a:lnSpc>
              </a:pPr>
              <a:endParaRPr lang="en-US" sz="1600" dirty="0"/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400" dirty="0"/>
                <a:t>Graph filtering operation in the vertex domain</a:t>
              </a:r>
            </a:p>
            <a:p>
              <a:pPr>
                <a:lnSpc>
                  <a:spcPct val="120000"/>
                </a:lnSpc>
              </a:pPr>
              <a:endParaRPr lang="en-US" sz="1600" dirty="0"/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200" dirty="0"/>
                <a:t>Graph band-pass filter           and high-pass filter </a:t>
              </a: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1400" dirty="0"/>
                <a:t>Map each frequency component back to vertex domain</a:t>
              </a:r>
            </a:p>
          </p:txBody>
        </p:sp>
        <p:pic>
          <p:nvPicPr>
            <p:cNvPr id="96" name="Picture 95" descr="\documentclass{article}&#10;\usepackage{amsmath}&#10;\pagestyle{empty}&#10;\begin{document}&#10;&#10;&#10;$\text{TV}(\mathbf x) = \mathbf{x}^{T}\mathbf L \mathbf x = \sum_{i \neq j} W_{ij}(x_i - x_j)^2$&#10;&#10;\end{document}" title="IguanaTex Bitmap Display">
              <a:extLst>
                <a:ext uri="{FF2B5EF4-FFF2-40B4-BE49-F238E27FC236}">
                  <a16:creationId xmlns:a16="http://schemas.microsoft.com/office/drawing/2014/main" id="{5C551268-E8D1-47B7-B8F4-812F58957BE6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5466" y="1572483"/>
              <a:ext cx="2917333" cy="228267"/>
            </a:xfrm>
            <a:prstGeom prst="rect">
              <a:avLst/>
            </a:prstGeom>
          </p:spPr>
        </p:pic>
        <p:pic>
          <p:nvPicPr>
            <p:cNvPr id="97" name="Picture 96" descr="\documentclass{article}&#10;\usepackage{amsmath}&#10;\pagestyle{empty}&#10;\begin{document}&#10;&#10;$\mathbf{v}_{k}$&#10;&#10;&#10;\end{document}" title="IguanaTex Bitmap Display">
              <a:extLst>
                <a:ext uri="{FF2B5EF4-FFF2-40B4-BE49-F238E27FC236}">
                  <a16:creationId xmlns:a16="http://schemas.microsoft.com/office/drawing/2014/main" id="{1D99F105-17C9-42A7-AE5A-8406B79C903C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903" y="2265154"/>
              <a:ext cx="173867" cy="106667"/>
            </a:xfrm>
            <a:prstGeom prst="rect">
              <a:avLst/>
            </a:prstGeom>
          </p:spPr>
        </p:pic>
        <p:pic>
          <p:nvPicPr>
            <p:cNvPr id="98" name="Picture 97" descr="\documentclass{article}&#10;\usepackage{amsmath}&#10;\pagestyle{empty}&#10;\begin{document}&#10;&#10;$\text{TV}(\mathbf v_{k}) = \mathbf{v}_{k}^{T} \mathbf L \mathbf{v}_{k} = \lambda_{k}$&#10;&#10;&#10;\end{document}" title="IguanaTex Bitmap Display">
              <a:extLst>
                <a:ext uri="{FF2B5EF4-FFF2-40B4-BE49-F238E27FC236}">
                  <a16:creationId xmlns:a16="http://schemas.microsoft.com/office/drawing/2014/main" id="{B8CCA01D-38F2-4663-84D3-EA2D43CF1348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5466" y="2609003"/>
              <a:ext cx="1772800" cy="199467"/>
            </a:xfrm>
            <a:prstGeom prst="rect">
              <a:avLst/>
            </a:prstGeom>
          </p:spPr>
        </p:pic>
        <p:pic>
          <p:nvPicPr>
            <p:cNvPr id="99" name="Picture 98" descr="\documentclass{article}&#10;\usepackage{amsmath}&#10;\pagestyle{empty}&#10;\begin{document}&#10;&#10;&#10;$0 = \lambda_1 &lt; \lambda_2 \leq \dots \leq \lambda_N$&#10;&#10;\end{document}" title="IguanaTex Bitmap Display">
              <a:extLst>
                <a:ext uri="{FF2B5EF4-FFF2-40B4-BE49-F238E27FC236}">
                  <a16:creationId xmlns:a16="http://schemas.microsoft.com/office/drawing/2014/main" id="{19C96B39-884A-4CC0-BBD8-A456350A2F90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304" y="2628737"/>
              <a:ext cx="1821867" cy="149333"/>
            </a:xfrm>
            <a:prstGeom prst="rect">
              <a:avLst/>
            </a:prstGeom>
          </p:spPr>
        </p:pic>
        <p:pic>
          <p:nvPicPr>
            <p:cNvPr id="100" name="Picture 99" descr="\documentclass{article}&#10;\usepackage{amsmath}&#10;\pagestyle{empty}&#10;\begin{document}&#10;&#10;$N_L$&#10;&#10;&#10;\end{document}" title="IguanaTex Bitmap Display">
              <a:extLst>
                <a:ext uri="{FF2B5EF4-FFF2-40B4-BE49-F238E27FC236}">
                  <a16:creationId xmlns:a16="http://schemas.microsoft.com/office/drawing/2014/main" id="{57D3DA63-0250-48E6-99AC-846FC4DD240E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1866" y="3507253"/>
              <a:ext cx="225067" cy="147200"/>
            </a:xfrm>
            <a:prstGeom prst="rect">
              <a:avLst/>
            </a:prstGeom>
          </p:spPr>
        </p:pic>
        <p:pic>
          <p:nvPicPr>
            <p:cNvPr id="101" name="Picture 100" descr="\documentclass{article}&#10;\usepackage{amsmath}&#10;\pagestyle{empty}&#10;\begin{document}&#10;&#10;&#10;$\tilde{\mathbf{x}}_L = \tilde{\mathbf{H}}_L \tilde{\mathbf x}$&#10;&#10;\end{document}" title="IguanaTex Bitmap Display">
              <a:extLst>
                <a:ext uri="{FF2B5EF4-FFF2-40B4-BE49-F238E27FC236}">
                  <a16:creationId xmlns:a16="http://schemas.microsoft.com/office/drawing/2014/main" id="{05B651B6-8557-47E7-B75C-1664EB8092FE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777" y="3753926"/>
              <a:ext cx="816000" cy="190933"/>
            </a:xfrm>
            <a:prstGeom prst="rect">
              <a:avLst/>
            </a:prstGeom>
          </p:spPr>
        </p:pic>
        <p:pic>
          <p:nvPicPr>
            <p:cNvPr id="102" name="Picture 101" descr="\documentclass{article}&#10;\usepackage{amsmath}&#10;\pagestyle{empty}&#10;\begin{document}&#10;&#10;$\tilde{\mathbf H}_L = \text{diag}(\tilde{\mathbf h}_L)$&#10;&#10;&#10;\end{document}" title="IguanaTex Bitmap Display">
              <a:extLst>
                <a:ext uri="{FF2B5EF4-FFF2-40B4-BE49-F238E27FC236}">
                  <a16:creationId xmlns:a16="http://schemas.microsoft.com/office/drawing/2014/main" id="{88EB31DA-55CA-4952-91EA-32178E8C9609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478" y="3751112"/>
              <a:ext cx="1159467" cy="210133"/>
            </a:xfrm>
            <a:prstGeom prst="rect">
              <a:avLst/>
            </a:prstGeom>
          </p:spPr>
        </p:pic>
        <p:pic>
          <p:nvPicPr>
            <p:cNvPr id="103" name="Picture 102" descr="\documentclass{article}&#10;\usepackage{amsmath}&#10;\usepackage{newtxmath}&#10;\pagestyle{empty}&#10;\begin{document}&#10;&#10;&#10;$\tilde{h}_{L,n} = \vmathbb{I}\{n &lt; N_L\}$&#10;&#10;\end{document}" title="IguanaTex Bitmap Display">
              <a:extLst>
                <a:ext uri="{FF2B5EF4-FFF2-40B4-BE49-F238E27FC236}">
                  <a16:creationId xmlns:a16="http://schemas.microsoft.com/office/drawing/2014/main" id="{66AF673E-3221-4E8C-A0B1-B78FE4E608F5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355" y="3758221"/>
              <a:ext cx="1283201" cy="208000"/>
            </a:xfrm>
            <a:prstGeom prst="rect">
              <a:avLst/>
            </a:prstGeom>
          </p:spPr>
        </p:pic>
        <p:pic>
          <p:nvPicPr>
            <p:cNvPr id="104" name="Picture 103" descr="\documentclass{article}&#10;\usepackage{amsmath}&#10;\pagestyle{empty}&#10;\begin{document}&#10;&#10;&#10;$\mathbf{x}_L = \mathbf V \tilde{\mathbf x}_L = \mathbf V \tilde{\mathbf H}_L \tilde{\mathbf x} = \mathbf V \tilde{\mathbf H}_L \mathbf{V}^{T}\mathbf x = \mathbf{H}_L\mathbf x$&#10;&#10;\end{document}" title="IguanaTex Bitmap Display">
              <a:extLst>
                <a:ext uri="{FF2B5EF4-FFF2-40B4-BE49-F238E27FC236}">
                  <a16:creationId xmlns:a16="http://schemas.microsoft.com/office/drawing/2014/main" id="{548B1F9C-889F-4AF0-AEFC-45462216A63B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777" y="4289181"/>
              <a:ext cx="3222400" cy="190933"/>
            </a:xfrm>
            <a:prstGeom prst="rect">
              <a:avLst/>
            </a:prstGeom>
          </p:spPr>
        </p:pic>
        <p:pic>
          <p:nvPicPr>
            <p:cNvPr id="105" name="Picture 104" descr="\documentclass{article}&#10;\usepackage{amsmath}&#10;\pagestyle{empty}&#10;\begin{document}&#10;&#10;$\mathbf{H}_M$&#10;&#10;&#10;\end{document}" title="IguanaTex Bitmap Display">
              <a:extLst>
                <a:ext uri="{FF2B5EF4-FFF2-40B4-BE49-F238E27FC236}">
                  <a16:creationId xmlns:a16="http://schemas.microsoft.com/office/drawing/2014/main" id="{9EA85718-E47A-4E9A-BB8F-B9A9BB6F5546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7955" y="4579502"/>
              <a:ext cx="294400" cy="148267"/>
            </a:xfrm>
            <a:prstGeom prst="rect">
              <a:avLst/>
            </a:prstGeom>
          </p:spPr>
        </p:pic>
        <p:pic>
          <p:nvPicPr>
            <p:cNvPr id="106" name="Picture 105" descr="\documentclass{article}&#10;\usepackage{amsmath}&#10;\pagestyle{empty}&#10;\begin{document}&#10;&#10;&#10;$\mathbf{H}_H$&#10;&#10;\end{document}" title="IguanaTex Bitmap Display">
              <a:extLst>
                <a:ext uri="{FF2B5EF4-FFF2-40B4-BE49-F238E27FC236}">
                  <a16:creationId xmlns:a16="http://schemas.microsoft.com/office/drawing/2014/main" id="{57E545C6-6C84-42B5-A625-559B962D29DB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6499" y="4580100"/>
              <a:ext cx="272000" cy="148267"/>
            </a:xfrm>
            <a:prstGeom prst="rect">
              <a:avLst/>
            </a:prstGeom>
          </p:spPr>
        </p:pic>
        <p:pic>
          <p:nvPicPr>
            <p:cNvPr id="107" name="Picture 106" descr="\documentclass{article}&#10;\usepackage{amsmath}&#10;\pagestyle{empty}&#10;\begin{document}&#10;&#10;&#10;$\mathbf x = \mathbf{x}_L + \mathbf{x}_M +\mathbf{x}_H$ &#10;&#10;\end{document}" title="IguanaTex Bitmap Display">
              <a:extLst>
                <a:ext uri="{FF2B5EF4-FFF2-40B4-BE49-F238E27FC236}">
                  <a16:creationId xmlns:a16="http://schemas.microsoft.com/office/drawing/2014/main" id="{07EB123E-4FBE-4A69-885B-3CFE5EADBB1D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777" y="5119607"/>
              <a:ext cx="1478400" cy="130133"/>
            </a:xfrm>
            <a:prstGeom prst="rect">
              <a:avLst/>
            </a:prstGeom>
          </p:spPr>
        </p:pic>
        <p:pic>
          <p:nvPicPr>
            <p:cNvPr id="108" name="Picture 107" descr="\documentclass{article}&#10;\usepackage{amsmath}&#10;\pagestyle{empty}&#10;\begin{document}&#10;&#10;$\mathbf x$&#10;&#10;&#10;\end{document}" title="IguanaTex Bitmap Display">
              <a:extLst>
                <a:ext uri="{FF2B5EF4-FFF2-40B4-BE49-F238E27FC236}">
                  <a16:creationId xmlns:a16="http://schemas.microsoft.com/office/drawing/2014/main" id="{D833200F-35D3-4CA4-AEDC-52960F36DD22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7732" y="1218256"/>
              <a:ext cx="101333" cy="789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901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27ACBF-B413-48B7-9EF0-D3223595A425}"/>
              </a:ext>
            </a:extLst>
          </p:cNvPr>
          <p:cNvSpPr txBox="1"/>
          <p:nvPr/>
        </p:nvSpPr>
        <p:spPr>
          <a:xfrm>
            <a:off x="784860" y="586822"/>
            <a:ext cx="5406390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+mj-lt"/>
                <a:ea typeface="+mj-ea"/>
                <a:cs typeface="+mj-cs"/>
              </a:rPr>
              <a:t>COVID-19 data as graph signals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F1116-3244-4011-91BD-BB842589C486}"/>
              </a:ext>
            </a:extLst>
          </p:cNvPr>
          <p:cNvSpPr txBox="1"/>
          <p:nvPr/>
        </p:nvSpPr>
        <p:spPr>
          <a:xfrm>
            <a:off x="5250106" y="586822"/>
            <a:ext cx="6387478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Daily number of confirmed COVID-19 cases per 100k residents for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/>
              <a:t>3142 counties in US</a:t>
            </a:r>
          </a:p>
          <a:p>
            <a:pPr marL="74295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/>
              <a:t>Jan 22 to Aug 31, 2021 (223 days in total)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C7E0FE0C-075B-406F-AE23-68F75812E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05" y="2729397"/>
            <a:ext cx="5219264" cy="3483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4FC9E576-A7F0-4469-B907-74335E289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90" y="2729397"/>
            <a:ext cx="5219264" cy="3483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E9EBF1B-C76C-4060-8B6A-2BDEF2E1E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" y="6437386"/>
            <a:ext cx="1339997" cy="27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97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15719BB-48A7-4AF4-BB91-DC82E0DF7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10973A55-5440-4A99-B526-B5812E462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A9682493-588A-4D52-98F6-FBBD80C07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0460BC-D2F8-4B6C-911D-E3A8886F5D12}"/>
              </a:ext>
            </a:extLst>
          </p:cNvPr>
          <p:cNvSpPr txBox="1"/>
          <p:nvPr/>
        </p:nvSpPr>
        <p:spPr>
          <a:xfrm>
            <a:off x="438913" y="859536"/>
            <a:ext cx="4832802" cy="11704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+mj-lt"/>
                <a:ea typeface="+mj-ea"/>
                <a:cs typeface="+mj-cs"/>
              </a:rPr>
              <a:t>Graph construction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EC5A7A-ADE4-48D9-B89C-2BA1C9110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03236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92" y="2185062"/>
            <a:ext cx="49377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60A03-5C84-45EB-BBAC-DC0879873265}"/>
              </a:ext>
            </a:extLst>
          </p:cNvPr>
          <p:cNvSpPr txBox="1"/>
          <p:nvPr/>
        </p:nvSpPr>
        <p:spPr>
          <a:xfrm>
            <a:off x="315087" y="2525117"/>
            <a:ext cx="5680405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Commute flow data from 2011 to 2015 (US Census Bureau)</a:t>
            </a:r>
          </a:p>
          <a:p>
            <a:pPr marL="742950"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/>
              <a:t>Population mobility between US counties</a:t>
            </a:r>
          </a:p>
          <a:p>
            <a:pPr marL="742950"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/>
              <a:t>Capture nominal flows trend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Weighted undirected graph constructed</a:t>
            </a:r>
          </a:p>
          <a:p>
            <a:pPr marL="742950"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One node for each county</a:t>
            </a:r>
          </a:p>
          <a:p>
            <a:pPr marL="742950"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u="sng" dirty="0"/>
              <a:t>Edge weights of average population flow between counties</a:t>
            </a:r>
          </a:p>
          <a:p>
            <a:pPr marL="1200150" lvl="2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Normalized by the intra-flows (mobility within each county)</a:t>
            </a:r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17177F36-343D-4E87-96C6-662BBF9E5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42" y="517599"/>
            <a:ext cx="4790106" cy="31974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 descr="A picture containing text, star, night sky&#10;&#10;Description automatically generated">
            <a:extLst>
              <a:ext uri="{FF2B5EF4-FFF2-40B4-BE49-F238E27FC236}">
                <a16:creationId xmlns:a16="http://schemas.microsoft.com/office/drawing/2014/main" id="{07BF5654-4FE8-4A0C-BF9E-B23FEA98C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88" y="3892092"/>
            <a:ext cx="5138928" cy="2171197"/>
          </a:xfrm>
          <a:prstGeom prst="rect">
            <a:avLst/>
          </a:prstGeom>
        </p:spPr>
      </p:pic>
      <p:pic>
        <p:nvPicPr>
          <p:cNvPr id="40" name="Picture 39" descr="Text&#10;&#10;Description automatically generated">
            <a:extLst>
              <a:ext uri="{FF2B5EF4-FFF2-40B4-BE49-F238E27FC236}">
                <a16:creationId xmlns:a16="http://schemas.microsoft.com/office/drawing/2014/main" id="{4FCBDAF8-88C8-4605-824D-3481607E5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" y="6437386"/>
            <a:ext cx="1339997" cy="27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39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A0C124-FFD2-4D1C-BA21-70687699338E}"/>
              </a:ext>
            </a:extLst>
          </p:cNvPr>
          <p:cNvSpPr txBox="1"/>
          <p:nvPr/>
        </p:nvSpPr>
        <p:spPr>
          <a:xfrm>
            <a:off x="534914" y="1181536"/>
            <a:ext cx="5438765" cy="110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Frequency decomposition of graph signals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B3317-3FC4-4997-8C39-CE6DE72D7111}"/>
              </a:ext>
            </a:extLst>
          </p:cNvPr>
          <p:cNvSpPr txBox="1"/>
          <p:nvPr/>
        </p:nvSpPr>
        <p:spPr>
          <a:xfrm>
            <a:off x="534914" y="2499729"/>
            <a:ext cx="5332476" cy="3502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Graph signals     and graph   , carry out graph signal decomposition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Compute eigenvalues and eigenvectors of the Laplacian matrix of 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Constructed low/high-pass filter by</a:t>
            </a:r>
          </a:p>
          <a:p>
            <a:pPr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i="1" dirty="0"/>
              <a:t>Taking the </a:t>
            </a:r>
            <a:r>
              <a:rPr lang="en-US" sz="1200" i="1" dirty="0">
                <a:solidFill>
                  <a:srgbClr val="FF0000"/>
                </a:solidFill>
              </a:rPr>
              <a:t>lowest/highest </a:t>
            </a:r>
            <a:r>
              <a:rPr lang="en-US" sz="1200" i="1" dirty="0"/>
              <a:t>1/5 of the eigenvalues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Original     decomposed into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Components that change </a:t>
            </a:r>
            <a:r>
              <a:rPr lang="en-US" sz="1400" dirty="0">
                <a:solidFill>
                  <a:srgbClr val="FF0000"/>
                </a:solidFill>
              </a:rPr>
              <a:t>slowly/mildly/rapidly</a:t>
            </a:r>
            <a:r>
              <a:rPr lang="en-US" sz="1400" dirty="0"/>
              <a:t> w.r.t graph 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Take the row-wise average of absolute values of        and to </a:t>
            </a:r>
          </a:p>
          <a:p>
            <a:pPr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Quantify signal magnitude per county</a:t>
            </a:r>
          </a:p>
          <a:p>
            <a:pPr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Energy occupancy in </a:t>
            </a:r>
            <a:r>
              <a:rPr lang="en-US" sz="1200" u="sng" dirty="0"/>
              <a:t>low/high-pass spectral band</a:t>
            </a:r>
          </a:p>
          <a:p>
            <a:pPr lvl="1"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accent1"/>
                </a:solidFill>
              </a:rPr>
              <a:t>HP regions, LP regions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54A0BFE1-E203-4DB9-8924-895662931D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" r="3" b="2354"/>
          <a:stretch/>
        </p:blipFill>
        <p:spPr>
          <a:xfrm>
            <a:off x="6324599" y="53278"/>
            <a:ext cx="5457817" cy="3337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F822845-AB6B-4745-867B-D63757C1869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" r="3" b="3358"/>
          <a:stretch/>
        </p:blipFill>
        <p:spPr>
          <a:xfrm>
            <a:off x="6324590" y="3476049"/>
            <a:ext cx="5457817" cy="3337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BAC5BB98-D51B-4652-B50C-1118C8B7FE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" y="6437386"/>
            <a:ext cx="1339997" cy="276711"/>
          </a:xfrm>
          <a:prstGeom prst="rect">
            <a:avLst/>
          </a:prstGeom>
        </p:spPr>
      </p:pic>
      <p:pic>
        <p:nvPicPr>
          <p:cNvPr id="10" name="Picture 9" descr="\documentclass{article}&#10;\usepackage{amsmath}&#10;\pagestyle{empty}&#10;\begin{document}&#10;&#10;&#10;$\mathbf X$&#10;&#10;\end{document}" title="IguanaTex Bitmap Display">
            <a:extLst>
              <a:ext uri="{FF2B5EF4-FFF2-40B4-BE49-F238E27FC236}">
                <a16:creationId xmlns:a16="http://schemas.microsoft.com/office/drawing/2014/main" id="{C410942D-CB38-43DC-92F3-910C82FF6E1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1" y="2625191"/>
            <a:ext cx="142933" cy="121600"/>
          </a:xfrm>
          <a:prstGeom prst="rect">
            <a:avLst/>
          </a:prstGeom>
        </p:spPr>
      </p:pic>
      <p:pic>
        <p:nvPicPr>
          <p:cNvPr id="12" name="Picture 11" descr="\documentclass{article}&#10;\usepackage{amsmath}&#10;\pagestyle{empty}&#10;\begin{document}&#10;&#10;$\mathcal G$&#10;&#10;&#10;\end{document}" title="IguanaTex Bitmap Display">
            <a:extLst>
              <a:ext uri="{FF2B5EF4-FFF2-40B4-BE49-F238E27FC236}">
                <a16:creationId xmlns:a16="http://schemas.microsoft.com/office/drawing/2014/main" id="{AE922AE7-95AA-4640-9AF6-CABDD5E445D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650" y="2610830"/>
            <a:ext cx="99200" cy="146133"/>
          </a:xfrm>
          <a:prstGeom prst="rect">
            <a:avLst/>
          </a:prstGeom>
        </p:spPr>
      </p:pic>
      <p:pic>
        <p:nvPicPr>
          <p:cNvPr id="30" name="Picture 29" descr="\documentclass{article}&#10;\usepackage{amsmath}&#10;\pagestyle{empty}&#10;\begin{document}&#10;&#10;$\mathcal G$&#10;&#10;&#10;\end{document}" title="IguanaTex Bitmap Display">
            <a:extLst>
              <a:ext uri="{FF2B5EF4-FFF2-40B4-BE49-F238E27FC236}">
                <a16:creationId xmlns:a16="http://schemas.microsoft.com/office/drawing/2014/main" id="{23997747-53A5-4A76-88F5-16E4454873D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525" y="2936842"/>
            <a:ext cx="99200" cy="146133"/>
          </a:xfrm>
          <a:prstGeom prst="rect">
            <a:avLst/>
          </a:prstGeom>
        </p:spPr>
      </p:pic>
      <p:pic>
        <p:nvPicPr>
          <p:cNvPr id="31" name="Picture 30" descr="\documentclass{article}&#10;\usepackage{amsmath}&#10;\pagestyle{empty}&#10;\begin{document}&#10;&#10;&#10;$\mathbf X$&#10;&#10;\end{document}" title="IguanaTex Bitmap Display">
            <a:extLst>
              <a:ext uri="{FF2B5EF4-FFF2-40B4-BE49-F238E27FC236}">
                <a16:creationId xmlns:a16="http://schemas.microsoft.com/office/drawing/2014/main" id="{025E9903-CF3F-462B-8088-4277CD3008C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33" y="3911713"/>
            <a:ext cx="142933" cy="121600"/>
          </a:xfrm>
          <a:prstGeom prst="rect">
            <a:avLst/>
          </a:prstGeom>
        </p:spPr>
      </p:pic>
      <p:pic>
        <p:nvPicPr>
          <p:cNvPr id="32" name="Picture 31" descr="\documentclass{article}&#10;\usepackage{amsmath}&#10;\pagestyle{empty}&#10;\begin{document}&#10;&#10;$\mathcal G$&#10;&#10;&#10;\end{document}" title="IguanaTex Bitmap Display">
            <a:extLst>
              <a:ext uri="{FF2B5EF4-FFF2-40B4-BE49-F238E27FC236}">
                <a16:creationId xmlns:a16="http://schemas.microsoft.com/office/drawing/2014/main" id="{7267C6A5-4F64-4262-A9C0-9B004E92FB7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507" y="4232305"/>
            <a:ext cx="99200" cy="146133"/>
          </a:xfrm>
          <a:prstGeom prst="rect">
            <a:avLst/>
          </a:prstGeom>
        </p:spPr>
      </p:pic>
      <p:pic>
        <p:nvPicPr>
          <p:cNvPr id="16" name="Picture 15" descr="\documentclass{article}&#10;\usepackage{amsmath}&#10;\pagestyle{empty}&#10;\begin{document}&#10;&#10;&#10;$\mathbf X_{L}, \mathbf X_{M}, \mathbf X_{H}$&#10;&#10;\end{document}" title="IguanaTex Bitmap Display">
            <a:extLst>
              <a:ext uri="{FF2B5EF4-FFF2-40B4-BE49-F238E27FC236}">
                <a16:creationId xmlns:a16="http://schemas.microsoft.com/office/drawing/2014/main" id="{4E5AF62A-D901-4A82-9116-444FFBBFF19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71" y="3906155"/>
            <a:ext cx="996267" cy="155733"/>
          </a:xfrm>
          <a:prstGeom prst="rect">
            <a:avLst/>
          </a:prstGeom>
        </p:spPr>
      </p:pic>
      <p:pic>
        <p:nvPicPr>
          <p:cNvPr id="33" name="Picture 32" descr="\documentclass{article}&#10;\usepackage{amsmath}&#10;\pagestyle{empty}&#10;\begin{document}&#10;&#10;$\mathbf X_L$&#10;&#10;&#10;\end{document}" title="IguanaTex Bitmap Display">
            <a:extLst>
              <a:ext uri="{FF2B5EF4-FFF2-40B4-BE49-F238E27FC236}">
                <a16:creationId xmlns:a16="http://schemas.microsoft.com/office/drawing/2014/main" id="{BA3F92FC-CCDF-4658-AD01-660E229BD7E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51" y="4563243"/>
            <a:ext cx="237867" cy="148267"/>
          </a:xfrm>
          <a:prstGeom prst="rect">
            <a:avLst/>
          </a:prstGeom>
        </p:spPr>
      </p:pic>
      <p:pic>
        <p:nvPicPr>
          <p:cNvPr id="37" name="Picture 36" descr="\documentclass{article}&#10;\usepackage{amsmath}&#10;\pagestyle{empty}&#10;\begin{document}&#10;&#10;$\mathbf X_H$&#10;&#10;&#10;\end{document}" title="IguanaTex Bitmap Display">
            <a:extLst>
              <a:ext uri="{FF2B5EF4-FFF2-40B4-BE49-F238E27FC236}">
                <a16:creationId xmlns:a16="http://schemas.microsoft.com/office/drawing/2014/main" id="{B1066A33-655D-4CD9-9393-C4329E225DF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57" y="4567196"/>
            <a:ext cx="267733" cy="1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5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A0C124-FFD2-4D1C-BA21-70687699338E}"/>
              </a:ext>
            </a:extLst>
          </p:cNvPr>
          <p:cNvSpPr txBox="1"/>
          <p:nvPr/>
        </p:nvSpPr>
        <p:spPr>
          <a:xfrm>
            <a:off x="534914" y="1181536"/>
            <a:ext cx="5438765" cy="110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Frequency decomposition of graph signals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BAC5BB98-D51B-4652-B50C-1118C8B7F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" y="6437386"/>
            <a:ext cx="1339997" cy="2767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7D352DC-98C3-4FF3-A4CF-F51133BA8892}"/>
              </a:ext>
            </a:extLst>
          </p:cNvPr>
          <p:cNvSpPr txBox="1"/>
          <p:nvPr/>
        </p:nvSpPr>
        <p:spPr>
          <a:xfrm>
            <a:off x="534914" y="2595802"/>
            <a:ext cx="5332476" cy="3502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LP regions </a:t>
            </a:r>
            <a:r>
              <a:rPr lang="en-US" sz="1600" dirty="0"/>
              <a:t>have similar number of daily confirmed cases </a:t>
            </a:r>
          </a:p>
          <a:p>
            <a:pPr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Normalized by population size with neighboring counties</a:t>
            </a:r>
          </a:p>
          <a:p>
            <a:pPr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u="sng" dirty="0"/>
              <a:t>Aligned with the commute flows in between</a:t>
            </a:r>
          </a:p>
          <a:p>
            <a:pPr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Smooth signals on graph</a:t>
            </a:r>
            <a:endParaRPr lang="en-US" sz="1400" u="sng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HP regions </a:t>
            </a:r>
            <a:r>
              <a:rPr lang="en-US" sz="1600" dirty="0"/>
              <a:t>present distinct and abnormal signals</a:t>
            </a:r>
          </a:p>
          <a:p>
            <a:pPr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Against nearby counties</a:t>
            </a:r>
          </a:p>
          <a:p>
            <a:pPr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u="sng" dirty="0"/>
              <a:t>Despite of the population mobility between them</a:t>
            </a:r>
          </a:p>
          <a:p>
            <a:pPr lvl="1" indent="-228600" defTabSz="9144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High-variability signals</a:t>
            </a:r>
            <a:endParaRPr lang="en-US" sz="1400" i="1" u="sng" dirty="0"/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C7EBA313-90FD-4BA3-BC6E-E24DD4039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" r="3" b="2354"/>
          <a:stretch/>
        </p:blipFill>
        <p:spPr>
          <a:xfrm>
            <a:off x="6324599" y="53278"/>
            <a:ext cx="5457817" cy="3337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4B350C1F-BCAD-4C5E-9592-9617CF5219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" r="3" b="3358"/>
          <a:stretch/>
        </p:blipFill>
        <p:spPr>
          <a:xfrm>
            <a:off x="6324590" y="3476049"/>
            <a:ext cx="5457817" cy="3337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0113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2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14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16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108AB5-6D77-4FC1-95C1-045A935B3257}"/>
              </a:ext>
            </a:extLst>
          </p:cNvPr>
          <p:cNvSpPr txBox="1"/>
          <p:nvPr/>
        </p:nvSpPr>
        <p:spPr>
          <a:xfrm>
            <a:off x="309128" y="1515671"/>
            <a:ext cx="5595130" cy="580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+mj-lt"/>
              </a:rPr>
              <a:t>Frequency analysis w.r.t contagion patterns</a:t>
            </a:r>
          </a:p>
        </p:txBody>
      </p:sp>
      <p:pic>
        <p:nvPicPr>
          <p:cNvPr id="6" name="Picture 5" descr="Chart, box and whisker chart&#10;&#10;Description automatically generated">
            <a:extLst>
              <a:ext uri="{FF2B5EF4-FFF2-40B4-BE49-F238E27FC236}">
                <a16:creationId xmlns:a16="http://schemas.microsoft.com/office/drawing/2014/main" id="{3BD660FB-DE9E-481E-9589-77660F439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99" y="517600"/>
            <a:ext cx="4109656" cy="2743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Chart, box and whisker chart&#10;&#10;Description automatically generated">
            <a:extLst>
              <a:ext uri="{FF2B5EF4-FFF2-40B4-BE49-F238E27FC236}">
                <a16:creationId xmlns:a16="http://schemas.microsoft.com/office/drawing/2014/main" id="{6185E503-AED7-4206-818A-6B03E328B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99" y="3482268"/>
            <a:ext cx="4109656" cy="2743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3DF46B-F77B-4A7C-A29A-5F0180D069EA}"/>
              </a:ext>
            </a:extLst>
          </p:cNvPr>
          <p:cNvSpPr txBox="1"/>
          <p:nvPr/>
        </p:nvSpPr>
        <p:spPr>
          <a:xfrm>
            <a:off x="309128" y="2409475"/>
            <a:ext cx="89439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LP regions have more daily cases and take longer to reach peak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LP regions are more densely gathered on map</a:t>
            </a: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LP regions suffer from across-county spread</a:t>
            </a:r>
            <a:r>
              <a:rPr lang="en-US" sz="1600" dirty="0"/>
              <a:t> with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/>
              <a:t>Continuous increasing rate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/>
              <a:t>Longer contagion period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HP regions located </a:t>
            </a:r>
            <a:r>
              <a:rPr lang="en-US" sz="1600" dirty="0" err="1"/>
              <a:t>distributively</a:t>
            </a:r>
            <a:r>
              <a:rPr lang="en-US" sz="1600" dirty="0"/>
              <a:t> in isolated areas</a:t>
            </a: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HP regions suffer more from within-county outbreak</a:t>
            </a:r>
            <a:r>
              <a:rPr lang="en-US" sz="1600" dirty="0"/>
              <a:t> with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/>
              <a:t>Fast increase rate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/>
              <a:t>High magnitude of high-pass signals</a:t>
            </a:r>
            <a:endParaRPr lang="en-US" sz="1200" i="1" dirty="0"/>
          </a:p>
        </p:txBody>
      </p: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4F36FBA1-85E5-48F6-81DE-CCA368368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" y="6437386"/>
            <a:ext cx="1339997" cy="27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557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0.4799"/>
  <p:tag name="ORIGINALWIDTH" val="2050.994"/>
  <p:tag name="LATEXADDIN" val="\documentclass{article}&#10;\usepackage{amsmath}&#10;\pagestyle{empty}&#10;\begin{document}&#10;&#10;&#10;$\text{TV}(\mathbf x) = \mathbf{x}^{T}\mathbf L \mathbf x = \sum_{i \neq j} W_{ij}(x_i - x_j)^2$&#10;&#10;\end{document}"/>
  <p:tag name="IGUANATEXSIZE" val="14"/>
  <p:tag name="IGUANATEXCURSOR" val="17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206.9741"/>
  <p:tag name="LATEXADDIN" val="\documentclass{article}&#10;\usepackage{amsmath}&#10;\pagestyle{empty}&#10;\begin{document}&#10;&#10;$\mathbf{H}_M$&#10;&#10;&#10;\end{document}"/>
  <p:tag name="IGUANATEXSIZE" val="14"/>
  <p:tag name="IGUANATEXCURSOR" val="9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191.2261"/>
  <p:tag name="LATEXADDIN" val="\documentclass{article}&#10;\usepackage{amsmath}&#10;\pagestyle{empty}&#10;\begin{document}&#10;&#10;&#10;$\mathbf{H}_H$&#10;&#10;\end{document}"/>
  <p:tag name="IGUANATEXSIZE" val="14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48859"/>
  <p:tag name="ORIGINALWIDTH" val="1039.37"/>
  <p:tag name="LATEXADDIN" val="\documentclass{article}&#10;\usepackage{amsmath}&#10;\pagestyle{empty}&#10;\begin{document}&#10;&#10;&#10;$\mathbf x = \mathbf{x}_L + \mathbf{x}_M +\mathbf{x}_H$ &#10;&#10;\end{document}"/>
  <p:tag name="IGUANATEXSIZE" val="14"/>
  <p:tag name="IGUANATEXCURSOR" val="12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.49307"/>
  <p:tag name="ORIGINALWIDTH" val="71.2411"/>
  <p:tag name="LATEXADDIN" val="\documentclass{article}&#10;\usepackage{amsmath}&#10;\pagestyle{empty}&#10;\begin{document}&#10;&#10;$\mathbf x$&#10;&#10;&#10;\end{document}"/>
  <p:tag name="IGUANATEXSIZE" val="14"/>
  <p:tag name="IGUANATEXCURSOR" val="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089.614"/>
  <p:tag name="LATEXADDIN" val="\documentclass{article}&#10;\usepackage{amsmath}&#10;\pagestyle{empty}&#10;\begin{document}&#10;&#10;$\mathbf L = \text{diag}(\mathbf W \mathbf 1) - \mathbf W$&#10;&#10;&#10;\end{document}"/>
  <p:tag name="IGUANATEXSIZE" val="14"/>
  <p:tag name="IGUANATEXCURSOR" val="1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133.858"/>
  <p:tag name="LATEXADDIN" val="\documentclass{article}&#10;\usepackage{amsmath}&#10;\pagestyle{empty}&#10;\begin{document}&#10;&#10;$\Lambda = \text{diag} (\lambda_1, \dots, \lambda_N)$&#10;&#10;&#10;\end{document}"/>
  <p:tag name="IGUANATEXSIZE" val="14"/>
  <p:tag name="IGUANATEXCURSOR" val="1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875.8905"/>
  <p:tag name="LATEXADDIN" val="\documentclass{article}&#10;\usepackage{amsmath}&#10;\pagestyle{empty}&#10;\begin{document}&#10;&#10;$\mathbf V = [v_1, \dots, v_N]$&#10;&#10;&#10;\end{document}"/>
  <p:tag name="IGUANATEXSIZE" val="14"/>
  <p:tag name="IGUANATEXCURSOR" val="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635.1707"/>
  <p:tag name="LATEXADDIN" val="\documentclass{article}&#10;\usepackage{amsmath}&#10;\pagestyle{empty}&#10;\begin{document}&#10;&#10;$\mathbf L = \mathbf V \mathbf \Lambda \mathbf V ^{T}$&#10;&#10;&#10;\end{document}"/>
  <p:tag name="IGUANATEXSIZE" val="14"/>
  <p:tag name="IGUANATEXCURSOR" val="1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501.6873"/>
  <p:tag name="LATEXADDIN" val="\documentclass{article}&#10;\usepackage{amsmath}&#10;\pagestyle{empty}&#10;\begin{document}&#10;&#10;$\tilde{\mathbf x} = \mathbf V ^{T} \mathbf x$&#10;&#10;&#10;\end{document}"/>
  <p:tag name="IGUANATEXSIZE" val="14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0.4799"/>
  <p:tag name="ORIGINALWIDTH" val="1188.601"/>
  <p:tag name="LATEXADDIN" val="\documentclass{article}&#10;\usepackage{amsmath}&#10;\pagestyle{empty}&#10;\begin{document}&#10;&#10;$\mathbf x = \mathbf V \tilde{\mathbf x} = \sum_{k=1}^{N} \tilde{x}_k\mathbf{v}_k$&#10;&#10;&#10;\end{document}"/>
  <p:tag name="IGUANATEXSIZE" val="14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99063"/>
  <p:tag name="ORIGINALWIDTH" val="122.2347"/>
  <p:tag name="LATEXADDIN" val="\documentclass{article}&#10;\usepackage{amsmath}&#10;\pagestyle{empty}&#10;\begin{document}&#10;&#10;$\mathbf{v}_{k}$&#10;&#10;&#10;\end{document}"/>
  <p:tag name="IGUANATEXSIZE" val="14"/>
  <p:tag name="IGUANATEXCURSOR" val="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7331"/>
  <p:tag name="ORIGINALWIDTH" val="946.3817"/>
  <p:tag name="LATEXADDIN" val="\documentclass{article}&#10;\usepackage{amsmath}&#10;\pagestyle{empty}&#10;\begin{document}&#10;&#10;$\mathbf{x} = [x_1, \ldots, x_{N}]^T$&#10;&#10;&#10;\end{document}"/>
  <p:tag name="IGUANATEXSIZE" val="14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84.9269"/>
  <p:tag name="LATEXADDIN" val="\documentclass{article}&#10;\usepackage{amsmath}&#10;\pagestyle{empty}&#10;\begin{document}&#10;&#10;$\mathcal G(\mathcal V,\mathcal E,\mathbf W)$&#10;&#10;&#10;\end{document}"/>
  <p:tag name="IGUANATEXSIZE" val="14"/>
  <p:tag name="IGUANATEXCURSOR" val="1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816.6479"/>
  <p:tag name="LATEXADDIN" val="\documentclass{article}&#10;\usepackage{amsmath}&#10;\pagestyle{empty}&#10;\begin{document}&#10;&#10;$\mathcal V = \{1, \ldots, N\}$&#10;&#10;&#10;\end{document}"/>
  <p:tag name="IGUANATEXSIZE" val="12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560.9299"/>
  <p:tag name="LATEXADDIN" val="\documentclass{article}&#10;\usepackage{amsmath}&#10;\pagestyle{empty}&#10;\begin{document}&#10;&#10;$\mathcal E\subseteq \mathcal V \times \mathcal V$&#10;&#10;&#10;\end{document}"/>
  <p:tag name="IGUANATEXSIZE" val="12"/>
  <p:tag name="IGUANATEXCURSOR" val="13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98.98764"/>
  <p:tag name="LATEXADDIN" val="\documentclass{article}&#10;\usepackage{amsmath}&#10;\pagestyle{empty}&#10;\begin{document}&#10;&#10;$x_i$&#10;&#10;&#10;\end{document}"/>
  <p:tag name="IGUANATEXSIZE" val="14"/>
  <p:tag name="IGUANATEXCURSOR" val="8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422.1972"/>
  <p:tag name="LATEXADDIN" val="\documentclass{article}&#10;\usepackage{amsmath}&#10;\pagestyle{empty}&#10;\begin{document}&#10;&#10;$W_{ij} \geq 0$&#10;&#10;&#10;\end{document}"/>
  <p:tag name="IGUANATEXSIZE" val="14"/>
  <p:tag name="IGUANATEXCURSOR" val="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184.4769"/>
  <p:tag name="LATEXADDIN" val="\documentclass{article}&#10;\usepackage{amsmath}&#10;\pagestyle{empty}&#10;\begin{document}&#10;&#10;$W_{ij}$&#10;&#10;&#10;\end{document}"/>
  <p:tag name="IGUANATEXSIZE" val="12"/>
  <p:tag name="IGUANATEXCURSOR" val="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48859"/>
  <p:tag name="ORIGINALWIDTH" val="106.4867"/>
  <p:tag name="LATEXADDIN" val="\documentclass{article}&#10;\usepackage{amsmath}&#10;\pagestyle{empty}&#10;\begin{document}&#10;&#10;$x_j$&#10;&#10;&#10;\end{document}"/>
  <p:tag name="IGUANATEXSIZE" val="14"/>
  <p:tag name="IGUANATEXCURSOR" val="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100.4874"/>
  <p:tag name="LATEXADDIN" val="\documentclass{article}&#10;\usepackage{amsmath}&#10;\pagestyle{empty}&#10;\begin{document}&#10;&#10;&#10;$\mathbf X$&#10;&#10;\end{document}"/>
  <p:tag name="IGUANATEXSIZE" val="14"/>
  <p:tag name="IGUANATEXCURSOR" val="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2.7372"/>
  <p:tag name="ORIGINALWIDTH" val="69.74126"/>
  <p:tag name="LATEXADDIN" val="\documentclass{article}&#10;\usepackage{amsmath}&#10;\pagestyle{empty}&#10;\begin{document}&#10;&#10;$\mathcal G$&#10;&#10;&#10;\end{document}"/>
  <p:tag name="IGUANATEXSIZE" val="14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324"/>
  <p:tag name="ORIGINALWIDTH" val="1246.344"/>
  <p:tag name="LATEXADDIN" val="\documentclass{article}&#10;\usepackage{amsmath}&#10;\pagestyle{empty}&#10;\begin{document}&#10;&#10;$\text{TV}(\mathbf v_{k}) = \mathbf{v}_{k}^{T} \mathbf L \mathbf{v}_{k} = \lambda_{k}$&#10;&#10;&#10;\end{document}"/>
  <p:tag name="IGUANATEXSIZE" val="14"/>
  <p:tag name="IGUANATEXCURSOR" val="16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2.7372"/>
  <p:tag name="ORIGINALWIDTH" val="69.74126"/>
  <p:tag name="LATEXADDIN" val="\documentclass{article}&#10;\usepackage{amsmath}&#10;\pagestyle{empty}&#10;\begin{document}&#10;&#10;$\mathcal G$&#10;&#10;&#10;\end{document}"/>
  <p:tag name="IGUANATEXSIZE" val="14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100.4874"/>
  <p:tag name="LATEXADDIN" val="\documentclass{article}&#10;\usepackage{amsmath}&#10;\pagestyle{empty}&#10;\begin{document}&#10;&#10;&#10;$\mathbf X$&#10;&#10;\end{document}"/>
  <p:tag name="IGUANATEXSIZE" val="14"/>
  <p:tag name="IGUANATEXCURSOR" val="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2.7372"/>
  <p:tag name="ORIGINALWIDTH" val="69.74126"/>
  <p:tag name="LATEXADDIN" val="\documentclass{article}&#10;\usepackage{amsmath}&#10;\pagestyle{empty}&#10;\begin{document}&#10;&#10;$\mathcal G$&#10;&#10;&#10;\end{document}"/>
  <p:tag name="IGUANATEXSIZE" val="14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.4863"/>
  <p:tag name="ORIGINALWIDTH" val="700.4124"/>
  <p:tag name="LATEXADDIN" val="\documentclass{article}&#10;\usepackage{amsmath}&#10;\pagestyle{empty}&#10;\begin{document}&#10;&#10;&#10;$\mathbf X_{L}, \mathbf X_{M}, \mathbf X_{H}$&#10;&#10;\end{document}"/>
  <p:tag name="IGUANATEXSIZE" val="14"/>
  <p:tag name="IGUANATEXCURSOR" val="12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167.2291"/>
  <p:tag name="LATEXADDIN" val="\documentclass{article}&#10;\usepackage{amsmath}&#10;\pagestyle{empty}&#10;\begin{document}&#10;&#10;$\mathbf X_L$&#10;&#10;&#10;\end{document}"/>
  <p:tag name="IGUANATEXSIZE" val="14"/>
  <p:tag name="IGUANATEXCURSOR" val="8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37"/>
  <p:tag name="ORIGINALWIDTH" val="188.2265"/>
  <p:tag name="LATEXADDIN" val="\documentclass{article}&#10;\usepackage{amsmath}&#10;\pagestyle{empty}&#10;\begin{document}&#10;&#10;$\mathbf X_H$&#10;&#10;&#10;\end{document}"/>
  <p:tag name="IGUANATEXSIZE" val="14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1280.84"/>
  <p:tag name="LATEXADDIN" val="\documentclass{article}&#10;\usepackage{amsmath}&#10;\pagestyle{empty}&#10;\begin{document}&#10;&#10;&#10;$0 = \lambda_1 &lt; \lambda_2 \leq \dots \leq \lambda_N$&#10;&#10;\end{document}"/>
  <p:tag name="IGUANATEXSIZE" val="14"/>
  <p:tag name="IGUANATEXCURSOR" val="1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.4871"/>
  <p:tag name="ORIGINALWIDTH" val="158.2302"/>
  <p:tag name="LATEXADDIN" val="\documentclass{article}&#10;\usepackage{amsmath}&#10;\pagestyle{empty}&#10;\begin{document}&#10;&#10;$N_L$&#10;&#10;&#10;\end{document}"/>
  <p:tag name="IGUANATEXSIZE" val="14"/>
  <p:tag name="IGUANATEXCURSOR" val="8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573.6783"/>
  <p:tag name="LATEXADDIN" val="\documentclass{article}&#10;\usepackage{amsmath}&#10;\pagestyle{empty}&#10;\begin{document}&#10;&#10;&#10;$\tilde{\mathbf{x}}_L = \tilde{\mathbf{H}}_L \tilde{\mathbf x}$&#10;&#10;\end{document}"/>
  <p:tag name="IGUANATEXSIZE" val="14"/>
  <p:tag name="IGUANATEXCURSOR" val="1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.7315"/>
  <p:tag name="ORIGINALWIDTH" val="815.1481"/>
  <p:tag name="LATEXADDIN" val="\documentclass{article}&#10;\usepackage{amsmath}&#10;\pagestyle{empty}&#10;\begin{document}&#10;&#10;$\tilde{\mathbf H}_L = \text{diag}(\tilde{\mathbf h}_L)$&#10;&#10;&#10;\end{document}"/>
  <p:tag name="IGUANATEXSIZE" val="14"/>
  <p:tag name="IGUANATEXCURSOR" val="13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.2317"/>
  <p:tag name="ORIGINALWIDTH" val="902.1373"/>
  <p:tag name="LATEXADDIN" val="\documentclass{article}&#10;\usepackage{amsmath}&#10;\usepackage{newtxmath}&#10;\pagestyle{empty}&#10;\begin{document}&#10;&#10;&#10;$\tilde{h}_{L,n} = \vmathbb{I}\{n &lt; N_L\}$&#10;&#10;\end{document}"/>
  <p:tag name="IGUANATEXSIZE" val="14"/>
  <p:tag name="IGUANATEXCURSOR" val="1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332"/>
  <p:tag name="ORIGINALWIDTH" val="2265.467"/>
  <p:tag name="LATEXADDIN" val="\documentclass{article}&#10;\usepackage{amsmath}&#10;\pagestyle{empty}&#10;\begin{document}&#10;&#10;&#10;$\mathbf{x}_L = \mathbf V \tilde{\mathbf x}_L = \mathbf V \tilde{\mathbf H}_L \tilde{\mathbf x} = \mathbf V \tilde{\mathbf H}_L \mathbf{V}^{T}\mathbf x = \mathbf{H}_L\mathbf x$&#10;&#10;\end{document}"/>
  <p:tag name="IGUANATEXSIZE" val="14"/>
  <p:tag name="IGUANATEXCURSOR" val="17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862</Words>
  <Application>Microsoft Office PowerPoint</Application>
  <PresentationFormat>Widescreen</PresentationFormat>
  <Paragraphs>144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GRAPH FREQUENCY ANALYSIS OF COVID-19 INCIDENCE TO IDENTIFY COUNTY-LEVEL CONTAGION PATTERNS  IN THE UNITED STATES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 FREQUENCY ANALYSIS OF COVID-19 INCIDENCE TO IDENTIFY COUNTY-LEVEL CONTAGION PATTERNS  IN THE UNITED STATES</dc:title>
  <dc:creator>Li, Yang</dc:creator>
  <cp:lastModifiedBy>Li, Yang</cp:lastModifiedBy>
  <cp:revision>43</cp:revision>
  <dcterms:created xsi:type="dcterms:W3CDTF">2021-04-19T03:09:09Z</dcterms:created>
  <dcterms:modified xsi:type="dcterms:W3CDTF">2021-04-19T18:12:19Z</dcterms:modified>
</cp:coreProperties>
</file>