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09.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tags/tag123.xml" ContentType="application/vnd.openxmlformats-officedocument.presentationml.tags+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Default Extension="emf" ContentType="image/x-emf"/>
  <Override PartName="/ppt/tags/tag97.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ppt/tags/tag106.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119.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81" r:id="rId1"/>
  </p:sldMasterIdLst>
  <p:notesMasterIdLst>
    <p:notesMasterId r:id="rId22"/>
  </p:notesMasterIdLst>
  <p:handoutMasterIdLst>
    <p:handoutMasterId r:id="rId23"/>
  </p:handoutMasterIdLst>
  <p:sldIdLst>
    <p:sldId id="500" r:id="rId2"/>
    <p:sldId id="514" r:id="rId3"/>
    <p:sldId id="515" r:id="rId4"/>
    <p:sldId id="466" r:id="rId5"/>
    <p:sldId id="566" r:id="rId6"/>
    <p:sldId id="568" r:id="rId7"/>
    <p:sldId id="571" r:id="rId8"/>
    <p:sldId id="569" r:id="rId9"/>
    <p:sldId id="516" r:id="rId10"/>
    <p:sldId id="496" r:id="rId11"/>
    <p:sldId id="497" r:id="rId12"/>
    <p:sldId id="511" r:id="rId13"/>
    <p:sldId id="463" r:id="rId14"/>
    <p:sldId id="492" r:id="rId15"/>
    <p:sldId id="573" r:id="rId16"/>
    <p:sldId id="572" r:id="rId17"/>
    <p:sldId id="574" r:id="rId18"/>
    <p:sldId id="577" r:id="rId19"/>
    <p:sldId id="576" r:id="rId20"/>
    <p:sldId id="538" r:id="rId21"/>
  </p:sldIdLst>
  <p:sldSz cx="9144000" cy="6858000" type="screen4x3"/>
  <p:notesSz cx="6858000" cy="9313863"/>
  <p:embeddedFontLst>
    <p:embeddedFont>
      <p:font typeface="Calibri" pitchFamily="34" charset="0"/>
      <p:regular r:id="rId24"/>
      <p:bold r:id="rId25"/>
      <p:italic r:id="rId26"/>
      <p:boldItalic r:id="rId27"/>
    </p:embeddedFont>
    <p:embeddedFont>
      <p:font typeface="SimSun" charset="-122"/>
      <p:regular r:id="rId28"/>
    </p:embeddedFont>
  </p:embeddedFontLst>
  <p:custDataLst>
    <p:tags r:id="rId29"/>
  </p:custDataLst>
  <p:defaultTextStyle>
    <a:defPPr>
      <a:defRPr lang="en-US"/>
    </a:defPPr>
    <a:lvl1pPr algn="l" rtl="0" fontAlgn="base">
      <a:spcBef>
        <a:spcPct val="0"/>
      </a:spcBef>
      <a:spcAft>
        <a:spcPct val="0"/>
      </a:spcAft>
      <a:defRPr sz="4000" kern="1200">
        <a:solidFill>
          <a:schemeClr val="tx1"/>
        </a:solidFill>
        <a:latin typeface="Times New Roman" pitchFamily="18" charset="0"/>
        <a:ea typeface="+mn-ea"/>
        <a:cs typeface="+mn-cs"/>
      </a:defRPr>
    </a:lvl1pPr>
    <a:lvl2pPr marL="457200" algn="l" rtl="0" fontAlgn="base">
      <a:spcBef>
        <a:spcPct val="0"/>
      </a:spcBef>
      <a:spcAft>
        <a:spcPct val="0"/>
      </a:spcAft>
      <a:defRPr sz="4000" kern="1200">
        <a:solidFill>
          <a:schemeClr val="tx1"/>
        </a:solidFill>
        <a:latin typeface="Times New Roman" pitchFamily="18" charset="0"/>
        <a:ea typeface="+mn-ea"/>
        <a:cs typeface="+mn-cs"/>
      </a:defRPr>
    </a:lvl2pPr>
    <a:lvl3pPr marL="914400" algn="l" rtl="0" fontAlgn="base">
      <a:spcBef>
        <a:spcPct val="0"/>
      </a:spcBef>
      <a:spcAft>
        <a:spcPct val="0"/>
      </a:spcAft>
      <a:defRPr sz="4000" kern="1200">
        <a:solidFill>
          <a:schemeClr val="tx1"/>
        </a:solidFill>
        <a:latin typeface="Times New Roman" pitchFamily="18" charset="0"/>
        <a:ea typeface="+mn-ea"/>
        <a:cs typeface="+mn-cs"/>
      </a:defRPr>
    </a:lvl3pPr>
    <a:lvl4pPr marL="1371600" algn="l" rtl="0" fontAlgn="base">
      <a:spcBef>
        <a:spcPct val="0"/>
      </a:spcBef>
      <a:spcAft>
        <a:spcPct val="0"/>
      </a:spcAft>
      <a:defRPr sz="4000" kern="1200">
        <a:solidFill>
          <a:schemeClr val="tx1"/>
        </a:solidFill>
        <a:latin typeface="Times New Roman" pitchFamily="18" charset="0"/>
        <a:ea typeface="+mn-ea"/>
        <a:cs typeface="+mn-cs"/>
      </a:defRPr>
    </a:lvl4pPr>
    <a:lvl5pPr marL="1828800" algn="l"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33"/>
    <a:srgbClr val="009900"/>
    <a:srgbClr val="016257"/>
    <a:srgbClr val="008080"/>
    <a:srgbClr val="0000FF"/>
    <a:srgbClr val="D60093"/>
    <a:srgbClr val="8FCFFF"/>
    <a:srgbClr val="005EA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6" autoAdjust="0"/>
    <p:restoredTop sz="90503" autoAdjust="0"/>
  </p:normalViewPr>
  <p:slideViewPr>
    <p:cSldViewPr>
      <p:cViewPr varScale="1">
        <p:scale>
          <a:sx n="105" d="100"/>
          <a:sy n="105" d="100"/>
        </p:scale>
        <p:origin x="-1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04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wrap="square" lIns="91440" tIns="45720" rIns="91440" bIns="45720" numCol="1" anchor="t" anchorCtr="0" compatLnSpc="1">
            <a:prstTxWarp prst="textNoShape">
              <a:avLst/>
            </a:prstTxWarp>
          </a:bodyPr>
          <a:lstStyle>
            <a:lvl1pPr>
              <a:defRPr sz="1200" dirty="0">
                <a:latin typeface="Calibri"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3D7E03ED-3EF8-4486-8B8E-43D390ECB3EB}" type="datetimeFigureOut">
              <a:rPr lang="en-US"/>
              <a:pPr>
                <a:defRPr/>
              </a:pPr>
              <a:t>5/2/2011</a:t>
            </a:fld>
            <a:endParaRPr lang="en-US" dirty="0"/>
          </a:p>
        </p:txBody>
      </p:sp>
      <p:sp>
        <p:nvSpPr>
          <p:cNvPr id="4" name="Footer Placeholder 3"/>
          <p:cNvSpPr>
            <a:spLocks noGrp="1"/>
          </p:cNvSpPr>
          <p:nvPr>
            <p:ph type="ftr" sz="quarter" idx="2"/>
          </p:nvPr>
        </p:nvSpPr>
        <p:spPr>
          <a:xfrm>
            <a:off x="0" y="8845550"/>
            <a:ext cx="2971800" cy="466725"/>
          </a:xfrm>
          <a:prstGeom prst="rect">
            <a:avLst/>
          </a:prstGeom>
        </p:spPr>
        <p:txBody>
          <a:bodyPr vert="horz" wrap="square" lIns="91440" tIns="45720" rIns="91440" bIns="45720" numCol="1" anchor="b" anchorCtr="0" compatLnSpc="1">
            <a:prstTxWarp prst="textNoShape">
              <a:avLst/>
            </a:prstTxWarp>
          </a:bodyPr>
          <a:lstStyle>
            <a:lvl1pPr>
              <a:defRPr sz="1200" dirty="0">
                <a:latin typeface="Calibri" pitchFamily="34" charset="0"/>
              </a:defRPr>
            </a:lvl1pPr>
          </a:lstStyle>
          <a:p>
            <a:pPr>
              <a:defRPr/>
            </a:pPr>
            <a:endParaRPr lang="en-US"/>
          </a:p>
        </p:txBody>
      </p:sp>
      <p:sp>
        <p:nvSpPr>
          <p:cNvPr id="5" name="Slide Number Placeholder 4"/>
          <p:cNvSpPr>
            <a:spLocks noGrp="1"/>
          </p:cNvSpPr>
          <p:nvPr>
            <p:ph type="sldNum" sz="quarter" idx="3"/>
          </p:nvPr>
        </p:nvSpPr>
        <p:spPr>
          <a:xfrm>
            <a:off x="3884613" y="8845550"/>
            <a:ext cx="2971800" cy="46672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2FC48A58-60CC-4A99-8756-8D2725387F0D}"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defRPr sz="1200" dirty="0">
                <a:latin typeface="Calibri" pitchFamily="34" charset="0"/>
              </a:defRPr>
            </a:lvl1pPr>
          </a:lstStyle>
          <a:p>
            <a:pPr>
              <a:defRPr/>
            </a:pPr>
            <a:endParaRPr lang="en-US"/>
          </a:p>
        </p:txBody>
      </p:sp>
      <p:sp>
        <p:nvSpPr>
          <p:cNvPr id="37891" name="Rectangle 3"/>
          <p:cNvSpPr>
            <a:spLocks noGrp="1" noChangeArrowheads="1"/>
          </p:cNvSpPr>
          <p:nvPr>
            <p:ph type="dt" idx="1"/>
          </p:nvPr>
        </p:nvSpPr>
        <p:spPr bwMode="auto">
          <a:xfrm>
            <a:off x="3884613" y="0"/>
            <a:ext cx="2971800" cy="466725"/>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200" dirty="0">
                <a:latin typeface="Calibri" pitchFamily="34"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01725" y="698500"/>
            <a:ext cx="4654550" cy="3490913"/>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smtClean="0"/>
          </a:p>
        </p:txBody>
      </p:sp>
      <p:sp>
        <p:nvSpPr>
          <p:cNvPr id="37894" name="Rectangle 6"/>
          <p:cNvSpPr>
            <a:spLocks noGrp="1" noChangeArrowheads="1"/>
          </p:cNvSpPr>
          <p:nvPr>
            <p:ph type="ftr" sz="quarter" idx="4"/>
          </p:nvPr>
        </p:nvSpPr>
        <p:spPr bwMode="auto">
          <a:xfrm>
            <a:off x="0" y="8845550"/>
            <a:ext cx="2971800" cy="466725"/>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defRPr sz="1200" dirty="0">
                <a:latin typeface="Calibri" pitchFamily="34" charset="0"/>
              </a:defRPr>
            </a:lvl1pPr>
          </a:lstStyle>
          <a:p>
            <a:pPr>
              <a:defRPr/>
            </a:pPr>
            <a:endParaRPr lang="en-US"/>
          </a:p>
        </p:txBody>
      </p:sp>
      <p:sp>
        <p:nvSpPr>
          <p:cNvPr id="37895" name="Rectangle 7"/>
          <p:cNvSpPr>
            <a:spLocks noGrp="1" noChangeArrowheads="1"/>
          </p:cNvSpPr>
          <p:nvPr>
            <p:ph type="sldNum" sz="quarter" idx="5"/>
          </p:nvPr>
        </p:nvSpPr>
        <p:spPr bwMode="auto">
          <a:xfrm>
            <a:off x="3884613" y="8845550"/>
            <a:ext cx="2971800" cy="466725"/>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r">
              <a:defRPr sz="1200" smtClean="0">
                <a:latin typeface="Calibri" pitchFamily="34" charset="0"/>
              </a:defRPr>
            </a:lvl1pPr>
          </a:lstStyle>
          <a:p>
            <a:pPr>
              <a:defRPr/>
            </a:pPr>
            <a:fld id="{2CAD8E04-5D02-4E20-A6E4-5E643F74D2E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r>
              <a:rPr lang="en-US" smtClean="0"/>
              <a:t>Thank you for attending this talk. I will present this joint work with Gonzalo Mateos and our advisor Prof. Giannakis. The paper presents an algorithm to obtain the Lasso estimator in a distributed fashion. </a:t>
            </a:r>
          </a:p>
        </p:txBody>
      </p:sp>
      <p:sp>
        <p:nvSpPr>
          <p:cNvPr id="28675" name="Slide Number Placeholder 3"/>
          <p:cNvSpPr>
            <a:spLocks noGrp="1"/>
          </p:cNvSpPr>
          <p:nvPr>
            <p:ph type="sldNum" sz="quarter" idx="5"/>
          </p:nvPr>
        </p:nvSpPr>
        <p:spPr>
          <a:noFill/>
        </p:spPr>
        <p:txBody>
          <a:bodyPr/>
          <a:lstStyle/>
          <a:p>
            <a:fld id="{E5A54132-F8F3-4275-A7C6-146763BF1245}"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so we are in the core of the method. We solve P3 using the alternating method of multipliers which implies writing the augmented Lagrangian and minimize it in block coordinate descent alternating. I want to show how all partial minimizations can be done in closed form. First we minimize with respect to the gammas where only the terms in the box are involved. Then this is an unconstrained quadratic problem. Then we solve with respect to beta and we have an orthogonal group lasso as in the previous slide, so we can apply the soft thresholding operator. Finally we solve with respect to xi which corresponds to another unconstrained quadratic problem. And finally we update the constraints.</a:t>
            </a:r>
          </a:p>
          <a:p>
            <a:endParaRPr lang="en-US" smtClean="0"/>
          </a:p>
        </p:txBody>
      </p:sp>
      <p:sp>
        <p:nvSpPr>
          <p:cNvPr id="47107" name="Slide Number Placeholder 3"/>
          <p:cNvSpPr>
            <a:spLocks noGrp="1"/>
          </p:cNvSpPr>
          <p:nvPr>
            <p:ph type="sldNum" sz="quarter" idx="5"/>
          </p:nvPr>
        </p:nvSpPr>
        <p:spPr>
          <a:noFill/>
        </p:spPr>
        <p:txBody>
          <a:bodyPr/>
          <a:lstStyle/>
          <a:p>
            <a:fld id="{4C4523F2-BF65-4C6E-975D-102885076734}"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r>
              <a:rPr lang="en-US" smtClean="0"/>
              <a:t>After some manipulation the previous minimizations yield the following algorithm. We initialize to zero because of the group-sparsity assumption, but we could initialize arbitrarily.  It turns out that we do not need to keep track of all multipliers vjj’ but we only need their sums that we call pj. This is interesting because we end with a price pj that can be carried locally and we don’t need to exchange multipliers. Instead agent j exchanges the local beta j with its neighbors. Then agent j  update the multipliers, and its local betaj  using a soft tresholding operator per coordinate. Now this inversion in the update of xi involves a matrix of dimension p, the dimension of p. This could be an issue in many applications where p is huge. However this inversion can be done offline, not once per iteration. More important, if we use the MIL we end up inverting a matrix of dimensions Nj, the dimension of the local data vector yj.</a:t>
            </a:r>
          </a:p>
        </p:txBody>
      </p:sp>
      <p:sp>
        <p:nvSpPr>
          <p:cNvPr id="49155" name="Slide Number Placeholder 3"/>
          <p:cNvSpPr>
            <a:spLocks noGrp="1"/>
          </p:cNvSpPr>
          <p:nvPr>
            <p:ph type="sldNum" sz="quarter" idx="5"/>
          </p:nvPr>
        </p:nvSpPr>
        <p:spPr>
          <a:noFill/>
        </p:spPr>
        <p:txBody>
          <a:bodyPr/>
          <a:lstStyle/>
          <a:p>
            <a:fld id="{11C6763E-27DC-4812-B192-2986CE16B8B8}"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r>
              <a:rPr lang="en-US" smtClean="0"/>
              <a:t>We do have this convergence result. For any constant step size c the local iterates converge to a unique limit beta. This limit is the minimiser of the centralized problem P1. Some attractive features to highlight are that the consensus is achieved across the network. The betas are the only parameters communicated and these are sparse. The data of remote agents percolate through the network to end up affecting the local beta j.  And with the use of the MIL the agents invert a reduced matrix of dimensions of its local data vectors, not of the complete data set. Then we say that the algorithm also distributes the numerical computation. So the agents could be different processors.       </a:t>
            </a:r>
          </a:p>
        </p:txBody>
      </p:sp>
      <p:sp>
        <p:nvSpPr>
          <p:cNvPr id="51203" name="Slide Number Placeholder 3"/>
          <p:cNvSpPr>
            <a:spLocks noGrp="1"/>
          </p:cNvSpPr>
          <p:nvPr>
            <p:ph type="sldNum" sz="quarter" idx="5"/>
          </p:nvPr>
        </p:nvSpPr>
        <p:spPr>
          <a:noFill/>
        </p:spPr>
        <p:txBody>
          <a:bodyPr/>
          <a:lstStyle/>
          <a:p>
            <a:fld id="{68FAA8E8-134F-4062-A8DD-7A582B95ADDB}"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r>
              <a:rPr lang="en-US" smtClean="0"/>
              <a:t>As a closure we present simulated  results for the application of spectrum cartography. Two sources transmitt rised cosine pulses of roll-over factors 0 and 1 as the ones shown in the orange plot. Their transmitter power is affected by rayleigh fading and shadowing. </a:t>
            </a:r>
          </a:p>
          <a:p>
            <a:r>
              <a:rPr lang="en-US" smtClean="0"/>
              <a:t>At your top right the psd generated by the first source is depicted, and at your left the estimator obtained with the distributed group lasso. The figure in the center bottom, shows how the groups of variables (or correspondingly the bases) are selected by plotting the norm of the estimated beta_nu for each nu. The red circles represent the ground through, so that dglasso succeeds ion picking the correct bases used for transmission. Finally the most important plot is  at your left bottom. It shows the sum of errors between the local updates and the centralized solution, corroborating that the iterates converge to it. </a:t>
            </a:r>
          </a:p>
        </p:txBody>
      </p:sp>
      <p:sp>
        <p:nvSpPr>
          <p:cNvPr id="53251" name="Slide Number Placeholder 3"/>
          <p:cNvSpPr>
            <a:spLocks noGrp="1"/>
          </p:cNvSpPr>
          <p:nvPr>
            <p:ph type="sldNum" sz="quarter" idx="5"/>
          </p:nvPr>
        </p:nvSpPr>
        <p:spPr>
          <a:noFill/>
        </p:spPr>
        <p:txBody>
          <a:bodyPr/>
          <a:lstStyle/>
          <a:p>
            <a:fld id="{D590DDAD-DF62-4A3E-BBF9-53A1BED6B9AF}"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xfrm>
            <a:off x="1103313" y="698500"/>
            <a:ext cx="4654550" cy="3490913"/>
          </a:xfrm>
          <a:ln/>
        </p:spPr>
      </p:sp>
      <p:sp>
        <p:nvSpPr>
          <p:cNvPr id="55298" name="Notes Placeholder 2"/>
          <p:cNvSpPr>
            <a:spLocks noGrp="1"/>
          </p:cNvSpPr>
          <p:nvPr>
            <p:ph type="body" idx="1"/>
          </p:nvPr>
        </p:nvSpPr>
        <p:spPr>
          <a:noFill/>
          <a:ln/>
        </p:spPr>
        <p:txBody>
          <a:bodyPr/>
          <a:lstStyle/>
          <a:p>
            <a:r>
              <a:rPr lang="en-US" smtClean="0"/>
              <a:t>That is, we had a distributed data conforming to a linear group-sparse model, for which we developed an iterative algorithm that works decentralized, and we have applied this to find the spectrum across space and frequency. </a:t>
            </a:r>
          </a:p>
          <a:p>
            <a:r>
              <a:rPr lang="en-US" smtClean="0"/>
              <a:t>In the future, we want to combine this with the results that we had on online Lasso, and we want to consider asynchronous operation modeled as Bernoulli failures in the communication links. We would be glad to discuss about these points or about any other questions that you could have now or after the session.</a:t>
            </a:r>
          </a:p>
          <a:p>
            <a:r>
              <a:rPr lang="en-US" smtClean="0"/>
              <a:t>Thank you.  </a:t>
            </a:r>
          </a:p>
        </p:txBody>
      </p:sp>
      <p:sp>
        <p:nvSpPr>
          <p:cNvPr id="55299" name="Slide Number Placeholder 3"/>
          <p:cNvSpPr txBox="1">
            <a:spLocks noGrp="1"/>
          </p:cNvSpPr>
          <p:nvPr/>
        </p:nvSpPr>
        <p:spPr bwMode="auto">
          <a:xfrm>
            <a:off x="3884613" y="8845550"/>
            <a:ext cx="2971800" cy="466725"/>
          </a:xfrm>
          <a:prstGeom prst="rect">
            <a:avLst/>
          </a:prstGeom>
          <a:noFill/>
          <a:ln w="9525">
            <a:noFill/>
            <a:miter lim="800000"/>
            <a:headEnd/>
            <a:tailEnd/>
          </a:ln>
        </p:spPr>
        <p:txBody>
          <a:bodyPr lIns="91431" tIns="45716" rIns="91431" bIns="45716" anchor="b"/>
          <a:lstStyle/>
          <a:p>
            <a:pPr algn="r"/>
            <a:fld id="{B5E77788-990B-4EDA-874B-AEA16E5310B6}" type="slidenum">
              <a:rPr lang="en-US" sz="1200">
                <a:latin typeface="Calibri" pitchFamily="34" charset="0"/>
              </a:rPr>
              <a:pPr algn="r"/>
              <a:t>14</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5A57EF14-46BC-4E57-865A-681F044D6412}" type="slidenum">
              <a:rPr lang="zh-CN" altLang="en-US"/>
              <a:pPr/>
              <a:t>16</a:t>
            </a:fld>
            <a:endParaRPr lang="en-US" altLang="zh-CN"/>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s-ES" smtClean="0"/>
              <a:t>The proof of Proposition (1) will strongly rely on the following instrumental result by Duchon. </a:t>
            </a:r>
          </a:p>
          <a:p>
            <a:pPr eaLnBrk="1" hangingPunct="1"/>
            <a:r>
              <a:rPr lang="es-ES" smtClean="0"/>
              <a:t>Go through the Lemma, the dependence of h on g should be clear.</a:t>
            </a:r>
          </a:p>
          <a:p>
            <a:pPr eaLnBrk="1" hangingPunct="1"/>
            <a:endParaRPr 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xfrm>
            <a:off x="1104900" y="698500"/>
            <a:ext cx="4652963" cy="3490913"/>
          </a:xfrm>
          <a:ln/>
        </p:spPr>
      </p:sp>
      <p:sp>
        <p:nvSpPr>
          <p:cNvPr id="61442" name="Notes Placeholder 2"/>
          <p:cNvSpPr>
            <a:spLocks noGrp="1"/>
          </p:cNvSpPr>
          <p:nvPr>
            <p:ph type="body" idx="1"/>
          </p:nvPr>
        </p:nvSpPr>
        <p:spPr>
          <a:noFill/>
          <a:ln/>
        </p:spPr>
        <p:txBody>
          <a:bodyPr/>
          <a:lstStyle/>
          <a:p>
            <a:endParaRPr lang="en-US" smtClean="0"/>
          </a:p>
        </p:txBody>
      </p:sp>
      <p:sp>
        <p:nvSpPr>
          <p:cNvPr id="61443" name="Slide Number Placeholder 3"/>
          <p:cNvSpPr txBox="1">
            <a:spLocks noGrp="1"/>
          </p:cNvSpPr>
          <p:nvPr/>
        </p:nvSpPr>
        <p:spPr bwMode="auto">
          <a:xfrm>
            <a:off x="3886200" y="8843963"/>
            <a:ext cx="2970213" cy="468312"/>
          </a:xfrm>
          <a:prstGeom prst="rect">
            <a:avLst/>
          </a:prstGeom>
          <a:noFill/>
          <a:ln w="9525">
            <a:noFill/>
            <a:miter lim="800000"/>
            <a:headEnd/>
            <a:tailEnd/>
          </a:ln>
        </p:spPr>
        <p:txBody>
          <a:bodyPr lIns="91431" tIns="45716" rIns="91431" bIns="45716" anchor="b"/>
          <a:lstStyle/>
          <a:p>
            <a:pPr algn="r"/>
            <a:fld id="{1A4E2959-C9D1-49F9-9E6B-3CFE8618D2AE}" type="slidenum">
              <a:rPr lang="en-US" sz="1200">
                <a:latin typeface="Calibri" pitchFamily="34" charset="0"/>
              </a:rPr>
              <a:pPr algn="r"/>
              <a:t>18</a:t>
            </a:fld>
            <a:endParaRPr 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847138"/>
            <a:ext cx="2971800" cy="465137"/>
          </a:xfrm>
          <a:prstGeom prst="rect">
            <a:avLst/>
          </a:prstGeom>
          <a:noFill/>
          <a:ln w="9525">
            <a:noFill/>
            <a:miter lim="800000"/>
            <a:headEnd/>
            <a:tailEnd/>
          </a:ln>
        </p:spPr>
        <p:txBody>
          <a:bodyPr anchor="b"/>
          <a:lstStyle/>
          <a:p>
            <a:pPr algn="r"/>
            <a:fld id="{7B5B8A97-5430-46EA-9CED-C5C66C88C302}" type="slidenum">
              <a:rPr lang="zh-CN" altLang="en-US" sz="1200">
                <a:latin typeface="Calibri" pitchFamily="34" charset="0"/>
              </a:rPr>
              <a:pPr algn="r"/>
              <a:t>19</a:t>
            </a:fld>
            <a:endParaRPr lang="en-US" altLang="zh-CN" sz="1200">
              <a:latin typeface="Calibri" pitchFamily="34"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s-ES" smtClean="0"/>
              <a:t>Now that we know that the functions g_\nu are splines the remaining problem is to compute the coefficients. For this purpose we plug the splines into the original problem and after some manipulation it reduces to the following constrained and penalized LS problem in the vector variables alpha and beta.  </a:t>
            </a:r>
          </a:p>
          <a:p>
            <a:pPr eaLnBrk="1" hangingPunct="1"/>
            <a:r>
              <a:rPr lang="es-ES" smtClean="0"/>
              <a:t>To understand it we need to  define some notation, first we collect the unknown parameters in vectors bold alpha and bold beta stacking one under the other the columns of a matrix that results naturally from ordering the beta_nur respect these two variables.</a:t>
            </a:r>
          </a:p>
          <a:p>
            <a:pPr eaLnBrk="1" hangingPunct="1"/>
            <a:r>
              <a:rPr lang="es-ES" smtClean="0"/>
              <a:t>Then we do the same with the data phi_rn which results in the vector bold phi. Next we define the matrices T and K depending on the knot values x_r , and finally we define the matrix B related to the frequency bases where each column correspond to one basis evaluated at all frequencies f_n. As for the circled cross symbol it stands for the kronecker product between matrices that arises because of the vectorization as it has the nice property that the vectorization  of three matrices can be put in terms of the kronecker product.  Looking back to the minimization problem we can identify the the first term with the residual sum of squares, and the second one that derives from the smoothing penalty and the constraint on the coefficients beta that arises from the lemma. Among other things we require the matrix K to be full rank, and Wahba throws light about this, it is not trivial to see but even when K  is not definite positive it evaluates positive for all vectors satifying the constraint b_\nu^T T=0 and that is required in condensated form  in the constraint so we are safe. In order to solve the equation it would be required the identity kroneker the matrix K to be positive definite. Adapting an argument in the book of wahba, which is not trivial at all, we see that even when that is not the case the positiveness hold for all vectors satisfying the constrain, so we are safe.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r>
              <a:rPr lang="en-US" smtClean="0"/>
              <a:t>In our set up there are data vectors y j of possibly different dimensions Nj that are acquired by agents denote by the index j from 1 to capital J.</a:t>
            </a:r>
          </a:p>
          <a:p>
            <a:r>
              <a:rPr lang="en-US" smtClean="0"/>
              <a:t>These agents, you can call them wireless sensors, cognitive radios, etc are located at different points in space as shown in the figure. </a:t>
            </a:r>
          </a:p>
          <a:p>
            <a:r>
              <a:rPr lang="en-US" smtClean="0"/>
              <a:t>In our model yj conform to a linear model with regressor matrices Xj and a vector beta common to all censors.  The entries of beta are divided in groups or subvectors denoted by beta_nu, with nu being an index between 1 and the number of groups N_g.</a:t>
            </a:r>
          </a:p>
          <a:p>
            <a:r>
              <a:rPr lang="en-US" smtClean="0"/>
              <a:t>The main assumption is that beta is sparse at the group level. That is, some of the subvectors or groups beta nu are assumed to be null.</a:t>
            </a:r>
          </a:p>
          <a:p>
            <a:r>
              <a:rPr lang="en-US" smtClean="0"/>
              <a:t>Then we use the group lasso estimator which has the ability to effect the group sparsity,  taking advantage of this prior knowledge. </a:t>
            </a:r>
          </a:p>
        </p:txBody>
      </p:sp>
      <p:sp>
        <p:nvSpPr>
          <p:cNvPr id="30723" name="Slide Number Placeholder 3"/>
          <p:cNvSpPr>
            <a:spLocks noGrp="1"/>
          </p:cNvSpPr>
          <p:nvPr>
            <p:ph type="sldNum" sz="quarter" idx="5"/>
          </p:nvPr>
        </p:nvSpPr>
        <p:spPr>
          <a:noFill/>
        </p:spPr>
        <p:txBody>
          <a:bodyPr/>
          <a:lstStyle/>
          <a:p>
            <a:fld id="{F92AB81F-2913-47A7-B08A-BB3D077624B1}"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r>
              <a:rPr lang="en-US" smtClean="0"/>
              <a:t>So we have to solve  problem 1 with data distributed across space. A reasonable thing to do is to select one of the agents and send all the data to its locations so that it can estimate beta with  a standard group lasso solver. However there is a number of well documented reasons to prefer an ad-hoc network, for instance to avoid a global failure if the fusion center stop working. Then we will work with a decentralized network in which each radio communicates with its nearby neighbors. For the sake of clarity, our goal is: given the data vectors yj and the regressor matrices x j available locally at the agents we want to obtain the minimiser of problem 1 in a decentralized fashion.      </a:t>
            </a:r>
          </a:p>
        </p:txBody>
      </p:sp>
      <p:sp>
        <p:nvSpPr>
          <p:cNvPr id="32771" name="Slide Number Placeholder 3"/>
          <p:cNvSpPr>
            <a:spLocks noGrp="1"/>
          </p:cNvSpPr>
          <p:nvPr>
            <p:ph type="sldNum" sz="quarter" idx="5"/>
          </p:nvPr>
        </p:nvSpPr>
        <p:spPr>
          <a:noFill/>
        </p:spPr>
        <p:txBody>
          <a:bodyPr/>
          <a:lstStyle/>
          <a:p>
            <a:fld id="{04628C49-5F24-4F6D-B051-D43AD2B4CEC5}"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xfrm>
            <a:off x="1103313" y="698500"/>
            <a:ext cx="4654550" cy="3490913"/>
          </a:xfrm>
          <a:ln/>
        </p:spPr>
      </p:sp>
      <p:sp>
        <p:nvSpPr>
          <p:cNvPr id="34818" name="Notes Placeholder 2"/>
          <p:cNvSpPr>
            <a:spLocks noGrp="1"/>
          </p:cNvSpPr>
          <p:nvPr>
            <p:ph type="body" idx="1"/>
          </p:nvPr>
        </p:nvSpPr>
        <p:spPr>
          <a:noFill/>
          <a:ln/>
        </p:spPr>
        <p:txBody>
          <a:bodyPr/>
          <a:lstStyle/>
          <a:p>
            <a:r>
              <a:rPr lang="en-US" smtClean="0"/>
              <a:t>And before presenting our method, let me use four slides to show the application that prompted us to develop the distributed group lasso. In the scenario of wireless communications we wanted to do what we call spectrum cartography. That is to find a map phi of the spectrum across space and frequency. As I tried to exemplify in these pictures if you fix the point x in space we obtain how the spectrum looks at this point, and if you fix the frequency, then you have a coverage map over the area of interest, In this case Arizona.   </a:t>
            </a:r>
          </a:p>
        </p:txBody>
      </p:sp>
      <p:sp>
        <p:nvSpPr>
          <p:cNvPr id="34819" name="Slide Number Placeholder 3"/>
          <p:cNvSpPr txBox="1">
            <a:spLocks noGrp="1"/>
          </p:cNvSpPr>
          <p:nvPr/>
        </p:nvSpPr>
        <p:spPr bwMode="auto">
          <a:xfrm>
            <a:off x="3884613" y="8845550"/>
            <a:ext cx="2971800" cy="466725"/>
          </a:xfrm>
          <a:prstGeom prst="rect">
            <a:avLst/>
          </a:prstGeom>
          <a:noFill/>
          <a:ln w="9525">
            <a:noFill/>
            <a:miter lim="800000"/>
            <a:headEnd/>
            <a:tailEnd/>
          </a:ln>
        </p:spPr>
        <p:txBody>
          <a:bodyPr lIns="91431" tIns="45716" rIns="91431" bIns="45716" anchor="b"/>
          <a:lstStyle/>
          <a:p>
            <a:pPr algn="r"/>
            <a:fld id="{CF70DF29-7989-4D32-B6C4-E69A9250D1F1}" type="slidenum">
              <a:rPr lang="en-US" sz="1200">
                <a:latin typeface="Calibri" pitchFamily="34" charset="0"/>
              </a:rPr>
              <a:pPr algn="r"/>
              <a:t>4</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p:spPr>
        <p:txBody>
          <a:bodyPr/>
          <a:lstStyle/>
          <a:p>
            <a:r>
              <a:rPr lang="en-US" smtClean="0"/>
              <a:t>Our bilinear basis expansion model assumes that at any point in space the spectrum can be approximated by a combination of bases denoted by b_nu, for instance the blue rectangular boxes in the figure. The variation of the PSD across space is then  expressed in the coefficients theta nu which are considered as function of the space variable x.</a:t>
            </a:r>
          </a:p>
          <a:p>
            <a:r>
              <a:rPr lang="en-US" smtClean="0"/>
              <a:t>We select which bases to use, so they are known to us, and the problem is to estimate the functions theta nu from periodogram data aquired by a set of J sensing  radios.</a:t>
            </a:r>
          </a:p>
        </p:txBody>
      </p:sp>
      <p:sp>
        <p:nvSpPr>
          <p:cNvPr id="36867" name="Slide Number Placeholder 3"/>
          <p:cNvSpPr>
            <a:spLocks noGrp="1"/>
          </p:cNvSpPr>
          <p:nvPr>
            <p:ph type="sldNum" sz="quarter" idx="5"/>
          </p:nvPr>
        </p:nvSpPr>
        <p:spPr>
          <a:noFill/>
        </p:spPr>
        <p:txBody>
          <a:bodyPr/>
          <a:lstStyle/>
          <a:p>
            <a:fld id="{34683C17-B72C-4C3A-B0D8-4AA13FD3A63C}"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p:spPr>
        <p:txBody>
          <a:bodyPr/>
          <a:lstStyle/>
          <a:p>
            <a:r>
              <a:rPr lang="en-US" smtClean="0"/>
              <a:t>The we proposed the following estimator. We look for functions theta with continuous second derivatives, and minimize  the residual sum of squares between the periodograms yjk  and the psd model at a set of preselected frequencies f_k and positions of the sensing radios x_j. Two regularizing penalties are added, the first is intended to avoid overfitting by controling smoothness as it penalizes functions with strong Hessians. The second penalty is intended to set some of the functions theta nu to zero. As we’ll see, even if the functions are penalized at the measured points x_j, some of the functions are set identically to zero, removing the corresponding bases from the model. By tuning  the parameter mu, we indicate the estimator how many bases should survive in the psd map estimate.  </a:t>
            </a:r>
          </a:p>
        </p:txBody>
      </p:sp>
      <p:sp>
        <p:nvSpPr>
          <p:cNvPr id="38915" name="Slide Number Placeholder 3"/>
          <p:cNvSpPr>
            <a:spLocks noGrp="1"/>
          </p:cNvSpPr>
          <p:nvPr>
            <p:ph type="sldNum" sz="quarter" idx="5"/>
          </p:nvPr>
        </p:nvSpPr>
        <p:spPr>
          <a:noFill/>
        </p:spPr>
        <p:txBody>
          <a:bodyPr/>
          <a:lstStyle/>
          <a:p>
            <a:fld id="{60E90B25-38B1-4224-98BD-8A4BA60DA356}"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r>
              <a:rPr lang="en-US" smtClean="0"/>
              <a:t>It turns out that the minimizers of the previous problem the form of a finite-dimensional combination of splines kernels sit at the measuring points, parametric in the scalars beta nu, j.</a:t>
            </a:r>
          </a:p>
          <a:p>
            <a:endParaRPr lang="en-US" smtClean="0"/>
          </a:p>
          <a:p>
            <a:r>
              <a:rPr lang="en-US" smtClean="0"/>
              <a:t>With this result at hand, it remains to plug this expression for theta nu  in the previous problem and solve for the coefficients beta. Please believe me that if you do so, grouping the parameters corresponding to theta nu in a subvector b nu and if you do the change of variable beta’_nu=K  times beta nu, then we obtain a group lasso estimator for beta’, where the number of bases is identified with the number of groups.</a:t>
            </a:r>
          </a:p>
          <a:p>
            <a:endParaRPr lang="en-US" smtClean="0"/>
          </a:p>
          <a:p>
            <a:r>
              <a:rPr lang="en-US" smtClean="0"/>
              <a:t>And this is very convenient, because for selected indexes nu  the group lasso will set  the entire subvector beta nu to zero, setting the corresponding function theta nu to zero, and thuis eliminating the base bnu from the model.</a:t>
            </a:r>
          </a:p>
          <a:p>
            <a:endParaRPr lang="en-US" smtClean="0"/>
          </a:p>
          <a:p>
            <a:r>
              <a:rPr lang="es-ES" smtClean="0"/>
              <a:t>Also a decentralized estimator is desired because of the lack of infraestructure. That is as when you turn on your wireless router youknow which are your neighbors but not the entire system.</a:t>
            </a:r>
            <a:endParaRPr lang="en-US" smtClean="0"/>
          </a:p>
        </p:txBody>
      </p:sp>
      <p:sp>
        <p:nvSpPr>
          <p:cNvPr id="40963" name="Slide Number Placeholder 3"/>
          <p:cNvSpPr>
            <a:spLocks noGrp="1"/>
          </p:cNvSpPr>
          <p:nvPr>
            <p:ph type="sldNum" sz="quarter" idx="5"/>
          </p:nvPr>
        </p:nvSpPr>
        <p:spPr>
          <a:noFill/>
        </p:spPr>
        <p:txBody>
          <a:bodyPr/>
          <a:lstStyle/>
          <a:p>
            <a:fld id="{2D926A86-D3D5-4720-8A2B-17EAB866BFE9}"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r>
              <a:rPr lang="en-US" smtClean="0"/>
              <a:t>Having presented the application, let us return to our goal of solving  the group lasso problem P1 in distributed fashion. The challenge is that we are solving for the same beta at different locations. The trick to solve that is to consider local copies beta j of beta hold at each agent. Then we enforce consensus, that is we force beta j of agent j to be equal to beta j’ of each of the neighbors of j, we use the notation betajnu to indicate each sub-vector in the vector beta j. The dummy variables gamma j j’ are just a technicality. Then if the network graph is connected all beta_j’s will be equal, to let say a unique beta. So problem 2 is equivalent to problem 1. However we will see that this new formulation yields a distributed implementation.</a:t>
            </a:r>
          </a:p>
        </p:txBody>
      </p:sp>
      <p:sp>
        <p:nvSpPr>
          <p:cNvPr id="43011" name="Slide Number Placeholder 3"/>
          <p:cNvSpPr>
            <a:spLocks noGrp="1"/>
          </p:cNvSpPr>
          <p:nvPr>
            <p:ph type="sldNum" sz="quarter" idx="5"/>
          </p:nvPr>
        </p:nvSpPr>
        <p:spPr>
          <a:noFill/>
        </p:spPr>
        <p:txBody>
          <a:bodyPr/>
          <a:lstStyle/>
          <a:p>
            <a:fld id="{175E0462-197A-494C-9B05-EE84E6AEF7BF}"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p:spPr>
        <p:txBody>
          <a:bodyPr/>
          <a:lstStyle/>
          <a:p>
            <a:r>
              <a:rPr lang="en-US" smtClean="0"/>
              <a:t>Good, we are almost there, but we want to kill to birds with one stone. That is, we want to use the constraints, not only for consensus but also to obtain closed-form for the iterates of our algorithm. For this purpose we add additional dummy variables xij one per agent and we force them to be equal to beta j. Then we substitute them for beta j in the squared sample error term arriving to an equivalent problem 3. The idea is to separate the residual sum of squares from the nondifferentiable part. We will detail in the next slide that using the augmented Lagrangian yields an orthonormal problem for beta_j, and we have shown in the paper that such simplified problem is solvable in closed form. In particular it is given by the vector soft thresholding operator, represented in the figure. If the norm of the data suvvector yjnu is smaller than the parameter mu in the penalty, then the entire subvecor is set to zero. </a:t>
            </a:r>
          </a:p>
          <a:p>
            <a:r>
              <a:rPr lang="en-US" smtClean="0"/>
              <a:t>Now, we have problem 3 to solve, which is equivalent to the original problem 1 but with some conviniently introduced new variables and constraints, and we have the soft thresholding tool, let see how to use the tool to solve the problem.</a:t>
            </a:r>
          </a:p>
        </p:txBody>
      </p:sp>
      <p:sp>
        <p:nvSpPr>
          <p:cNvPr id="45059" name="Slide Number Placeholder 3"/>
          <p:cNvSpPr>
            <a:spLocks noGrp="1"/>
          </p:cNvSpPr>
          <p:nvPr>
            <p:ph type="sldNum" sz="quarter" idx="5"/>
          </p:nvPr>
        </p:nvSpPr>
        <p:spPr>
          <a:noFill/>
        </p:spPr>
        <p:txBody>
          <a:bodyPr/>
          <a:lstStyle/>
          <a:p>
            <a:fld id="{4092C3B4-0462-4E08-AAE3-90573E756A1A}"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7586" name="Rectangle 2"/>
          <p:cNvSpPr>
            <a:spLocks noGrp="1"/>
          </p:cNvSpPr>
          <p:nvPr/>
        </p:nvSpPr>
        <p:spPr bwMode="auto">
          <a:xfrm>
            <a:off x="457200" y="274638"/>
            <a:ext cx="8229600" cy="1143000"/>
          </a:xfrm>
          <a:prstGeom prst="rect">
            <a:avLst/>
          </a:prstGeom>
        </p:spPr>
        <p:txBody>
          <a:bodyPr anchor="ctr"/>
          <a:lstStyle/>
          <a:p>
            <a:pPr algn="ctr"/>
            <a:endParaRPr lang="en-US" sz="4400">
              <a:latin typeface="Calibri" pitchFamily="34" charset="0"/>
            </a:endParaRPr>
          </a:p>
        </p:txBody>
      </p:sp>
      <p:sp>
        <p:nvSpPr>
          <p:cNvPr id="67587" name="Rectangle 3"/>
          <p:cNvSpPr>
            <a:spLocks noGrp="1"/>
          </p:cNvSpPr>
          <p:nvPr/>
        </p:nvSpPr>
        <p:spPr bwMode="auto">
          <a:xfrm>
            <a:off x="457200" y="1600200"/>
            <a:ext cx="8229600" cy="4525963"/>
          </a:xfrm>
          <a:prstGeom prst="rect">
            <a:avLst/>
          </a:prstGeom>
        </p:spPr>
        <p:txBody>
          <a:bodyPr/>
          <a:lstStyle/>
          <a:p>
            <a:pPr marL="342900" indent="-342900">
              <a:spcBef>
                <a:spcPct val="20000"/>
              </a:spcBef>
              <a:buFont typeface="Arial" charset="0"/>
              <a:buChar char="•"/>
            </a:pPr>
            <a:endParaRPr lang="en-US" sz="3200">
              <a:latin typeface="Calibri"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FBB5EF-11E1-4DE9-9F10-2AB41B8E340D}" type="datetimeFigureOut">
              <a:rPr lang="en-US"/>
              <a:pPr>
                <a:defRPr/>
              </a:pPr>
              <a:t>5/2/2011</a:t>
            </a:fld>
            <a:r>
              <a:rPr lang="en-US" dirty="0"/>
              <a:t>2/12/2009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71464C3-7116-4653-BDE0-E7DEBB6F69C9}"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47BB8-1D36-4AFC-973D-66CADAA1DAAC}" type="datetimeFigureOut">
              <a:rPr lang="en-US"/>
              <a:pPr>
                <a:defRPr/>
              </a:pPr>
              <a:t>5/2/2011</a:t>
            </a:fld>
            <a:r>
              <a:rPr lang="en-US" dirty="0"/>
              <a:t>2/12/2009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0F74616-2F8F-4160-AFAC-C20C2230D3B2}"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6ADBF5-CC97-4D13-8C9F-58307083BA52}" type="datetimeFigureOut">
              <a:rPr lang="en-US"/>
              <a:pPr>
                <a:defRPr/>
              </a:pPr>
              <a:t>5/2/2011</a:t>
            </a:fld>
            <a:r>
              <a:rPr lang="en-US" dirty="0"/>
              <a:t>2/12/2009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3CE9C57-4D8F-4EB4-9CE7-0F9111590E0C}"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p:cNvSpPr>
          <p:nvPr/>
        </p:nvSpPr>
        <p:spPr bwMode="auto">
          <a:xfrm>
            <a:off x="457200" y="274638"/>
            <a:ext cx="8229600" cy="1143000"/>
          </a:xfrm>
          <a:prstGeom prst="rect">
            <a:avLst/>
          </a:prstGeom>
        </p:spPr>
        <p:txBody>
          <a:bodyPr anchor="ctr"/>
          <a:lstStyle/>
          <a:p>
            <a:pPr algn="ctr"/>
            <a:endParaRPr lang="en-US" sz="4400">
              <a:latin typeface="Calibri" pitchFamily="34" charset="0"/>
            </a:endParaRPr>
          </a:p>
        </p:txBody>
      </p:sp>
      <p:sp>
        <p:nvSpPr>
          <p:cNvPr id="66563" name="Rectangle 3"/>
          <p:cNvSpPr>
            <a:spLocks noGrp="1"/>
          </p:cNvSpPr>
          <p:nvPr/>
        </p:nvSpPr>
        <p:spPr bwMode="auto">
          <a:xfrm>
            <a:off x="457200" y="1600200"/>
            <a:ext cx="8229600" cy="4525963"/>
          </a:xfrm>
          <a:prstGeom prst="rect">
            <a:avLst/>
          </a:prstGeom>
        </p:spPr>
        <p:txBody>
          <a:bodyPr/>
          <a:lstStyle/>
          <a:p>
            <a:pPr marL="342900" indent="-342900">
              <a:spcBef>
                <a:spcPct val="20000"/>
              </a:spcBef>
              <a:buFont typeface="Arial" charset="0"/>
              <a:buChar char="•"/>
            </a:pPr>
            <a:endParaRPr lang="en-US" sz="3200">
              <a:latin typeface="Calibri"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9556FD-A45E-4714-B45F-EB793386AB73}" type="datetimeFigureOut">
              <a:rPr lang="en-US"/>
              <a:pPr>
                <a:defRPr/>
              </a:pPr>
              <a:t>5/2/2011</a:t>
            </a:fld>
            <a:r>
              <a:rPr lang="en-US" dirty="0"/>
              <a:t>2/12/2009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4FDB1847-632D-4C61-A6C3-4321074E5E2E}"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9287F9B-CC02-4699-B328-995376243F06}" type="datetimeFigureOut">
              <a:rPr lang="en-US"/>
              <a:pPr>
                <a:defRPr/>
              </a:pPr>
              <a:t>5/2/2011</a:t>
            </a:fld>
            <a:r>
              <a:rPr lang="en-US" dirty="0"/>
              <a:t>2/12/2009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39484A0-1931-481B-B006-BFC7E7447F9F}"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97B2DA-091F-4234-99BC-DDECDF03241A}" type="datetimeFigureOut">
              <a:rPr lang="en-US"/>
              <a:pPr>
                <a:defRPr/>
              </a:pPr>
              <a:t>5/2/2011</a:t>
            </a:fld>
            <a:r>
              <a:rPr lang="en-US" dirty="0"/>
              <a:t>2/12/2009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A1E5C179-EDC9-4B6A-AFD2-978D7C5A47E3}"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20240B8-B69B-45F6-B772-E1B019D8826C}" type="datetimeFigureOut">
              <a:rPr lang="en-US"/>
              <a:pPr>
                <a:defRPr/>
              </a:pPr>
              <a:t>5/2/2011</a:t>
            </a:fld>
            <a:r>
              <a:rPr lang="en-US" dirty="0"/>
              <a:t>2/12/2009</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A5C94E2A-FE29-4E7B-BB25-52C97B0702A7}"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A13BFA7-0624-47FB-977C-76BFC8804FF7}" type="datetimeFigureOut">
              <a:rPr lang="en-US"/>
              <a:pPr>
                <a:defRPr/>
              </a:pPr>
              <a:t>5/2/2011</a:t>
            </a:fld>
            <a:r>
              <a:rPr lang="en-US" dirty="0"/>
              <a:t>2/12/2009</a:t>
            </a:r>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007523B0-0A8D-4130-99D9-84775003DAB4}"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767495-DAA2-4A06-814C-24F7E35C4D8E}" type="datetimeFigureOut">
              <a:rPr lang="en-US"/>
              <a:pPr>
                <a:defRPr/>
              </a:pPr>
              <a:t>5/2/2011</a:t>
            </a:fld>
            <a:r>
              <a:rPr lang="en-US" dirty="0"/>
              <a:t>2/12/2009</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261F2709-FD8B-4E09-AA6D-C8F8FC8D7632}"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A60191-DD1E-472E-915F-42E0F8670EBD}" type="datetimeFigureOut">
              <a:rPr lang="en-US"/>
              <a:pPr>
                <a:defRPr/>
              </a:pPr>
              <a:t>5/2/2011</a:t>
            </a:fld>
            <a:r>
              <a:rPr lang="en-US" dirty="0"/>
              <a:t>2/12/2009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61A5F18-55C6-47B0-BC45-467EF9EA7A2A}"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Calibri" pitchFamily="34" charset="0"/>
              </a:defRPr>
            </a:lvl1pPr>
          </a:lstStyle>
          <a:p>
            <a:pPr>
              <a:defRPr/>
            </a:pPr>
            <a:fld id="{3E533621-58FF-4521-9630-96BF2ADAF178}" type="datetimeFigureOut">
              <a:rPr lang="en-US"/>
              <a:pPr>
                <a:defRPr/>
              </a:pPr>
              <a:t>5/2/2011</a:t>
            </a:fld>
            <a:r>
              <a:rPr lang="en-US" dirty="0"/>
              <a:t>2/12/2009</a:t>
            </a: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schemeClr val="tx1">
                    <a:tint val="75000"/>
                  </a:schemeClr>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Calibri" pitchFamily="34" charset="0"/>
              </a:defRPr>
            </a:lvl1pPr>
          </a:lstStyle>
          <a:p>
            <a:pPr>
              <a:defRPr/>
            </a:pPr>
            <a:fld id="{9AA066A5-BA77-4851-B5C5-05346DB4C13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804" r:id="rId3"/>
    <p:sldLayoutId id="2147483803" r:id="rId4"/>
    <p:sldLayoutId id="2147483802" r:id="rId5"/>
    <p:sldLayoutId id="2147483801" r:id="rId6"/>
    <p:sldLayoutId id="2147483800" r:id="rId7"/>
    <p:sldLayoutId id="2147483799" r:id="rId8"/>
    <p:sldLayoutId id="2147483798" r:id="rId9"/>
    <p:sldLayoutId id="2147483797" r:id="rId10"/>
    <p:sldLayoutId id="2147483796" r:id="rId11"/>
    <p:sldLayoutId id="2147483795"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18" Type="http://schemas.openxmlformats.org/officeDocument/2006/relationships/image" Target="../media/image66.png"/><Relationship Id="rId26" Type="http://schemas.openxmlformats.org/officeDocument/2006/relationships/image" Target="../media/image72.png"/><Relationship Id="rId3" Type="http://schemas.openxmlformats.org/officeDocument/2006/relationships/tags" Target="../tags/tag63.xml"/><Relationship Id="rId21" Type="http://schemas.openxmlformats.org/officeDocument/2006/relationships/image" Target="../media/image69.png"/><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image" Target="../media/image65.png"/><Relationship Id="rId25" Type="http://schemas.openxmlformats.org/officeDocument/2006/relationships/image" Target="../media/image71.png"/><Relationship Id="rId2" Type="http://schemas.openxmlformats.org/officeDocument/2006/relationships/tags" Target="../tags/tag62.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5.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24" Type="http://schemas.openxmlformats.org/officeDocument/2006/relationships/image" Target="../media/image70.png"/><Relationship Id="rId5" Type="http://schemas.openxmlformats.org/officeDocument/2006/relationships/tags" Target="../tags/tag65.xml"/><Relationship Id="rId15" Type="http://schemas.openxmlformats.org/officeDocument/2006/relationships/notesSlide" Target="../notesSlides/notesSlide10.xml"/><Relationship Id="rId23" Type="http://schemas.openxmlformats.org/officeDocument/2006/relationships/image" Target="../media/image15.jpeg"/><Relationship Id="rId28" Type="http://schemas.openxmlformats.org/officeDocument/2006/relationships/image" Target="../media/image74.png"/><Relationship Id="rId10" Type="http://schemas.openxmlformats.org/officeDocument/2006/relationships/tags" Target="../tags/tag70.xml"/><Relationship Id="rId19" Type="http://schemas.openxmlformats.org/officeDocument/2006/relationships/image" Target="../media/image67.png"/><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Layout" Target="../slideLayouts/slideLayout8.xml"/><Relationship Id="rId22" Type="http://schemas.openxmlformats.org/officeDocument/2006/relationships/image" Target="../media/image56.png"/><Relationship Id="rId27"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79.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78.png"/><Relationship Id="rId2" Type="http://schemas.openxmlformats.org/officeDocument/2006/relationships/tags" Target="../tags/tag75.xml"/><Relationship Id="rId16" Type="http://schemas.openxmlformats.org/officeDocument/2006/relationships/image" Target="../media/image82.pn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77.png"/><Relationship Id="rId5" Type="http://schemas.openxmlformats.org/officeDocument/2006/relationships/tags" Target="../tags/tag78.xm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tags" Target="../tags/tag77.xml"/><Relationship Id="rId9" Type="http://schemas.openxmlformats.org/officeDocument/2006/relationships/notesSlide" Target="../notesSlides/notesSlide11.xml"/><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87.png"/><Relationship Id="rId3" Type="http://schemas.openxmlformats.org/officeDocument/2006/relationships/tags" Target="../tags/tag83.xml"/><Relationship Id="rId7" Type="http://schemas.openxmlformats.org/officeDocument/2006/relationships/slideLayout" Target="../slideLayouts/slideLayout8.xml"/><Relationship Id="rId12" Type="http://schemas.openxmlformats.org/officeDocument/2006/relationships/image" Target="../media/image86.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85.png"/><Relationship Id="rId5" Type="http://schemas.openxmlformats.org/officeDocument/2006/relationships/tags" Target="../tags/tag85.xml"/><Relationship Id="rId10" Type="http://schemas.openxmlformats.org/officeDocument/2006/relationships/image" Target="../media/image84.png"/><Relationship Id="rId4" Type="http://schemas.openxmlformats.org/officeDocument/2006/relationships/tags" Target="../tags/tag84.xml"/><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png"/><Relationship Id="rId3" Type="http://schemas.openxmlformats.org/officeDocument/2006/relationships/tags" Target="../tags/tag89.xml"/><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13.xml"/><Relationship Id="rId11" Type="http://schemas.openxmlformats.org/officeDocument/2006/relationships/image" Target="../media/image92.png"/><Relationship Id="rId5" Type="http://schemas.openxmlformats.org/officeDocument/2006/relationships/slideLayout" Target="../slideLayouts/slideLayout3.xml"/><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tags" Target="../tags/tag90.xml"/><Relationship Id="rId9" Type="http://schemas.openxmlformats.org/officeDocument/2006/relationships/image" Target="../media/image90.emf"/><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93.xml"/><Relationship Id="rId7" Type="http://schemas.openxmlformats.org/officeDocument/2006/relationships/image" Target="../media/image99.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slideLayout" Target="../slideLayouts/slideLayout3.xml"/><Relationship Id="rId9"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105.pn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04.png"/><Relationship Id="rId2" Type="http://schemas.openxmlformats.org/officeDocument/2006/relationships/tags" Target="../tags/tag95.xml"/><Relationship Id="rId16" Type="http://schemas.openxmlformats.org/officeDocument/2006/relationships/image" Target="../media/image108.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103.png"/><Relationship Id="rId5" Type="http://schemas.openxmlformats.org/officeDocument/2006/relationships/tags" Target="../tags/tag98.xml"/><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tags" Target="../tags/tag97.xml"/><Relationship Id="rId9" Type="http://schemas.openxmlformats.org/officeDocument/2006/relationships/notesSlide" Target="../notesSlides/notesSlide15.xml"/><Relationship Id="rId1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109.png"/><Relationship Id="rId18" Type="http://schemas.openxmlformats.org/officeDocument/2006/relationships/image" Target="../media/image114.png"/><Relationship Id="rId3" Type="http://schemas.openxmlformats.org/officeDocument/2006/relationships/tags" Target="../tags/tag103.xml"/><Relationship Id="rId21" Type="http://schemas.openxmlformats.org/officeDocument/2006/relationships/image" Target="../media/image117.png"/><Relationship Id="rId7" Type="http://schemas.openxmlformats.org/officeDocument/2006/relationships/tags" Target="../tags/tag107.xml"/><Relationship Id="rId12" Type="http://schemas.openxmlformats.org/officeDocument/2006/relationships/slideLayout" Target="../slideLayouts/slideLayout8.xml"/><Relationship Id="rId17" Type="http://schemas.openxmlformats.org/officeDocument/2006/relationships/image" Target="../media/image113.png"/><Relationship Id="rId2" Type="http://schemas.openxmlformats.org/officeDocument/2006/relationships/tags" Target="../tags/tag102.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24" Type="http://schemas.openxmlformats.org/officeDocument/2006/relationships/image" Target="../media/image120.png"/><Relationship Id="rId5" Type="http://schemas.openxmlformats.org/officeDocument/2006/relationships/tags" Target="../tags/tag105.xml"/><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tags" Target="../tags/tag110.xml"/><Relationship Id="rId19" Type="http://schemas.openxmlformats.org/officeDocument/2006/relationships/image" Target="../media/image115.png"/><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110.png"/><Relationship Id="rId22" Type="http://schemas.openxmlformats.org/officeDocument/2006/relationships/image" Target="../media/image118.png"/></Relationships>
</file>

<file path=ppt/slides/_rels/slide1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114.xml"/><Relationship Id="rId7" Type="http://schemas.openxmlformats.org/officeDocument/2006/relationships/notesSlide" Target="../notesSlides/notesSlide16.xml"/><Relationship Id="rId12" Type="http://schemas.openxmlformats.org/officeDocument/2006/relationships/image" Target="../media/image124.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8.xml"/><Relationship Id="rId11" Type="http://schemas.openxmlformats.org/officeDocument/2006/relationships/image" Target="../media/image123.png"/><Relationship Id="rId5" Type="http://schemas.openxmlformats.org/officeDocument/2006/relationships/tags" Target="../tags/tag116.xml"/><Relationship Id="rId10" Type="http://schemas.openxmlformats.org/officeDocument/2006/relationships/image" Target="../media/image122.png"/><Relationship Id="rId4" Type="http://schemas.openxmlformats.org/officeDocument/2006/relationships/tags" Target="../tags/tag115.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tags" Target="../tags/tag118.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notesSlide" Target="../notesSlides/notesSlide17.xml"/><Relationship Id="rId5" Type="http://schemas.openxmlformats.org/officeDocument/2006/relationships/tags" Target="../tags/tag121.xml"/><Relationship Id="rId15" Type="http://schemas.openxmlformats.org/officeDocument/2006/relationships/image" Target="../media/image128.png"/><Relationship Id="rId10" Type="http://schemas.openxmlformats.org/officeDocument/2006/relationships/slideLayout" Target="../slideLayouts/slideLayout8.xml"/><Relationship Id="rId19" Type="http://schemas.openxmlformats.org/officeDocument/2006/relationships/image" Target="../media/image132.png"/><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tags" Target="../tags/tag4.xml"/><Relationship Id="rId21" Type="http://schemas.openxmlformats.org/officeDocument/2006/relationships/image" Target="../media/image13.png"/><Relationship Id="rId7" Type="http://schemas.openxmlformats.org/officeDocument/2006/relationships/tags" Target="../tags/tag8.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tags" Target="../tags/tag3.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5" Type="http://schemas.openxmlformats.org/officeDocument/2006/relationships/image" Target="../media/image7.png"/><Relationship Id="rId10" Type="http://schemas.openxmlformats.org/officeDocument/2006/relationships/slideLayout" Target="../slideLayouts/slideLayout8.xml"/><Relationship Id="rId19" Type="http://schemas.openxmlformats.org/officeDocument/2006/relationships/image" Target="../media/image11.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image" Target="../media/image136.png"/><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135.png"/><Relationship Id="rId17" Type="http://schemas.openxmlformats.org/officeDocument/2006/relationships/image" Target="../media/image139.png"/><Relationship Id="rId2" Type="http://schemas.openxmlformats.org/officeDocument/2006/relationships/tags" Target="../tags/tag127.xml"/><Relationship Id="rId16" Type="http://schemas.openxmlformats.org/officeDocument/2006/relationships/image" Target="../media/image130.png"/><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134.png"/><Relationship Id="rId5" Type="http://schemas.openxmlformats.org/officeDocument/2006/relationships/tags" Target="../tags/tag130.xml"/><Relationship Id="rId15" Type="http://schemas.openxmlformats.org/officeDocument/2006/relationships/image" Target="../media/image138.png"/><Relationship Id="rId10" Type="http://schemas.openxmlformats.org/officeDocument/2006/relationships/image" Target="../media/image127.png"/><Relationship Id="rId4" Type="http://schemas.openxmlformats.org/officeDocument/2006/relationships/tags" Target="../tags/tag129.xml"/><Relationship Id="rId9" Type="http://schemas.openxmlformats.org/officeDocument/2006/relationships/slideLayout" Target="../slideLayouts/slideLayout8.xml"/><Relationship Id="rId14"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3.xml"/><Relationship Id="rId7" Type="http://schemas.openxmlformats.org/officeDocument/2006/relationships/image" Target="../media/image15.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8.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tags" Target="../tags/tag16.xml"/><Relationship Id="rId7" Type="http://schemas.openxmlformats.org/officeDocument/2006/relationships/image" Target="../media/image15.jpeg"/><Relationship Id="rId12" Type="http://schemas.openxmlformats.org/officeDocument/2006/relationships/image" Target="../media/image2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8.xml"/><Relationship Id="rId10" Type="http://schemas.openxmlformats.org/officeDocument/2006/relationships/image" Target="../media/image21.png"/><Relationship Id="rId4" Type="http://schemas.openxmlformats.org/officeDocument/2006/relationships/tags" Target="../tags/tag17.xml"/><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0.png"/><Relationship Id="rId3" Type="http://schemas.openxmlformats.org/officeDocument/2006/relationships/tags" Target="../tags/tag20.xml"/><Relationship Id="rId7" Type="http://schemas.openxmlformats.org/officeDocument/2006/relationships/slideLayout" Target="../slideLayouts/slideLayout8.xml"/><Relationship Id="rId12" Type="http://schemas.openxmlformats.org/officeDocument/2006/relationships/image" Target="../media/image2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28.png"/><Relationship Id="rId5" Type="http://schemas.openxmlformats.org/officeDocument/2006/relationships/tags" Target="../tags/tag22.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tags" Target="../tags/tag21.xml"/><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6.xml"/><Relationship Id="rId7" Type="http://schemas.openxmlformats.org/officeDocument/2006/relationships/image" Target="../media/image33.png"/><Relationship Id="rId12" Type="http://schemas.openxmlformats.org/officeDocument/2006/relationships/image" Target="../media/image2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6.xml"/><Relationship Id="rId11" Type="http://schemas.openxmlformats.org/officeDocument/2006/relationships/image" Target="../media/image35.png"/><Relationship Id="rId5" Type="http://schemas.openxmlformats.org/officeDocument/2006/relationships/slideLayout" Target="../slideLayouts/slideLayout8.xml"/><Relationship Id="rId10" Type="http://schemas.openxmlformats.org/officeDocument/2006/relationships/image" Target="../media/image34.jpeg"/><Relationship Id="rId4" Type="http://schemas.openxmlformats.org/officeDocument/2006/relationships/tags" Target="../tags/tag27.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notesSlide" Target="../notesSlides/notesSlide7.xml"/><Relationship Id="rId26" Type="http://schemas.openxmlformats.org/officeDocument/2006/relationships/image" Target="../media/image39.png"/><Relationship Id="rId3" Type="http://schemas.openxmlformats.org/officeDocument/2006/relationships/tags" Target="../tags/tag30.xml"/><Relationship Id="rId21" Type="http://schemas.openxmlformats.org/officeDocument/2006/relationships/image" Target="../media/image34.jpeg"/><Relationship Id="rId34" Type="http://schemas.openxmlformats.org/officeDocument/2006/relationships/image" Target="../media/image47.png"/><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slideLayout" Target="../slideLayouts/slideLayout8.xml"/><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tags" Target="../tags/tag29.xml"/><Relationship Id="rId16" Type="http://schemas.openxmlformats.org/officeDocument/2006/relationships/tags" Target="../tags/tag43.xml"/><Relationship Id="rId20" Type="http://schemas.openxmlformats.org/officeDocument/2006/relationships/image" Target="../media/image31.png"/><Relationship Id="rId29" Type="http://schemas.openxmlformats.org/officeDocument/2006/relationships/image" Target="../media/image42.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tags" Target="../tags/tag32.xml"/><Relationship Id="rId15" Type="http://schemas.openxmlformats.org/officeDocument/2006/relationships/tags" Target="../tags/tag42.xml"/><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tags" Target="../tags/tag37.xml"/><Relationship Id="rId19" Type="http://schemas.openxmlformats.org/officeDocument/2006/relationships/image" Target="../media/image15.jpeg"/><Relationship Id="rId31" Type="http://schemas.openxmlformats.org/officeDocument/2006/relationships/image" Target="../media/image44.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 Id="rId22" Type="http://schemas.openxmlformats.org/officeDocument/2006/relationships/image" Target="../media/image36.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53.png"/><Relationship Id="rId3" Type="http://schemas.openxmlformats.org/officeDocument/2006/relationships/tags" Target="../tags/tag46.xml"/><Relationship Id="rId7" Type="http://schemas.openxmlformats.org/officeDocument/2006/relationships/slideLayout" Target="../slideLayouts/slideLayout8.xml"/><Relationship Id="rId12" Type="http://schemas.openxmlformats.org/officeDocument/2006/relationships/image" Target="../media/image52.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51.png"/><Relationship Id="rId5" Type="http://schemas.openxmlformats.org/officeDocument/2006/relationships/tags" Target="../tags/tag48.xml"/><Relationship Id="rId15" Type="http://schemas.openxmlformats.org/officeDocument/2006/relationships/image" Target="../media/image18.png"/><Relationship Id="rId10" Type="http://schemas.openxmlformats.org/officeDocument/2006/relationships/image" Target="../media/image15.jpeg"/><Relationship Id="rId4" Type="http://schemas.openxmlformats.org/officeDocument/2006/relationships/tags" Target="../tags/tag47.xml"/><Relationship Id="rId9" Type="http://schemas.openxmlformats.org/officeDocument/2006/relationships/image" Target="../media/image50.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notesSlide" Target="../notesSlides/notesSlide9.xml"/><Relationship Id="rId18" Type="http://schemas.openxmlformats.org/officeDocument/2006/relationships/image" Target="../media/image53.png"/><Relationship Id="rId3" Type="http://schemas.openxmlformats.org/officeDocument/2006/relationships/tags" Target="../tags/tag52.xml"/><Relationship Id="rId21" Type="http://schemas.openxmlformats.org/officeDocument/2006/relationships/image" Target="../media/image60.png"/><Relationship Id="rId7" Type="http://schemas.openxmlformats.org/officeDocument/2006/relationships/tags" Target="../tags/tag56.xml"/><Relationship Id="rId12" Type="http://schemas.openxmlformats.org/officeDocument/2006/relationships/slideLayout" Target="../slideLayouts/slideLayout8.xml"/><Relationship Id="rId17" Type="http://schemas.openxmlformats.org/officeDocument/2006/relationships/image" Target="../media/image58.png"/><Relationship Id="rId2" Type="http://schemas.openxmlformats.org/officeDocument/2006/relationships/tags" Target="../tags/tag51.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image" Target="../media/image63.png"/><Relationship Id="rId5" Type="http://schemas.openxmlformats.org/officeDocument/2006/relationships/tags" Target="../tags/tag54.xml"/><Relationship Id="rId15" Type="http://schemas.openxmlformats.org/officeDocument/2006/relationships/image" Target="../media/image56.png"/><Relationship Id="rId23" Type="http://schemas.openxmlformats.org/officeDocument/2006/relationships/image" Target="../media/image62.png"/><Relationship Id="rId10" Type="http://schemas.openxmlformats.org/officeDocument/2006/relationships/tags" Target="../tags/tag59.xml"/><Relationship Id="rId19" Type="http://schemas.openxmlformats.org/officeDocument/2006/relationships/image" Target="../media/image54.png"/><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55.png"/><Relationship Id="rId22"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idx="4294967295"/>
          </p:nvPr>
        </p:nvSpPr>
        <p:spPr bwMode="auto">
          <a:xfrm>
            <a:off x="457200" y="2362200"/>
            <a:ext cx="8123238" cy="914400"/>
          </a:xfrm>
          <a:prstGeom prst="rect">
            <a:avLst/>
          </a:prstGeom>
          <a:solidFill>
            <a:srgbClr val="FFFFFF"/>
          </a:solidFill>
          <a:ln>
            <a:solidFill>
              <a:srgbClr val="000000"/>
            </a:solidFill>
            <a:miter lim="800000"/>
            <a:headEnd/>
            <a:tailEnd/>
          </a:ln>
        </p:spPr>
        <p:txBody>
          <a:bodyPr anchor="ctr"/>
          <a:lstStyle/>
          <a:p>
            <a:pPr algn="r"/>
            <a:r>
              <a:rPr lang="en-US" smtClean="0">
                <a:solidFill>
                  <a:schemeClr val="accent2"/>
                </a:solidFill>
                <a:cs typeface="Times New Roman" pitchFamily="18" charset="0"/>
              </a:rPr>
              <a:t>Parallelizable Algorithms for the    	Selection of Grouped Variables</a:t>
            </a:r>
          </a:p>
        </p:txBody>
      </p:sp>
      <p:sp>
        <p:nvSpPr>
          <p:cNvPr id="3075" name="Rectangle 3"/>
          <p:cNvSpPr>
            <a:spLocks noGrp="1" noChangeArrowheads="1"/>
          </p:cNvSpPr>
          <p:nvPr>
            <p:ph type="subTitle" idx="4294967295"/>
          </p:nvPr>
        </p:nvSpPr>
        <p:spPr>
          <a:xfrm>
            <a:off x="152400" y="3581400"/>
            <a:ext cx="8408988" cy="381000"/>
          </a:xfrm>
        </p:spPr>
        <p:txBody>
          <a:bodyPr/>
          <a:lstStyle/>
          <a:p>
            <a:pPr marL="0" indent="0" algn="r" fontAlgn="auto">
              <a:spcAft>
                <a:spcPts val="0"/>
              </a:spcAft>
              <a:buFont typeface="Arial" pitchFamily="34" charset="0"/>
              <a:buNone/>
              <a:defRPr/>
            </a:pPr>
            <a:r>
              <a:rPr lang="en-US" sz="2400" dirty="0" smtClean="0">
                <a:solidFill>
                  <a:schemeClr val="tx1">
                    <a:lumMod val="50000"/>
                    <a:lumOff val="50000"/>
                  </a:schemeClr>
                </a:solidFill>
                <a:cs typeface="Times New Roman" pitchFamily="18" charset="0"/>
              </a:rPr>
              <a:t>Gonzalo </a:t>
            </a:r>
            <a:r>
              <a:rPr lang="en-US" sz="2400" dirty="0" err="1" smtClean="0">
                <a:solidFill>
                  <a:schemeClr val="tx1">
                    <a:lumMod val="50000"/>
                    <a:lumOff val="50000"/>
                  </a:schemeClr>
                </a:solidFill>
                <a:cs typeface="Times New Roman" pitchFamily="18" charset="0"/>
              </a:rPr>
              <a:t>Mateos</a:t>
            </a:r>
            <a:r>
              <a:rPr lang="en-US" sz="2400" dirty="0" smtClean="0">
                <a:solidFill>
                  <a:schemeClr val="tx1">
                    <a:lumMod val="50000"/>
                    <a:lumOff val="50000"/>
                  </a:schemeClr>
                </a:solidFill>
                <a:cs typeface="Times New Roman" pitchFamily="18" charset="0"/>
              </a:rPr>
              <a:t>, Juan A. Bazerque, and </a:t>
            </a:r>
            <a:r>
              <a:rPr lang="en-US" sz="2400" dirty="0" err="1" smtClean="0">
                <a:solidFill>
                  <a:schemeClr val="tx1">
                    <a:lumMod val="50000"/>
                    <a:lumOff val="50000"/>
                  </a:schemeClr>
                </a:solidFill>
                <a:cs typeface="Times New Roman" pitchFamily="18" charset="0"/>
              </a:rPr>
              <a:t>Georgios</a:t>
            </a:r>
            <a:r>
              <a:rPr lang="en-US" sz="2400" dirty="0" smtClean="0">
                <a:solidFill>
                  <a:schemeClr val="tx1">
                    <a:lumMod val="50000"/>
                    <a:lumOff val="50000"/>
                  </a:schemeClr>
                </a:solidFill>
                <a:cs typeface="Times New Roman" pitchFamily="18" charset="0"/>
              </a:rPr>
              <a:t> B. Giannakis </a:t>
            </a:r>
          </a:p>
          <a:p>
            <a:pPr marL="0" indent="0" algn="r" fontAlgn="auto">
              <a:spcAft>
                <a:spcPts val="0"/>
              </a:spcAft>
              <a:buFont typeface="Arial" pitchFamily="34" charset="0"/>
              <a:buNone/>
              <a:defRPr/>
            </a:pPr>
            <a:endParaRPr lang="en-US" sz="2400" i="1" dirty="0" smtClean="0">
              <a:solidFill>
                <a:schemeClr val="tx1">
                  <a:lumMod val="50000"/>
                  <a:lumOff val="50000"/>
                </a:schemeClr>
              </a:solidFill>
            </a:endParaRPr>
          </a:p>
        </p:txBody>
      </p:sp>
      <p:sp>
        <p:nvSpPr>
          <p:cNvPr id="27651" name="Text Box 12"/>
          <p:cNvSpPr txBox="1">
            <a:spLocks noChangeArrowheads="1"/>
          </p:cNvSpPr>
          <p:nvPr/>
        </p:nvSpPr>
        <p:spPr bwMode="auto">
          <a:xfrm>
            <a:off x="1465263" y="5957888"/>
            <a:ext cx="2033587" cy="369887"/>
          </a:xfrm>
          <a:prstGeom prst="rect">
            <a:avLst/>
          </a:prstGeom>
          <a:noFill/>
          <a:ln w="9525">
            <a:noFill/>
            <a:miter lim="800000"/>
            <a:headEnd/>
            <a:tailEnd/>
          </a:ln>
        </p:spPr>
        <p:txBody>
          <a:bodyPr wrap="none">
            <a:spAutoFit/>
          </a:bodyPr>
          <a:lstStyle/>
          <a:p>
            <a:r>
              <a:rPr lang="en-US" sz="1800" b="1">
                <a:solidFill>
                  <a:schemeClr val="accent2"/>
                </a:solidFill>
                <a:latin typeface="Calibri" pitchFamily="34" charset="0"/>
              </a:rPr>
              <a:t>Acknowledgement:</a:t>
            </a:r>
            <a:endParaRPr lang="en-US">
              <a:solidFill>
                <a:schemeClr val="accent2"/>
              </a:solidFill>
              <a:latin typeface="Calibri" pitchFamily="34" charset="0"/>
            </a:endParaRPr>
          </a:p>
        </p:txBody>
      </p:sp>
      <p:sp>
        <p:nvSpPr>
          <p:cNvPr id="3077" name="Text Box 13"/>
          <p:cNvSpPr txBox="1">
            <a:spLocks noChangeArrowheads="1"/>
          </p:cNvSpPr>
          <p:nvPr/>
        </p:nvSpPr>
        <p:spPr bwMode="auto">
          <a:xfrm>
            <a:off x="3486150" y="5678488"/>
            <a:ext cx="5216525" cy="646112"/>
          </a:xfrm>
          <a:prstGeom prst="rect">
            <a:avLst/>
          </a:prstGeom>
          <a:noFill/>
          <a:ln w="9525">
            <a:noFill/>
            <a:miter lim="800000"/>
            <a:headEnd/>
            <a:tailEnd/>
          </a:ln>
        </p:spPr>
        <p:txBody>
          <a:bodyPr wrap="none">
            <a:spAutoFit/>
          </a:bodyPr>
          <a:lstStyle/>
          <a:p>
            <a:pPr>
              <a:defRPr/>
            </a:pPr>
            <a:r>
              <a:rPr lang="en-US" sz="1800" dirty="0">
                <a:solidFill>
                  <a:schemeClr val="hlink"/>
                </a:solidFill>
                <a:latin typeface="+mj-lt"/>
              </a:rPr>
              <a:t> </a:t>
            </a:r>
            <a:endParaRPr lang="en-US" sz="1800" dirty="0">
              <a:solidFill>
                <a:schemeClr val="hlink"/>
              </a:solidFill>
              <a:latin typeface="+mj-lt"/>
            </a:endParaRPr>
          </a:p>
          <a:p>
            <a:pPr>
              <a:defRPr/>
            </a:pPr>
            <a:r>
              <a:rPr lang="en-US" sz="1800" dirty="0">
                <a:solidFill>
                  <a:schemeClr val="tx1">
                    <a:lumMod val="50000"/>
                    <a:lumOff val="50000"/>
                  </a:schemeClr>
                </a:solidFill>
                <a:latin typeface="+mj-lt"/>
              </a:rPr>
              <a:t>NSF grants </a:t>
            </a:r>
            <a:r>
              <a:rPr lang="en-US" sz="1800" dirty="0">
                <a:solidFill>
                  <a:schemeClr val="tx1">
                    <a:lumMod val="50000"/>
                    <a:lumOff val="50000"/>
                  </a:schemeClr>
                </a:solidFill>
                <a:latin typeface="+mj-lt"/>
              </a:rPr>
              <a:t>CCF-0830480, 1016605 and </a:t>
            </a:r>
            <a:r>
              <a:rPr lang="en-US" sz="1800" dirty="0">
                <a:solidFill>
                  <a:schemeClr val="tx1">
                    <a:lumMod val="50000"/>
                    <a:lumOff val="50000"/>
                  </a:schemeClr>
                </a:solidFill>
                <a:latin typeface="+mj-lt"/>
              </a:rPr>
              <a:t>ECCS-0824007</a:t>
            </a:r>
          </a:p>
        </p:txBody>
      </p:sp>
      <p:pic>
        <p:nvPicPr>
          <p:cNvPr id="27653" name="Picture 11"/>
          <p:cNvPicPr>
            <a:picLocks noChangeAspect="1" noChangeArrowheads="1"/>
          </p:cNvPicPr>
          <p:nvPr/>
        </p:nvPicPr>
        <p:blipFill>
          <a:blip r:embed="rId3"/>
          <a:srcRect/>
          <a:stretch>
            <a:fillRect/>
          </a:stretch>
        </p:blipFill>
        <p:spPr bwMode="auto">
          <a:xfrm>
            <a:off x="657225" y="762000"/>
            <a:ext cx="7826375" cy="1066800"/>
          </a:xfrm>
          <a:prstGeom prst="rect">
            <a:avLst/>
          </a:prstGeom>
          <a:noFill/>
          <a:ln w="9525">
            <a:noFill/>
            <a:miter lim="800000"/>
            <a:headEnd/>
            <a:tailEnd/>
          </a:ln>
        </p:spPr>
      </p:pic>
      <p:sp>
        <p:nvSpPr>
          <p:cNvPr id="12" name="Rectangle 3"/>
          <p:cNvSpPr txBox="1">
            <a:spLocks noChangeArrowheads="1"/>
          </p:cNvSpPr>
          <p:nvPr/>
        </p:nvSpPr>
        <p:spPr>
          <a:xfrm>
            <a:off x="152400" y="4114800"/>
            <a:ext cx="8408988" cy="457200"/>
          </a:xfrm>
          <a:prstGeom prst="rect">
            <a:avLst/>
          </a:prstGeom>
        </p:spPr>
        <p:txBody>
          <a:bodyPr/>
          <a:lstStyle/>
          <a:p>
            <a:pPr algn="r" fontAlgn="auto">
              <a:spcBef>
                <a:spcPct val="20000"/>
              </a:spcBef>
              <a:spcAft>
                <a:spcPts val="0"/>
              </a:spcAft>
              <a:buFont typeface="Arial" pitchFamily="34" charset="0"/>
              <a:buNone/>
              <a:defRPr/>
            </a:pPr>
            <a:r>
              <a:rPr lang="en-US" sz="2400" dirty="0">
                <a:solidFill>
                  <a:schemeClr val="tx1">
                    <a:lumMod val="50000"/>
                    <a:lumOff val="50000"/>
                  </a:schemeClr>
                </a:solidFill>
                <a:latin typeface="+mn-lt"/>
                <a:cs typeface="Times New Roman" pitchFamily="18" charset="0"/>
              </a:rPr>
              <a:t>  January 6, 2011</a:t>
            </a:r>
          </a:p>
          <a:p>
            <a:pPr algn="r" fontAlgn="auto">
              <a:spcBef>
                <a:spcPct val="20000"/>
              </a:spcBef>
              <a:spcAft>
                <a:spcPts val="0"/>
              </a:spcAft>
              <a:buFont typeface="Arial" pitchFamily="34" charset="0"/>
              <a:buNone/>
              <a:defRPr/>
            </a:pPr>
            <a:endParaRPr lang="en-US" sz="2400" i="1" dirty="0">
              <a:solidFill>
                <a:schemeClr val="tx1">
                  <a:lumMod val="50000"/>
                  <a:lumOff val="50000"/>
                </a:schemeClr>
              </a:solidFill>
              <a:latin typeface="+mn-lt"/>
            </a:endParaRPr>
          </a:p>
        </p:txBody>
      </p:sp>
      <p:grpSp>
        <p:nvGrpSpPr>
          <p:cNvPr id="27655" name="Group 21"/>
          <p:cNvGrpSpPr>
            <a:grpSpLocks/>
          </p:cNvGrpSpPr>
          <p:nvPr/>
        </p:nvGrpSpPr>
        <p:grpSpPr bwMode="auto">
          <a:xfrm>
            <a:off x="5314950" y="4794250"/>
            <a:ext cx="3176588" cy="844550"/>
            <a:chOff x="5587485" y="4736828"/>
            <a:chExt cx="3175516" cy="844433"/>
          </a:xfrm>
        </p:grpSpPr>
        <p:pic>
          <p:nvPicPr>
            <p:cNvPr id="27656" name="Picture 3"/>
            <p:cNvPicPr>
              <a:picLocks noChangeAspect="1" noChangeArrowheads="1"/>
            </p:cNvPicPr>
            <p:nvPr/>
          </p:nvPicPr>
          <p:blipFill>
            <a:blip r:embed="rId4"/>
            <a:srcRect/>
            <a:stretch>
              <a:fillRect/>
            </a:stretch>
          </p:blipFill>
          <p:spPr bwMode="auto">
            <a:xfrm>
              <a:off x="6871059" y="4736828"/>
              <a:ext cx="1891942" cy="818304"/>
            </a:xfrm>
            <a:prstGeom prst="rect">
              <a:avLst/>
            </a:prstGeom>
            <a:noFill/>
            <a:ln w="9525">
              <a:noFill/>
              <a:miter lim="800000"/>
              <a:headEnd/>
              <a:tailEnd/>
            </a:ln>
          </p:spPr>
        </p:pic>
        <p:pic>
          <p:nvPicPr>
            <p:cNvPr id="27657" name="Picture 14"/>
            <p:cNvPicPr>
              <a:picLocks noChangeAspect="1" noChangeArrowheads="1"/>
            </p:cNvPicPr>
            <p:nvPr/>
          </p:nvPicPr>
          <p:blipFill>
            <a:blip r:embed="rId5"/>
            <a:srcRect/>
            <a:stretch>
              <a:fillRect/>
            </a:stretch>
          </p:blipFill>
          <p:spPr bwMode="auto">
            <a:xfrm>
              <a:off x="5587485" y="4743061"/>
              <a:ext cx="1314450" cy="8382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txp_fig.png"/>
          <p:cNvPicPr>
            <a:picLocks noChangeAspect="1"/>
          </p:cNvPicPr>
          <p:nvPr>
            <p:custDataLst>
              <p:tags r:id="rId1"/>
            </p:custDataLst>
          </p:nvPr>
        </p:nvPicPr>
        <p:blipFill>
          <a:blip r:embed="rId16"/>
          <a:srcRect/>
          <a:stretch>
            <a:fillRect/>
          </a:stretch>
        </p:blipFill>
        <p:spPr bwMode="auto">
          <a:xfrm>
            <a:off x="1731963" y="1949450"/>
            <a:ext cx="5927725" cy="3128963"/>
          </a:xfrm>
          <a:prstGeom prst="rect">
            <a:avLst/>
          </a:prstGeom>
          <a:noFill/>
          <a:ln w="9525">
            <a:noFill/>
            <a:miter lim="800000"/>
            <a:headEnd/>
            <a:tailEnd/>
          </a:ln>
        </p:spPr>
      </p:pic>
      <p:pic>
        <p:nvPicPr>
          <p:cNvPr id="40" name="Picture 39" descr="txp_fig.png"/>
          <p:cNvPicPr>
            <a:picLocks noChangeAspect="1"/>
          </p:cNvPicPr>
          <p:nvPr>
            <p:custDataLst>
              <p:tags r:id="rId2"/>
            </p:custDataLst>
          </p:nvPr>
        </p:nvPicPr>
        <p:blipFill>
          <a:blip r:embed="rId17"/>
          <a:srcRect/>
          <a:stretch>
            <a:fillRect/>
          </a:stretch>
        </p:blipFill>
        <p:spPr bwMode="auto">
          <a:xfrm>
            <a:off x="1717675" y="1966913"/>
            <a:ext cx="5927725" cy="3128962"/>
          </a:xfrm>
          <a:prstGeom prst="rect">
            <a:avLst/>
          </a:prstGeom>
          <a:noFill/>
          <a:ln w="9525">
            <a:noFill/>
            <a:miter lim="800000"/>
            <a:headEnd/>
            <a:tailEnd/>
          </a:ln>
        </p:spPr>
      </p:pic>
      <p:pic>
        <p:nvPicPr>
          <p:cNvPr id="39" name="Picture 38" descr="txp_fig.png"/>
          <p:cNvPicPr>
            <a:picLocks noChangeAspect="1"/>
          </p:cNvPicPr>
          <p:nvPr>
            <p:custDataLst>
              <p:tags r:id="rId3"/>
            </p:custDataLst>
          </p:nvPr>
        </p:nvPicPr>
        <p:blipFill>
          <a:blip r:embed="rId18"/>
          <a:srcRect/>
          <a:stretch>
            <a:fillRect/>
          </a:stretch>
        </p:blipFill>
        <p:spPr bwMode="auto">
          <a:xfrm>
            <a:off x="1720850" y="1978025"/>
            <a:ext cx="5929313" cy="3128963"/>
          </a:xfrm>
          <a:prstGeom prst="rect">
            <a:avLst/>
          </a:prstGeom>
          <a:noFill/>
          <a:ln w="9525">
            <a:noFill/>
            <a:miter lim="800000"/>
            <a:headEnd/>
            <a:tailEnd/>
          </a:ln>
        </p:spPr>
      </p:pic>
      <p:pic>
        <p:nvPicPr>
          <p:cNvPr id="37" name="Picture 36" descr="txp_fig.png"/>
          <p:cNvPicPr>
            <a:picLocks noChangeAspect="1"/>
          </p:cNvPicPr>
          <p:nvPr>
            <p:custDataLst>
              <p:tags r:id="rId4"/>
            </p:custDataLst>
          </p:nvPr>
        </p:nvPicPr>
        <p:blipFill>
          <a:blip r:embed="rId19"/>
          <a:srcRect/>
          <a:stretch>
            <a:fillRect/>
          </a:stretch>
        </p:blipFill>
        <p:spPr bwMode="auto">
          <a:xfrm>
            <a:off x="1712913" y="1944688"/>
            <a:ext cx="5929312" cy="3128962"/>
          </a:xfrm>
          <a:prstGeom prst="rect">
            <a:avLst/>
          </a:prstGeom>
          <a:noFill/>
          <a:ln w="9525">
            <a:noFill/>
            <a:miter lim="800000"/>
            <a:headEnd/>
            <a:tailEnd/>
          </a:ln>
        </p:spPr>
      </p:pic>
      <p:grpSp>
        <p:nvGrpSpPr>
          <p:cNvPr id="46085" name="Group 33"/>
          <p:cNvGrpSpPr>
            <a:grpSpLocks/>
          </p:cNvGrpSpPr>
          <p:nvPr/>
        </p:nvGrpSpPr>
        <p:grpSpPr bwMode="auto">
          <a:xfrm>
            <a:off x="381000" y="914400"/>
            <a:ext cx="8382000" cy="533400"/>
            <a:chOff x="457200" y="1524000"/>
            <a:chExt cx="8382000" cy="533400"/>
          </a:xfrm>
        </p:grpSpPr>
        <p:pic>
          <p:nvPicPr>
            <p:cNvPr id="46106" name="Picture 66" descr="txp_fig.png"/>
            <p:cNvPicPr>
              <a:picLocks noChangeAspect="1"/>
            </p:cNvPicPr>
            <p:nvPr>
              <p:custDataLst>
                <p:tags r:id="rId11"/>
              </p:custDataLst>
            </p:nvPr>
          </p:nvPicPr>
          <p:blipFill>
            <a:blip r:embed="rId20"/>
            <a:srcRect/>
            <a:stretch>
              <a:fillRect/>
            </a:stretch>
          </p:blipFill>
          <p:spPr bwMode="auto">
            <a:xfrm>
              <a:off x="5326380" y="1524000"/>
              <a:ext cx="342900" cy="463550"/>
            </a:xfrm>
            <a:prstGeom prst="rect">
              <a:avLst/>
            </a:prstGeom>
            <a:noFill/>
            <a:ln w="9525">
              <a:noFill/>
              <a:miter lim="800000"/>
              <a:headEnd/>
              <a:tailEnd/>
            </a:ln>
          </p:spPr>
        </p:pic>
        <p:grpSp>
          <p:nvGrpSpPr>
            <p:cNvPr id="46107" name="Group 32"/>
            <p:cNvGrpSpPr>
              <a:grpSpLocks/>
            </p:cNvGrpSpPr>
            <p:nvPr/>
          </p:nvGrpSpPr>
          <p:grpSpPr bwMode="auto">
            <a:xfrm>
              <a:off x="457200" y="1524000"/>
              <a:ext cx="8382000" cy="533400"/>
              <a:chOff x="457200" y="1045028"/>
              <a:chExt cx="8382000" cy="533400"/>
            </a:xfrm>
          </p:grpSpPr>
          <p:grpSp>
            <p:nvGrpSpPr>
              <p:cNvPr id="46108" name="Group 26"/>
              <p:cNvGrpSpPr>
                <a:grpSpLocks/>
              </p:cNvGrpSpPr>
              <p:nvPr/>
            </p:nvGrpSpPr>
            <p:grpSpPr bwMode="auto">
              <a:xfrm>
                <a:off x="457200" y="1045028"/>
                <a:ext cx="8382000" cy="533400"/>
                <a:chOff x="457200" y="914400"/>
                <a:chExt cx="8382000" cy="533400"/>
              </a:xfrm>
            </p:grpSpPr>
            <p:sp>
              <p:nvSpPr>
                <p:cNvPr id="8" name="Rectangle 3"/>
                <p:cNvSpPr>
                  <a:spLocks noChangeArrowheads="1"/>
                </p:cNvSpPr>
                <p:nvPr/>
              </p:nvSpPr>
              <p:spPr bwMode="auto">
                <a:xfrm>
                  <a:off x="457200" y="990600"/>
                  <a:ext cx="83820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000">
                      <a:latin typeface="Calibri" pitchFamily="34" charset="0"/>
                    </a:rPr>
                    <a:t>Augmented Lagrangian     variables       ,     ,             multipliers      ,       ,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26" name="Rounded Rectangle 25"/>
                <p:cNvSpPr/>
                <p:nvPr/>
              </p:nvSpPr>
              <p:spPr>
                <a:xfrm>
                  <a:off x="5943600" y="914400"/>
                  <a:ext cx="2514600" cy="5334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le 24"/>
                <p:cNvSpPr/>
                <p:nvPr/>
              </p:nvSpPr>
              <p:spPr>
                <a:xfrm>
                  <a:off x="3505200" y="914400"/>
                  <a:ext cx="2286000" cy="5334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6109" name="Picture 64" descr="txp_fig.png"/>
              <p:cNvPicPr>
                <a:picLocks noChangeAspect="1"/>
              </p:cNvPicPr>
              <p:nvPr>
                <p:custDataLst>
                  <p:tags r:id="rId12"/>
                </p:custDataLst>
              </p:nvPr>
            </p:nvPicPr>
            <p:blipFill>
              <a:blip r:embed="rId21"/>
              <a:srcRect/>
              <a:stretch>
                <a:fillRect/>
              </a:stretch>
            </p:blipFill>
            <p:spPr bwMode="auto">
              <a:xfrm>
                <a:off x="4983480" y="1154339"/>
                <a:ext cx="238125" cy="304800"/>
              </a:xfrm>
              <a:prstGeom prst="rect">
                <a:avLst/>
              </a:prstGeom>
              <a:noFill/>
              <a:ln w="9525">
                <a:noFill/>
                <a:miter lim="800000"/>
                <a:headEnd/>
                <a:tailEnd/>
              </a:ln>
            </p:spPr>
          </p:pic>
          <p:pic>
            <p:nvPicPr>
              <p:cNvPr id="46110" name="Picture 65" descr="txp_fig.png"/>
              <p:cNvPicPr>
                <a:picLocks noChangeAspect="1"/>
              </p:cNvPicPr>
              <p:nvPr>
                <p:custDataLst>
                  <p:tags r:id="rId13"/>
                </p:custDataLst>
              </p:nvPr>
            </p:nvPicPr>
            <p:blipFill>
              <a:blip r:embed="rId22"/>
              <a:srcRect/>
              <a:stretch>
                <a:fillRect/>
              </a:stretch>
            </p:blipFill>
            <p:spPr bwMode="auto">
              <a:xfrm>
                <a:off x="4598988" y="1158875"/>
                <a:ext cx="277812" cy="303213"/>
              </a:xfrm>
              <a:prstGeom prst="rect">
                <a:avLst/>
              </a:prstGeom>
              <a:noFill/>
              <a:ln w="9525">
                <a:noFill/>
                <a:miter lim="800000"/>
                <a:headEnd/>
                <a:tailEnd/>
              </a:ln>
            </p:spPr>
          </p:pic>
        </p:grpSp>
      </p:grpSp>
      <p:grpSp>
        <p:nvGrpSpPr>
          <p:cNvPr id="3" name="Group 56"/>
          <p:cNvGrpSpPr>
            <a:grpSpLocks/>
          </p:cNvGrpSpPr>
          <p:nvPr/>
        </p:nvGrpSpPr>
        <p:grpSpPr bwMode="auto">
          <a:xfrm>
            <a:off x="381000" y="5395913"/>
            <a:ext cx="4724400" cy="471487"/>
            <a:chOff x="381000" y="5292618"/>
            <a:chExt cx="4724400" cy="471595"/>
          </a:xfrm>
        </p:grpSpPr>
        <p:sp>
          <p:nvSpPr>
            <p:cNvPr id="60" name="Rectangle 3"/>
            <p:cNvSpPr>
              <a:spLocks noChangeArrowheads="1"/>
            </p:cNvSpPr>
            <p:nvPr/>
          </p:nvSpPr>
          <p:spPr bwMode="auto">
            <a:xfrm>
              <a:off x="381000" y="5372011"/>
              <a:ext cx="4724400" cy="392202"/>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23"/>
                </a:buBlip>
                <a:defRPr/>
              </a:pPr>
              <a:r>
                <a:rPr lang="en-US" sz="2000" dirty="0">
                  <a:solidFill>
                    <a:schemeClr val="tx2"/>
                  </a:solidFill>
                  <a:latin typeface="+mn-lt"/>
                </a:rPr>
                <a:t>AD-</a:t>
              </a:r>
              <a:r>
                <a:rPr lang="en-US" sz="2000" dirty="0" err="1">
                  <a:solidFill>
                    <a:schemeClr val="tx2"/>
                  </a:solidFill>
                  <a:latin typeface="+mn-lt"/>
                </a:rPr>
                <a:t>MoM</a:t>
              </a:r>
              <a:r>
                <a:rPr lang="en-US" sz="2000" dirty="0">
                  <a:solidFill>
                    <a:schemeClr val="tx2"/>
                  </a:solidFill>
                  <a:latin typeface="+mn-lt"/>
                </a:rPr>
                <a:t> 1</a:t>
              </a:r>
              <a:r>
                <a:rPr lang="en-US" sz="2000" baseline="30000" dirty="0">
                  <a:solidFill>
                    <a:schemeClr val="tx2"/>
                  </a:solidFill>
                  <a:latin typeface="+mn-lt"/>
                </a:rPr>
                <a:t>st</a:t>
              </a:r>
              <a:r>
                <a:rPr lang="en-US" sz="2000" dirty="0">
                  <a:solidFill>
                    <a:schemeClr val="tx2"/>
                  </a:solidFill>
                  <a:latin typeface="+mn-lt"/>
                </a:rPr>
                <a:t> step: </a:t>
              </a:r>
              <a:r>
                <a:rPr lang="en-US" sz="2000" dirty="0">
                  <a:latin typeface="+mn-lt"/>
                </a:rPr>
                <a:t>minimize </a:t>
              </a:r>
              <a:r>
                <a:rPr lang="en-US" sz="2000" dirty="0" err="1">
                  <a:latin typeface="+mn-lt"/>
                </a:rPr>
                <a:t>w.r.t</a:t>
              </a:r>
              <a:r>
                <a:rPr lang="en-US" sz="2000" dirty="0">
                  <a:solidFill>
                    <a:schemeClr val="tx2"/>
                  </a:solidFill>
                  <a:latin typeface="+mn-lt"/>
                </a:rPr>
                <a:t>.</a:t>
              </a:r>
            </a:p>
          </p:txBody>
        </p:sp>
        <p:pic>
          <p:nvPicPr>
            <p:cNvPr id="46105" name="Picture 50" descr="txp_fig.png"/>
            <p:cNvPicPr>
              <a:picLocks noChangeAspect="1"/>
            </p:cNvPicPr>
            <p:nvPr>
              <p:custDataLst>
                <p:tags r:id="rId10"/>
              </p:custDataLst>
            </p:nvPr>
          </p:nvPicPr>
          <p:blipFill>
            <a:blip r:embed="rId24"/>
            <a:srcRect/>
            <a:stretch>
              <a:fillRect/>
            </a:stretch>
          </p:blipFill>
          <p:spPr bwMode="auto">
            <a:xfrm>
              <a:off x="4267200" y="5292618"/>
              <a:ext cx="343183" cy="462068"/>
            </a:xfrm>
            <a:prstGeom prst="rect">
              <a:avLst/>
            </a:prstGeom>
            <a:noFill/>
            <a:ln w="9525">
              <a:noFill/>
              <a:miter lim="800000"/>
              <a:headEnd/>
              <a:tailEnd/>
            </a:ln>
          </p:spPr>
        </p:pic>
      </p:grpSp>
      <p:sp>
        <p:nvSpPr>
          <p:cNvPr id="46087" name="Rectangle 2"/>
          <p:cNvSpPr>
            <a:spLocks noGrp="1" noChangeArrowheads="1"/>
          </p:cNvSpPr>
          <p:nvPr>
            <p:ph type="title" idx="4294967295"/>
          </p:nvPr>
        </p:nvSpPr>
        <p:spPr>
          <a:xfrm>
            <a:off x="381000" y="152400"/>
            <a:ext cx="8229600" cy="712788"/>
          </a:xfrm>
        </p:spPr>
        <p:txBody>
          <a:bodyPr/>
          <a:lstStyle/>
          <a:p>
            <a:r>
              <a:rPr lang="en-US" sz="3600" smtClean="0">
                <a:solidFill>
                  <a:schemeClr val="accent2"/>
                </a:solidFill>
                <a:cs typeface="Times New Roman" pitchFamily="18" charset="0"/>
              </a:rPr>
              <a:t>Alternating-direction method of multipliers</a:t>
            </a:r>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99160C57-0695-4B40-B4DC-1CC5BB93A63A}" type="slidenum">
              <a:rPr lang="en-US" altLang="en-US" sz="1200">
                <a:latin typeface="+mj-lt"/>
              </a:rPr>
              <a:pPr algn="r">
                <a:defRPr/>
              </a:pPr>
              <a:t>10</a:t>
            </a:fld>
            <a:endParaRPr lang="en-US" altLang="en-US" sz="1200" dirty="0">
              <a:latin typeface="+mj-lt"/>
            </a:endParaRPr>
          </a:p>
        </p:txBody>
      </p:sp>
      <p:sp>
        <p:nvSpPr>
          <p:cNvPr id="31" name="Rounded Rectangle 30"/>
          <p:cNvSpPr/>
          <p:nvPr/>
        </p:nvSpPr>
        <p:spPr>
          <a:xfrm>
            <a:off x="1219200" y="1752600"/>
            <a:ext cx="7239000" cy="35814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3"/>
          <p:cNvSpPr>
            <a:spLocks noChangeArrowheads="1"/>
          </p:cNvSpPr>
          <p:nvPr/>
        </p:nvSpPr>
        <p:spPr bwMode="auto">
          <a:xfrm>
            <a:off x="381000" y="5715000"/>
            <a:ext cx="4724400" cy="331788"/>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23"/>
              </a:buBlip>
              <a:defRPr/>
            </a:pPr>
            <a:r>
              <a:rPr lang="en-US" sz="2000" dirty="0">
                <a:solidFill>
                  <a:schemeClr val="tx2"/>
                </a:solidFill>
                <a:latin typeface="+mn-lt"/>
              </a:rPr>
              <a:t>AD-</a:t>
            </a:r>
            <a:r>
              <a:rPr lang="en-US" sz="2000" dirty="0" err="1">
                <a:solidFill>
                  <a:schemeClr val="tx2"/>
                </a:solidFill>
                <a:latin typeface="+mn-lt"/>
              </a:rPr>
              <a:t>MoM</a:t>
            </a:r>
            <a:r>
              <a:rPr lang="en-US" sz="2000" dirty="0">
                <a:solidFill>
                  <a:schemeClr val="tx2"/>
                </a:solidFill>
                <a:latin typeface="+mn-lt"/>
              </a:rPr>
              <a:t> 4</a:t>
            </a:r>
            <a:r>
              <a:rPr lang="en-US" sz="2000" baseline="30000" dirty="0">
                <a:solidFill>
                  <a:schemeClr val="tx2"/>
                </a:solidFill>
                <a:latin typeface="+mn-lt"/>
              </a:rPr>
              <a:t>st</a:t>
            </a:r>
            <a:r>
              <a:rPr lang="en-US" sz="2000" dirty="0">
                <a:solidFill>
                  <a:schemeClr val="tx2"/>
                </a:solidFill>
                <a:latin typeface="+mn-lt"/>
              </a:rPr>
              <a:t> step:</a:t>
            </a:r>
            <a:r>
              <a:rPr lang="en-US" sz="2000" dirty="0">
                <a:latin typeface="+mn-lt"/>
              </a:rPr>
              <a:t> update multipliers</a:t>
            </a:r>
          </a:p>
        </p:txBody>
      </p:sp>
      <p:grpSp>
        <p:nvGrpSpPr>
          <p:cNvPr id="5" name="Group 55"/>
          <p:cNvGrpSpPr>
            <a:grpSpLocks/>
          </p:cNvGrpSpPr>
          <p:nvPr/>
        </p:nvGrpSpPr>
        <p:grpSpPr bwMode="auto">
          <a:xfrm>
            <a:off x="381000" y="5562600"/>
            <a:ext cx="4800600" cy="381000"/>
            <a:chOff x="838200" y="5535613"/>
            <a:chExt cx="4800600" cy="381000"/>
          </a:xfrm>
        </p:grpSpPr>
        <p:sp>
          <p:nvSpPr>
            <p:cNvPr id="55" name="Rectangle 3"/>
            <p:cNvSpPr>
              <a:spLocks noChangeArrowheads="1"/>
            </p:cNvSpPr>
            <p:nvPr/>
          </p:nvSpPr>
          <p:spPr bwMode="auto">
            <a:xfrm>
              <a:off x="838200" y="5535613"/>
              <a:ext cx="48006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23"/>
                </a:buBlip>
                <a:defRPr/>
              </a:pPr>
              <a:r>
                <a:rPr lang="en-US" sz="2000" dirty="0">
                  <a:solidFill>
                    <a:schemeClr val="tx2"/>
                  </a:solidFill>
                  <a:latin typeface="+mn-lt"/>
                </a:rPr>
                <a:t>AD-</a:t>
              </a:r>
              <a:r>
                <a:rPr lang="en-US" sz="2000" dirty="0" err="1">
                  <a:solidFill>
                    <a:schemeClr val="tx2"/>
                  </a:solidFill>
                  <a:latin typeface="+mn-lt"/>
                </a:rPr>
                <a:t>MoM</a:t>
              </a:r>
              <a:r>
                <a:rPr lang="en-US" sz="2000" dirty="0">
                  <a:solidFill>
                    <a:schemeClr val="tx2"/>
                  </a:solidFill>
                  <a:latin typeface="+mn-lt"/>
                </a:rPr>
                <a:t> 2</a:t>
              </a:r>
              <a:r>
                <a:rPr lang="en-US" sz="2000" baseline="30000" dirty="0">
                  <a:solidFill>
                    <a:schemeClr val="tx2"/>
                  </a:solidFill>
                  <a:latin typeface="+mn-lt"/>
                </a:rPr>
                <a:t>st</a:t>
              </a:r>
              <a:r>
                <a:rPr lang="en-US" sz="2000" dirty="0">
                  <a:solidFill>
                    <a:schemeClr val="tx2"/>
                  </a:solidFill>
                  <a:latin typeface="+mn-lt"/>
                </a:rPr>
                <a:t> step: </a:t>
              </a:r>
              <a:r>
                <a:rPr lang="en-US" sz="2000" dirty="0">
                  <a:latin typeface="+mn-lt"/>
                </a:rPr>
                <a:t>minimize </a:t>
              </a:r>
              <a:r>
                <a:rPr lang="en-US" sz="2000" dirty="0" err="1">
                  <a:latin typeface="+mn-lt"/>
                </a:rPr>
                <a:t>w.r.t</a:t>
              </a:r>
              <a:r>
                <a:rPr lang="en-US" sz="2000" dirty="0">
                  <a:solidFill>
                    <a:schemeClr val="tx2"/>
                  </a:solidFill>
                  <a:latin typeface="+mn-lt"/>
                </a:rPr>
                <a:t>.</a:t>
              </a:r>
            </a:p>
          </p:txBody>
        </p:sp>
        <p:pic>
          <p:nvPicPr>
            <p:cNvPr id="46103" name="Picture 34" descr="txp_fig.png"/>
            <p:cNvPicPr>
              <a:picLocks noChangeAspect="1"/>
            </p:cNvPicPr>
            <p:nvPr>
              <p:custDataLst>
                <p:tags r:id="rId9"/>
              </p:custDataLst>
            </p:nvPr>
          </p:nvPicPr>
          <p:blipFill>
            <a:blip r:embed="rId25"/>
            <a:srcRect/>
            <a:stretch>
              <a:fillRect/>
            </a:stretch>
          </p:blipFill>
          <p:spPr bwMode="auto">
            <a:xfrm>
              <a:off x="4751799" y="5574334"/>
              <a:ext cx="277401" cy="303556"/>
            </a:xfrm>
            <a:prstGeom prst="rect">
              <a:avLst/>
            </a:prstGeom>
            <a:noFill/>
            <a:ln w="9525">
              <a:noFill/>
              <a:miter lim="800000"/>
              <a:headEnd/>
              <a:tailEnd/>
            </a:ln>
          </p:spPr>
        </p:pic>
      </p:grpSp>
      <p:grpSp>
        <p:nvGrpSpPr>
          <p:cNvPr id="6" name="Group 53"/>
          <p:cNvGrpSpPr>
            <a:grpSpLocks/>
          </p:cNvGrpSpPr>
          <p:nvPr/>
        </p:nvGrpSpPr>
        <p:grpSpPr bwMode="auto">
          <a:xfrm>
            <a:off x="381000" y="5638800"/>
            <a:ext cx="4572000" cy="381000"/>
            <a:chOff x="1066800" y="6096000"/>
            <a:chExt cx="4572000" cy="381000"/>
          </a:xfrm>
        </p:grpSpPr>
        <p:sp>
          <p:nvSpPr>
            <p:cNvPr id="2" name="Rectangle 3"/>
            <p:cNvSpPr>
              <a:spLocks noChangeArrowheads="1"/>
            </p:cNvSpPr>
            <p:nvPr/>
          </p:nvSpPr>
          <p:spPr bwMode="auto">
            <a:xfrm>
              <a:off x="1066800" y="6096000"/>
              <a:ext cx="45720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23"/>
                </a:buBlip>
                <a:defRPr/>
              </a:pPr>
              <a:r>
                <a:rPr lang="en-US" sz="2000" dirty="0">
                  <a:solidFill>
                    <a:schemeClr val="tx2"/>
                  </a:solidFill>
                  <a:latin typeface="+mn-lt"/>
                </a:rPr>
                <a:t>AD-</a:t>
              </a:r>
              <a:r>
                <a:rPr lang="en-US" sz="2000" dirty="0" err="1">
                  <a:solidFill>
                    <a:schemeClr val="tx2"/>
                  </a:solidFill>
                  <a:latin typeface="+mn-lt"/>
                </a:rPr>
                <a:t>MoM</a:t>
              </a:r>
              <a:r>
                <a:rPr lang="en-US" sz="2000" dirty="0">
                  <a:solidFill>
                    <a:schemeClr val="tx2"/>
                  </a:solidFill>
                  <a:latin typeface="+mn-lt"/>
                </a:rPr>
                <a:t> 3</a:t>
              </a:r>
              <a:r>
                <a:rPr lang="en-US" sz="2000" baseline="30000" dirty="0">
                  <a:solidFill>
                    <a:schemeClr val="tx2"/>
                  </a:solidFill>
                  <a:latin typeface="+mn-lt"/>
                </a:rPr>
                <a:t>st</a:t>
              </a:r>
              <a:r>
                <a:rPr lang="en-US" sz="2000" dirty="0">
                  <a:solidFill>
                    <a:schemeClr val="tx2"/>
                  </a:solidFill>
                  <a:latin typeface="+mn-lt"/>
                </a:rPr>
                <a:t> step: </a:t>
              </a:r>
              <a:r>
                <a:rPr lang="en-US" sz="2000" dirty="0">
                  <a:latin typeface="+mn-lt"/>
                </a:rPr>
                <a:t>minimize </a:t>
              </a:r>
              <a:r>
                <a:rPr lang="en-US" sz="2000" dirty="0" err="1">
                  <a:latin typeface="+mn-lt"/>
                </a:rPr>
                <a:t>w.r.t</a:t>
              </a:r>
              <a:r>
                <a:rPr lang="en-US" sz="2000" dirty="0">
                  <a:solidFill>
                    <a:schemeClr val="tx2"/>
                  </a:solidFill>
                  <a:latin typeface="+mn-lt"/>
                </a:rPr>
                <a:t>.</a:t>
              </a:r>
            </a:p>
          </p:txBody>
        </p:sp>
        <p:pic>
          <p:nvPicPr>
            <p:cNvPr id="46101" name="Picture 52" descr="txp_fig.png"/>
            <p:cNvPicPr>
              <a:picLocks noChangeAspect="1"/>
            </p:cNvPicPr>
            <p:nvPr>
              <p:custDataLst>
                <p:tags r:id="rId8"/>
              </p:custDataLst>
            </p:nvPr>
          </p:nvPicPr>
          <p:blipFill>
            <a:blip r:embed="rId26"/>
            <a:srcRect/>
            <a:stretch>
              <a:fillRect/>
            </a:stretch>
          </p:blipFill>
          <p:spPr bwMode="auto">
            <a:xfrm>
              <a:off x="5049749" y="6142270"/>
              <a:ext cx="208051" cy="303557"/>
            </a:xfrm>
            <a:prstGeom prst="rect">
              <a:avLst/>
            </a:prstGeom>
            <a:noFill/>
            <a:ln w="9525">
              <a:noFill/>
              <a:miter lim="800000"/>
              <a:headEnd/>
              <a:tailEnd/>
            </a:ln>
          </p:spPr>
        </p:pic>
      </p:grpSp>
      <p:sp>
        <p:nvSpPr>
          <p:cNvPr id="59" name="TextBox 58"/>
          <p:cNvSpPr txBox="1"/>
          <p:nvPr/>
        </p:nvSpPr>
        <p:spPr>
          <a:xfrm>
            <a:off x="381000" y="6248400"/>
            <a:ext cx="7634288" cy="523875"/>
          </a:xfrm>
          <a:prstGeom prst="rect">
            <a:avLst/>
          </a:prstGeom>
          <a:noFill/>
        </p:spPr>
        <p:txBody>
          <a:bodyPr wrap="none">
            <a:spAutoFit/>
          </a:bodyPr>
          <a:lstStyle/>
          <a:p>
            <a:pPr>
              <a:defRPr/>
            </a:pPr>
            <a:r>
              <a:rPr lang="en-US" sz="1400" dirty="0">
                <a:solidFill>
                  <a:schemeClr val="tx2"/>
                </a:solidFill>
                <a:latin typeface="+mn-lt"/>
              </a:rPr>
              <a:t>D. P. </a:t>
            </a:r>
            <a:r>
              <a:rPr lang="en-US" sz="1400" dirty="0" err="1">
                <a:solidFill>
                  <a:schemeClr val="tx2"/>
                </a:solidFill>
                <a:latin typeface="+mn-lt"/>
              </a:rPr>
              <a:t>Bertsekas</a:t>
            </a:r>
            <a:r>
              <a:rPr lang="en-US" sz="1400" dirty="0">
                <a:solidFill>
                  <a:schemeClr val="tx2"/>
                </a:solidFill>
                <a:latin typeface="+mn-lt"/>
              </a:rPr>
              <a:t> and J. N. </a:t>
            </a:r>
            <a:r>
              <a:rPr lang="en-US" sz="1400" dirty="0" err="1">
                <a:solidFill>
                  <a:schemeClr val="tx2"/>
                </a:solidFill>
                <a:latin typeface="+mn-lt"/>
              </a:rPr>
              <a:t>Tsitsiklis</a:t>
            </a:r>
            <a:r>
              <a:rPr lang="en-US" sz="1400" dirty="0">
                <a:solidFill>
                  <a:schemeClr val="tx2"/>
                </a:solidFill>
                <a:latin typeface="+mn-lt"/>
              </a:rPr>
              <a:t>, </a:t>
            </a:r>
            <a:r>
              <a:rPr lang="en-US" sz="1400" i="1" dirty="0">
                <a:solidFill>
                  <a:schemeClr val="tx2"/>
                </a:solidFill>
                <a:latin typeface="+mn-lt"/>
              </a:rPr>
              <a:t>Parallel and Distributed Computation: Numerical Methods, </a:t>
            </a:r>
          </a:p>
          <a:p>
            <a:pPr>
              <a:defRPr/>
            </a:pPr>
            <a:r>
              <a:rPr lang="en-US" sz="1400" i="1" dirty="0">
                <a:solidFill>
                  <a:schemeClr val="tx2"/>
                </a:solidFill>
                <a:latin typeface="+mn-lt"/>
              </a:rPr>
              <a:t>2nd ed. Athena-Scientific, </a:t>
            </a:r>
            <a:r>
              <a:rPr lang="en-US" sz="1400" dirty="0">
                <a:solidFill>
                  <a:schemeClr val="tx2"/>
                </a:solidFill>
                <a:latin typeface="+mn-lt"/>
              </a:rPr>
              <a:t>1999.</a:t>
            </a:r>
          </a:p>
        </p:txBody>
      </p:sp>
      <p:sp>
        <p:nvSpPr>
          <p:cNvPr id="44" name="L-Shape 43"/>
          <p:cNvSpPr/>
          <p:nvPr/>
        </p:nvSpPr>
        <p:spPr>
          <a:xfrm rot="16200000">
            <a:off x="3619500" y="723900"/>
            <a:ext cx="3429000" cy="5638800"/>
          </a:xfrm>
          <a:prstGeom prst="corner">
            <a:avLst>
              <a:gd name="adj1" fmla="val 94718"/>
              <a:gd name="adj2" fmla="val 73609"/>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L-Shape 26"/>
          <p:cNvSpPr/>
          <p:nvPr/>
        </p:nvSpPr>
        <p:spPr>
          <a:xfrm>
            <a:off x="2492375" y="1828800"/>
            <a:ext cx="4213225" cy="1676400"/>
          </a:xfrm>
          <a:prstGeom prst="corner">
            <a:avLst>
              <a:gd name="adj1" fmla="val 46032"/>
              <a:gd name="adj2" fmla="val 13442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2209800" y="3505200"/>
            <a:ext cx="5791200" cy="1752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97" name="Picture 62" descr="txp_fig.png"/>
          <p:cNvPicPr>
            <a:picLocks noChangeAspect="1"/>
          </p:cNvPicPr>
          <p:nvPr>
            <p:custDataLst>
              <p:tags r:id="rId5"/>
            </p:custDataLst>
          </p:nvPr>
        </p:nvPicPr>
        <p:blipFill>
          <a:blip r:embed="rId27"/>
          <a:srcRect/>
          <a:stretch>
            <a:fillRect/>
          </a:stretch>
        </p:blipFill>
        <p:spPr bwMode="auto">
          <a:xfrm>
            <a:off x="7146925" y="1081088"/>
            <a:ext cx="265113" cy="238125"/>
          </a:xfrm>
          <a:prstGeom prst="rect">
            <a:avLst/>
          </a:prstGeom>
          <a:noFill/>
          <a:ln w="9525">
            <a:noFill/>
            <a:miter lim="800000"/>
            <a:headEnd/>
            <a:tailEnd/>
          </a:ln>
        </p:spPr>
      </p:pic>
      <p:pic>
        <p:nvPicPr>
          <p:cNvPr id="46098" name="Picture 60" descr="txp_fig.png"/>
          <p:cNvPicPr>
            <a:picLocks noChangeAspect="1"/>
          </p:cNvPicPr>
          <p:nvPr>
            <p:custDataLst>
              <p:tags r:id="rId6"/>
            </p:custDataLst>
          </p:nvPr>
        </p:nvPicPr>
        <p:blipFill>
          <a:blip r:embed="rId28"/>
          <a:srcRect/>
          <a:stretch>
            <a:fillRect/>
          </a:stretch>
        </p:blipFill>
        <p:spPr bwMode="auto">
          <a:xfrm>
            <a:off x="7527925" y="938213"/>
            <a:ext cx="330200" cy="463550"/>
          </a:xfrm>
          <a:prstGeom prst="rect">
            <a:avLst/>
          </a:prstGeom>
          <a:noFill/>
          <a:ln w="9525">
            <a:noFill/>
            <a:miter lim="800000"/>
            <a:headEnd/>
            <a:tailEnd/>
          </a:ln>
        </p:spPr>
      </p:pic>
      <p:pic>
        <p:nvPicPr>
          <p:cNvPr id="46099" name="Picture 61" descr="txp_fig.png"/>
          <p:cNvPicPr>
            <a:picLocks noChangeAspect="1"/>
          </p:cNvPicPr>
          <p:nvPr>
            <p:custDataLst>
              <p:tags r:id="rId7"/>
            </p:custDataLst>
          </p:nvPr>
        </p:nvPicPr>
        <p:blipFill>
          <a:blip r:embed="rId29"/>
          <a:srcRect/>
          <a:stretch>
            <a:fillRect/>
          </a:stretch>
        </p:blipFill>
        <p:spPr bwMode="auto">
          <a:xfrm>
            <a:off x="7924800" y="928688"/>
            <a:ext cx="330200" cy="463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28" grpId="0" animBg="1"/>
      <p:bldP spid="2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152400"/>
            <a:ext cx="8229600" cy="685800"/>
          </a:xfrm>
        </p:spPr>
        <p:txBody>
          <a:bodyPr rtlCol="0">
            <a:normAutofit fontScale="90000"/>
          </a:bodyPr>
          <a:lstStyle/>
          <a:p>
            <a:pPr fontAlgn="auto">
              <a:spcAft>
                <a:spcPts val="0"/>
              </a:spcAft>
              <a:defRPr/>
            </a:pPr>
            <a:r>
              <a:rPr lang="en-US" sz="4000" dirty="0" smtClean="0">
                <a:solidFill>
                  <a:schemeClr val="accent2"/>
                </a:solidFill>
                <a:cs typeface="Times New Roman" pitchFamily="18" charset="0"/>
              </a:rPr>
              <a:t>DG-Lasso algorithm </a:t>
            </a:r>
          </a:p>
        </p:txBody>
      </p:sp>
      <p:sp>
        <p:nvSpPr>
          <p:cNvPr id="4" name="Slide Number Placeholder 3"/>
          <p:cNvSpPr txBox="1">
            <a:spLocks noGrp="1"/>
          </p:cNvSpPr>
          <p:nvPr/>
        </p:nvSpPr>
        <p:spPr bwMode="auto">
          <a:xfrm>
            <a:off x="6553200" y="6167438"/>
            <a:ext cx="2133600" cy="457200"/>
          </a:xfrm>
          <a:prstGeom prst="rect">
            <a:avLst/>
          </a:prstGeom>
          <a:noFill/>
          <a:ln>
            <a:miter lim="800000"/>
            <a:headEnd/>
            <a:tailEnd/>
          </a:ln>
        </p:spPr>
        <p:txBody>
          <a:bodyPr anchor="b"/>
          <a:lstStyle/>
          <a:p>
            <a:pPr algn="r">
              <a:defRPr/>
            </a:pPr>
            <a:fld id="{00A9BCFC-6A0B-4A7D-8790-87A0EF415BDD}" type="slidenum">
              <a:rPr lang="en-US" altLang="en-US" sz="1200">
                <a:latin typeface="+mj-lt"/>
              </a:rPr>
              <a:pPr algn="r">
                <a:defRPr/>
              </a:pPr>
              <a:t>11</a:t>
            </a:fld>
            <a:endParaRPr lang="en-US" altLang="en-US" sz="1200" dirty="0">
              <a:latin typeface="+mj-lt"/>
            </a:endParaRPr>
          </a:p>
        </p:txBody>
      </p:sp>
      <p:grpSp>
        <p:nvGrpSpPr>
          <p:cNvPr id="48131" name="Group 50"/>
          <p:cNvGrpSpPr>
            <a:grpSpLocks/>
          </p:cNvGrpSpPr>
          <p:nvPr/>
        </p:nvGrpSpPr>
        <p:grpSpPr bwMode="auto">
          <a:xfrm>
            <a:off x="457200" y="1044575"/>
            <a:ext cx="7696200" cy="838200"/>
            <a:chOff x="457200" y="1121230"/>
            <a:chExt cx="7696200" cy="838200"/>
          </a:xfrm>
        </p:grpSpPr>
        <p:sp>
          <p:nvSpPr>
            <p:cNvPr id="48148" name="Rectangle 3"/>
            <p:cNvSpPr>
              <a:spLocks noChangeArrowheads="1"/>
            </p:cNvSpPr>
            <p:nvPr/>
          </p:nvSpPr>
          <p:spPr bwMode="auto">
            <a:xfrm>
              <a:off x="457200" y="1153886"/>
              <a:ext cx="7696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a:latin typeface="Calibri" pitchFamily="34" charset="0"/>
                </a:rPr>
                <a:t>Agent </a:t>
              </a:r>
              <a:r>
                <a:rPr lang="en-US" sz="2000"/>
                <a:t>j  </a:t>
              </a:r>
              <a:r>
                <a:rPr lang="en-US" sz="2000">
                  <a:latin typeface="Calibri" pitchFamily="34" charset="0"/>
                </a:rPr>
                <a:t> initializes                                                            and locally runs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42" name="Rounded Rectangle 41"/>
            <p:cNvSpPr/>
            <p:nvPr/>
          </p:nvSpPr>
          <p:spPr>
            <a:xfrm>
              <a:off x="2590800" y="1121230"/>
              <a:ext cx="3048000" cy="8382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Rectangle 3"/>
          <p:cNvSpPr>
            <a:spLocks noChangeArrowheads="1"/>
          </p:cNvSpPr>
          <p:nvPr/>
        </p:nvSpPr>
        <p:spPr bwMode="auto">
          <a:xfrm>
            <a:off x="457200" y="1989138"/>
            <a:ext cx="6934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b="1">
                <a:solidFill>
                  <a:srgbClr val="006633"/>
                </a:solidFill>
                <a:latin typeface="Calibri" pitchFamily="34" charset="0"/>
              </a:rPr>
              <a:t>FOR </a:t>
            </a:r>
            <a:r>
              <a:rPr lang="en-US" sz="2000" b="1">
                <a:solidFill>
                  <a:srgbClr val="006633"/>
                </a:solidFill>
              </a:rPr>
              <a:t>k </a:t>
            </a:r>
            <a:r>
              <a:rPr lang="en-US" sz="2000" b="1">
                <a:solidFill>
                  <a:srgbClr val="006633"/>
                </a:solidFill>
                <a:latin typeface="Calibri" pitchFamily="34" charset="0"/>
                <a:cs typeface="Times New Roman" pitchFamily="18" charset="0"/>
              </a:rPr>
              <a:t> </a:t>
            </a:r>
            <a:r>
              <a:rPr lang="en-US" sz="2000" b="1" i="1">
                <a:solidFill>
                  <a:srgbClr val="006633"/>
                </a:solidFill>
                <a:latin typeface="Calibri" pitchFamily="34" charset="0"/>
                <a:cs typeface="Times New Roman" pitchFamily="18" charset="0"/>
              </a:rPr>
              <a:t>= </a:t>
            </a:r>
            <a:r>
              <a:rPr lang="en-US" sz="2000" b="1">
                <a:solidFill>
                  <a:srgbClr val="006633"/>
                </a:solidFill>
                <a:latin typeface="Calibri" pitchFamily="34" charset="0"/>
                <a:cs typeface="Times New Roman" pitchFamily="18" charset="0"/>
              </a:rPr>
              <a:t>1,2,…</a:t>
            </a:r>
            <a:endParaRPr lang="en-US" sz="2200" b="1">
              <a:solidFill>
                <a:srgbClr val="006633"/>
              </a:solidFill>
              <a:latin typeface="Calibri" pitchFamily="34" charset="0"/>
              <a:cs typeface="Times New Roman" pitchFamily="18" charset="0"/>
            </a:endParaRPr>
          </a:p>
        </p:txBody>
      </p:sp>
      <p:sp>
        <p:nvSpPr>
          <p:cNvPr id="44" name="Rectangle 3"/>
          <p:cNvSpPr>
            <a:spLocks noChangeArrowheads="1"/>
          </p:cNvSpPr>
          <p:nvPr/>
        </p:nvSpPr>
        <p:spPr bwMode="auto">
          <a:xfrm>
            <a:off x="685800" y="2370138"/>
            <a:ext cx="6934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a:latin typeface="Calibri" pitchFamily="34" charset="0"/>
              </a:rPr>
              <a:t>Exchange                    with agents in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49" name="Rectangle 3"/>
          <p:cNvSpPr>
            <a:spLocks noChangeArrowheads="1"/>
          </p:cNvSpPr>
          <p:nvPr/>
        </p:nvSpPr>
        <p:spPr bwMode="auto">
          <a:xfrm>
            <a:off x="685800" y="2827338"/>
            <a:ext cx="6934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a:latin typeface="Calibri" pitchFamily="34" charset="0"/>
              </a:rPr>
              <a:t>Update</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50" name="Rectangle 3"/>
          <p:cNvSpPr>
            <a:spLocks noChangeArrowheads="1"/>
          </p:cNvSpPr>
          <p:nvPr/>
        </p:nvSpPr>
        <p:spPr bwMode="auto">
          <a:xfrm>
            <a:off x="457200" y="5638800"/>
            <a:ext cx="6934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b="1">
                <a:latin typeface="Calibri" pitchFamily="34" charset="0"/>
              </a:rPr>
              <a:t> </a:t>
            </a:r>
            <a:r>
              <a:rPr lang="en-US" sz="2000" b="1">
                <a:solidFill>
                  <a:srgbClr val="006633"/>
                </a:solidFill>
                <a:latin typeface="Calibri" pitchFamily="34" charset="0"/>
              </a:rPr>
              <a:t>END FOR</a:t>
            </a:r>
            <a:endParaRPr lang="en-US" sz="2200" b="1">
              <a:solidFill>
                <a:srgbClr val="006633"/>
              </a:solidFill>
            </a:endParaRPr>
          </a:p>
        </p:txBody>
      </p:sp>
      <p:cxnSp>
        <p:nvCxnSpPr>
          <p:cNvPr id="55" name="Straight Connector 54"/>
          <p:cNvCxnSpPr/>
          <p:nvPr/>
        </p:nvCxnSpPr>
        <p:spPr>
          <a:xfrm>
            <a:off x="381000" y="990600"/>
            <a:ext cx="815340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81000" y="1925638"/>
            <a:ext cx="8153400" cy="158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8138" name="Picture 22" descr="txp_fig.png"/>
          <p:cNvPicPr>
            <a:picLocks noChangeAspect="1"/>
          </p:cNvPicPr>
          <p:nvPr>
            <p:custDataLst>
              <p:tags r:id="rId1"/>
            </p:custDataLst>
          </p:nvPr>
        </p:nvPicPr>
        <p:blipFill>
          <a:blip r:embed="rId10"/>
          <a:srcRect/>
          <a:stretch>
            <a:fillRect/>
          </a:stretch>
        </p:blipFill>
        <p:spPr bwMode="auto">
          <a:xfrm>
            <a:off x="4457700" y="2392363"/>
            <a:ext cx="342900" cy="317500"/>
          </a:xfrm>
          <a:prstGeom prst="rect">
            <a:avLst/>
          </a:prstGeom>
          <a:noFill/>
          <a:ln w="9525">
            <a:noFill/>
            <a:miter lim="800000"/>
            <a:headEnd/>
            <a:tailEnd/>
          </a:ln>
        </p:spPr>
      </p:pic>
      <p:pic>
        <p:nvPicPr>
          <p:cNvPr id="48139" name="Picture 25" descr="txp_fig.png"/>
          <p:cNvPicPr>
            <a:picLocks noChangeAspect="1"/>
          </p:cNvPicPr>
          <p:nvPr>
            <p:custDataLst>
              <p:tags r:id="rId2"/>
            </p:custDataLst>
          </p:nvPr>
        </p:nvPicPr>
        <p:blipFill>
          <a:blip r:embed="rId11"/>
          <a:srcRect/>
          <a:stretch>
            <a:fillRect/>
          </a:stretch>
        </p:blipFill>
        <p:spPr bwMode="auto">
          <a:xfrm>
            <a:off x="2019300" y="2439988"/>
            <a:ext cx="685800" cy="303212"/>
          </a:xfrm>
          <a:prstGeom prst="rect">
            <a:avLst/>
          </a:prstGeom>
          <a:noFill/>
          <a:ln w="9525">
            <a:noFill/>
            <a:miter lim="800000"/>
            <a:headEnd/>
            <a:tailEnd/>
          </a:ln>
        </p:spPr>
      </p:pic>
      <p:sp>
        <p:nvSpPr>
          <p:cNvPr id="23" name="Rectangle 3"/>
          <p:cNvSpPr>
            <a:spLocks noChangeArrowheads="1"/>
          </p:cNvSpPr>
          <p:nvPr/>
        </p:nvSpPr>
        <p:spPr bwMode="auto">
          <a:xfrm>
            <a:off x="3581400" y="5791200"/>
            <a:ext cx="2209800" cy="304800"/>
          </a:xfrm>
          <a:prstGeom prst="rect">
            <a:avLst/>
          </a:prstGeom>
          <a:noFill/>
          <a:ln w="9525">
            <a:solidFill>
              <a:schemeClr val="tx2"/>
            </a:solidFill>
            <a:miter lim="800000"/>
            <a:headEnd/>
            <a:tailEnd/>
          </a:ln>
        </p:spPr>
        <p:txBody>
          <a:bodyPr/>
          <a:lstStyle/>
          <a:p>
            <a:pPr marL="342900" indent="-342900" eaLnBrk="0" hangingPunct="0">
              <a:lnSpc>
                <a:spcPct val="90000"/>
              </a:lnSpc>
              <a:spcBef>
                <a:spcPct val="20000"/>
              </a:spcBef>
              <a:buClr>
                <a:schemeClr val="accent1"/>
              </a:buClr>
              <a:buSzPct val="65000"/>
            </a:pPr>
            <a:r>
              <a:rPr lang="en-US" sz="1400">
                <a:solidFill>
                  <a:schemeClr val="tx2"/>
                </a:solidFill>
                <a:latin typeface="Calibri" pitchFamily="34" charset="0"/>
              </a:rPr>
              <a:t> offline,  inversion </a:t>
            </a:r>
            <a:r>
              <a:rPr lang="en-US" sz="1400">
                <a:solidFill>
                  <a:schemeClr val="tx2"/>
                </a:solidFill>
              </a:rPr>
              <a:t>Nj</a:t>
            </a:r>
            <a:r>
              <a:rPr lang="en-US" sz="1400">
                <a:solidFill>
                  <a:schemeClr val="tx2"/>
                </a:solidFill>
                <a:latin typeface="Calibri" pitchFamily="34" charset="0"/>
              </a:rPr>
              <a:t>x</a:t>
            </a:r>
            <a:r>
              <a:rPr lang="en-US" sz="1400">
                <a:solidFill>
                  <a:schemeClr val="tx2"/>
                </a:solidFill>
              </a:rPr>
              <a:t>Nj</a:t>
            </a:r>
            <a:endParaRPr lang="en-US" sz="2200"/>
          </a:p>
        </p:txBody>
      </p:sp>
      <p:cxnSp>
        <p:nvCxnSpPr>
          <p:cNvPr id="29" name="Straight Arrow Connector 28"/>
          <p:cNvCxnSpPr/>
          <p:nvPr/>
        </p:nvCxnSpPr>
        <p:spPr>
          <a:xfrm rot="16200000" flipV="1">
            <a:off x="3200400" y="5562600"/>
            <a:ext cx="381000" cy="3810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48142" name="Picture 24" descr="txp_fig.png"/>
          <p:cNvPicPr>
            <a:picLocks noChangeAspect="1"/>
          </p:cNvPicPr>
          <p:nvPr>
            <p:custDataLst>
              <p:tags r:id="rId3"/>
            </p:custDataLst>
          </p:nvPr>
        </p:nvPicPr>
        <p:blipFill>
          <a:blip r:embed="rId12"/>
          <a:srcRect/>
          <a:stretch>
            <a:fillRect/>
          </a:stretch>
        </p:blipFill>
        <p:spPr bwMode="auto">
          <a:xfrm>
            <a:off x="1400175" y="3227388"/>
            <a:ext cx="5181600" cy="1003300"/>
          </a:xfrm>
          <a:prstGeom prst="rect">
            <a:avLst/>
          </a:prstGeom>
          <a:noFill/>
          <a:ln w="9525">
            <a:noFill/>
            <a:miter lim="800000"/>
            <a:headEnd/>
            <a:tailEnd/>
          </a:ln>
        </p:spPr>
      </p:pic>
      <p:pic>
        <p:nvPicPr>
          <p:cNvPr id="48143" name="Picture 20" descr="txp_fig.png"/>
          <p:cNvPicPr>
            <a:picLocks noChangeAspect="1"/>
          </p:cNvPicPr>
          <p:nvPr>
            <p:custDataLst>
              <p:tags r:id="rId4"/>
            </p:custDataLst>
          </p:nvPr>
        </p:nvPicPr>
        <p:blipFill>
          <a:blip r:embed="rId13"/>
          <a:srcRect/>
          <a:stretch>
            <a:fillRect/>
          </a:stretch>
        </p:blipFill>
        <p:spPr bwMode="auto">
          <a:xfrm>
            <a:off x="2679700" y="1498600"/>
            <a:ext cx="2800350" cy="303213"/>
          </a:xfrm>
          <a:prstGeom prst="rect">
            <a:avLst/>
          </a:prstGeom>
          <a:noFill/>
          <a:ln w="9525">
            <a:noFill/>
            <a:miter lim="800000"/>
            <a:headEnd/>
            <a:tailEnd/>
          </a:ln>
        </p:spPr>
      </p:pic>
      <p:pic>
        <p:nvPicPr>
          <p:cNvPr id="48144" name="Picture 21" descr="txp_fig.png"/>
          <p:cNvPicPr>
            <a:picLocks noChangeAspect="1"/>
          </p:cNvPicPr>
          <p:nvPr>
            <p:custDataLst>
              <p:tags r:id="rId5"/>
            </p:custDataLst>
          </p:nvPr>
        </p:nvPicPr>
        <p:blipFill>
          <a:blip r:embed="rId14"/>
          <a:srcRect/>
          <a:stretch>
            <a:fillRect/>
          </a:stretch>
        </p:blipFill>
        <p:spPr bwMode="auto">
          <a:xfrm>
            <a:off x="2786063" y="1146175"/>
            <a:ext cx="2681287" cy="304800"/>
          </a:xfrm>
          <a:prstGeom prst="rect">
            <a:avLst/>
          </a:prstGeom>
          <a:noFill/>
          <a:ln w="9525">
            <a:noFill/>
            <a:miter lim="800000"/>
            <a:headEnd/>
            <a:tailEnd/>
          </a:ln>
        </p:spPr>
      </p:pic>
      <p:pic>
        <p:nvPicPr>
          <p:cNvPr id="48145" name="Picture 23" descr="txp_fig.png"/>
          <p:cNvPicPr>
            <a:picLocks noChangeAspect="1"/>
          </p:cNvPicPr>
          <p:nvPr>
            <p:custDataLst>
              <p:tags r:id="rId6"/>
            </p:custDataLst>
          </p:nvPr>
        </p:nvPicPr>
        <p:blipFill>
          <a:blip r:embed="rId15"/>
          <a:srcRect/>
          <a:stretch>
            <a:fillRect/>
          </a:stretch>
        </p:blipFill>
        <p:spPr bwMode="auto">
          <a:xfrm>
            <a:off x="1081088" y="4352925"/>
            <a:ext cx="7216775" cy="1104900"/>
          </a:xfrm>
          <a:prstGeom prst="rect">
            <a:avLst/>
          </a:prstGeom>
          <a:noFill/>
          <a:ln w="9525">
            <a:noFill/>
            <a:miter lim="800000"/>
            <a:headEnd/>
            <a:tailEnd/>
          </a:ln>
        </p:spPr>
      </p:pic>
      <p:pic>
        <p:nvPicPr>
          <p:cNvPr id="48146" name="Picture 27" descr="txp_fig.png"/>
          <p:cNvPicPr>
            <a:picLocks noChangeAspect="1"/>
          </p:cNvPicPr>
          <p:nvPr>
            <p:custDataLst>
              <p:tags r:id="rId7"/>
            </p:custDataLst>
          </p:nvPr>
        </p:nvPicPr>
        <p:blipFill>
          <a:blip r:embed="rId16"/>
          <a:srcRect/>
          <a:stretch>
            <a:fillRect/>
          </a:stretch>
        </p:blipFill>
        <p:spPr bwMode="auto">
          <a:xfrm>
            <a:off x="6469063" y="2057400"/>
            <a:ext cx="1912937" cy="584200"/>
          </a:xfrm>
          <a:prstGeom prst="rect">
            <a:avLst/>
          </a:prstGeom>
          <a:noFill/>
          <a:ln w="9525">
            <a:noFill/>
            <a:miter lim="800000"/>
            <a:headEnd/>
            <a:tailEnd/>
          </a:ln>
        </p:spPr>
      </p:pic>
      <p:cxnSp>
        <p:nvCxnSpPr>
          <p:cNvPr id="33" name="Straight Arrow Connector 32"/>
          <p:cNvCxnSpPr/>
          <p:nvPr/>
        </p:nvCxnSpPr>
        <p:spPr>
          <a:xfrm rot="10800000">
            <a:off x="4343400" y="1828800"/>
            <a:ext cx="2057400" cy="457200"/>
          </a:xfrm>
          <a:prstGeom prst="straightConnector1">
            <a:avLst/>
          </a:prstGeom>
          <a:ln>
            <a:solidFill>
              <a:srgbClr val="006633"/>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0" y="158750"/>
            <a:ext cx="8229600" cy="712788"/>
          </a:xfrm>
        </p:spPr>
        <p:txBody>
          <a:bodyPr/>
          <a:lstStyle/>
          <a:p>
            <a:r>
              <a:rPr lang="en-US" sz="4000" smtClean="0">
                <a:solidFill>
                  <a:schemeClr val="accent2"/>
                </a:solidFill>
                <a:cs typeface="Times New Roman" pitchFamily="18" charset="0"/>
              </a:rPr>
              <a:t>DG-Lasso: Convergence</a:t>
            </a:r>
          </a:p>
        </p:txBody>
      </p:sp>
      <p:sp>
        <p:nvSpPr>
          <p:cNvPr id="50178" name="Rectangle 3"/>
          <p:cNvSpPr>
            <a:spLocks noGrp="1" noChangeArrowheads="1"/>
          </p:cNvSpPr>
          <p:nvPr>
            <p:ph type="body" idx="4294967295"/>
          </p:nvPr>
        </p:nvSpPr>
        <p:spPr>
          <a:xfrm>
            <a:off x="533400" y="1219200"/>
            <a:ext cx="8610600" cy="4876800"/>
          </a:xfrm>
        </p:spPr>
        <p:txBody>
          <a:bodyPr/>
          <a:lstStyle/>
          <a:p>
            <a:pPr>
              <a:lnSpc>
                <a:spcPct val="90000"/>
              </a:lnSpc>
              <a:buFont typeface="Times New Roman" pitchFamily="18" charset="0"/>
              <a:buNone/>
            </a:pPr>
            <a:r>
              <a:rPr lang="en-US" sz="2200" smtClean="0">
                <a:solidFill>
                  <a:schemeClr val="tx2"/>
                </a:solidFill>
              </a:rPr>
              <a:t>	Proposition </a:t>
            </a:r>
          </a:p>
          <a:p>
            <a:pPr>
              <a:lnSpc>
                <a:spcPct val="90000"/>
              </a:lnSpc>
              <a:buFont typeface="Times New Roman" pitchFamily="18" charset="0"/>
              <a:buNone/>
            </a:pPr>
            <a:endParaRPr lang="en-US" sz="900" smtClean="0"/>
          </a:p>
          <a:p>
            <a:pPr>
              <a:lnSpc>
                <a:spcPct val="90000"/>
              </a:lnSpc>
              <a:buFont typeface="Times New Roman" pitchFamily="18" charset="0"/>
              <a:buNone/>
            </a:pPr>
            <a:r>
              <a:rPr lang="en-US" sz="2000" smtClean="0"/>
              <a:t>	For </a:t>
            </a:r>
            <a:r>
              <a:rPr lang="en-US" sz="2000" smtClean="0">
                <a:solidFill>
                  <a:srgbClr val="C00000"/>
                </a:solidFill>
              </a:rPr>
              <a:t>every</a:t>
            </a:r>
            <a:r>
              <a:rPr lang="en-US" sz="2000" smtClean="0"/>
              <a:t>             , local estimates generated by DG-Lasso satisfy</a:t>
            </a:r>
          </a:p>
          <a:p>
            <a:pPr>
              <a:lnSpc>
                <a:spcPct val="90000"/>
              </a:lnSpc>
              <a:buFont typeface="Times New Roman" pitchFamily="18" charset="0"/>
              <a:buNone/>
            </a:pPr>
            <a:endParaRPr lang="en-US" sz="2000" smtClean="0"/>
          </a:p>
          <a:p>
            <a:pPr>
              <a:lnSpc>
                <a:spcPct val="90000"/>
              </a:lnSpc>
              <a:buFont typeface="Times New Roman" pitchFamily="18" charset="0"/>
              <a:buNone/>
            </a:pPr>
            <a:r>
              <a:rPr lang="en-US" sz="2000" smtClean="0"/>
              <a:t>	</a:t>
            </a:r>
          </a:p>
          <a:p>
            <a:pPr>
              <a:lnSpc>
                <a:spcPct val="90000"/>
              </a:lnSpc>
              <a:buFont typeface="Times New Roman" pitchFamily="18" charset="0"/>
              <a:buNone/>
            </a:pPr>
            <a:r>
              <a:rPr lang="en-US" sz="2000" smtClean="0"/>
              <a:t>	where                                                                  </a:t>
            </a:r>
          </a:p>
          <a:p>
            <a:pPr>
              <a:lnSpc>
                <a:spcPct val="90000"/>
              </a:lnSpc>
              <a:buFont typeface="Times New Roman" pitchFamily="18" charset="0"/>
              <a:buNone/>
            </a:pPr>
            <a:endParaRPr lang="en-US" sz="2000" smtClean="0"/>
          </a:p>
          <a:p>
            <a:pPr>
              <a:lnSpc>
                <a:spcPct val="90000"/>
              </a:lnSpc>
              <a:buFont typeface="Times New Roman" pitchFamily="18" charset="0"/>
              <a:buNone/>
            </a:pPr>
            <a:endParaRPr lang="en-US" sz="2000" smtClean="0"/>
          </a:p>
          <a:p>
            <a:pPr>
              <a:lnSpc>
                <a:spcPct val="90000"/>
              </a:lnSpc>
              <a:buFont typeface="Times New Roman" pitchFamily="18" charset="0"/>
              <a:buNone/>
            </a:pPr>
            <a:endParaRPr lang="en-US" sz="2200" smtClean="0"/>
          </a:p>
          <a:p>
            <a:pPr>
              <a:lnSpc>
                <a:spcPct val="90000"/>
              </a:lnSpc>
              <a:buSzPct val="80000"/>
            </a:pPr>
            <a:r>
              <a:rPr lang="en-US" sz="2200" smtClean="0"/>
              <a:t>Properties</a:t>
            </a:r>
          </a:p>
          <a:p>
            <a:pPr lvl="1">
              <a:lnSpc>
                <a:spcPct val="90000"/>
              </a:lnSpc>
              <a:buSzPct val="70000"/>
            </a:pPr>
            <a:r>
              <a:rPr lang="en-US" sz="2000" smtClean="0"/>
              <a:t>Consensus achieved across the network of distributed agents</a:t>
            </a:r>
          </a:p>
          <a:p>
            <a:pPr lvl="1">
              <a:lnSpc>
                <a:spcPct val="90000"/>
              </a:lnSpc>
              <a:buSzPct val="70000"/>
            </a:pPr>
            <a:r>
              <a:rPr lang="en-US" sz="2000" smtClean="0"/>
              <a:t>Affordable communication of </a:t>
            </a:r>
            <a:r>
              <a:rPr lang="en-US" sz="2000" smtClean="0">
                <a:solidFill>
                  <a:srgbClr val="C00000"/>
                </a:solidFill>
              </a:rPr>
              <a:t>sparse</a:t>
            </a:r>
            <a:r>
              <a:rPr lang="en-US" sz="2000" smtClean="0"/>
              <a:t>             with neighbors</a:t>
            </a:r>
          </a:p>
          <a:p>
            <a:pPr lvl="1">
              <a:lnSpc>
                <a:spcPct val="90000"/>
              </a:lnSpc>
              <a:buSzPct val="70000"/>
            </a:pPr>
            <a:r>
              <a:rPr lang="en-US" sz="2000" smtClean="0"/>
              <a:t>Network-wide data                            percolates through             exchanges</a:t>
            </a:r>
          </a:p>
          <a:p>
            <a:pPr lvl="1">
              <a:lnSpc>
                <a:spcPct val="90000"/>
              </a:lnSpc>
              <a:buSzPct val="70000"/>
            </a:pPr>
            <a:r>
              <a:rPr lang="en-US" sz="2000" smtClean="0"/>
              <a:t>Distributed computation for multiprocessor architectures </a:t>
            </a:r>
          </a:p>
          <a:p>
            <a:pPr lvl="1">
              <a:lnSpc>
                <a:spcPct val="90000"/>
              </a:lnSpc>
              <a:buSzPct val="80000"/>
              <a:buFont typeface="Times New Roman" pitchFamily="18" charset="0"/>
              <a:buChar char="–"/>
            </a:pPr>
            <a:endParaRPr lang="en-US" sz="2000" smtClean="0"/>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ED098571-F0B9-498A-A8F8-9A18F72CA829}" type="slidenum">
              <a:rPr lang="en-US" altLang="en-US" sz="1200">
                <a:latin typeface="+mj-lt"/>
              </a:rPr>
              <a:pPr algn="r">
                <a:defRPr/>
              </a:pPr>
              <a:t>12</a:t>
            </a:fld>
            <a:endParaRPr lang="en-US" altLang="en-US" sz="1200" dirty="0">
              <a:latin typeface="+mj-lt"/>
            </a:endParaRPr>
          </a:p>
        </p:txBody>
      </p:sp>
      <p:sp>
        <p:nvSpPr>
          <p:cNvPr id="50180" name="Rectangle 7"/>
          <p:cNvSpPr>
            <a:spLocks noChangeArrowheads="1"/>
          </p:cNvSpPr>
          <p:nvPr/>
        </p:nvSpPr>
        <p:spPr bwMode="auto">
          <a:xfrm>
            <a:off x="609600" y="1162050"/>
            <a:ext cx="8153400" cy="2362200"/>
          </a:xfrm>
          <a:prstGeom prst="rect">
            <a:avLst/>
          </a:prstGeom>
          <a:noFill/>
          <a:ln w="25400">
            <a:solidFill>
              <a:schemeClr val="accent1"/>
            </a:solidFill>
            <a:miter lim="800000"/>
            <a:headEnd/>
            <a:tailEnd/>
          </a:ln>
        </p:spPr>
        <p:txBody>
          <a:bodyPr wrap="none" anchor="ctr"/>
          <a:lstStyle/>
          <a:p>
            <a:endParaRPr lang="en-US">
              <a:latin typeface="Calibri" pitchFamily="34" charset="0"/>
            </a:endParaRPr>
          </a:p>
        </p:txBody>
      </p:sp>
      <p:pic>
        <p:nvPicPr>
          <p:cNvPr id="50181" name="Picture 9" descr="txp_fig"/>
          <p:cNvPicPr>
            <a:picLocks noChangeAspect="1" noChangeArrowheads="1"/>
          </p:cNvPicPr>
          <p:nvPr>
            <p:custDataLst>
              <p:tags r:id="rId1"/>
            </p:custDataLst>
          </p:nvPr>
        </p:nvPicPr>
        <p:blipFill>
          <a:blip r:embed="rId9"/>
          <a:srcRect/>
          <a:stretch>
            <a:fillRect/>
          </a:stretch>
        </p:blipFill>
        <p:spPr bwMode="auto">
          <a:xfrm>
            <a:off x="2057400" y="1827213"/>
            <a:ext cx="544513" cy="180975"/>
          </a:xfrm>
          <a:prstGeom prst="rect">
            <a:avLst/>
          </a:prstGeom>
          <a:noFill/>
          <a:ln w="9525">
            <a:noFill/>
            <a:miter lim="800000"/>
            <a:headEnd/>
            <a:tailEnd/>
          </a:ln>
        </p:spPr>
      </p:pic>
      <p:sp>
        <p:nvSpPr>
          <p:cNvPr id="50182" name="Rectangle 3"/>
          <p:cNvSpPr>
            <a:spLocks noChangeArrowheads="1"/>
          </p:cNvSpPr>
          <p:nvPr/>
        </p:nvSpPr>
        <p:spPr bwMode="auto">
          <a:xfrm>
            <a:off x="6934200" y="2700338"/>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  (P1)</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pic>
        <p:nvPicPr>
          <p:cNvPr id="50183" name="Picture 14" descr="txp_fig.png"/>
          <p:cNvPicPr>
            <a:picLocks noChangeAspect="1"/>
          </p:cNvPicPr>
          <p:nvPr>
            <p:custDataLst>
              <p:tags r:id="rId2"/>
            </p:custDataLst>
          </p:nvPr>
        </p:nvPicPr>
        <p:blipFill>
          <a:blip r:embed="rId10"/>
          <a:srcRect/>
          <a:stretch>
            <a:fillRect/>
          </a:stretch>
        </p:blipFill>
        <p:spPr bwMode="auto">
          <a:xfrm>
            <a:off x="5181600" y="4872038"/>
            <a:ext cx="587375" cy="260350"/>
          </a:xfrm>
          <a:prstGeom prst="rect">
            <a:avLst/>
          </a:prstGeom>
          <a:noFill/>
          <a:ln w="9525">
            <a:noFill/>
            <a:miter lim="800000"/>
            <a:headEnd/>
            <a:tailEnd/>
          </a:ln>
        </p:spPr>
      </p:pic>
      <p:pic>
        <p:nvPicPr>
          <p:cNvPr id="50184" name="Picture 16" descr="txp_fig.png"/>
          <p:cNvPicPr>
            <a:picLocks noChangeAspect="1"/>
          </p:cNvPicPr>
          <p:nvPr>
            <p:custDataLst>
              <p:tags r:id="rId3"/>
            </p:custDataLst>
          </p:nvPr>
        </p:nvPicPr>
        <p:blipFill>
          <a:blip r:embed="rId10"/>
          <a:srcRect/>
          <a:stretch>
            <a:fillRect/>
          </a:stretch>
        </p:blipFill>
        <p:spPr bwMode="auto">
          <a:xfrm>
            <a:off x="7010400" y="5213350"/>
            <a:ext cx="587375" cy="260350"/>
          </a:xfrm>
          <a:prstGeom prst="rect">
            <a:avLst/>
          </a:prstGeom>
          <a:noFill/>
          <a:ln w="9525">
            <a:noFill/>
            <a:miter lim="800000"/>
            <a:headEnd/>
            <a:tailEnd/>
          </a:ln>
        </p:spPr>
      </p:pic>
      <p:pic>
        <p:nvPicPr>
          <p:cNvPr id="50185" name="Picture 18" descr="txp_fig.png"/>
          <p:cNvPicPr>
            <a:picLocks noChangeAspect="1"/>
          </p:cNvPicPr>
          <p:nvPr>
            <p:custDataLst>
              <p:tags r:id="rId4"/>
            </p:custDataLst>
          </p:nvPr>
        </p:nvPicPr>
        <p:blipFill>
          <a:blip r:embed="rId11"/>
          <a:srcRect/>
          <a:stretch>
            <a:fillRect/>
          </a:stretch>
        </p:blipFill>
        <p:spPr bwMode="auto">
          <a:xfrm>
            <a:off x="2819400" y="2151063"/>
            <a:ext cx="3370263" cy="401637"/>
          </a:xfrm>
          <a:prstGeom prst="rect">
            <a:avLst/>
          </a:prstGeom>
          <a:noFill/>
          <a:ln w="9525">
            <a:noFill/>
            <a:miter lim="800000"/>
            <a:headEnd/>
            <a:tailEnd/>
          </a:ln>
        </p:spPr>
      </p:pic>
      <p:pic>
        <p:nvPicPr>
          <p:cNvPr id="50186" name="Picture 14" descr="txp_fig.png"/>
          <p:cNvPicPr>
            <a:picLocks noChangeAspect="1"/>
          </p:cNvPicPr>
          <p:nvPr>
            <p:custDataLst>
              <p:tags r:id="rId5"/>
            </p:custDataLst>
          </p:nvPr>
        </p:nvPicPr>
        <p:blipFill>
          <a:blip r:embed="rId12"/>
          <a:srcRect/>
          <a:stretch>
            <a:fillRect/>
          </a:stretch>
        </p:blipFill>
        <p:spPr bwMode="auto">
          <a:xfrm>
            <a:off x="3532188" y="5146675"/>
            <a:ext cx="1268412" cy="327025"/>
          </a:xfrm>
          <a:prstGeom prst="rect">
            <a:avLst/>
          </a:prstGeom>
          <a:noFill/>
          <a:ln w="9525">
            <a:noFill/>
            <a:miter lim="800000"/>
            <a:headEnd/>
            <a:tailEnd/>
          </a:ln>
        </p:spPr>
      </p:pic>
      <p:pic>
        <p:nvPicPr>
          <p:cNvPr id="50187" name="Picture 12" descr="txp_fig.png"/>
          <p:cNvPicPr>
            <a:picLocks noChangeAspect="1"/>
          </p:cNvPicPr>
          <p:nvPr>
            <p:custDataLst>
              <p:tags r:id="rId6"/>
            </p:custDataLst>
          </p:nvPr>
        </p:nvPicPr>
        <p:blipFill>
          <a:blip r:embed="rId13"/>
          <a:srcRect/>
          <a:stretch>
            <a:fillRect/>
          </a:stretch>
        </p:blipFill>
        <p:spPr bwMode="auto">
          <a:xfrm>
            <a:off x="1839913" y="2571750"/>
            <a:ext cx="5094287" cy="735013"/>
          </a:xfrm>
          <a:prstGeom prst="rect">
            <a:avLst/>
          </a:prstGeom>
          <a:noFill/>
          <a:ln w="9525">
            <a:noFill/>
            <a:miter lim="800000"/>
            <a:headEnd/>
            <a:tailEnd/>
          </a:ln>
        </p:spPr>
      </p:pic>
      <p:sp>
        <p:nvSpPr>
          <p:cNvPr id="50188" name="Text Box 4"/>
          <p:cNvSpPr txBox="1">
            <a:spLocks noChangeArrowheads="1"/>
          </p:cNvSpPr>
          <p:nvPr/>
        </p:nvSpPr>
        <p:spPr bwMode="auto">
          <a:xfrm>
            <a:off x="304800" y="6219825"/>
            <a:ext cx="8839200" cy="479425"/>
          </a:xfrm>
          <a:prstGeom prst="rect">
            <a:avLst/>
          </a:prstGeom>
          <a:noFill/>
          <a:ln w="9525">
            <a:noFill/>
            <a:miter lim="800000"/>
            <a:headEnd/>
            <a:tailEnd/>
          </a:ln>
        </p:spPr>
        <p:txBody>
          <a:bodyPr>
            <a:spAutoFit/>
          </a:bodyPr>
          <a:lstStyle/>
          <a:p>
            <a:pPr eaLnBrk="0" hangingPunct="0">
              <a:lnSpc>
                <a:spcPct val="90000"/>
              </a:lnSpc>
            </a:pPr>
            <a:r>
              <a:rPr lang="en-US" sz="1400">
                <a:solidFill>
                  <a:srgbClr val="006633"/>
                </a:solidFill>
                <a:latin typeface="Arial" charset="0"/>
                <a:cs typeface="Arial" charset="0"/>
              </a:rPr>
              <a:t>G. Mateos, J. A. Bazerque, and G. B. Giannakis, "Distributed Algorithms for Sparse Linear Regression,“</a:t>
            </a:r>
          </a:p>
          <a:p>
            <a:pPr eaLnBrk="0" hangingPunct="0">
              <a:lnSpc>
                <a:spcPct val="90000"/>
              </a:lnSpc>
            </a:pPr>
            <a:r>
              <a:rPr lang="en-US" sz="1400">
                <a:solidFill>
                  <a:srgbClr val="006633"/>
                </a:solidFill>
                <a:latin typeface="Arial" charset="0"/>
                <a:cs typeface="Arial" charset="0"/>
              </a:rPr>
              <a:t> </a:t>
            </a:r>
            <a:r>
              <a:rPr lang="en-US" sz="1400" i="1">
                <a:solidFill>
                  <a:srgbClr val="006633"/>
                </a:solidFill>
                <a:latin typeface="Arial" charset="0"/>
                <a:cs typeface="Arial" charset="0"/>
              </a:rPr>
              <a:t>IEEE Transactions on Signal Processing, </a:t>
            </a:r>
            <a:r>
              <a:rPr lang="en-US" sz="1400">
                <a:solidFill>
                  <a:srgbClr val="006633"/>
                </a:solidFill>
                <a:latin typeface="Arial" charset="0"/>
                <a:cs typeface="Arial" charset="0"/>
              </a:rPr>
              <a:t>Oct. 2010.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6" descr="bases_posta.png"/>
          <p:cNvPicPr>
            <a:picLocks noChangeAspect="1"/>
          </p:cNvPicPr>
          <p:nvPr/>
        </p:nvPicPr>
        <p:blipFill>
          <a:blip r:embed="rId7"/>
          <a:srcRect/>
          <a:stretch>
            <a:fillRect/>
          </a:stretch>
        </p:blipFill>
        <p:spPr bwMode="auto">
          <a:xfrm>
            <a:off x="739775" y="4219575"/>
            <a:ext cx="2681288" cy="1647825"/>
          </a:xfrm>
          <a:prstGeom prst="rect">
            <a:avLst/>
          </a:prstGeom>
          <a:noFill/>
          <a:ln w="9525">
            <a:noFill/>
            <a:miter lim="800000"/>
            <a:headEnd/>
            <a:tailEnd/>
          </a:ln>
        </p:spPr>
      </p:pic>
      <p:pic>
        <p:nvPicPr>
          <p:cNvPr id="52226" name="Picture 20" descr="psicodelia.eps"/>
          <p:cNvPicPr>
            <a:picLocks noChangeAspect="1"/>
          </p:cNvPicPr>
          <p:nvPr/>
        </p:nvPicPr>
        <p:blipFill>
          <a:blip r:embed="rId8"/>
          <a:srcRect/>
          <a:stretch>
            <a:fillRect/>
          </a:stretch>
        </p:blipFill>
        <p:spPr bwMode="auto">
          <a:xfrm>
            <a:off x="685800" y="1652588"/>
            <a:ext cx="3527425" cy="2647950"/>
          </a:xfrm>
          <a:prstGeom prst="rect">
            <a:avLst/>
          </a:prstGeom>
          <a:noFill/>
          <a:ln w="9525">
            <a:noFill/>
            <a:miter lim="800000"/>
            <a:headEnd/>
            <a:tailEnd/>
          </a:ln>
        </p:spPr>
      </p:pic>
      <p:pic>
        <p:nvPicPr>
          <p:cNvPr id="52227" name="Picture 21" descr="smooth.eps"/>
          <p:cNvPicPr>
            <a:picLocks noChangeAspect="1"/>
          </p:cNvPicPr>
          <p:nvPr/>
        </p:nvPicPr>
        <p:blipFill>
          <a:blip r:embed="rId9"/>
          <a:srcRect/>
          <a:stretch>
            <a:fillRect/>
          </a:stretch>
        </p:blipFill>
        <p:spPr bwMode="auto">
          <a:xfrm>
            <a:off x="4754563" y="1651000"/>
            <a:ext cx="3551237" cy="2640013"/>
          </a:xfrm>
          <a:prstGeom prst="rect">
            <a:avLst/>
          </a:prstGeom>
          <a:noFill/>
          <a:ln w="9525">
            <a:noFill/>
            <a:miter lim="800000"/>
            <a:headEnd/>
            <a:tailEnd/>
          </a:ln>
        </p:spPr>
      </p:pic>
      <p:sp>
        <p:nvSpPr>
          <p:cNvPr id="52228" name="Title 1"/>
          <p:cNvSpPr>
            <a:spLocks noGrp="1"/>
          </p:cNvSpPr>
          <p:nvPr>
            <p:ph type="title"/>
          </p:nvPr>
        </p:nvSpPr>
        <p:spPr>
          <a:xfrm>
            <a:off x="381000" y="147638"/>
            <a:ext cx="8229600" cy="788987"/>
          </a:xfrm>
        </p:spPr>
        <p:txBody>
          <a:bodyPr/>
          <a:lstStyle/>
          <a:p>
            <a:r>
              <a:rPr lang="en-US" sz="4000" smtClean="0">
                <a:cs typeface="Times New Roman" pitchFamily="18" charset="0"/>
              </a:rPr>
              <a:t>Power spectrum cartography </a:t>
            </a:r>
          </a:p>
        </p:txBody>
      </p:sp>
      <p:sp>
        <p:nvSpPr>
          <p:cNvPr id="4" name="Slide Number Placeholder 3"/>
          <p:cNvSpPr>
            <a:spLocks noGrp="1"/>
          </p:cNvSpPr>
          <p:nvPr>
            <p:ph type="sldNum" sz="quarter" idx="12"/>
          </p:nvPr>
        </p:nvSpPr>
        <p:spPr/>
        <p:txBody>
          <a:bodyPr/>
          <a:lstStyle/>
          <a:p>
            <a:pPr>
              <a:defRPr/>
            </a:pPr>
            <a:fld id="{A1770CC0-ED84-4FD2-9894-E6E3A98FD163}" type="slidenum">
              <a:rPr lang="en-US" altLang="en-US"/>
              <a:pPr>
                <a:defRPr/>
              </a:pPr>
              <a:t>13</a:t>
            </a:fld>
            <a:endParaRPr lang="en-US" altLang="en-US" dirty="0"/>
          </a:p>
        </p:txBody>
      </p:sp>
      <p:sp>
        <p:nvSpPr>
          <p:cNvPr id="52230" name="Rectangle 3"/>
          <p:cNvSpPr txBox="1">
            <a:spLocks noChangeArrowheads="1"/>
          </p:cNvSpPr>
          <p:nvPr/>
        </p:nvSpPr>
        <p:spPr bwMode="auto">
          <a:xfrm>
            <a:off x="0" y="838200"/>
            <a:ext cx="8915400" cy="762000"/>
          </a:xfrm>
          <a:prstGeom prst="rect">
            <a:avLst/>
          </a:prstGeom>
          <a:noFill/>
          <a:ln w="9525">
            <a:noFill/>
            <a:miter lim="800000"/>
            <a:headEnd/>
            <a:tailEnd/>
          </a:ln>
        </p:spPr>
        <p:txBody>
          <a:bodyPr/>
          <a:lstStyle/>
          <a:p>
            <a:pPr marL="1022350" lvl="2" indent="-350838" eaLnBrk="0" hangingPunct="0">
              <a:lnSpc>
                <a:spcPct val="90000"/>
              </a:lnSpc>
              <a:buClr>
                <a:schemeClr val="accent1"/>
              </a:buClr>
              <a:buSzPct val="80000"/>
              <a:buFontTx/>
              <a:buChar char="•"/>
            </a:pPr>
            <a:r>
              <a:rPr lang="en-US" sz="2000">
                <a:latin typeface="Calibri" pitchFamily="34" charset="0"/>
                <a:cs typeface="Times New Roman" pitchFamily="18" charset="0"/>
              </a:rPr>
              <a:t>2 sources - raised cosine pulses  </a:t>
            </a:r>
            <a:endParaRPr lang="en-US" sz="2000">
              <a:latin typeface="Calibri" pitchFamily="34" charset="0"/>
            </a:endParaRPr>
          </a:p>
          <a:p>
            <a:pPr marL="1022350" lvl="2" indent="-350838" eaLnBrk="0" hangingPunct="0">
              <a:lnSpc>
                <a:spcPct val="90000"/>
              </a:lnSpc>
              <a:buClr>
                <a:schemeClr val="accent1"/>
              </a:buClr>
              <a:buSzPct val="80000"/>
              <a:buFontTx/>
              <a:buChar char="•"/>
            </a:pPr>
            <a:r>
              <a:rPr lang="en-US" sz="2000"/>
              <a:t>J  </a:t>
            </a:r>
            <a:r>
              <a:rPr lang="en-US" sz="2000">
                <a:latin typeface="Calibri" pitchFamily="34" charset="0"/>
                <a:cs typeface="Times New Roman" pitchFamily="18" charset="0"/>
              </a:rPr>
              <a:t>=50</a:t>
            </a:r>
            <a:r>
              <a:rPr lang="en-US" sz="2000">
                <a:latin typeface="Calibri" pitchFamily="34" charset="0"/>
              </a:rPr>
              <a:t> sensing radios uniformly deployed in space</a:t>
            </a:r>
          </a:p>
          <a:p>
            <a:pPr marL="1022350" lvl="2" indent="-350838" eaLnBrk="0" hangingPunct="0">
              <a:lnSpc>
                <a:spcPct val="90000"/>
              </a:lnSpc>
              <a:buClr>
                <a:schemeClr val="accent1"/>
              </a:buClr>
              <a:buSzPct val="80000"/>
              <a:buFontTx/>
              <a:buChar char="•"/>
            </a:pPr>
            <a:r>
              <a:rPr lang="en-US" sz="2000">
                <a:latin typeface="Calibri" pitchFamily="34" charset="0"/>
              </a:rPr>
              <a:t> </a:t>
            </a:r>
            <a:r>
              <a:rPr lang="en-US" sz="2000"/>
              <a:t>N</a:t>
            </a:r>
            <a:r>
              <a:rPr lang="en-US" sz="2000" baseline="-25000"/>
              <a:t>g</a:t>
            </a:r>
            <a:r>
              <a:rPr lang="en-US" sz="2000">
                <a:latin typeface="Calibri" pitchFamily="34" charset="0"/>
                <a:cs typeface="Times New Roman" pitchFamily="18" charset="0"/>
              </a:rPr>
              <a:t>=(2x15x2)=60 bases  (roll off, center frequency, bandwidth) </a:t>
            </a:r>
            <a:endParaRPr lang="en-US" sz="2000">
              <a:latin typeface="Calibri" pitchFamily="34" charset="0"/>
            </a:endParaRPr>
          </a:p>
        </p:txBody>
      </p:sp>
      <p:sp>
        <p:nvSpPr>
          <p:cNvPr id="52231" name="Rectangle 3"/>
          <p:cNvSpPr txBox="1">
            <a:spLocks noChangeArrowheads="1"/>
          </p:cNvSpPr>
          <p:nvPr/>
        </p:nvSpPr>
        <p:spPr bwMode="auto">
          <a:xfrm>
            <a:off x="0" y="6172200"/>
            <a:ext cx="8915400" cy="457200"/>
          </a:xfrm>
          <a:prstGeom prst="rect">
            <a:avLst/>
          </a:prstGeom>
          <a:noFill/>
          <a:ln w="9525">
            <a:noFill/>
            <a:miter lim="800000"/>
            <a:headEnd/>
            <a:tailEnd/>
          </a:ln>
        </p:spPr>
        <p:txBody>
          <a:bodyPr/>
          <a:lstStyle/>
          <a:p>
            <a:pPr marL="1022350" lvl="2" indent="-350838" eaLnBrk="0" hangingPunct="0">
              <a:lnSpc>
                <a:spcPct val="90000"/>
              </a:lnSpc>
              <a:buClr>
                <a:schemeClr val="accent1"/>
              </a:buClr>
              <a:buSzPct val="80000"/>
              <a:buFontTx/>
              <a:buChar char="•"/>
            </a:pPr>
            <a:r>
              <a:rPr lang="en-US" sz="2000">
                <a:latin typeface="Calibri" pitchFamily="34" charset="0"/>
              </a:rPr>
              <a:t>DG-Lasso converges to centralized counterpart</a:t>
            </a:r>
          </a:p>
          <a:p>
            <a:pPr marL="1022350" lvl="2" indent="-350838" eaLnBrk="0" hangingPunct="0">
              <a:lnSpc>
                <a:spcPct val="90000"/>
              </a:lnSpc>
              <a:buClr>
                <a:schemeClr val="accent1"/>
              </a:buClr>
              <a:buSzPct val="80000"/>
              <a:buFontTx/>
              <a:buChar char="•"/>
            </a:pPr>
            <a:r>
              <a:rPr lang="en-US" sz="2000">
                <a:latin typeface="Calibri" pitchFamily="34" charset="0"/>
              </a:rPr>
              <a:t>PSD  map estimate reveals frequency and spatial RF occupancy</a:t>
            </a:r>
          </a:p>
        </p:txBody>
      </p:sp>
      <p:pic>
        <p:nvPicPr>
          <p:cNvPr id="52232" name="Picture 15"/>
          <p:cNvPicPr>
            <a:picLocks noChangeAspect="1" noChangeArrowheads="1"/>
          </p:cNvPicPr>
          <p:nvPr/>
        </p:nvPicPr>
        <p:blipFill>
          <a:blip r:embed="rId10"/>
          <a:srcRect/>
          <a:stretch>
            <a:fillRect/>
          </a:stretch>
        </p:blipFill>
        <p:spPr bwMode="auto">
          <a:xfrm>
            <a:off x="3441700" y="4211638"/>
            <a:ext cx="2197100" cy="1655762"/>
          </a:xfrm>
          <a:prstGeom prst="rect">
            <a:avLst/>
          </a:prstGeom>
          <a:noFill/>
          <a:ln w="9525">
            <a:noFill/>
            <a:miter lim="800000"/>
            <a:headEnd/>
            <a:tailEnd/>
          </a:ln>
        </p:spPr>
      </p:pic>
      <p:sp>
        <p:nvSpPr>
          <p:cNvPr id="52233" name="TextBox 9"/>
          <p:cNvSpPr txBox="1">
            <a:spLocks noChangeArrowheads="1"/>
          </p:cNvSpPr>
          <p:nvPr/>
        </p:nvSpPr>
        <p:spPr bwMode="auto">
          <a:xfrm>
            <a:off x="4419600" y="1752600"/>
            <a:ext cx="312738" cy="2492375"/>
          </a:xfrm>
          <a:prstGeom prst="rect">
            <a:avLst/>
          </a:prstGeom>
          <a:noFill/>
          <a:ln w="9525">
            <a:noFill/>
            <a:miter lim="800000"/>
            <a:headEnd/>
            <a:tailEnd/>
          </a:ln>
        </p:spPr>
        <p:txBody>
          <a:bodyPr wrap="none">
            <a:spAutoFit/>
          </a:bodyPr>
          <a:lstStyle/>
          <a:p>
            <a:r>
              <a:rPr lang="en-US" sz="1200">
                <a:latin typeface="Arial" charset="0"/>
                <a:cs typeface="Arial" charset="0"/>
              </a:rPr>
              <a:t>S</a:t>
            </a:r>
          </a:p>
          <a:p>
            <a:r>
              <a:rPr lang="en-US" sz="1200">
                <a:latin typeface="Arial" charset="0"/>
                <a:cs typeface="Arial" charset="0"/>
              </a:rPr>
              <a:t>P</a:t>
            </a:r>
          </a:p>
          <a:p>
            <a:r>
              <a:rPr lang="en-US" sz="1200">
                <a:latin typeface="Arial" charset="0"/>
                <a:cs typeface="Arial" charset="0"/>
              </a:rPr>
              <a:t>E</a:t>
            </a:r>
          </a:p>
          <a:p>
            <a:r>
              <a:rPr lang="en-US" sz="1200">
                <a:latin typeface="Arial" charset="0"/>
                <a:cs typeface="Arial" charset="0"/>
              </a:rPr>
              <a:t>C</a:t>
            </a:r>
          </a:p>
          <a:p>
            <a:r>
              <a:rPr lang="en-US" sz="1200">
                <a:latin typeface="Arial" charset="0"/>
                <a:cs typeface="Arial" charset="0"/>
              </a:rPr>
              <a:t>T</a:t>
            </a:r>
          </a:p>
          <a:p>
            <a:r>
              <a:rPr lang="en-US" sz="1200">
                <a:latin typeface="Arial" charset="0"/>
                <a:cs typeface="Arial" charset="0"/>
              </a:rPr>
              <a:t>R</a:t>
            </a:r>
          </a:p>
          <a:p>
            <a:r>
              <a:rPr lang="en-US" sz="1200">
                <a:latin typeface="Arial" charset="0"/>
                <a:cs typeface="Arial" charset="0"/>
              </a:rPr>
              <a:t>U</a:t>
            </a:r>
          </a:p>
          <a:p>
            <a:r>
              <a:rPr lang="en-US" sz="1200">
                <a:latin typeface="Arial" charset="0"/>
                <a:cs typeface="Arial" charset="0"/>
              </a:rPr>
              <a:t>M</a:t>
            </a:r>
          </a:p>
          <a:p>
            <a:r>
              <a:rPr lang="en-US" sz="1200">
                <a:latin typeface="Arial" charset="0"/>
                <a:cs typeface="Arial" charset="0"/>
              </a:rPr>
              <a:t> </a:t>
            </a:r>
          </a:p>
          <a:p>
            <a:r>
              <a:rPr lang="en-US" sz="1200">
                <a:latin typeface="Arial" charset="0"/>
                <a:cs typeface="Arial" charset="0"/>
              </a:rPr>
              <a:t>M</a:t>
            </a:r>
          </a:p>
          <a:p>
            <a:r>
              <a:rPr lang="en-US" sz="1200">
                <a:latin typeface="Arial" charset="0"/>
                <a:cs typeface="Arial" charset="0"/>
              </a:rPr>
              <a:t>A</a:t>
            </a:r>
          </a:p>
          <a:p>
            <a:r>
              <a:rPr lang="en-US" sz="1200">
                <a:latin typeface="Arial" charset="0"/>
                <a:cs typeface="Arial" charset="0"/>
              </a:rPr>
              <a:t>P</a:t>
            </a:r>
          </a:p>
          <a:p>
            <a:endParaRPr lang="en-US" sz="1200">
              <a:latin typeface="Arial" charset="0"/>
              <a:cs typeface="Arial" charset="0"/>
            </a:endParaRPr>
          </a:p>
        </p:txBody>
      </p:sp>
      <p:sp>
        <p:nvSpPr>
          <p:cNvPr id="52234" name="TextBox 12"/>
          <p:cNvSpPr txBox="1">
            <a:spLocks noChangeArrowheads="1"/>
          </p:cNvSpPr>
          <p:nvPr/>
        </p:nvSpPr>
        <p:spPr bwMode="auto">
          <a:xfrm rot="-5400000">
            <a:off x="547688" y="4949825"/>
            <a:ext cx="584200" cy="307975"/>
          </a:xfrm>
          <a:prstGeom prst="rect">
            <a:avLst/>
          </a:prstGeom>
          <a:noFill/>
          <a:ln w="9525">
            <a:noFill/>
            <a:miter lim="800000"/>
            <a:headEnd/>
            <a:tailEnd/>
          </a:ln>
        </p:spPr>
        <p:txBody>
          <a:bodyPr wrap="none">
            <a:spAutoFit/>
          </a:bodyPr>
          <a:lstStyle/>
          <a:p>
            <a:r>
              <a:rPr lang="el-GR" sz="1400">
                <a:latin typeface="Arial" charset="0"/>
                <a:cs typeface="Arial" charset="0"/>
              </a:rPr>
              <a:t>Φ</a:t>
            </a:r>
            <a:r>
              <a:rPr lang="en-US" sz="1400">
                <a:latin typeface="Arial" charset="0"/>
                <a:cs typeface="Arial" charset="0"/>
              </a:rPr>
              <a:t>s(f)</a:t>
            </a:r>
            <a:endParaRPr lang="en-US" sz="1400"/>
          </a:p>
        </p:txBody>
      </p:sp>
      <p:sp>
        <p:nvSpPr>
          <p:cNvPr id="52235" name="TextBox 14"/>
          <p:cNvSpPr txBox="1">
            <a:spLocks noChangeArrowheads="1"/>
          </p:cNvSpPr>
          <p:nvPr/>
        </p:nvSpPr>
        <p:spPr bwMode="auto">
          <a:xfrm>
            <a:off x="1249363" y="5743575"/>
            <a:ext cx="1476375" cy="307975"/>
          </a:xfrm>
          <a:prstGeom prst="rect">
            <a:avLst/>
          </a:prstGeom>
          <a:noFill/>
          <a:ln w="9525">
            <a:noFill/>
            <a:miter lim="800000"/>
            <a:headEnd/>
            <a:tailEnd/>
          </a:ln>
        </p:spPr>
        <p:txBody>
          <a:bodyPr wrap="none">
            <a:spAutoFit/>
          </a:bodyPr>
          <a:lstStyle/>
          <a:p>
            <a:r>
              <a:rPr lang="en-US" sz="1400">
                <a:latin typeface="Arial" charset="0"/>
                <a:cs typeface="Arial" charset="0"/>
              </a:rPr>
              <a:t>frequency (Mhz)</a:t>
            </a:r>
          </a:p>
        </p:txBody>
      </p:sp>
      <p:sp>
        <p:nvSpPr>
          <p:cNvPr id="52236" name="TextBox 16"/>
          <p:cNvSpPr txBox="1">
            <a:spLocks noChangeArrowheads="1"/>
          </p:cNvSpPr>
          <p:nvPr/>
        </p:nvSpPr>
        <p:spPr bwMode="auto">
          <a:xfrm>
            <a:off x="3727450" y="5757863"/>
            <a:ext cx="1606550" cy="307975"/>
          </a:xfrm>
          <a:prstGeom prst="rect">
            <a:avLst/>
          </a:prstGeom>
          <a:noFill/>
          <a:ln w="9525">
            <a:noFill/>
            <a:miter lim="800000"/>
            <a:headEnd/>
            <a:tailEnd/>
          </a:ln>
        </p:spPr>
        <p:txBody>
          <a:bodyPr wrap="none">
            <a:spAutoFit/>
          </a:bodyPr>
          <a:lstStyle/>
          <a:p>
            <a:r>
              <a:rPr lang="en-US" sz="1400">
                <a:latin typeface="Arial" charset="0"/>
                <a:cs typeface="Arial" charset="0"/>
              </a:rPr>
              <a:t>base/group index </a:t>
            </a:r>
            <a:endParaRPr lang="en-US" sz="1400">
              <a:cs typeface="Arial" charset="0"/>
            </a:endParaRPr>
          </a:p>
        </p:txBody>
      </p:sp>
      <p:pic>
        <p:nvPicPr>
          <p:cNvPr id="52237" name="Picture 24" descr="txp_fig.png"/>
          <p:cNvPicPr>
            <a:picLocks noChangeAspect="1"/>
          </p:cNvPicPr>
          <p:nvPr>
            <p:custDataLst>
              <p:tags r:id="rId1"/>
            </p:custDataLst>
          </p:nvPr>
        </p:nvPicPr>
        <p:blipFill>
          <a:blip r:embed="rId11"/>
          <a:srcRect/>
          <a:stretch>
            <a:fillRect/>
          </a:stretch>
        </p:blipFill>
        <p:spPr bwMode="auto">
          <a:xfrm>
            <a:off x="5281613" y="5867400"/>
            <a:ext cx="128587" cy="117475"/>
          </a:xfrm>
          <a:prstGeom prst="rect">
            <a:avLst/>
          </a:prstGeom>
          <a:noFill/>
          <a:ln w="9525">
            <a:noFill/>
            <a:miter lim="800000"/>
            <a:headEnd/>
            <a:tailEnd/>
          </a:ln>
        </p:spPr>
      </p:pic>
      <p:pic>
        <p:nvPicPr>
          <p:cNvPr id="52238" name="Picture 15" descr="convergence.png"/>
          <p:cNvPicPr>
            <a:picLocks noChangeAspect="1"/>
          </p:cNvPicPr>
          <p:nvPr/>
        </p:nvPicPr>
        <p:blipFill>
          <a:blip r:embed="rId12"/>
          <a:srcRect/>
          <a:stretch>
            <a:fillRect/>
          </a:stretch>
        </p:blipFill>
        <p:spPr bwMode="auto">
          <a:xfrm>
            <a:off x="5846763" y="4219575"/>
            <a:ext cx="2687637" cy="1647825"/>
          </a:xfrm>
          <a:prstGeom prst="rect">
            <a:avLst/>
          </a:prstGeom>
          <a:noFill/>
          <a:ln w="9525">
            <a:noFill/>
            <a:miter lim="800000"/>
            <a:headEnd/>
            <a:tailEnd/>
          </a:ln>
        </p:spPr>
      </p:pic>
      <p:sp>
        <p:nvSpPr>
          <p:cNvPr id="52239" name="TextBox 23"/>
          <p:cNvSpPr txBox="1">
            <a:spLocks noChangeArrowheads="1"/>
          </p:cNvSpPr>
          <p:nvPr/>
        </p:nvSpPr>
        <p:spPr bwMode="auto">
          <a:xfrm>
            <a:off x="6629400" y="5757863"/>
            <a:ext cx="871538" cy="307975"/>
          </a:xfrm>
          <a:prstGeom prst="rect">
            <a:avLst/>
          </a:prstGeom>
          <a:noFill/>
          <a:ln w="9525">
            <a:noFill/>
            <a:miter lim="800000"/>
            <a:headEnd/>
            <a:tailEnd/>
          </a:ln>
        </p:spPr>
        <p:txBody>
          <a:bodyPr wrap="none">
            <a:spAutoFit/>
          </a:bodyPr>
          <a:lstStyle/>
          <a:p>
            <a:r>
              <a:rPr lang="en-US" sz="1400">
                <a:latin typeface="Arial" charset="0"/>
                <a:cs typeface="Arial" charset="0"/>
              </a:rPr>
              <a:t>iteration </a:t>
            </a:r>
            <a:endParaRPr lang="en-US" sz="1400">
              <a:cs typeface="Arial" charset="0"/>
            </a:endParaRPr>
          </a:p>
        </p:txBody>
      </p:sp>
      <p:pic>
        <p:nvPicPr>
          <p:cNvPr id="52240" name="Picture 27" descr="txp_fig.png"/>
          <p:cNvPicPr>
            <a:picLocks noChangeAspect="1"/>
          </p:cNvPicPr>
          <p:nvPr>
            <p:custDataLst>
              <p:tags r:id="rId2"/>
            </p:custDataLst>
          </p:nvPr>
        </p:nvPicPr>
        <p:blipFill>
          <a:blip r:embed="rId13"/>
          <a:srcRect/>
          <a:stretch>
            <a:fillRect/>
          </a:stretch>
        </p:blipFill>
        <p:spPr bwMode="auto">
          <a:xfrm>
            <a:off x="7426325" y="5805488"/>
            <a:ext cx="117475" cy="176212"/>
          </a:xfrm>
          <a:prstGeom prst="rect">
            <a:avLst/>
          </a:prstGeom>
          <a:noFill/>
          <a:ln w="9525">
            <a:noFill/>
            <a:miter lim="800000"/>
            <a:headEnd/>
            <a:tailEnd/>
          </a:ln>
        </p:spPr>
      </p:pic>
      <p:pic>
        <p:nvPicPr>
          <p:cNvPr id="52241" name="Picture 19" descr="txp_fig.png"/>
          <p:cNvPicPr>
            <a:picLocks noChangeAspect="1"/>
          </p:cNvPicPr>
          <p:nvPr>
            <p:custDataLst>
              <p:tags r:id="rId3"/>
            </p:custDataLst>
          </p:nvPr>
        </p:nvPicPr>
        <p:blipFill>
          <a:blip r:embed="rId14"/>
          <a:srcRect/>
          <a:stretch>
            <a:fillRect/>
          </a:stretch>
        </p:blipFill>
        <p:spPr bwMode="auto">
          <a:xfrm>
            <a:off x="3384550" y="4806950"/>
            <a:ext cx="196850" cy="374650"/>
          </a:xfrm>
          <a:prstGeom prst="rect">
            <a:avLst/>
          </a:prstGeom>
          <a:noFill/>
          <a:ln w="9525">
            <a:noFill/>
            <a:miter lim="800000"/>
            <a:headEnd/>
            <a:tailEnd/>
          </a:ln>
        </p:spPr>
      </p:pic>
      <p:pic>
        <p:nvPicPr>
          <p:cNvPr id="52242" name="Picture 30" descr="txp_fig.png"/>
          <p:cNvPicPr>
            <a:picLocks noChangeAspect="1"/>
          </p:cNvPicPr>
          <p:nvPr>
            <p:custDataLst>
              <p:tags r:id="rId4"/>
            </p:custDataLst>
          </p:nvPr>
        </p:nvPicPr>
        <p:blipFill>
          <a:blip r:embed="rId15"/>
          <a:srcRect/>
          <a:stretch>
            <a:fillRect/>
          </a:stretch>
        </p:blipFill>
        <p:spPr bwMode="auto">
          <a:xfrm>
            <a:off x="5627688" y="4337050"/>
            <a:ext cx="468312" cy="131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p:cNvSpPr>
            <a:spLocks noChangeArrowheads="1"/>
          </p:cNvSpPr>
          <p:nvPr/>
        </p:nvSpPr>
        <p:spPr bwMode="auto">
          <a:xfrm>
            <a:off x="609600" y="990600"/>
            <a:ext cx="8839200" cy="3200400"/>
          </a:xfrm>
          <a:prstGeom prst="rect">
            <a:avLst/>
          </a:prstGeom>
          <a:noFill/>
          <a:ln w="9525">
            <a:noFill/>
            <a:miter lim="800000"/>
            <a:headEnd/>
            <a:tailEnd/>
          </a:ln>
        </p:spPr>
        <p:txBody>
          <a:bodyPr/>
          <a:lstStyle/>
          <a:p>
            <a:pPr marL="342900" indent="-342900">
              <a:lnSpc>
                <a:spcPct val="80000"/>
              </a:lnSpc>
              <a:spcBef>
                <a:spcPct val="20000"/>
              </a:spcBef>
              <a:buClr>
                <a:schemeClr val="accent1"/>
              </a:buClr>
              <a:buSzPct val="80000"/>
              <a:buFontTx/>
              <a:buChar char="•"/>
            </a:pPr>
            <a:r>
              <a:rPr lang="en-US" sz="2200">
                <a:latin typeface="Calibri" pitchFamily="34" charset="0"/>
                <a:cs typeface="Times New Roman" pitchFamily="18" charset="0"/>
              </a:rPr>
              <a:t>Sparse linear model with distributed data </a:t>
            </a:r>
          </a:p>
          <a:p>
            <a:pPr marL="800100" lvl="1" indent="-342900">
              <a:lnSpc>
                <a:spcPct val="80000"/>
              </a:lnSpc>
              <a:spcBef>
                <a:spcPct val="20000"/>
              </a:spcBef>
              <a:buClr>
                <a:schemeClr val="accent1"/>
              </a:buClr>
              <a:buSzPct val="70000"/>
              <a:buFontTx/>
              <a:buChar char="•"/>
            </a:pPr>
            <a:r>
              <a:rPr lang="en-US" sz="2000">
                <a:latin typeface="Calibri" pitchFamily="34" charset="0"/>
                <a:cs typeface="Times New Roman" pitchFamily="18" charset="0"/>
              </a:rPr>
              <a:t>Sparsity at group level              Group-Lasso estimator </a:t>
            </a:r>
          </a:p>
          <a:p>
            <a:pPr marL="800100" lvl="1" indent="-342900">
              <a:lnSpc>
                <a:spcPct val="80000"/>
              </a:lnSpc>
              <a:spcBef>
                <a:spcPct val="20000"/>
              </a:spcBef>
              <a:buClr>
                <a:schemeClr val="accent1"/>
              </a:buClr>
              <a:buSzPct val="70000"/>
              <a:buFontTx/>
              <a:buChar char="•"/>
            </a:pPr>
            <a:r>
              <a:rPr lang="en-US" sz="2000">
                <a:latin typeface="Calibri" pitchFamily="34" charset="0"/>
                <a:cs typeface="Times New Roman" pitchFamily="18" charset="0"/>
              </a:rPr>
              <a:t>Ad-hoc network topology</a:t>
            </a:r>
          </a:p>
          <a:p>
            <a:pPr marL="342900" indent="-342900">
              <a:lnSpc>
                <a:spcPct val="80000"/>
              </a:lnSpc>
              <a:spcBef>
                <a:spcPct val="20000"/>
              </a:spcBef>
              <a:buClr>
                <a:schemeClr val="accent1"/>
              </a:buClr>
              <a:buSzPct val="80000"/>
              <a:buFontTx/>
              <a:buChar char="•"/>
            </a:pPr>
            <a:endParaRPr lang="en-US" sz="2000">
              <a:latin typeface="Calibri" pitchFamily="34" charset="0"/>
              <a:cs typeface="Times New Roman" pitchFamily="18" charset="0"/>
            </a:endParaRPr>
          </a:p>
          <a:p>
            <a:pPr marL="342900" indent="-342900">
              <a:lnSpc>
                <a:spcPct val="80000"/>
              </a:lnSpc>
              <a:spcBef>
                <a:spcPct val="20000"/>
              </a:spcBef>
              <a:buClr>
                <a:schemeClr val="accent1"/>
              </a:buClr>
              <a:buSzPct val="80000"/>
              <a:buFontTx/>
              <a:buChar char="•"/>
            </a:pPr>
            <a:r>
              <a:rPr lang="en-US" sz="2200">
                <a:latin typeface="Calibri" pitchFamily="34" charset="0"/>
                <a:cs typeface="Times New Roman" pitchFamily="18" charset="0"/>
              </a:rPr>
              <a:t>DG-Lasso</a:t>
            </a:r>
          </a:p>
          <a:p>
            <a:pPr marL="800100" lvl="1" indent="-342900">
              <a:lnSpc>
                <a:spcPct val="80000"/>
              </a:lnSpc>
              <a:spcBef>
                <a:spcPct val="20000"/>
              </a:spcBef>
              <a:buClr>
                <a:schemeClr val="accent1"/>
              </a:buClr>
              <a:buSzPct val="70000"/>
              <a:buFontTx/>
              <a:buChar char="•"/>
            </a:pPr>
            <a:r>
              <a:rPr lang="en-US" sz="2000">
                <a:latin typeface="Calibri" pitchFamily="34" charset="0"/>
                <a:cs typeface="Times New Roman" pitchFamily="18" charset="0"/>
              </a:rPr>
              <a:t>Guaranteed convergence for any constant step-size</a:t>
            </a:r>
          </a:p>
          <a:p>
            <a:pPr marL="800100" lvl="1" indent="-342900">
              <a:lnSpc>
                <a:spcPct val="80000"/>
              </a:lnSpc>
              <a:spcBef>
                <a:spcPct val="20000"/>
              </a:spcBef>
              <a:buClr>
                <a:schemeClr val="accent1"/>
              </a:buClr>
              <a:buSzPct val="70000"/>
              <a:buFontTx/>
              <a:buChar char="•"/>
            </a:pPr>
            <a:r>
              <a:rPr lang="en-US" sz="2000">
                <a:latin typeface="Calibri" pitchFamily="34" charset="0"/>
                <a:cs typeface="Times New Roman" pitchFamily="18" charset="0"/>
              </a:rPr>
              <a:t>Linear operations per iteration </a:t>
            </a:r>
          </a:p>
          <a:p>
            <a:pPr marL="342900" indent="-342900">
              <a:lnSpc>
                <a:spcPct val="80000"/>
              </a:lnSpc>
              <a:spcBef>
                <a:spcPct val="20000"/>
              </a:spcBef>
              <a:buClr>
                <a:schemeClr val="accent1"/>
              </a:buClr>
              <a:buSzPct val="80000"/>
              <a:buFontTx/>
              <a:buChar char="•"/>
            </a:pPr>
            <a:endParaRPr lang="en-US" sz="2000">
              <a:latin typeface="Calibri" pitchFamily="34" charset="0"/>
              <a:cs typeface="Times New Roman" pitchFamily="18" charset="0"/>
            </a:endParaRPr>
          </a:p>
          <a:p>
            <a:pPr marL="342900" indent="-342900">
              <a:lnSpc>
                <a:spcPct val="80000"/>
              </a:lnSpc>
              <a:spcBef>
                <a:spcPct val="20000"/>
              </a:spcBef>
              <a:buClr>
                <a:schemeClr val="accent1"/>
              </a:buClr>
              <a:buSzPct val="80000"/>
              <a:buFontTx/>
              <a:buChar char="•"/>
            </a:pPr>
            <a:r>
              <a:rPr lang="en-US" sz="2200">
                <a:latin typeface="Calibri" pitchFamily="34" charset="0"/>
                <a:cs typeface="Times New Roman" pitchFamily="18" charset="0"/>
              </a:rPr>
              <a:t>Application: Spectrum cartography</a:t>
            </a:r>
          </a:p>
          <a:p>
            <a:pPr marL="800100" lvl="1" indent="-342900">
              <a:lnSpc>
                <a:spcPct val="80000"/>
              </a:lnSpc>
              <a:spcBef>
                <a:spcPct val="20000"/>
              </a:spcBef>
              <a:buClr>
                <a:schemeClr val="accent2"/>
              </a:buClr>
              <a:buSzPct val="70000"/>
              <a:buFontTx/>
              <a:buChar char="•"/>
            </a:pPr>
            <a:r>
              <a:rPr lang="en-US" sz="2000">
                <a:latin typeface="Calibri" pitchFamily="34" charset="0"/>
                <a:cs typeface="Times New Roman" pitchFamily="18" charset="0"/>
              </a:rPr>
              <a:t>Map of interference across space and time</a:t>
            </a:r>
          </a:p>
          <a:p>
            <a:pPr marL="800100" lvl="1" indent="-342900">
              <a:lnSpc>
                <a:spcPct val="80000"/>
              </a:lnSpc>
              <a:spcBef>
                <a:spcPct val="20000"/>
              </a:spcBef>
              <a:buClr>
                <a:schemeClr val="accent2"/>
              </a:buClr>
              <a:buSzPct val="70000"/>
              <a:buFontTx/>
              <a:buChar char="•"/>
            </a:pPr>
            <a:r>
              <a:rPr lang="en-US" sz="2000">
                <a:latin typeface="Calibri" pitchFamily="34" charset="0"/>
                <a:cs typeface="Times New Roman" pitchFamily="18" charset="0"/>
              </a:rPr>
              <a:t>Nonparametric compressed sensing</a:t>
            </a:r>
          </a:p>
          <a:p>
            <a:pPr marL="800100" lvl="1" indent="-342900">
              <a:lnSpc>
                <a:spcPct val="80000"/>
              </a:lnSpc>
              <a:spcBef>
                <a:spcPct val="20000"/>
              </a:spcBef>
              <a:buClr>
                <a:schemeClr val="accent2"/>
              </a:buClr>
              <a:buSzPct val="80000"/>
              <a:buFontTx/>
              <a:buChar char="•"/>
            </a:pPr>
            <a:endParaRPr lang="en-US" sz="2000">
              <a:latin typeface="Calibri" pitchFamily="34" charset="0"/>
              <a:cs typeface="Times New Roman" pitchFamily="18" charset="0"/>
            </a:endParaRPr>
          </a:p>
          <a:p>
            <a:pPr marL="342900" indent="-342900">
              <a:lnSpc>
                <a:spcPct val="80000"/>
              </a:lnSpc>
              <a:spcBef>
                <a:spcPct val="20000"/>
              </a:spcBef>
              <a:buClr>
                <a:schemeClr val="accent2"/>
              </a:buClr>
              <a:buSzPct val="80000"/>
              <a:buFontTx/>
              <a:buChar char="•"/>
            </a:pPr>
            <a:r>
              <a:rPr lang="en-US" sz="2200">
                <a:latin typeface="Calibri" pitchFamily="34" charset="0"/>
                <a:cs typeface="Times New Roman" pitchFamily="18" charset="0"/>
              </a:rPr>
              <a:t>Future directions</a:t>
            </a:r>
          </a:p>
          <a:p>
            <a:pPr marL="800100" lvl="1" indent="-342900">
              <a:lnSpc>
                <a:spcPct val="80000"/>
              </a:lnSpc>
              <a:spcBef>
                <a:spcPct val="20000"/>
              </a:spcBef>
              <a:buClr>
                <a:schemeClr val="accent2"/>
              </a:buClr>
              <a:buSzPct val="70000"/>
              <a:buFontTx/>
              <a:buChar char="•"/>
            </a:pPr>
            <a:r>
              <a:rPr lang="en-US" sz="2000">
                <a:latin typeface="Calibri" pitchFamily="34" charset="0"/>
                <a:cs typeface="Times New Roman" pitchFamily="18" charset="0"/>
              </a:rPr>
              <a:t>Online distributed version</a:t>
            </a:r>
          </a:p>
          <a:p>
            <a:pPr marL="800100" lvl="1" indent="-342900">
              <a:lnSpc>
                <a:spcPct val="80000"/>
              </a:lnSpc>
              <a:spcBef>
                <a:spcPct val="20000"/>
              </a:spcBef>
              <a:buClr>
                <a:schemeClr val="accent2"/>
              </a:buClr>
              <a:buSzPct val="70000"/>
              <a:buFontTx/>
              <a:buChar char="•"/>
            </a:pPr>
            <a:r>
              <a:rPr lang="en-US" sz="2000">
                <a:latin typeface="Calibri" pitchFamily="34" charset="0"/>
                <a:cs typeface="Times New Roman" pitchFamily="18" charset="0"/>
              </a:rPr>
              <a:t>Asynchronous updates </a:t>
            </a:r>
          </a:p>
          <a:p>
            <a:pPr marL="342900" indent="-342900">
              <a:lnSpc>
                <a:spcPct val="80000"/>
              </a:lnSpc>
              <a:spcBef>
                <a:spcPct val="20000"/>
              </a:spcBef>
              <a:buClr>
                <a:schemeClr val="accent1"/>
              </a:buClr>
              <a:buSzPct val="65000"/>
              <a:buFont typeface="Times New Roman" pitchFamily="18" charset="0"/>
              <a:buChar char="n"/>
            </a:pPr>
            <a:endParaRPr lang="en-US" sz="2000">
              <a:solidFill>
                <a:schemeClr val="tx2"/>
              </a:solidFill>
              <a:latin typeface="Calibri" pitchFamily="34" charset="0"/>
              <a:cs typeface="Times New Roman" pitchFamily="18" charset="0"/>
            </a:endParaRPr>
          </a:p>
          <a:p>
            <a:pPr marL="342900" indent="-342900">
              <a:lnSpc>
                <a:spcPct val="80000"/>
              </a:lnSpc>
              <a:spcBef>
                <a:spcPct val="20000"/>
              </a:spcBef>
              <a:buClr>
                <a:schemeClr val="accent1"/>
              </a:buClr>
              <a:buSzPct val="65000"/>
              <a:buFont typeface="Times New Roman" pitchFamily="18" charset="0"/>
              <a:buNone/>
            </a:pPr>
            <a:r>
              <a:rPr lang="en-US" sz="2000">
                <a:latin typeface="Calibri" pitchFamily="34" charset="0"/>
                <a:cs typeface="Times New Roman" pitchFamily="18" charset="0"/>
              </a:rPr>
              <a:t>  </a:t>
            </a:r>
          </a:p>
          <a:p>
            <a:pPr marL="800100" lvl="1" indent="-342900">
              <a:lnSpc>
                <a:spcPct val="80000"/>
              </a:lnSpc>
              <a:spcBef>
                <a:spcPct val="20000"/>
              </a:spcBef>
              <a:buClr>
                <a:schemeClr val="accent2"/>
              </a:buClr>
              <a:buSzPct val="60000"/>
              <a:buFont typeface="Times New Roman" pitchFamily="18" charset="0"/>
              <a:buNone/>
            </a:pPr>
            <a:endParaRPr lang="en-US" sz="2000">
              <a:latin typeface="Calibri" pitchFamily="34" charset="0"/>
              <a:cs typeface="Times New Roman" pitchFamily="18" charset="0"/>
            </a:endParaRPr>
          </a:p>
        </p:txBody>
      </p:sp>
      <p:sp>
        <p:nvSpPr>
          <p:cNvPr id="3"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FA2F62B8-C057-4EAF-9911-C2AE5299293A}" type="slidenum">
              <a:rPr lang="en-US" altLang="en-US" sz="1200">
                <a:latin typeface="+mj-lt"/>
              </a:rPr>
              <a:pPr algn="r">
                <a:defRPr/>
              </a:pPr>
              <a:t>14</a:t>
            </a:fld>
            <a:endParaRPr lang="en-US" altLang="en-US" sz="1200">
              <a:latin typeface="+mj-lt"/>
            </a:endParaRPr>
          </a:p>
        </p:txBody>
      </p:sp>
      <p:sp>
        <p:nvSpPr>
          <p:cNvPr id="15364" name="Rectangle 2"/>
          <p:cNvSpPr>
            <a:spLocks noGrp="1" noChangeArrowheads="1"/>
          </p:cNvSpPr>
          <p:nvPr>
            <p:ph type="title" idx="4294967295"/>
          </p:nvPr>
        </p:nvSpPr>
        <p:spPr>
          <a:xfrm>
            <a:off x="6172200" y="5486400"/>
            <a:ext cx="2971800" cy="609600"/>
          </a:xfrm>
        </p:spPr>
        <p:txBody>
          <a:bodyPr rtlCol="0">
            <a:normAutofit fontScale="90000"/>
          </a:bodyPr>
          <a:lstStyle/>
          <a:p>
            <a:pPr fontAlgn="auto">
              <a:spcAft>
                <a:spcPts val="0"/>
              </a:spcAft>
              <a:defRPr/>
            </a:pPr>
            <a:r>
              <a:rPr lang="en-US" altLang="ko-KR" sz="4000" b="1" i="1" dirty="0" smtClean="0">
                <a:solidFill>
                  <a:schemeClr val="accent2"/>
                </a:solidFill>
                <a:ea typeface="Gulim" pitchFamily="34" charset="-127"/>
              </a:rPr>
              <a:t>Thank You!</a:t>
            </a:r>
            <a:endParaRPr lang="en-US" sz="4000" b="1" i="1" dirty="0" smtClean="0">
              <a:solidFill>
                <a:schemeClr val="accent2"/>
              </a:solidFill>
              <a:cs typeface="Times New Roman" pitchFamily="18" charset="0"/>
            </a:endParaRPr>
          </a:p>
        </p:txBody>
      </p:sp>
      <p:sp>
        <p:nvSpPr>
          <p:cNvPr id="54276" name="Text Box 4"/>
          <p:cNvSpPr txBox="1">
            <a:spLocks noChangeArrowheads="1"/>
          </p:cNvSpPr>
          <p:nvPr/>
        </p:nvSpPr>
        <p:spPr bwMode="auto">
          <a:xfrm>
            <a:off x="381000" y="160338"/>
            <a:ext cx="7226300" cy="708025"/>
          </a:xfrm>
          <a:prstGeom prst="rect">
            <a:avLst/>
          </a:prstGeom>
          <a:noFill/>
          <a:ln w="9525">
            <a:noFill/>
            <a:miter lim="800000"/>
            <a:headEnd/>
            <a:tailEnd/>
          </a:ln>
        </p:spPr>
        <p:txBody>
          <a:bodyPr wrap="none">
            <a:spAutoFit/>
          </a:bodyPr>
          <a:lstStyle/>
          <a:p>
            <a:r>
              <a:rPr lang="en-US">
                <a:solidFill>
                  <a:schemeClr val="tx2"/>
                </a:solidFill>
                <a:latin typeface="Calibri" pitchFamily="34" charset="0"/>
              </a:rPr>
              <a:t>Conclusions and future directions</a:t>
            </a:r>
            <a:r>
              <a:rPr lang="en-US">
                <a:latin typeface="Calibri" pitchFamily="34" charset="0"/>
              </a:rPr>
              <a:t> </a:t>
            </a:r>
          </a:p>
        </p:txBody>
      </p:sp>
      <p:sp>
        <p:nvSpPr>
          <p:cNvPr id="7" name="TextBox 6"/>
          <p:cNvSpPr txBox="1"/>
          <p:nvPr/>
        </p:nvSpPr>
        <p:spPr>
          <a:xfrm>
            <a:off x="369888" y="6183313"/>
            <a:ext cx="7339012" cy="523875"/>
          </a:xfrm>
          <a:prstGeom prst="rect">
            <a:avLst/>
          </a:prstGeom>
          <a:noFill/>
        </p:spPr>
        <p:txBody>
          <a:bodyPr wrap="none">
            <a:spAutoFit/>
          </a:bodyPr>
          <a:lstStyle/>
          <a:p>
            <a:pPr>
              <a:defRPr/>
            </a:pPr>
            <a:r>
              <a:rPr lang="en-US" sz="1400" dirty="0">
                <a:solidFill>
                  <a:srgbClr val="006633"/>
                </a:solidFill>
                <a:latin typeface="+mn-lt"/>
              </a:rPr>
              <a:t>D. </a:t>
            </a:r>
            <a:r>
              <a:rPr lang="en-US" sz="1400" dirty="0" err="1">
                <a:solidFill>
                  <a:srgbClr val="006633"/>
                </a:solidFill>
                <a:latin typeface="+mn-lt"/>
              </a:rPr>
              <a:t>Angelosante</a:t>
            </a:r>
            <a:r>
              <a:rPr lang="en-US" sz="1400" dirty="0">
                <a:solidFill>
                  <a:srgbClr val="006633"/>
                </a:solidFill>
                <a:latin typeface="+mn-lt"/>
              </a:rPr>
              <a:t>, J.-A. Bazerque, and G. B. Giannakis, “Online Adaptive Estimation of Sparse Signals:</a:t>
            </a:r>
          </a:p>
          <a:p>
            <a:pPr>
              <a:defRPr/>
            </a:pPr>
            <a:r>
              <a:rPr lang="en-US" sz="1400" dirty="0">
                <a:solidFill>
                  <a:srgbClr val="006633"/>
                </a:solidFill>
                <a:latin typeface="+mn-lt"/>
              </a:rPr>
              <a:t>Where RLS meets the 11-norm,” </a:t>
            </a:r>
            <a:r>
              <a:rPr lang="en-US" sz="1400" i="1" dirty="0">
                <a:solidFill>
                  <a:srgbClr val="006633"/>
                </a:solidFill>
                <a:latin typeface="+mn-lt"/>
              </a:rPr>
              <a:t>IEEE Transactions on Signal Processing,</a:t>
            </a:r>
            <a:r>
              <a:rPr lang="en-US" sz="1400" dirty="0">
                <a:solidFill>
                  <a:srgbClr val="006633"/>
                </a:solidFill>
                <a:latin typeface="+mn-lt"/>
              </a:rPr>
              <a:t> vol. 58, </a:t>
            </a:r>
            <a:r>
              <a:rPr lang="en-US" sz="1400" dirty="0">
                <a:solidFill>
                  <a:srgbClr val="006633"/>
                </a:solidFill>
                <a:latin typeface="+mn-lt"/>
              </a:rPr>
              <a:t>2010.</a:t>
            </a:r>
            <a:endParaRPr lang="en-US" sz="1400" dirty="0">
              <a:solidFill>
                <a:srgbClr val="006633"/>
              </a:solidFill>
              <a:latin typeface="+mn-lt"/>
            </a:endParaRPr>
          </a:p>
        </p:txBody>
      </p:sp>
      <p:sp>
        <p:nvSpPr>
          <p:cNvPr id="8" name="Right Arrow 7"/>
          <p:cNvSpPr/>
          <p:nvPr/>
        </p:nvSpPr>
        <p:spPr>
          <a:xfrm>
            <a:off x="3962400" y="13716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5"/>
          <p:cNvPicPr>
            <a:picLocks noChangeAspect="1" noChangeArrowheads="1"/>
          </p:cNvPicPr>
          <p:nvPr/>
        </p:nvPicPr>
        <p:blipFill>
          <a:blip r:embed="rId5"/>
          <a:srcRect/>
          <a:stretch>
            <a:fillRect/>
          </a:stretch>
        </p:blipFill>
        <p:spPr bwMode="auto">
          <a:xfrm>
            <a:off x="1066800" y="2414588"/>
            <a:ext cx="3482975" cy="2849562"/>
          </a:xfrm>
          <a:prstGeom prst="rect">
            <a:avLst/>
          </a:prstGeom>
          <a:noFill/>
          <a:ln w="9525">
            <a:noFill/>
            <a:miter lim="800000"/>
            <a:headEnd/>
            <a:tailEnd/>
          </a:ln>
        </p:spPr>
      </p:pic>
      <p:sp>
        <p:nvSpPr>
          <p:cNvPr id="56322" name="Title 1"/>
          <p:cNvSpPr>
            <a:spLocks noGrp="1"/>
          </p:cNvSpPr>
          <p:nvPr>
            <p:ph type="title"/>
          </p:nvPr>
        </p:nvSpPr>
        <p:spPr>
          <a:xfrm>
            <a:off x="457200" y="-76200"/>
            <a:ext cx="8229600" cy="1143000"/>
          </a:xfrm>
        </p:spPr>
        <p:txBody>
          <a:bodyPr/>
          <a:lstStyle/>
          <a:p>
            <a:r>
              <a:rPr lang="en-US" sz="4000" smtClean="0">
                <a:solidFill>
                  <a:schemeClr val="tx1"/>
                </a:solidFill>
                <a:cs typeface="Times New Roman" pitchFamily="18" charset="0"/>
              </a:rPr>
              <a:t>Leave-one-agent-out cross-validation</a:t>
            </a:r>
          </a:p>
        </p:txBody>
      </p:sp>
      <p:sp>
        <p:nvSpPr>
          <p:cNvPr id="4" name="Slide Number Placeholder 3"/>
          <p:cNvSpPr>
            <a:spLocks noGrp="1"/>
          </p:cNvSpPr>
          <p:nvPr>
            <p:ph type="sldNum" sz="quarter" idx="12"/>
          </p:nvPr>
        </p:nvSpPr>
        <p:spPr/>
        <p:txBody>
          <a:bodyPr/>
          <a:lstStyle/>
          <a:p>
            <a:pPr>
              <a:defRPr/>
            </a:pPr>
            <a:fld id="{06611646-370E-413C-8677-912B05E5700F}" type="slidenum">
              <a:rPr lang="en-US" altLang="en-US"/>
              <a:pPr>
                <a:defRPr/>
              </a:pPr>
              <a:t>15</a:t>
            </a:fld>
            <a:endParaRPr lang="en-US" altLang="en-US"/>
          </a:p>
        </p:txBody>
      </p:sp>
      <p:sp>
        <p:nvSpPr>
          <p:cNvPr id="26628" name="Rectangle 3"/>
          <p:cNvSpPr txBox="1">
            <a:spLocks noChangeArrowheads="1"/>
          </p:cNvSpPr>
          <p:nvPr/>
        </p:nvSpPr>
        <p:spPr bwMode="auto">
          <a:xfrm>
            <a:off x="228600" y="762000"/>
            <a:ext cx="8915400" cy="1981200"/>
          </a:xfrm>
          <a:prstGeom prst="rect">
            <a:avLst/>
          </a:prstGeom>
          <a:noFill/>
          <a:ln w="9525">
            <a:noFill/>
            <a:miter lim="800000"/>
            <a:headEnd/>
            <a:tailEnd/>
          </a:ln>
        </p:spPr>
        <p:txBody>
          <a:bodyPr/>
          <a:lstStyle/>
          <a:p>
            <a:pPr marL="669925" lvl="1" indent="-325438" eaLnBrk="0" hangingPunct="0">
              <a:lnSpc>
                <a:spcPct val="90000"/>
              </a:lnSpc>
              <a:spcBef>
                <a:spcPct val="20000"/>
              </a:spcBef>
              <a:buClr>
                <a:schemeClr val="accent2"/>
              </a:buClr>
              <a:buSzPct val="60000"/>
              <a:buFont typeface="Times New Roman" pitchFamily="18" charset="0"/>
              <a:buChar char="q"/>
            </a:pPr>
            <a:endParaRPr lang="en-US" sz="2000">
              <a:latin typeface="Calibri" pitchFamily="34" charset="0"/>
            </a:endParaRPr>
          </a:p>
          <a:p>
            <a:pPr marL="669925" lvl="1" indent="-325438" eaLnBrk="0" hangingPunct="0">
              <a:lnSpc>
                <a:spcPct val="90000"/>
              </a:lnSpc>
              <a:spcBef>
                <a:spcPct val="20000"/>
              </a:spcBef>
              <a:buClr>
                <a:schemeClr val="tx2"/>
              </a:buClr>
              <a:buSzPct val="80000"/>
              <a:buFont typeface="Times New Roman" pitchFamily="18" charset="0"/>
              <a:buChar char="q"/>
            </a:pPr>
            <a:r>
              <a:rPr lang="en-US" sz="2000">
                <a:latin typeface="Calibri" pitchFamily="34" charset="0"/>
              </a:rPr>
              <a:t> Agent </a:t>
            </a:r>
            <a:r>
              <a:rPr lang="en-US" sz="2000"/>
              <a:t>j    </a:t>
            </a:r>
            <a:r>
              <a:rPr lang="en-US" sz="2000">
                <a:latin typeface="Calibri" pitchFamily="34" charset="0"/>
              </a:rPr>
              <a:t> is set aside in round robin fashion </a:t>
            </a:r>
            <a:endParaRPr lang="en-US" sz="2000"/>
          </a:p>
          <a:p>
            <a:pPr marL="1127125" lvl="2" indent="-325438" eaLnBrk="0" hangingPunct="0">
              <a:lnSpc>
                <a:spcPct val="90000"/>
              </a:lnSpc>
              <a:spcBef>
                <a:spcPct val="20000"/>
              </a:spcBef>
              <a:buClr>
                <a:schemeClr val="tx2"/>
              </a:buClr>
              <a:buSzPct val="80000"/>
              <a:buFont typeface="Times New Roman" pitchFamily="18" charset="0"/>
              <a:buChar char="Ø"/>
            </a:pPr>
            <a:r>
              <a:rPr lang="en-US" sz="2000" i="1">
                <a:latin typeface="Calibri" pitchFamily="34" charset="0"/>
              </a:rPr>
              <a:t>agents                                   estimate </a:t>
            </a:r>
            <a:r>
              <a:rPr lang="en-US" sz="2000" i="1">
                <a:latin typeface="Calibri" pitchFamily="34" charset="0"/>
                <a:cs typeface="Times New Roman" pitchFamily="18" charset="0"/>
              </a:rPr>
              <a:t> </a:t>
            </a:r>
          </a:p>
          <a:p>
            <a:pPr marL="1127125" lvl="2" indent="-325438" eaLnBrk="0" hangingPunct="0">
              <a:lnSpc>
                <a:spcPct val="90000"/>
              </a:lnSpc>
              <a:spcBef>
                <a:spcPct val="20000"/>
              </a:spcBef>
              <a:buClr>
                <a:schemeClr val="tx2"/>
              </a:buClr>
              <a:buSzPct val="80000"/>
              <a:buFont typeface="Times New Roman" pitchFamily="18" charset="0"/>
              <a:buChar char="Ø"/>
            </a:pPr>
            <a:r>
              <a:rPr lang="en-US" sz="2000" i="1">
                <a:latin typeface="Calibri" pitchFamily="34" charset="0"/>
              </a:rPr>
              <a:t>compute </a:t>
            </a:r>
          </a:p>
          <a:p>
            <a:pPr marL="1127125" lvl="2" indent="-325438" eaLnBrk="0" hangingPunct="0">
              <a:lnSpc>
                <a:spcPct val="90000"/>
              </a:lnSpc>
              <a:spcBef>
                <a:spcPct val="20000"/>
              </a:spcBef>
              <a:buClr>
                <a:schemeClr val="tx2"/>
              </a:buClr>
              <a:buSzPct val="80000"/>
              <a:buFont typeface="Times New Roman" pitchFamily="18" charset="0"/>
              <a:buChar char="Ø"/>
            </a:pPr>
            <a:r>
              <a:rPr lang="en-US" sz="2000" i="1">
                <a:latin typeface="Calibri" pitchFamily="34" charset="0"/>
                <a:cs typeface="Times New Roman" pitchFamily="18" charset="0"/>
              </a:rPr>
              <a:t>repeat for </a:t>
            </a:r>
            <a:r>
              <a:rPr lang="el-GR" sz="2000" i="1">
                <a:latin typeface="Calibri" pitchFamily="34" charset="0"/>
                <a:cs typeface="Times New Roman" pitchFamily="18" charset="0"/>
              </a:rPr>
              <a:t>λ</a:t>
            </a:r>
            <a:r>
              <a:rPr lang="en-US" sz="2000" i="1">
                <a:latin typeface="Calibri" pitchFamily="34" charset="0"/>
                <a:cs typeface="Times New Roman" pitchFamily="18" charset="0"/>
              </a:rPr>
              <a:t>=</a:t>
            </a:r>
            <a:r>
              <a:rPr lang="el-GR" sz="2000" i="1">
                <a:latin typeface="Calibri" pitchFamily="34" charset="0"/>
                <a:cs typeface="Times New Roman" pitchFamily="18" charset="0"/>
              </a:rPr>
              <a:t> λ</a:t>
            </a:r>
            <a:r>
              <a:rPr lang="en-US" sz="2000" i="1" baseline="-25000">
                <a:latin typeface="Calibri" pitchFamily="34" charset="0"/>
                <a:cs typeface="Times New Roman" pitchFamily="18" charset="0"/>
              </a:rPr>
              <a:t>1</a:t>
            </a:r>
            <a:r>
              <a:rPr lang="en-US" sz="2000" i="1">
                <a:latin typeface="Calibri" pitchFamily="34" charset="0"/>
                <a:cs typeface="Times New Roman" pitchFamily="18" charset="0"/>
              </a:rPr>
              <a:t>,…,</a:t>
            </a:r>
            <a:r>
              <a:rPr lang="el-GR" sz="2000" i="1">
                <a:latin typeface="Calibri" pitchFamily="34" charset="0"/>
                <a:cs typeface="Times New Roman" pitchFamily="18" charset="0"/>
              </a:rPr>
              <a:t> λ</a:t>
            </a:r>
            <a:r>
              <a:rPr lang="en-US" sz="2000" i="1" baseline="-25000">
                <a:latin typeface="Calibri" pitchFamily="34" charset="0"/>
                <a:cs typeface="Times New Roman" pitchFamily="18" charset="0"/>
              </a:rPr>
              <a:t>N</a:t>
            </a:r>
            <a:r>
              <a:rPr lang="en-US" sz="2000" i="1">
                <a:latin typeface="Calibri" pitchFamily="34" charset="0"/>
                <a:cs typeface="Times New Roman" pitchFamily="18" charset="0"/>
              </a:rPr>
              <a:t> and select </a:t>
            </a:r>
            <a:r>
              <a:rPr lang="el-GR" sz="2000" i="1">
                <a:latin typeface="Calibri" pitchFamily="34" charset="0"/>
                <a:cs typeface="Times New Roman" pitchFamily="18" charset="0"/>
              </a:rPr>
              <a:t>λ</a:t>
            </a:r>
            <a:r>
              <a:rPr lang="en-US" sz="2000" i="1" baseline="-25000">
                <a:latin typeface="Calibri" pitchFamily="34" charset="0"/>
                <a:cs typeface="Times New Roman" pitchFamily="18" charset="0"/>
              </a:rPr>
              <a:t>min</a:t>
            </a:r>
            <a:r>
              <a:rPr lang="en-US" sz="2000" i="1">
                <a:latin typeface="Calibri" pitchFamily="34" charset="0"/>
                <a:cs typeface="Times New Roman" pitchFamily="18" charset="0"/>
              </a:rPr>
              <a:t> to minimize the error</a:t>
            </a:r>
            <a:endParaRPr lang="en-US" sz="2000" i="1">
              <a:latin typeface="Calibri" pitchFamily="34" charset="0"/>
            </a:endParaRPr>
          </a:p>
          <a:p>
            <a:pPr marL="1127125" lvl="2" indent="-325438" eaLnBrk="0" hangingPunct="0">
              <a:lnSpc>
                <a:spcPct val="90000"/>
              </a:lnSpc>
              <a:spcBef>
                <a:spcPct val="20000"/>
              </a:spcBef>
              <a:buClr>
                <a:schemeClr val="accent2"/>
              </a:buClr>
              <a:buSzPct val="60000"/>
              <a:buFont typeface="Times New Roman" pitchFamily="18" charset="0"/>
              <a:buChar char="q"/>
            </a:pPr>
            <a:endParaRPr lang="en-US" sz="2000">
              <a:latin typeface="Calibri" pitchFamily="34" charset="0"/>
            </a:endParaRPr>
          </a:p>
          <a:p>
            <a:pPr marL="669925" lvl="1" indent="-325438" eaLnBrk="0" hangingPunct="0">
              <a:lnSpc>
                <a:spcPct val="90000"/>
              </a:lnSpc>
              <a:spcBef>
                <a:spcPct val="20000"/>
              </a:spcBef>
              <a:buClr>
                <a:schemeClr val="accent2"/>
              </a:buClr>
              <a:buSzPct val="60000"/>
              <a:buFont typeface="Times New Roman" pitchFamily="18" charset="0"/>
              <a:buChar char="q"/>
            </a:pPr>
            <a:endParaRPr lang="en-US" sz="2000">
              <a:latin typeface="Calibri" pitchFamily="34" charset="0"/>
            </a:endParaRPr>
          </a:p>
          <a:p>
            <a:pPr marL="342900" indent="-342900" eaLnBrk="0" hangingPunct="0">
              <a:lnSpc>
                <a:spcPct val="90000"/>
              </a:lnSpc>
              <a:spcBef>
                <a:spcPct val="60000"/>
              </a:spcBef>
              <a:buClr>
                <a:schemeClr val="accent1"/>
              </a:buClr>
              <a:buSzPct val="65000"/>
              <a:buFont typeface="Times New Roman" pitchFamily="18" charset="0"/>
              <a:buNone/>
            </a:pPr>
            <a:endParaRPr lang="en-US" sz="2000">
              <a:latin typeface="Calibri" pitchFamily="34" charset="0"/>
            </a:endParaRPr>
          </a:p>
        </p:txBody>
      </p:sp>
      <p:sp>
        <p:nvSpPr>
          <p:cNvPr id="8" name="Content Placeholder 57"/>
          <p:cNvSpPr txBox="1">
            <a:spLocks/>
          </p:cNvSpPr>
          <p:nvPr/>
        </p:nvSpPr>
        <p:spPr bwMode="auto">
          <a:xfrm>
            <a:off x="2209800" y="5153025"/>
            <a:ext cx="1828800" cy="573088"/>
          </a:xfrm>
          <a:prstGeom prst="rect">
            <a:avLst/>
          </a:prstGeom>
          <a:noFill/>
          <a:ln w="9525">
            <a:noFill/>
            <a:miter lim="800000"/>
            <a:headEnd/>
            <a:tailEnd/>
          </a:ln>
        </p:spPr>
        <p:txBody>
          <a:bodyPr/>
          <a:lstStyle/>
          <a:p>
            <a:pPr marL="342900" indent="-342900" eaLnBrk="0" hangingPunct="0">
              <a:spcBef>
                <a:spcPct val="20000"/>
              </a:spcBef>
              <a:buClr>
                <a:schemeClr val="accent1"/>
              </a:buClr>
              <a:buSzPct val="65000"/>
              <a:defRPr/>
            </a:pPr>
            <a:r>
              <a:rPr lang="en-US" altLang="zh-CN" sz="1400" kern="0" dirty="0">
                <a:latin typeface="+mn-lt"/>
              </a:rPr>
              <a:t>c-v error </a:t>
            </a:r>
            <a:r>
              <a:rPr lang="en-US" altLang="zh-CN" sz="1400" kern="0" dirty="0" err="1">
                <a:latin typeface="+mn-lt"/>
              </a:rPr>
              <a:t>vs</a:t>
            </a:r>
            <a:r>
              <a:rPr lang="en-US" altLang="zh-CN" sz="1400" kern="0" dirty="0">
                <a:latin typeface="+mn-lt"/>
              </a:rPr>
              <a:t> </a:t>
            </a:r>
            <a:r>
              <a:rPr lang="el-GR" altLang="zh-CN" sz="1400" kern="0" dirty="0">
                <a:latin typeface="+mn-lt"/>
              </a:rPr>
              <a:t>λ</a:t>
            </a:r>
            <a:endParaRPr lang="en-US" altLang="zh-CN" sz="2000" kern="0" dirty="0">
              <a:latin typeface="+mn-lt"/>
            </a:endParaRPr>
          </a:p>
        </p:txBody>
      </p:sp>
      <p:sp>
        <p:nvSpPr>
          <p:cNvPr id="56326" name="Rectangle 1"/>
          <p:cNvSpPr>
            <a:spLocks noChangeArrowheads="1"/>
          </p:cNvSpPr>
          <p:nvPr/>
        </p:nvSpPr>
        <p:spPr bwMode="auto">
          <a:xfrm>
            <a:off x="381000" y="5583238"/>
            <a:ext cx="8763000" cy="436562"/>
          </a:xfrm>
          <a:prstGeom prst="rect">
            <a:avLst/>
          </a:prstGeom>
          <a:noFill/>
          <a:ln w="9525">
            <a:noFill/>
            <a:round/>
            <a:headEnd/>
            <a:tailEnd/>
          </a:ln>
        </p:spPr>
        <p:txBody>
          <a:bodyPr wrap="none" lIns="92160" tIns="46080" rIns="92160" bIns="46080"/>
          <a:lstStyle/>
          <a:p>
            <a:pPr defTabSz="457200">
              <a:lnSpc>
                <a:spcPct val="90000"/>
              </a:lnSpc>
              <a:spcBef>
                <a:spcPts val="1000"/>
              </a:spcBef>
              <a:spcAft>
                <a:spcPts val="138"/>
              </a:spcAft>
              <a:buClr>
                <a:schemeClr val="tx2"/>
              </a:buClr>
              <a:buSzPct val="80000"/>
              <a:buFont typeface="Times New Roman" pitchFamily="18" charset="0"/>
              <a:buChar char="q"/>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Calibri" pitchFamily="34" charset="0"/>
              </a:rPr>
              <a:t>  Requires sample mean to be computed in distributed fashion </a:t>
            </a:r>
          </a:p>
        </p:txBody>
      </p:sp>
      <p:pic>
        <p:nvPicPr>
          <p:cNvPr id="56327" name="Picture 14"/>
          <p:cNvPicPr>
            <a:picLocks noChangeAspect="1" noChangeArrowheads="1"/>
          </p:cNvPicPr>
          <p:nvPr/>
        </p:nvPicPr>
        <p:blipFill>
          <a:blip r:embed="rId6"/>
          <a:srcRect/>
          <a:stretch>
            <a:fillRect/>
          </a:stretch>
        </p:blipFill>
        <p:spPr bwMode="auto">
          <a:xfrm>
            <a:off x="4343400" y="2514600"/>
            <a:ext cx="3719513" cy="2743200"/>
          </a:xfrm>
          <a:prstGeom prst="rect">
            <a:avLst/>
          </a:prstGeom>
          <a:noFill/>
          <a:ln w="9525">
            <a:noFill/>
            <a:miter lim="800000"/>
            <a:headEnd/>
            <a:tailEnd/>
          </a:ln>
        </p:spPr>
      </p:pic>
      <p:pic>
        <p:nvPicPr>
          <p:cNvPr id="56328" name="Picture 21" descr="txp_fig.png"/>
          <p:cNvPicPr>
            <a:picLocks noChangeAspect="1"/>
          </p:cNvPicPr>
          <p:nvPr>
            <p:custDataLst>
              <p:tags r:id="rId1"/>
            </p:custDataLst>
          </p:nvPr>
        </p:nvPicPr>
        <p:blipFill>
          <a:blip r:embed="rId7"/>
          <a:srcRect/>
          <a:stretch>
            <a:fillRect/>
          </a:stretch>
        </p:blipFill>
        <p:spPr bwMode="auto">
          <a:xfrm>
            <a:off x="2286000" y="1447800"/>
            <a:ext cx="1744663" cy="260350"/>
          </a:xfrm>
          <a:prstGeom prst="rect">
            <a:avLst/>
          </a:prstGeom>
          <a:noFill/>
          <a:ln w="9525">
            <a:noFill/>
            <a:miter lim="800000"/>
            <a:headEnd/>
            <a:tailEnd/>
          </a:ln>
        </p:spPr>
      </p:pic>
      <p:sp>
        <p:nvSpPr>
          <p:cNvPr id="25" name="Content Placeholder 57"/>
          <p:cNvSpPr txBox="1">
            <a:spLocks/>
          </p:cNvSpPr>
          <p:nvPr/>
        </p:nvSpPr>
        <p:spPr bwMode="auto">
          <a:xfrm>
            <a:off x="5638800" y="5195888"/>
            <a:ext cx="1828800" cy="573087"/>
          </a:xfrm>
          <a:prstGeom prst="rect">
            <a:avLst/>
          </a:prstGeom>
          <a:noFill/>
          <a:ln w="9525">
            <a:noFill/>
            <a:miter lim="800000"/>
            <a:headEnd/>
            <a:tailEnd/>
          </a:ln>
        </p:spPr>
        <p:txBody>
          <a:bodyPr/>
          <a:lstStyle/>
          <a:p>
            <a:pPr marL="342900" indent="-342900" eaLnBrk="0" hangingPunct="0">
              <a:spcBef>
                <a:spcPct val="20000"/>
              </a:spcBef>
              <a:buClr>
                <a:schemeClr val="accent1"/>
              </a:buClr>
              <a:buSzPct val="65000"/>
              <a:defRPr/>
            </a:pPr>
            <a:r>
              <a:rPr lang="en-US" altLang="zh-CN" sz="1400" kern="0" dirty="0">
                <a:latin typeface="+mn-lt"/>
              </a:rPr>
              <a:t>path of solutions</a:t>
            </a:r>
            <a:endParaRPr lang="en-US" altLang="zh-CN" sz="2000" kern="0" dirty="0">
              <a:latin typeface="+mn-lt"/>
            </a:endParaRPr>
          </a:p>
        </p:txBody>
      </p:sp>
      <p:pic>
        <p:nvPicPr>
          <p:cNvPr id="56330" name="Picture 26" descr="txp_fig.png"/>
          <p:cNvPicPr>
            <a:picLocks noChangeAspect="1"/>
          </p:cNvPicPr>
          <p:nvPr>
            <p:custDataLst>
              <p:tags r:id="rId2"/>
            </p:custDataLst>
          </p:nvPr>
        </p:nvPicPr>
        <p:blipFill>
          <a:blip r:embed="rId8"/>
          <a:srcRect/>
          <a:stretch>
            <a:fillRect/>
          </a:stretch>
        </p:blipFill>
        <p:spPr bwMode="auto">
          <a:xfrm>
            <a:off x="2514600" y="1752600"/>
            <a:ext cx="2708275" cy="407988"/>
          </a:xfrm>
          <a:prstGeom prst="rect">
            <a:avLst/>
          </a:prstGeom>
          <a:noFill/>
          <a:ln w="9525">
            <a:noFill/>
            <a:miter lim="800000"/>
            <a:headEnd/>
            <a:tailEnd/>
          </a:ln>
        </p:spPr>
      </p:pic>
      <p:pic>
        <p:nvPicPr>
          <p:cNvPr id="56331" name="Picture 28" descr="txp_fig.png"/>
          <p:cNvPicPr>
            <a:picLocks noChangeAspect="1"/>
          </p:cNvPicPr>
          <p:nvPr>
            <p:custDataLst>
              <p:tags r:id="rId3"/>
            </p:custDataLst>
          </p:nvPr>
        </p:nvPicPr>
        <p:blipFill>
          <a:blip r:embed="rId9"/>
          <a:srcRect/>
          <a:stretch>
            <a:fillRect/>
          </a:stretch>
        </p:blipFill>
        <p:spPr bwMode="auto">
          <a:xfrm>
            <a:off x="5181600" y="1447800"/>
            <a:ext cx="577850" cy="29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7813"/>
            <a:ext cx="8229600" cy="712787"/>
          </a:xfrm>
        </p:spPr>
        <p:txBody>
          <a:bodyPr rtlCol="0">
            <a:normAutofit fontScale="90000"/>
          </a:bodyPr>
          <a:lstStyle/>
          <a:p>
            <a:pPr fontAlgn="auto">
              <a:spcAft>
                <a:spcPts val="0"/>
              </a:spcAft>
              <a:defRPr/>
            </a:pPr>
            <a:r>
              <a:rPr lang="en-US" altLang="zh-CN" dirty="0" smtClean="0">
                <a:solidFill>
                  <a:schemeClr val="tx1"/>
                </a:solidFill>
              </a:rPr>
              <a:t>Vector soft-</a:t>
            </a:r>
            <a:r>
              <a:rPr lang="en-US" altLang="zh-CN" dirty="0" err="1" smtClean="0">
                <a:solidFill>
                  <a:schemeClr val="tx1"/>
                </a:solidFill>
              </a:rPr>
              <a:t>thresholding</a:t>
            </a:r>
            <a:r>
              <a:rPr lang="en-US" altLang="zh-CN" dirty="0" smtClean="0">
                <a:solidFill>
                  <a:schemeClr val="tx1"/>
                </a:solidFill>
              </a:rPr>
              <a:t> operator</a:t>
            </a:r>
          </a:p>
        </p:txBody>
      </p:sp>
      <p:sp>
        <p:nvSpPr>
          <p:cNvPr id="29699" name="Slide Number Placeholder 5"/>
          <p:cNvSpPr>
            <a:spLocks noGrp="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60885862-834C-4883-9AC8-5ED92EA093C6}" type="slidenum">
              <a:rPr lang="en-US" altLang="en-US"/>
              <a:pPr>
                <a:defRPr/>
              </a:pPr>
              <a:t>16</a:t>
            </a:fld>
            <a:endParaRPr lang="en-US" altLang="en-US"/>
          </a:p>
        </p:txBody>
      </p:sp>
      <p:sp>
        <p:nvSpPr>
          <p:cNvPr id="26" name="Content Placeholder 6"/>
          <p:cNvSpPr txBox="1">
            <a:spLocks/>
          </p:cNvSpPr>
          <p:nvPr/>
        </p:nvSpPr>
        <p:spPr bwMode="auto">
          <a:xfrm>
            <a:off x="609600" y="1371600"/>
            <a:ext cx="8229600" cy="6858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 typeface="Times New Roman" pitchFamily="18" charset="0"/>
              <a:buChar char="q"/>
            </a:pPr>
            <a:r>
              <a:rPr lang="en-US" sz="2000">
                <a:latin typeface="Calibri" pitchFamily="34" charset="0"/>
                <a:cs typeface="Arial" charset="0"/>
              </a:rPr>
              <a:t>Consider the particular case </a:t>
            </a:r>
            <a:endParaRPr lang="en-US" sz="2000" i="1">
              <a:latin typeface="Calibri" pitchFamily="34" charset="0"/>
              <a:cs typeface="Arial" charset="0"/>
            </a:endParaRPr>
          </a:p>
        </p:txBody>
      </p:sp>
      <p:pic>
        <p:nvPicPr>
          <p:cNvPr id="57348" name="Picture 28" descr="txp_fig.png"/>
          <p:cNvPicPr>
            <a:picLocks noChangeAspect="1"/>
          </p:cNvPicPr>
          <p:nvPr>
            <p:custDataLst>
              <p:tags r:id="rId1"/>
            </p:custDataLst>
          </p:nvPr>
        </p:nvPicPr>
        <p:blipFill>
          <a:blip r:embed="rId10"/>
          <a:srcRect/>
          <a:stretch>
            <a:fillRect/>
          </a:stretch>
        </p:blipFill>
        <p:spPr bwMode="auto">
          <a:xfrm>
            <a:off x="4038600" y="1447800"/>
            <a:ext cx="854075" cy="228600"/>
          </a:xfrm>
          <a:prstGeom prst="rect">
            <a:avLst/>
          </a:prstGeom>
          <a:noFill/>
          <a:ln w="9525">
            <a:noFill/>
            <a:miter lim="800000"/>
            <a:headEnd/>
            <a:tailEnd/>
          </a:ln>
        </p:spPr>
      </p:pic>
      <p:sp>
        <p:nvSpPr>
          <p:cNvPr id="40" name="Rounded Rectangle 39"/>
          <p:cNvSpPr/>
          <p:nvPr/>
        </p:nvSpPr>
        <p:spPr>
          <a:xfrm>
            <a:off x="990600" y="1981200"/>
            <a:ext cx="7467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7350" name="Group 70"/>
          <p:cNvGrpSpPr>
            <a:grpSpLocks/>
          </p:cNvGrpSpPr>
          <p:nvPr/>
        </p:nvGrpSpPr>
        <p:grpSpPr bwMode="auto">
          <a:xfrm>
            <a:off x="5321300" y="4953000"/>
            <a:ext cx="3041650" cy="914400"/>
            <a:chOff x="5410201" y="4724400"/>
            <a:chExt cx="3041931" cy="914400"/>
          </a:xfrm>
        </p:grpSpPr>
        <p:grpSp>
          <p:nvGrpSpPr>
            <p:cNvPr id="57360" name="Group 21"/>
            <p:cNvGrpSpPr>
              <a:grpSpLocks/>
            </p:cNvGrpSpPr>
            <p:nvPr/>
          </p:nvGrpSpPr>
          <p:grpSpPr bwMode="auto">
            <a:xfrm>
              <a:off x="5410201" y="4724400"/>
              <a:ext cx="2514600" cy="914400"/>
              <a:chOff x="5552303" y="4572000"/>
              <a:chExt cx="3058297" cy="1219200"/>
            </a:xfrm>
          </p:grpSpPr>
          <p:grpSp>
            <p:nvGrpSpPr>
              <p:cNvPr id="57362" name="Group 7"/>
              <p:cNvGrpSpPr>
                <a:grpSpLocks/>
              </p:cNvGrpSpPr>
              <p:nvPr/>
            </p:nvGrpSpPr>
            <p:grpSpPr bwMode="auto">
              <a:xfrm>
                <a:off x="6781800" y="4572000"/>
                <a:ext cx="1828800" cy="1219200"/>
                <a:chOff x="7010400" y="2363788"/>
                <a:chExt cx="1828800" cy="1219200"/>
              </a:xfrm>
            </p:grpSpPr>
            <p:cxnSp>
              <p:nvCxnSpPr>
                <p:cNvPr id="57" name="Straight Arrow Connector 56"/>
                <p:cNvCxnSpPr/>
                <p:nvPr/>
              </p:nvCxnSpPr>
              <p:spPr>
                <a:xfrm>
                  <a:off x="7086205" y="2971272"/>
                  <a:ext cx="1677972" cy="21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7316557" y="2973388"/>
                  <a:ext cx="1219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306548" y="2514072"/>
                  <a:ext cx="532934" cy="45720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7010900" y="2971272"/>
                  <a:ext cx="532934" cy="45720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543834" y="2971272"/>
                  <a:ext cx="762713" cy="2116"/>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55" name="Right Arrow 54"/>
              <p:cNvSpPr/>
              <p:nvPr/>
            </p:nvSpPr>
            <p:spPr>
              <a:xfrm>
                <a:off x="5552303" y="4876800"/>
                <a:ext cx="924912" cy="264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7361" name="Picture 49" descr="txp_fig.png"/>
            <p:cNvPicPr>
              <a:picLocks noChangeAspect="1"/>
            </p:cNvPicPr>
            <p:nvPr>
              <p:custDataLst>
                <p:tags r:id="rId7"/>
              </p:custDataLst>
            </p:nvPr>
          </p:nvPicPr>
          <p:blipFill>
            <a:blip r:embed="rId11"/>
            <a:srcRect/>
            <a:stretch>
              <a:fillRect/>
            </a:stretch>
          </p:blipFill>
          <p:spPr bwMode="auto">
            <a:xfrm>
              <a:off x="7924800" y="5334000"/>
              <a:ext cx="527332" cy="250613"/>
            </a:xfrm>
            <a:prstGeom prst="rect">
              <a:avLst/>
            </a:prstGeom>
            <a:noFill/>
            <a:ln w="9525">
              <a:noFill/>
              <a:miter lim="800000"/>
              <a:headEnd/>
              <a:tailEnd/>
            </a:ln>
          </p:spPr>
        </p:pic>
      </p:grpSp>
      <p:pic>
        <p:nvPicPr>
          <p:cNvPr id="57351" name="Picture 51" descr="txp_fig.png"/>
          <p:cNvPicPr>
            <a:picLocks noChangeAspect="1"/>
          </p:cNvPicPr>
          <p:nvPr>
            <p:custDataLst>
              <p:tags r:id="rId2"/>
            </p:custDataLst>
          </p:nvPr>
        </p:nvPicPr>
        <p:blipFill>
          <a:blip r:embed="rId12"/>
          <a:srcRect/>
          <a:stretch>
            <a:fillRect/>
          </a:stretch>
        </p:blipFill>
        <p:spPr bwMode="auto">
          <a:xfrm>
            <a:off x="7364413" y="5481638"/>
            <a:ext cx="150812" cy="174625"/>
          </a:xfrm>
          <a:prstGeom prst="rect">
            <a:avLst/>
          </a:prstGeom>
          <a:noFill/>
          <a:ln w="9525">
            <a:noFill/>
            <a:miter lim="800000"/>
            <a:headEnd/>
            <a:tailEnd/>
          </a:ln>
        </p:spPr>
      </p:pic>
      <p:pic>
        <p:nvPicPr>
          <p:cNvPr id="57352" name="Picture 31" descr="txp_fig.png"/>
          <p:cNvPicPr>
            <a:picLocks noChangeAspect="1"/>
          </p:cNvPicPr>
          <p:nvPr>
            <p:custDataLst>
              <p:tags r:id="rId3"/>
            </p:custDataLst>
          </p:nvPr>
        </p:nvPicPr>
        <p:blipFill>
          <a:blip r:embed="rId13"/>
          <a:srcRect/>
          <a:stretch>
            <a:fillRect/>
          </a:stretch>
        </p:blipFill>
        <p:spPr bwMode="auto">
          <a:xfrm>
            <a:off x="1454150" y="2082800"/>
            <a:ext cx="5721350" cy="1085850"/>
          </a:xfrm>
          <a:prstGeom prst="rect">
            <a:avLst/>
          </a:prstGeom>
          <a:noFill/>
          <a:ln w="9525">
            <a:noFill/>
            <a:miter lim="800000"/>
            <a:headEnd/>
            <a:tailEnd/>
          </a:ln>
        </p:spPr>
      </p:pic>
      <p:pic>
        <p:nvPicPr>
          <p:cNvPr id="57353" name="Picture 33" descr="txp_fig.png"/>
          <p:cNvPicPr>
            <a:picLocks noChangeAspect="1"/>
          </p:cNvPicPr>
          <p:nvPr>
            <p:custDataLst>
              <p:tags r:id="rId4"/>
            </p:custDataLst>
          </p:nvPr>
        </p:nvPicPr>
        <p:blipFill>
          <a:blip r:embed="rId14"/>
          <a:srcRect/>
          <a:stretch>
            <a:fillRect/>
          </a:stretch>
        </p:blipFill>
        <p:spPr bwMode="auto">
          <a:xfrm>
            <a:off x="914400" y="5029200"/>
            <a:ext cx="4151313" cy="558800"/>
          </a:xfrm>
          <a:prstGeom prst="rect">
            <a:avLst/>
          </a:prstGeom>
          <a:noFill/>
          <a:ln w="9525">
            <a:noFill/>
            <a:miter lim="800000"/>
            <a:headEnd/>
            <a:tailEnd/>
          </a:ln>
        </p:spPr>
      </p:pic>
      <p:sp>
        <p:nvSpPr>
          <p:cNvPr id="57354" name="Rectangle 3"/>
          <p:cNvSpPr>
            <a:spLocks noChangeArrowheads="1"/>
          </p:cNvSpPr>
          <p:nvPr/>
        </p:nvSpPr>
        <p:spPr bwMode="auto">
          <a:xfrm>
            <a:off x="7620000" y="20574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(P4)</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grpSp>
        <p:nvGrpSpPr>
          <p:cNvPr id="57355" name="Group 36"/>
          <p:cNvGrpSpPr>
            <a:grpSpLocks/>
          </p:cNvGrpSpPr>
          <p:nvPr/>
        </p:nvGrpSpPr>
        <p:grpSpPr bwMode="auto">
          <a:xfrm>
            <a:off x="381000" y="3733800"/>
            <a:ext cx="8399463" cy="609600"/>
            <a:chOff x="381000" y="3429000"/>
            <a:chExt cx="8399463" cy="609600"/>
          </a:xfrm>
        </p:grpSpPr>
        <p:sp>
          <p:nvSpPr>
            <p:cNvPr id="57357" name="Rectangle 3"/>
            <p:cNvSpPr txBox="1">
              <a:spLocks noChangeArrowheads="1"/>
            </p:cNvSpPr>
            <p:nvPr/>
          </p:nvSpPr>
          <p:spPr bwMode="auto">
            <a:xfrm>
              <a:off x="381000" y="3429000"/>
              <a:ext cx="8399463" cy="354923"/>
            </a:xfrm>
            <a:prstGeom prst="rect">
              <a:avLst/>
            </a:prstGeom>
            <a:noFill/>
            <a:ln w="9525">
              <a:noFill/>
              <a:miter lim="800000"/>
              <a:headEnd/>
              <a:tailEnd/>
            </a:ln>
          </p:spPr>
          <p:txBody>
            <a:bodyPr/>
            <a:lstStyle/>
            <a:p>
              <a:pPr marL="273050" indent="-273050">
                <a:lnSpc>
                  <a:spcPct val="80000"/>
                </a:lnSpc>
                <a:spcBef>
                  <a:spcPts val="600"/>
                </a:spcBef>
                <a:buClr>
                  <a:schemeClr val="accent1"/>
                </a:buClr>
                <a:buSzPct val="76000"/>
              </a:pPr>
              <a:r>
                <a:rPr lang="en-US" altLang="zh-CN" sz="2000" b="1" i="1">
                  <a:latin typeface="Calibri" pitchFamily="34" charset="0"/>
                  <a:cs typeface="Arial" charset="0"/>
                </a:rPr>
                <a:t>	</a:t>
              </a:r>
              <a:r>
                <a:rPr lang="en-US" altLang="zh-CN" sz="2000">
                  <a:solidFill>
                    <a:schemeClr val="accent2"/>
                  </a:solidFill>
                  <a:latin typeface="Calibri" pitchFamily="34" charset="0"/>
                  <a:cs typeface="Arial" charset="0"/>
                </a:rPr>
                <a:t>Lemma:</a:t>
              </a:r>
              <a:r>
                <a:rPr lang="en-US" altLang="zh-CN" sz="2000" b="1">
                  <a:latin typeface="Calibri" pitchFamily="34" charset="0"/>
                  <a:cs typeface="Arial" charset="0"/>
                </a:rPr>
                <a:t> </a:t>
              </a:r>
              <a:r>
                <a:rPr lang="en-US" altLang="zh-CN" sz="2000">
                  <a:latin typeface="Calibri" pitchFamily="34" charset="0"/>
                  <a:cs typeface="Arial" charset="0"/>
                </a:rPr>
                <a:t>The minimizer                                      of problem             is obtained </a:t>
              </a:r>
            </a:p>
            <a:p>
              <a:pPr marL="273050" indent="-273050">
                <a:lnSpc>
                  <a:spcPct val="80000"/>
                </a:lnSpc>
                <a:spcBef>
                  <a:spcPts val="600"/>
                </a:spcBef>
                <a:buClr>
                  <a:schemeClr val="accent1"/>
                </a:buClr>
                <a:buSzPct val="76000"/>
              </a:pPr>
              <a:r>
                <a:rPr lang="en-US" altLang="zh-CN" sz="2000">
                  <a:latin typeface="Calibri" pitchFamily="34" charset="0"/>
                  <a:cs typeface="Arial" charset="0"/>
                </a:rPr>
                <a:t>		       via the soft-thresholding operator </a:t>
              </a:r>
            </a:p>
          </p:txBody>
        </p:sp>
        <p:pic>
          <p:nvPicPr>
            <p:cNvPr id="57358" name="Picture 32" descr="txp_fig.png"/>
            <p:cNvPicPr>
              <a:picLocks noChangeAspect="1"/>
            </p:cNvPicPr>
            <p:nvPr>
              <p:custDataLst>
                <p:tags r:id="rId6"/>
              </p:custDataLst>
            </p:nvPr>
          </p:nvPicPr>
          <p:blipFill>
            <a:blip r:embed="rId15"/>
            <a:srcRect/>
            <a:stretch>
              <a:fillRect/>
            </a:stretch>
          </p:blipFill>
          <p:spPr bwMode="auto">
            <a:xfrm>
              <a:off x="3233058" y="3446121"/>
              <a:ext cx="1937255" cy="357188"/>
            </a:xfrm>
            <a:prstGeom prst="rect">
              <a:avLst/>
            </a:prstGeom>
            <a:noFill/>
            <a:ln w="9525">
              <a:noFill/>
              <a:miter lim="800000"/>
              <a:headEnd/>
              <a:tailEnd/>
            </a:ln>
          </p:spPr>
        </p:pic>
        <p:sp>
          <p:nvSpPr>
            <p:cNvPr id="57359" name="Rectangle 3"/>
            <p:cNvSpPr>
              <a:spLocks noChangeArrowheads="1"/>
            </p:cNvSpPr>
            <p:nvPr/>
          </p:nvSpPr>
          <p:spPr bwMode="auto">
            <a:xfrm>
              <a:off x="6172200" y="34290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1800"/>
                <a:t>   (P4)</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grpSp>
      <p:pic>
        <p:nvPicPr>
          <p:cNvPr id="57356" name="Picture 37" descr="txp_fig.png"/>
          <p:cNvPicPr>
            <a:picLocks noChangeAspect="1"/>
          </p:cNvPicPr>
          <p:nvPr>
            <p:custDataLst>
              <p:tags r:id="rId5"/>
            </p:custDataLst>
          </p:nvPr>
        </p:nvPicPr>
        <p:blipFill>
          <a:blip r:embed="rId16"/>
          <a:srcRect/>
          <a:stretch>
            <a:fillRect/>
          </a:stretch>
        </p:blipFill>
        <p:spPr bwMode="auto">
          <a:xfrm>
            <a:off x="6962775" y="4649788"/>
            <a:ext cx="552450" cy="27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eft Brace 71"/>
          <p:cNvSpPr/>
          <p:nvPr/>
        </p:nvSpPr>
        <p:spPr>
          <a:xfrm rot="16200000">
            <a:off x="6436518" y="1031082"/>
            <a:ext cx="309563" cy="3733800"/>
          </a:xfrm>
          <a:prstGeom prst="leftBrace">
            <a:avLst>
              <a:gd name="adj1" fmla="val 8333"/>
              <a:gd name="adj2" fmla="val 491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3" name="Right Arrow 52"/>
          <p:cNvSpPr/>
          <p:nvPr/>
        </p:nvSpPr>
        <p:spPr bwMode="auto">
          <a:xfrm rot="5400000">
            <a:off x="6469857" y="2888456"/>
            <a:ext cx="215900" cy="255587"/>
          </a:xfrm>
          <a:prstGeom prst="right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395" name="Picture 2"/>
          <p:cNvPicPr>
            <a:picLocks noChangeAspect="1" noChangeArrowheads="1"/>
          </p:cNvPicPr>
          <p:nvPr/>
        </p:nvPicPr>
        <p:blipFill>
          <a:blip r:embed="rId13"/>
          <a:srcRect/>
          <a:stretch>
            <a:fillRect/>
          </a:stretch>
        </p:blipFill>
        <p:spPr bwMode="auto">
          <a:xfrm>
            <a:off x="1295400" y="2057400"/>
            <a:ext cx="1905000" cy="2038350"/>
          </a:xfrm>
          <a:prstGeom prst="rect">
            <a:avLst/>
          </a:prstGeom>
          <a:noFill/>
          <a:ln w="9525">
            <a:noFill/>
            <a:miter lim="800000"/>
            <a:headEnd/>
            <a:tailEnd/>
          </a:ln>
        </p:spPr>
      </p:pic>
      <p:sp>
        <p:nvSpPr>
          <p:cNvPr id="30725"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7702D1EB-C189-4817-B4D9-797835B9C607}" type="slidenum">
              <a:rPr lang="en-US" altLang="en-US"/>
              <a:pPr>
                <a:defRPr/>
              </a:pPr>
              <a:t>17</a:t>
            </a:fld>
            <a:endParaRPr lang="en-US" altLang="en-US"/>
          </a:p>
        </p:txBody>
      </p:sp>
      <p:sp>
        <p:nvSpPr>
          <p:cNvPr id="59397" name="Rectangle 5"/>
          <p:cNvSpPr>
            <a:spLocks noGrp="1" noChangeArrowheads="1"/>
          </p:cNvSpPr>
          <p:nvPr>
            <p:ph type="title" idx="4294967295"/>
          </p:nvPr>
        </p:nvSpPr>
        <p:spPr>
          <a:xfrm>
            <a:off x="0" y="304800"/>
            <a:ext cx="8229600" cy="788988"/>
          </a:xfrm>
        </p:spPr>
        <p:txBody>
          <a:bodyPr/>
          <a:lstStyle/>
          <a:p>
            <a:r>
              <a:rPr lang="en-US" altLang="ko-KR" smtClean="0">
                <a:ea typeface="굴림" charset="-127"/>
              </a:rPr>
              <a:t>Proof of Lemma </a:t>
            </a:r>
            <a:endParaRPr lang="en-US" smtClean="0"/>
          </a:p>
        </p:txBody>
      </p:sp>
      <p:grpSp>
        <p:nvGrpSpPr>
          <p:cNvPr id="59398" name="Group 87"/>
          <p:cNvGrpSpPr>
            <a:grpSpLocks/>
          </p:cNvGrpSpPr>
          <p:nvPr/>
        </p:nvGrpSpPr>
        <p:grpSpPr bwMode="auto">
          <a:xfrm>
            <a:off x="371475" y="4086225"/>
            <a:ext cx="8229600" cy="790575"/>
            <a:chOff x="143439" y="4087007"/>
            <a:chExt cx="8229600" cy="789793"/>
          </a:xfrm>
        </p:grpSpPr>
        <p:sp>
          <p:nvSpPr>
            <p:cNvPr id="26" name="Content Placeholder 6"/>
            <p:cNvSpPr txBox="1">
              <a:spLocks/>
            </p:cNvSpPr>
            <p:nvPr/>
          </p:nvSpPr>
          <p:spPr bwMode="auto">
            <a:xfrm>
              <a:off x="143439" y="4191678"/>
              <a:ext cx="8229600" cy="685122"/>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 typeface="Times New Roman" pitchFamily="18" charset="0"/>
                <a:buChar char="q"/>
              </a:pPr>
              <a:r>
                <a:rPr lang="en-US" sz="2000">
                  <a:latin typeface="Calibri" pitchFamily="34" charset="0"/>
                  <a:cs typeface="Arial" charset="0"/>
                </a:rPr>
                <a:t>Minimizer is colinear with </a:t>
              </a:r>
              <a:endParaRPr lang="en-US" sz="2000" i="1">
                <a:latin typeface="Calibri" pitchFamily="34" charset="0"/>
                <a:cs typeface="Arial" charset="0"/>
              </a:endParaRPr>
            </a:p>
          </p:txBody>
        </p:sp>
        <p:pic>
          <p:nvPicPr>
            <p:cNvPr id="59417" name="Picture 79" descr="txp_fig.png"/>
            <p:cNvPicPr>
              <a:picLocks noChangeAspect="1"/>
            </p:cNvPicPr>
            <p:nvPr>
              <p:custDataLst>
                <p:tags r:id="rId10"/>
              </p:custDataLst>
            </p:nvPr>
          </p:nvPicPr>
          <p:blipFill>
            <a:blip r:embed="rId14"/>
            <a:srcRect/>
            <a:stretch>
              <a:fillRect/>
            </a:stretch>
          </p:blipFill>
          <p:spPr bwMode="auto">
            <a:xfrm>
              <a:off x="3490155" y="4312861"/>
              <a:ext cx="335334" cy="213477"/>
            </a:xfrm>
            <a:prstGeom prst="rect">
              <a:avLst/>
            </a:prstGeom>
            <a:noFill/>
            <a:ln w="9525">
              <a:noFill/>
              <a:miter lim="800000"/>
              <a:headEnd/>
              <a:tailEnd/>
            </a:ln>
          </p:spPr>
        </p:pic>
        <p:sp>
          <p:nvSpPr>
            <p:cNvPr id="81" name="Right Arrow 80"/>
            <p:cNvSpPr/>
            <p:nvPr/>
          </p:nvSpPr>
          <p:spPr bwMode="auto">
            <a:xfrm>
              <a:off x="4039164" y="4267803"/>
              <a:ext cx="685800" cy="228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419" name="Picture 83" descr="txp_fig.png"/>
            <p:cNvPicPr>
              <a:picLocks noChangeAspect="1"/>
            </p:cNvPicPr>
            <p:nvPr>
              <p:custDataLst>
                <p:tags r:id="rId11"/>
              </p:custDataLst>
            </p:nvPr>
          </p:nvPicPr>
          <p:blipFill>
            <a:blip r:embed="rId15"/>
            <a:srcRect/>
            <a:stretch>
              <a:fillRect/>
            </a:stretch>
          </p:blipFill>
          <p:spPr bwMode="auto">
            <a:xfrm>
              <a:off x="4915826" y="4087007"/>
              <a:ext cx="1860427" cy="655222"/>
            </a:xfrm>
            <a:prstGeom prst="rect">
              <a:avLst/>
            </a:prstGeom>
            <a:noFill/>
            <a:ln w="9525">
              <a:noFill/>
              <a:miter lim="800000"/>
              <a:headEnd/>
              <a:tailEnd/>
            </a:ln>
          </p:spPr>
        </p:pic>
      </p:grpSp>
      <p:grpSp>
        <p:nvGrpSpPr>
          <p:cNvPr id="59399" name="Group 88"/>
          <p:cNvGrpSpPr>
            <a:grpSpLocks/>
          </p:cNvGrpSpPr>
          <p:nvPr/>
        </p:nvGrpSpPr>
        <p:grpSpPr bwMode="auto">
          <a:xfrm>
            <a:off x="371475" y="4876800"/>
            <a:ext cx="8229600" cy="685800"/>
            <a:chOff x="143439" y="4876800"/>
            <a:chExt cx="8229600" cy="685800"/>
          </a:xfrm>
        </p:grpSpPr>
        <p:sp>
          <p:nvSpPr>
            <p:cNvPr id="85" name="Content Placeholder 6"/>
            <p:cNvSpPr txBox="1">
              <a:spLocks/>
            </p:cNvSpPr>
            <p:nvPr/>
          </p:nvSpPr>
          <p:spPr bwMode="auto">
            <a:xfrm>
              <a:off x="143439" y="4876800"/>
              <a:ext cx="8229600" cy="6858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 typeface="Times New Roman" pitchFamily="18" charset="0"/>
                <a:buChar char="q"/>
              </a:pPr>
              <a:r>
                <a:rPr lang="en-US" sz="2000">
                  <a:latin typeface="Calibri" pitchFamily="34" charset="0"/>
                  <a:cs typeface="Arial" charset="0"/>
                </a:rPr>
                <a:t>Scalar problem for  </a:t>
              </a:r>
              <a:endParaRPr lang="en-US" sz="2000" i="1">
                <a:latin typeface="Calibri" pitchFamily="34" charset="0"/>
                <a:cs typeface="Arial" charset="0"/>
              </a:endParaRPr>
            </a:p>
          </p:txBody>
        </p:sp>
        <p:pic>
          <p:nvPicPr>
            <p:cNvPr id="59415" name="Picture 86" descr="txp_fig.png"/>
            <p:cNvPicPr>
              <a:picLocks noChangeAspect="1"/>
            </p:cNvPicPr>
            <p:nvPr>
              <p:custDataLst>
                <p:tags r:id="rId9"/>
              </p:custDataLst>
            </p:nvPr>
          </p:nvPicPr>
          <p:blipFill>
            <a:blip r:embed="rId16"/>
            <a:srcRect/>
            <a:stretch>
              <a:fillRect/>
            </a:stretch>
          </p:blipFill>
          <p:spPr bwMode="auto">
            <a:xfrm>
              <a:off x="2803266" y="4927898"/>
              <a:ext cx="869358" cy="304734"/>
            </a:xfrm>
            <a:prstGeom prst="rect">
              <a:avLst/>
            </a:prstGeom>
            <a:noFill/>
            <a:ln w="9525">
              <a:noFill/>
              <a:miter lim="800000"/>
              <a:headEnd/>
              <a:tailEnd/>
            </a:ln>
          </p:spPr>
        </p:pic>
      </p:grpSp>
      <p:pic>
        <p:nvPicPr>
          <p:cNvPr id="59400" name="Picture 91" descr="txp_fig.png"/>
          <p:cNvPicPr>
            <a:picLocks noChangeAspect="1"/>
          </p:cNvPicPr>
          <p:nvPr>
            <p:custDataLst>
              <p:tags r:id="rId1"/>
            </p:custDataLst>
          </p:nvPr>
        </p:nvPicPr>
        <p:blipFill>
          <a:blip r:embed="rId17"/>
          <a:srcRect/>
          <a:stretch>
            <a:fillRect/>
          </a:stretch>
        </p:blipFill>
        <p:spPr bwMode="auto">
          <a:xfrm>
            <a:off x="1066800" y="5380038"/>
            <a:ext cx="2936875" cy="638175"/>
          </a:xfrm>
          <a:prstGeom prst="rect">
            <a:avLst/>
          </a:prstGeom>
          <a:noFill/>
          <a:ln w="9525">
            <a:noFill/>
            <a:miter lim="800000"/>
            <a:headEnd/>
            <a:tailEnd/>
          </a:ln>
        </p:spPr>
      </p:pic>
      <p:sp>
        <p:nvSpPr>
          <p:cNvPr id="59401" name="Content Placeholder 6"/>
          <p:cNvSpPr txBox="1">
            <a:spLocks/>
          </p:cNvSpPr>
          <p:nvPr/>
        </p:nvSpPr>
        <p:spPr bwMode="auto">
          <a:xfrm>
            <a:off x="4343400" y="1219200"/>
            <a:ext cx="1600200" cy="381000"/>
          </a:xfrm>
          <a:prstGeom prst="rect">
            <a:avLst/>
          </a:prstGeom>
          <a:noFill/>
          <a:ln w="9525">
            <a:noFill/>
            <a:miter lim="800000"/>
            <a:headEnd/>
            <a:tailEnd/>
          </a:ln>
        </p:spPr>
        <p:txBody>
          <a:bodyPr/>
          <a:lstStyle/>
          <a:p>
            <a:pPr marL="800100" lvl="1" indent="-342900" algn="ctr" eaLnBrk="0" hangingPunct="0">
              <a:spcBef>
                <a:spcPct val="20000"/>
              </a:spcBef>
              <a:buClr>
                <a:schemeClr val="tx2"/>
              </a:buClr>
              <a:buSzPct val="65000"/>
            </a:pPr>
            <a:r>
              <a:rPr lang="en-US" sz="1400">
                <a:solidFill>
                  <a:schemeClr val="tx2"/>
                </a:solidFill>
                <a:latin typeface="Calibri" pitchFamily="34" charset="0"/>
                <a:cs typeface="Times New Roman" pitchFamily="18" charset="0"/>
              </a:rPr>
              <a:t>decouples</a:t>
            </a:r>
            <a:endParaRPr lang="en-US" sz="2000">
              <a:latin typeface="Calibri" pitchFamily="34" charset="0"/>
              <a:cs typeface="Times New Roman" pitchFamily="18" charset="0"/>
            </a:endParaRPr>
          </a:p>
        </p:txBody>
      </p:sp>
      <p:pic>
        <p:nvPicPr>
          <p:cNvPr id="59402" name="Picture 33" descr="txp_fig.png"/>
          <p:cNvPicPr>
            <a:picLocks noChangeAspect="1"/>
          </p:cNvPicPr>
          <p:nvPr>
            <p:custDataLst>
              <p:tags r:id="rId2"/>
            </p:custDataLst>
          </p:nvPr>
        </p:nvPicPr>
        <p:blipFill>
          <a:blip r:embed="rId18"/>
          <a:srcRect/>
          <a:stretch>
            <a:fillRect/>
          </a:stretch>
        </p:blipFill>
        <p:spPr bwMode="auto">
          <a:xfrm>
            <a:off x="668338" y="1238250"/>
            <a:ext cx="3141662" cy="671513"/>
          </a:xfrm>
          <a:prstGeom prst="rect">
            <a:avLst/>
          </a:prstGeom>
          <a:noFill/>
          <a:ln w="9525">
            <a:noFill/>
            <a:miter lim="800000"/>
            <a:headEnd/>
            <a:tailEnd/>
          </a:ln>
        </p:spPr>
      </p:pic>
      <p:sp>
        <p:nvSpPr>
          <p:cNvPr id="93" name="Right Arrow 92"/>
          <p:cNvSpPr/>
          <p:nvPr/>
        </p:nvSpPr>
        <p:spPr bwMode="auto">
          <a:xfrm>
            <a:off x="4191000" y="55626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Left Brace 94"/>
          <p:cNvSpPr/>
          <p:nvPr/>
        </p:nvSpPr>
        <p:spPr>
          <a:xfrm>
            <a:off x="5867400" y="5105400"/>
            <a:ext cx="304800" cy="944563"/>
          </a:xfrm>
          <a:prstGeom prst="leftBrace">
            <a:avLst>
              <a:gd name="adj1" fmla="val 8333"/>
              <a:gd name="adj2" fmla="val 596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59405" name="Picture 96" descr="txp_fig.png"/>
          <p:cNvPicPr>
            <a:picLocks noChangeAspect="1"/>
          </p:cNvPicPr>
          <p:nvPr>
            <p:custDataLst>
              <p:tags r:id="rId3"/>
            </p:custDataLst>
          </p:nvPr>
        </p:nvPicPr>
        <p:blipFill>
          <a:blip r:embed="rId19"/>
          <a:srcRect/>
          <a:stretch>
            <a:fillRect/>
          </a:stretch>
        </p:blipFill>
        <p:spPr bwMode="auto">
          <a:xfrm>
            <a:off x="5105400" y="5535613"/>
            <a:ext cx="581025" cy="239712"/>
          </a:xfrm>
          <a:prstGeom prst="rect">
            <a:avLst/>
          </a:prstGeom>
          <a:noFill/>
          <a:ln w="9525">
            <a:noFill/>
            <a:miter lim="800000"/>
            <a:headEnd/>
            <a:tailEnd/>
          </a:ln>
        </p:spPr>
      </p:pic>
      <p:pic>
        <p:nvPicPr>
          <p:cNvPr id="59406" name="Picture 98" descr="txp_fig.png"/>
          <p:cNvPicPr>
            <a:picLocks noChangeAspect="1"/>
          </p:cNvPicPr>
          <p:nvPr>
            <p:custDataLst>
              <p:tags r:id="rId4"/>
            </p:custDataLst>
          </p:nvPr>
        </p:nvPicPr>
        <p:blipFill>
          <a:blip r:embed="rId20"/>
          <a:srcRect/>
          <a:stretch>
            <a:fillRect/>
          </a:stretch>
        </p:blipFill>
        <p:spPr bwMode="auto">
          <a:xfrm>
            <a:off x="6126163" y="5181600"/>
            <a:ext cx="2484437" cy="246063"/>
          </a:xfrm>
          <a:prstGeom prst="rect">
            <a:avLst/>
          </a:prstGeom>
          <a:noFill/>
          <a:ln w="9525">
            <a:noFill/>
            <a:miter lim="800000"/>
            <a:headEnd/>
            <a:tailEnd/>
          </a:ln>
        </p:spPr>
      </p:pic>
      <p:pic>
        <p:nvPicPr>
          <p:cNvPr id="59407" name="Picture 102" descr="txp_fig.png"/>
          <p:cNvPicPr>
            <a:picLocks noChangeAspect="1"/>
          </p:cNvPicPr>
          <p:nvPr>
            <p:custDataLst>
              <p:tags r:id="rId5"/>
            </p:custDataLst>
          </p:nvPr>
        </p:nvPicPr>
        <p:blipFill>
          <a:blip r:embed="rId21"/>
          <a:srcRect/>
          <a:stretch>
            <a:fillRect/>
          </a:stretch>
        </p:blipFill>
        <p:spPr bwMode="auto">
          <a:xfrm>
            <a:off x="6967538" y="5613400"/>
            <a:ext cx="1647825" cy="246063"/>
          </a:xfrm>
          <a:prstGeom prst="rect">
            <a:avLst/>
          </a:prstGeom>
          <a:noFill/>
          <a:ln w="9525">
            <a:noFill/>
            <a:miter lim="800000"/>
            <a:headEnd/>
            <a:tailEnd/>
          </a:ln>
        </p:spPr>
      </p:pic>
      <p:sp>
        <p:nvSpPr>
          <p:cNvPr id="104" name="Rounded Rectangle 103"/>
          <p:cNvSpPr/>
          <p:nvPr/>
        </p:nvSpPr>
        <p:spPr>
          <a:xfrm>
            <a:off x="6065838" y="5105400"/>
            <a:ext cx="2667000" cy="914400"/>
          </a:xfrm>
          <a:prstGeom prst="round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6" name="Straight Arrow Connector 105"/>
          <p:cNvCxnSpPr/>
          <p:nvPr/>
        </p:nvCxnSpPr>
        <p:spPr>
          <a:xfrm rot="5400000">
            <a:off x="7886700" y="4686300"/>
            <a:ext cx="457200" cy="3810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59410" name="Picture 109" descr="txp_fig.png"/>
          <p:cNvPicPr>
            <a:picLocks noChangeAspect="1"/>
          </p:cNvPicPr>
          <p:nvPr>
            <p:custDataLst>
              <p:tags r:id="rId6"/>
            </p:custDataLst>
          </p:nvPr>
        </p:nvPicPr>
        <p:blipFill>
          <a:blip r:embed="rId22"/>
          <a:srcRect/>
          <a:stretch>
            <a:fillRect/>
          </a:stretch>
        </p:blipFill>
        <p:spPr bwMode="auto">
          <a:xfrm>
            <a:off x="7712075" y="4397375"/>
            <a:ext cx="1200150" cy="250825"/>
          </a:xfrm>
          <a:prstGeom prst="rect">
            <a:avLst/>
          </a:prstGeom>
          <a:noFill/>
          <a:ln w="9525">
            <a:noFill/>
            <a:miter lim="800000"/>
            <a:headEnd/>
            <a:tailEnd/>
          </a:ln>
        </p:spPr>
      </p:pic>
      <p:pic>
        <p:nvPicPr>
          <p:cNvPr id="59411" name="Picture 111" descr="txp_fig.png"/>
          <p:cNvPicPr>
            <a:picLocks noChangeAspect="1"/>
          </p:cNvPicPr>
          <p:nvPr>
            <p:custDataLst>
              <p:tags r:id="rId7"/>
            </p:custDataLst>
          </p:nvPr>
        </p:nvPicPr>
        <p:blipFill>
          <a:blip r:embed="rId23"/>
          <a:srcRect/>
          <a:stretch>
            <a:fillRect/>
          </a:stretch>
        </p:blipFill>
        <p:spPr bwMode="auto">
          <a:xfrm>
            <a:off x="4343400" y="3124200"/>
            <a:ext cx="3857625" cy="652463"/>
          </a:xfrm>
          <a:prstGeom prst="rect">
            <a:avLst/>
          </a:prstGeom>
          <a:noFill/>
          <a:ln w="9525">
            <a:noFill/>
            <a:miter lim="800000"/>
            <a:headEnd/>
            <a:tailEnd/>
          </a:ln>
        </p:spPr>
      </p:pic>
      <p:pic>
        <p:nvPicPr>
          <p:cNvPr id="59412" name="Picture 115" descr="txp_fig.png"/>
          <p:cNvPicPr>
            <a:picLocks noChangeAspect="1"/>
          </p:cNvPicPr>
          <p:nvPr>
            <p:custDataLst>
              <p:tags r:id="rId8"/>
            </p:custDataLst>
          </p:nvPr>
        </p:nvPicPr>
        <p:blipFill>
          <a:blip r:embed="rId24"/>
          <a:srcRect/>
          <a:stretch>
            <a:fillRect/>
          </a:stretch>
        </p:blipFill>
        <p:spPr bwMode="auto">
          <a:xfrm>
            <a:off x="3581400" y="1981200"/>
            <a:ext cx="5016500" cy="731838"/>
          </a:xfrm>
          <a:prstGeom prst="rect">
            <a:avLst/>
          </a:prstGeom>
          <a:noFill/>
          <a:ln w="9525">
            <a:noFill/>
            <a:miter lim="800000"/>
            <a:headEnd/>
            <a:tailEnd/>
          </a:ln>
        </p:spPr>
      </p:pic>
      <p:sp>
        <p:nvSpPr>
          <p:cNvPr id="118" name="Bent-Up Arrow 117"/>
          <p:cNvSpPr/>
          <p:nvPr/>
        </p:nvSpPr>
        <p:spPr>
          <a:xfrm flipV="1">
            <a:off x="4160838" y="1524000"/>
            <a:ext cx="2514600" cy="457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3BD06076-084E-4792-BE77-2E762708768E}" type="slidenum">
              <a:rPr lang="en-US" altLang="en-US"/>
              <a:pPr>
                <a:defRPr/>
              </a:pPr>
              <a:t>18</a:t>
            </a:fld>
            <a:endParaRPr lang="en-US" altLang="en-US"/>
          </a:p>
        </p:txBody>
      </p:sp>
      <p:sp>
        <p:nvSpPr>
          <p:cNvPr id="60418" name="Title 1"/>
          <p:cNvSpPr>
            <a:spLocks noGrp="1"/>
          </p:cNvSpPr>
          <p:nvPr>
            <p:ph type="title" idx="4294967295"/>
          </p:nvPr>
        </p:nvSpPr>
        <p:spPr>
          <a:xfrm>
            <a:off x="0" y="-188913"/>
            <a:ext cx="8229600" cy="1139826"/>
          </a:xfrm>
        </p:spPr>
        <p:txBody>
          <a:bodyPr/>
          <a:lstStyle/>
          <a:p>
            <a:r>
              <a:rPr lang="en-US" altLang="zh-CN" smtClean="0"/>
              <a:t>Smoothing regularization</a:t>
            </a:r>
          </a:p>
        </p:txBody>
      </p:sp>
      <p:sp>
        <p:nvSpPr>
          <p:cNvPr id="60419" name="Text Box 18"/>
          <p:cNvSpPr txBox="1">
            <a:spLocks noChangeArrowheads="1"/>
          </p:cNvSpPr>
          <p:nvPr/>
        </p:nvSpPr>
        <p:spPr bwMode="auto">
          <a:xfrm>
            <a:off x="898525" y="6016625"/>
            <a:ext cx="184150" cy="701675"/>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0420" name="Rectangle 3"/>
          <p:cNvSpPr txBox="1">
            <a:spLocks noChangeArrowheads="1"/>
          </p:cNvSpPr>
          <p:nvPr/>
        </p:nvSpPr>
        <p:spPr bwMode="auto">
          <a:xfrm>
            <a:off x="396875" y="3911600"/>
            <a:ext cx="8029575" cy="444500"/>
          </a:xfrm>
          <a:prstGeom prst="rect">
            <a:avLst/>
          </a:prstGeom>
          <a:noFill/>
          <a:ln w="9525">
            <a:noFill/>
            <a:miter lim="800000"/>
            <a:headEnd/>
            <a:tailEnd/>
          </a:ln>
        </p:spPr>
        <p:txBody>
          <a:bodyPr/>
          <a:lstStyle/>
          <a:p>
            <a:pPr marL="273050" indent="-273050">
              <a:lnSpc>
                <a:spcPct val="90000"/>
              </a:lnSpc>
              <a:spcBef>
                <a:spcPts val="600"/>
              </a:spcBef>
              <a:buClr>
                <a:schemeClr val="tx2"/>
              </a:buClr>
              <a:buSzPct val="65000"/>
            </a:pPr>
            <a:r>
              <a:rPr lang="en-US" altLang="zh-CN" sz="2000">
                <a:solidFill>
                  <a:srgbClr val="C00000"/>
                </a:solidFill>
                <a:latin typeface="Calibri" pitchFamily="34" charset="0"/>
                <a:cs typeface="Arial" charset="0"/>
              </a:rPr>
              <a:t>  Fundamental result:  </a:t>
            </a:r>
            <a:r>
              <a:rPr lang="en-US" altLang="zh-CN" sz="2000">
                <a:solidFill>
                  <a:schemeClr val="tx2"/>
                </a:solidFill>
                <a:latin typeface="Calibri" pitchFamily="34" charset="0"/>
                <a:cs typeface="Arial" charset="0"/>
              </a:rPr>
              <a:t>solution to </a:t>
            </a:r>
            <a:r>
              <a:rPr lang="en-US" sz="2000">
                <a:latin typeface="Calibri" pitchFamily="34" charset="0"/>
                <a:ea typeface="SimSun" charset="-122"/>
                <a:cs typeface="Arial" charset="0"/>
              </a:rPr>
              <a:t>P1</a:t>
            </a:r>
            <a:r>
              <a:rPr lang="en-US" altLang="zh-CN" sz="2000">
                <a:solidFill>
                  <a:schemeClr val="tx2"/>
                </a:solidFill>
                <a:latin typeface="Calibri" pitchFamily="34" charset="0"/>
                <a:cs typeface="Arial" charset="0"/>
              </a:rPr>
              <a:t> expressible as kernel expansion</a:t>
            </a:r>
            <a:endParaRPr lang="en-US" altLang="zh-CN" sz="2000">
              <a:latin typeface="Calibri" pitchFamily="34" charset="0"/>
              <a:cs typeface="Arial" charset="0"/>
            </a:endParaRPr>
          </a:p>
        </p:txBody>
      </p:sp>
      <p:sp>
        <p:nvSpPr>
          <p:cNvPr id="37" name="Rectangle 3"/>
          <p:cNvSpPr txBox="1">
            <a:spLocks noChangeArrowheads="1"/>
          </p:cNvSpPr>
          <p:nvPr/>
        </p:nvSpPr>
        <p:spPr bwMode="auto">
          <a:xfrm>
            <a:off x="371475" y="5761038"/>
            <a:ext cx="6359525" cy="414337"/>
          </a:xfrm>
          <a:prstGeom prst="rect">
            <a:avLst/>
          </a:prstGeom>
          <a:noFill/>
          <a:ln w="9525">
            <a:noFill/>
            <a:miter lim="800000"/>
            <a:headEnd/>
            <a:tailEnd/>
          </a:ln>
        </p:spPr>
        <p:txBody>
          <a:bodyPr/>
          <a:lstStyle/>
          <a:p>
            <a:pPr marL="273050" indent="-273050">
              <a:lnSpc>
                <a:spcPct val="90000"/>
              </a:lnSpc>
              <a:spcBef>
                <a:spcPts val="600"/>
              </a:spcBef>
              <a:buClr>
                <a:schemeClr val="tx2"/>
              </a:buClr>
              <a:buSzPct val="65000"/>
              <a:buFont typeface="Times New Roman" pitchFamily="18" charset="0"/>
              <a:buChar char="Ø"/>
            </a:pPr>
            <a:endParaRPr lang="en-US" altLang="zh-CN" sz="2000">
              <a:latin typeface="Calibri" pitchFamily="34" charset="0"/>
            </a:endParaRPr>
          </a:p>
        </p:txBody>
      </p:sp>
      <p:grpSp>
        <p:nvGrpSpPr>
          <p:cNvPr id="60422" name="Group 52"/>
          <p:cNvGrpSpPr>
            <a:grpSpLocks/>
          </p:cNvGrpSpPr>
          <p:nvPr/>
        </p:nvGrpSpPr>
        <p:grpSpPr bwMode="auto">
          <a:xfrm>
            <a:off x="798513" y="5060950"/>
            <a:ext cx="6838950" cy="407988"/>
            <a:chOff x="798291" y="5322414"/>
            <a:chExt cx="6839638" cy="407308"/>
          </a:xfrm>
        </p:grpSpPr>
        <p:sp>
          <p:nvSpPr>
            <p:cNvPr id="60431" name="Rectangle 3"/>
            <p:cNvSpPr txBox="1">
              <a:spLocks noChangeArrowheads="1"/>
            </p:cNvSpPr>
            <p:nvPr/>
          </p:nvSpPr>
          <p:spPr bwMode="auto">
            <a:xfrm>
              <a:off x="798291" y="5322414"/>
              <a:ext cx="6839638" cy="407308"/>
            </a:xfrm>
            <a:prstGeom prst="rect">
              <a:avLst/>
            </a:prstGeom>
            <a:noFill/>
            <a:ln w="9525">
              <a:noFill/>
              <a:miter lim="800000"/>
              <a:headEnd/>
              <a:tailEnd/>
            </a:ln>
          </p:spPr>
          <p:txBody>
            <a:bodyPr/>
            <a:lstStyle/>
            <a:p>
              <a:pPr marL="273050" indent="-273050">
                <a:lnSpc>
                  <a:spcPct val="90000"/>
                </a:lnSpc>
                <a:spcBef>
                  <a:spcPts val="600"/>
                </a:spcBef>
                <a:buClr>
                  <a:schemeClr val="tx2"/>
                </a:buClr>
                <a:buSzPct val="100000"/>
                <a:buFont typeface="Times New Roman" pitchFamily="18" charset="0"/>
                <a:buChar char="Ø"/>
              </a:pPr>
              <a:r>
                <a:rPr lang="en-US" altLang="zh-CN" sz="2000">
                  <a:solidFill>
                    <a:schemeClr val="tx2"/>
                  </a:solidFill>
                  <a:latin typeface="Calibri" pitchFamily="34" charset="0"/>
                  <a:cs typeface="Arial" charset="0"/>
                </a:rPr>
                <a:t>Kernel</a:t>
              </a:r>
              <a:endParaRPr lang="en-US" sz="2000">
                <a:latin typeface="Calibri" pitchFamily="34" charset="0"/>
                <a:ea typeface="SimSun" charset="-122"/>
                <a:cs typeface="Arial" charset="0"/>
              </a:endParaRPr>
            </a:p>
          </p:txBody>
        </p:sp>
        <p:pic>
          <p:nvPicPr>
            <p:cNvPr id="60432" name="Picture 41" descr="txp_fig.png"/>
            <p:cNvPicPr>
              <a:picLocks noChangeAspect="1"/>
            </p:cNvPicPr>
            <p:nvPr>
              <p:custDataLst>
                <p:tags r:id="rId5"/>
              </p:custDataLst>
            </p:nvPr>
          </p:nvPicPr>
          <p:blipFill>
            <a:blip r:embed="rId8"/>
            <a:srcRect/>
            <a:stretch>
              <a:fillRect/>
            </a:stretch>
          </p:blipFill>
          <p:spPr bwMode="auto">
            <a:xfrm>
              <a:off x="2087896" y="5364016"/>
              <a:ext cx="1926895" cy="283847"/>
            </a:xfrm>
            <a:prstGeom prst="rect">
              <a:avLst/>
            </a:prstGeom>
            <a:noFill/>
            <a:ln w="9525">
              <a:noFill/>
              <a:miter lim="800000"/>
              <a:headEnd/>
              <a:tailEnd/>
            </a:ln>
          </p:spPr>
        </p:pic>
      </p:grpSp>
      <p:sp>
        <p:nvSpPr>
          <p:cNvPr id="60423" name="Rectangle 3"/>
          <p:cNvSpPr txBox="1">
            <a:spLocks noChangeArrowheads="1"/>
          </p:cNvSpPr>
          <p:nvPr/>
        </p:nvSpPr>
        <p:spPr bwMode="auto">
          <a:xfrm>
            <a:off x="784225" y="5653088"/>
            <a:ext cx="6359525" cy="414337"/>
          </a:xfrm>
          <a:prstGeom prst="rect">
            <a:avLst/>
          </a:prstGeom>
          <a:noFill/>
          <a:ln w="9525">
            <a:noFill/>
            <a:miter lim="800000"/>
            <a:headEnd/>
            <a:tailEnd/>
          </a:ln>
        </p:spPr>
        <p:txBody>
          <a:bodyPr/>
          <a:lstStyle/>
          <a:p>
            <a:pPr marL="273050" indent="-273050">
              <a:lnSpc>
                <a:spcPct val="90000"/>
              </a:lnSpc>
              <a:spcBef>
                <a:spcPts val="600"/>
              </a:spcBef>
              <a:buClr>
                <a:schemeClr val="tx2"/>
              </a:buClr>
              <a:buSzPct val="100000"/>
              <a:buFont typeface="Times New Roman" pitchFamily="18" charset="0"/>
              <a:buChar char="Ø"/>
            </a:pPr>
            <a:r>
              <a:rPr lang="en-US" altLang="zh-CN" sz="2000">
                <a:solidFill>
                  <a:schemeClr val="tx2"/>
                </a:solidFill>
                <a:latin typeface="Calibri" pitchFamily="34" charset="0"/>
                <a:cs typeface="Arial" charset="0"/>
              </a:rPr>
              <a:t>Parameters                                                   satisfying             </a:t>
            </a:r>
            <a:endParaRPr lang="en-US" sz="2000">
              <a:latin typeface="Calibri" pitchFamily="34" charset="0"/>
              <a:ea typeface="SimSun" charset="-122"/>
              <a:cs typeface="Arial" charset="0"/>
            </a:endParaRPr>
          </a:p>
        </p:txBody>
      </p:sp>
      <p:sp>
        <p:nvSpPr>
          <p:cNvPr id="62" name="Rounded Rectangle 61"/>
          <p:cNvSpPr/>
          <p:nvPr/>
        </p:nvSpPr>
        <p:spPr>
          <a:xfrm>
            <a:off x="392113" y="3848100"/>
            <a:ext cx="8142287" cy="106838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5" name="Rectangle 17"/>
          <p:cNvSpPr>
            <a:spLocks noChangeArrowheads="1"/>
          </p:cNvSpPr>
          <p:nvPr/>
        </p:nvSpPr>
        <p:spPr bwMode="auto">
          <a:xfrm>
            <a:off x="850900" y="6350000"/>
            <a:ext cx="8305800" cy="304800"/>
          </a:xfrm>
          <a:prstGeom prst="rect">
            <a:avLst/>
          </a:prstGeom>
          <a:noFill/>
          <a:ln w="9525">
            <a:noFill/>
            <a:miter lim="800000"/>
            <a:headEnd/>
            <a:tailEnd/>
          </a:ln>
        </p:spPr>
        <p:txBody>
          <a:bodyPr>
            <a:spAutoFit/>
          </a:bodyPr>
          <a:lstStyle/>
          <a:p>
            <a:r>
              <a:rPr lang="en-US" sz="1400">
                <a:solidFill>
                  <a:srgbClr val="295921"/>
                </a:solidFill>
                <a:latin typeface="Calibri" pitchFamily="34" charset="0"/>
              </a:rPr>
              <a:t>G. Wahba, </a:t>
            </a:r>
            <a:r>
              <a:rPr lang="en-US" sz="1400" i="1">
                <a:solidFill>
                  <a:srgbClr val="295921"/>
                </a:solidFill>
                <a:latin typeface="Calibri" pitchFamily="34" charset="0"/>
              </a:rPr>
              <a:t>Spline models for observational data</a:t>
            </a:r>
            <a:r>
              <a:rPr lang="en-US" sz="1400">
                <a:solidFill>
                  <a:srgbClr val="295921"/>
                </a:solidFill>
                <a:latin typeface="Calibri" pitchFamily="34" charset="0"/>
              </a:rPr>
              <a:t>, SIAM, Philadelphia, PA, 1990.</a:t>
            </a:r>
          </a:p>
        </p:txBody>
      </p:sp>
      <p:pic>
        <p:nvPicPr>
          <p:cNvPr id="60426" name="Picture 25" descr="txp_fig.png"/>
          <p:cNvPicPr>
            <a:picLocks noChangeAspect="1"/>
          </p:cNvPicPr>
          <p:nvPr>
            <p:custDataLst>
              <p:tags r:id="rId1"/>
            </p:custDataLst>
          </p:nvPr>
        </p:nvPicPr>
        <p:blipFill>
          <a:blip r:embed="rId9"/>
          <a:srcRect/>
          <a:stretch>
            <a:fillRect/>
          </a:stretch>
        </p:blipFill>
        <p:spPr bwMode="auto">
          <a:xfrm>
            <a:off x="609600" y="990600"/>
            <a:ext cx="7604125" cy="2089150"/>
          </a:xfrm>
          <a:prstGeom prst="rect">
            <a:avLst/>
          </a:prstGeom>
          <a:noFill/>
          <a:ln w="9525">
            <a:noFill/>
            <a:miter lim="800000"/>
            <a:headEnd/>
            <a:tailEnd/>
          </a:ln>
        </p:spPr>
      </p:pic>
      <p:sp>
        <p:nvSpPr>
          <p:cNvPr id="60427" name="Rectangle 3"/>
          <p:cNvSpPr>
            <a:spLocks noChangeArrowheads="1"/>
          </p:cNvSpPr>
          <p:nvPr/>
        </p:nvSpPr>
        <p:spPr bwMode="auto">
          <a:xfrm>
            <a:off x="7646988" y="12192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a:latin typeface="Calibri" pitchFamily="34" charset="0"/>
                <a:cs typeface="Arial" charset="0"/>
              </a:rPr>
              <a:t>(P2)</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cs typeface="Arial" charset="0"/>
            </a:endParaRP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cs typeface="Arial" charset="0"/>
            </a:endParaRPr>
          </a:p>
        </p:txBody>
      </p:sp>
      <p:pic>
        <p:nvPicPr>
          <p:cNvPr id="60428" name="Picture 19" descr="txp_fig.png"/>
          <p:cNvPicPr>
            <a:picLocks noChangeAspect="1"/>
          </p:cNvPicPr>
          <p:nvPr>
            <p:custDataLst>
              <p:tags r:id="rId2"/>
            </p:custDataLst>
          </p:nvPr>
        </p:nvPicPr>
        <p:blipFill>
          <a:blip r:embed="rId10"/>
          <a:srcRect/>
          <a:stretch>
            <a:fillRect/>
          </a:stretch>
        </p:blipFill>
        <p:spPr bwMode="auto">
          <a:xfrm>
            <a:off x="1590675" y="4314825"/>
            <a:ext cx="5851525" cy="403225"/>
          </a:xfrm>
          <a:prstGeom prst="rect">
            <a:avLst/>
          </a:prstGeom>
          <a:noFill/>
          <a:ln w="9525">
            <a:noFill/>
            <a:miter lim="800000"/>
            <a:headEnd/>
            <a:tailEnd/>
          </a:ln>
        </p:spPr>
      </p:pic>
      <p:pic>
        <p:nvPicPr>
          <p:cNvPr id="60429" name="Picture 20" descr="txp_fig.png"/>
          <p:cNvPicPr>
            <a:picLocks noChangeAspect="1"/>
          </p:cNvPicPr>
          <p:nvPr>
            <p:custDataLst>
              <p:tags r:id="rId3"/>
            </p:custDataLst>
          </p:nvPr>
        </p:nvPicPr>
        <p:blipFill>
          <a:blip r:embed="rId11"/>
          <a:srcRect/>
          <a:stretch>
            <a:fillRect/>
          </a:stretch>
        </p:blipFill>
        <p:spPr bwMode="auto">
          <a:xfrm>
            <a:off x="2471738" y="5672138"/>
            <a:ext cx="2620962" cy="312737"/>
          </a:xfrm>
          <a:prstGeom prst="rect">
            <a:avLst/>
          </a:prstGeom>
          <a:noFill/>
          <a:ln w="9525">
            <a:noFill/>
            <a:miter lim="800000"/>
            <a:headEnd/>
            <a:tailEnd/>
          </a:ln>
        </p:spPr>
      </p:pic>
      <p:pic>
        <p:nvPicPr>
          <p:cNvPr id="60430" name="Picture 21" descr="txp_fig.png"/>
          <p:cNvPicPr>
            <a:picLocks noChangeAspect="1"/>
          </p:cNvPicPr>
          <p:nvPr>
            <p:custDataLst>
              <p:tags r:id="rId4"/>
            </p:custDataLst>
          </p:nvPr>
        </p:nvPicPr>
        <p:blipFill>
          <a:blip r:embed="rId12">
            <a:clrChange>
              <a:clrFrom>
                <a:srgbClr val="FFFFFF"/>
              </a:clrFrom>
              <a:clrTo>
                <a:srgbClr val="FFFFFF">
                  <a:alpha val="0"/>
                </a:srgbClr>
              </a:clrTo>
            </a:clrChange>
          </a:blip>
          <a:srcRect/>
          <a:stretch>
            <a:fillRect/>
          </a:stretch>
        </p:blipFill>
        <p:spPr bwMode="auto">
          <a:xfrm>
            <a:off x="6248400" y="5662613"/>
            <a:ext cx="2667000"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0" y="152400"/>
            <a:ext cx="8229600" cy="990600"/>
          </a:xfrm>
        </p:spPr>
        <p:txBody>
          <a:bodyPr/>
          <a:lstStyle/>
          <a:p>
            <a:r>
              <a:rPr lang="en-US" altLang="zh-CN" smtClean="0"/>
              <a:t>Optimal parameters</a:t>
            </a:r>
          </a:p>
        </p:txBody>
      </p:sp>
      <p:sp>
        <p:nvSpPr>
          <p:cNvPr id="62466" name="Slide Number Placeholder 5"/>
          <p:cNvSpPr txBox="1">
            <a:spLocks noGrp="1"/>
          </p:cNvSpPr>
          <p:nvPr/>
        </p:nvSpPr>
        <p:spPr bwMode="auto">
          <a:xfrm>
            <a:off x="612775" y="6356350"/>
            <a:ext cx="1981200" cy="365125"/>
          </a:xfrm>
          <a:prstGeom prst="rect">
            <a:avLst/>
          </a:prstGeom>
          <a:noFill/>
          <a:ln w="9525">
            <a:noFill/>
            <a:miter lim="800000"/>
            <a:headEnd/>
            <a:tailEnd/>
          </a:ln>
        </p:spPr>
        <p:txBody>
          <a:bodyPr/>
          <a:lstStyle/>
          <a:p>
            <a:fld id="{906E7294-DBC7-4D04-BD11-631D99071CFD}" type="slidenum">
              <a:rPr lang="en-US" altLang="en-US" sz="1400">
                <a:solidFill>
                  <a:schemeClr val="tx2"/>
                </a:solidFill>
                <a:latin typeface="Calibri" pitchFamily="34" charset="0"/>
              </a:rPr>
              <a:pPr/>
              <a:t>19</a:t>
            </a:fld>
            <a:endParaRPr lang="en-US" altLang="en-US" sz="1400">
              <a:solidFill>
                <a:schemeClr val="tx2"/>
              </a:solidFill>
              <a:latin typeface="Calibri" pitchFamily="34" charset="0"/>
            </a:endParaRPr>
          </a:p>
        </p:txBody>
      </p:sp>
      <p:grpSp>
        <p:nvGrpSpPr>
          <p:cNvPr id="62467" name="Group 75"/>
          <p:cNvGrpSpPr>
            <a:grpSpLocks/>
          </p:cNvGrpSpPr>
          <p:nvPr/>
        </p:nvGrpSpPr>
        <p:grpSpPr bwMode="auto">
          <a:xfrm>
            <a:off x="355600" y="1011238"/>
            <a:ext cx="8443913" cy="579437"/>
            <a:chOff x="509588" y="1177925"/>
            <a:chExt cx="8443912" cy="579438"/>
          </a:xfrm>
        </p:grpSpPr>
        <p:sp>
          <p:nvSpPr>
            <p:cNvPr id="62484" name="Rectangle 3"/>
            <p:cNvSpPr txBox="1">
              <a:spLocks noChangeArrowheads="1"/>
            </p:cNvSpPr>
            <p:nvPr/>
          </p:nvSpPr>
          <p:spPr bwMode="auto">
            <a:xfrm>
              <a:off x="509588" y="1177925"/>
              <a:ext cx="8443912" cy="579438"/>
            </a:xfrm>
            <a:prstGeom prst="rect">
              <a:avLst/>
            </a:prstGeom>
            <a:noFill/>
            <a:ln w="9525">
              <a:noFill/>
              <a:miter lim="800000"/>
              <a:headEnd/>
              <a:tailEnd/>
            </a:ln>
          </p:spPr>
          <p:txBody>
            <a:bodyPr/>
            <a:lstStyle/>
            <a:p>
              <a:pPr marL="273050" indent="-273050">
                <a:lnSpc>
                  <a:spcPct val="70000"/>
                </a:lnSpc>
                <a:spcBef>
                  <a:spcPts val="600"/>
                </a:spcBef>
                <a:buClr>
                  <a:schemeClr val="accent1"/>
                </a:buClr>
                <a:buSzPct val="76000"/>
                <a:buFont typeface="Times New Roman" pitchFamily="18" charset="0"/>
                <a:buChar char=""/>
              </a:pPr>
              <a:endParaRPr lang="zh-CN" altLang="en-US" sz="2000">
                <a:solidFill>
                  <a:schemeClr val="tx2"/>
                </a:solidFill>
                <a:latin typeface="Calibri" pitchFamily="34" charset="0"/>
                <a:cs typeface="Arial" charset="0"/>
              </a:endParaRPr>
            </a:p>
            <a:p>
              <a:pPr marL="273050" indent="-273050">
                <a:lnSpc>
                  <a:spcPct val="70000"/>
                </a:lnSpc>
                <a:spcBef>
                  <a:spcPts val="600"/>
                </a:spcBef>
                <a:buClr>
                  <a:schemeClr val="accent1"/>
                </a:buClr>
                <a:buSzPct val="100000"/>
                <a:buFont typeface="Times New Roman" pitchFamily="18" charset="0"/>
                <a:buChar char="q"/>
              </a:pPr>
              <a:r>
                <a:rPr lang="en-US" altLang="zh-CN" sz="2000">
                  <a:latin typeface="Calibri" pitchFamily="34" charset="0"/>
                  <a:cs typeface="Arial" charset="0"/>
                </a:rPr>
                <a:t>Plug the solution: </a:t>
              </a:r>
              <a:r>
                <a:rPr lang="en-US" altLang="zh-CN" sz="2000">
                  <a:solidFill>
                    <a:srgbClr val="CC0000"/>
                  </a:solidFill>
                  <a:latin typeface="Calibri" pitchFamily="34" charset="0"/>
                  <a:cs typeface="Arial" charset="0"/>
                </a:rPr>
                <a:t>variational</a:t>
              </a:r>
              <a:r>
                <a:rPr lang="en-US" altLang="zh-CN" sz="2000">
                  <a:latin typeface="Calibri" pitchFamily="34" charset="0"/>
                  <a:cs typeface="Arial" charset="0"/>
                </a:rPr>
                <a:t> problem           </a:t>
              </a:r>
              <a:r>
                <a:rPr lang="en-US" altLang="zh-CN" sz="2000">
                  <a:solidFill>
                    <a:srgbClr val="CC0000"/>
                  </a:solidFill>
                  <a:latin typeface="Calibri" pitchFamily="34" charset="0"/>
                  <a:cs typeface="Arial" charset="0"/>
                </a:rPr>
                <a:t>constrained</a:t>
              </a:r>
              <a:r>
                <a:rPr lang="en-US" altLang="zh-CN" sz="2000">
                  <a:latin typeface="Calibri" pitchFamily="34" charset="0"/>
                  <a:cs typeface="Arial" charset="0"/>
                </a:rPr>
                <a:t>, </a:t>
              </a:r>
              <a:r>
                <a:rPr lang="en-US" altLang="zh-CN" sz="2000">
                  <a:solidFill>
                    <a:srgbClr val="CC0000"/>
                  </a:solidFill>
                  <a:latin typeface="Calibri" pitchFamily="34" charset="0"/>
                  <a:cs typeface="Arial" charset="0"/>
                </a:rPr>
                <a:t>penalized LS</a:t>
              </a:r>
              <a:endParaRPr lang="zh-CN" altLang="en-US" sz="2000">
                <a:solidFill>
                  <a:schemeClr val="tx2"/>
                </a:solidFill>
                <a:latin typeface="Calibri" pitchFamily="34" charset="0"/>
                <a:cs typeface="Arial" charset="0"/>
              </a:endParaRPr>
            </a:p>
          </p:txBody>
        </p:sp>
        <p:sp>
          <p:nvSpPr>
            <p:cNvPr id="40" name="Right Arrow 39"/>
            <p:cNvSpPr/>
            <p:nvPr/>
          </p:nvSpPr>
          <p:spPr>
            <a:xfrm>
              <a:off x="4878387" y="1484313"/>
              <a:ext cx="3556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2468" name="Picture 69" descr="txp_fig.png"/>
          <p:cNvPicPr>
            <a:picLocks noChangeAspect="1"/>
          </p:cNvPicPr>
          <p:nvPr>
            <p:custDataLst>
              <p:tags r:id="rId1"/>
            </p:custDataLst>
          </p:nvPr>
        </p:nvPicPr>
        <p:blipFill>
          <a:blip r:embed="rId12"/>
          <a:srcRect/>
          <a:stretch>
            <a:fillRect/>
          </a:stretch>
        </p:blipFill>
        <p:spPr bwMode="auto">
          <a:xfrm>
            <a:off x="2151063" y="5791200"/>
            <a:ext cx="757237" cy="223838"/>
          </a:xfrm>
          <a:prstGeom prst="rect">
            <a:avLst/>
          </a:prstGeom>
          <a:noFill/>
          <a:ln w="9525">
            <a:noFill/>
            <a:miter lim="800000"/>
            <a:headEnd/>
            <a:tailEnd/>
          </a:ln>
        </p:spPr>
      </p:pic>
      <p:sp>
        <p:nvSpPr>
          <p:cNvPr id="62469" name="Rectangle 3"/>
          <p:cNvSpPr txBox="1">
            <a:spLocks noChangeArrowheads="1"/>
          </p:cNvSpPr>
          <p:nvPr/>
        </p:nvSpPr>
        <p:spPr bwMode="auto">
          <a:xfrm>
            <a:off x="1492250" y="5541963"/>
            <a:ext cx="647700" cy="477837"/>
          </a:xfrm>
          <a:prstGeom prst="rect">
            <a:avLst/>
          </a:prstGeom>
          <a:noFill/>
          <a:ln w="9525">
            <a:noFill/>
            <a:miter lim="800000"/>
            <a:headEnd/>
            <a:tailEnd/>
          </a:ln>
        </p:spPr>
        <p:txBody>
          <a:bodyPr/>
          <a:lstStyle/>
          <a:p>
            <a:pPr marL="273050" indent="-273050">
              <a:lnSpc>
                <a:spcPct val="70000"/>
              </a:lnSpc>
              <a:spcBef>
                <a:spcPts val="600"/>
              </a:spcBef>
              <a:buClr>
                <a:schemeClr val="accent1"/>
              </a:buClr>
              <a:buSzPct val="76000"/>
              <a:buFont typeface="Times New Roman" pitchFamily="18" charset="0"/>
              <a:buChar char=""/>
            </a:pPr>
            <a:endParaRPr lang="zh-CN" altLang="en-US" sz="1900">
              <a:solidFill>
                <a:schemeClr val="tx2"/>
              </a:solidFill>
            </a:endParaRPr>
          </a:p>
          <a:p>
            <a:pPr marL="273050" indent="-273050">
              <a:lnSpc>
                <a:spcPct val="70000"/>
              </a:lnSpc>
              <a:spcBef>
                <a:spcPts val="600"/>
              </a:spcBef>
              <a:buClr>
                <a:schemeClr val="accent1"/>
              </a:buClr>
              <a:buSzPct val="76000"/>
              <a:buFont typeface="Times New Roman" pitchFamily="18" charset="0"/>
              <a:buNone/>
            </a:pPr>
            <a:r>
              <a:rPr lang="en-US" altLang="zh-CN" sz="1700">
                <a:solidFill>
                  <a:schemeClr val="tx2"/>
                </a:solidFill>
              </a:rPr>
              <a:t>s. to</a:t>
            </a:r>
          </a:p>
        </p:txBody>
      </p:sp>
      <p:sp>
        <p:nvSpPr>
          <p:cNvPr id="73" name="Rounded Rectangle 72"/>
          <p:cNvSpPr/>
          <p:nvPr/>
        </p:nvSpPr>
        <p:spPr>
          <a:xfrm>
            <a:off x="665163" y="5059363"/>
            <a:ext cx="7793037" cy="11128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ounded Rectangle 73"/>
          <p:cNvSpPr/>
          <p:nvPr/>
        </p:nvSpPr>
        <p:spPr>
          <a:xfrm>
            <a:off x="214313" y="1651000"/>
            <a:ext cx="8775700" cy="14954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72" name="Text Box 80"/>
          <p:cNvSpPr txBox="1">
            <a:spLocks noChangeArrowheads="1"/>
          </p:cNvSpPr>
          <p:nvPr/>
        </p:nvSpPr>
        <p:spPr bwMode="auto">
          <a:xfrm>
            <a:off x="411163" y="4584700"/>
            <a:ext cx="5468937" cy="400050"/>
          </a:xfrm>
          <a:prstGeom prst="rect">
            <a:avLst/>
          </a:prstGeom>
          <a:noFill/>
          <a:ln w="9525">
            <a:noFill/>
            <a:miter lim="800000"/>
            <a:headEnd/>
            <a:tailEnd/>
          </a:ln>
        </p:spPr>
        <p:txBody>
          <a:bodyPr>
            <a:spAutoFit/>
          </a:bodyPr>
          <a:lstStyle/>
          <a:p>
            <a:pPr>
              <a:spcBef>
                <a:spcPct val="50000"/>
              </a:spcBef>
              <a:buClr>
                <a:schemeClr val="tx2"/>
              </a:buClr>
              <a:buFont typeface="Times New Roman" pitchFamily="18" charset="0"/>
              <a:buChar char="q"/>
            </a:pPr>
            <a:r>
              <a:rPr lang="en-US" sz="2000">
                <a:latin typeface="Calibri" pitchFamily="34" charset="0"/>
                <a:cs typeface="Arial" charset="0"/>
              </a:rPr>
              <a:t> Nonparametric compressed sensing</a:t>
            </a:r>
          </a:p>
        </p:txBody>
      </p:sp>
      <p:pic>
        <p:nvPicPr>
          <p:cNvPr id="62473" name="Picture 76" descr="txp_fig.png"/>
          <p:cNvPicPr>
            <a:picLocks noChangeAspect="1"/>
          </p:cNvPicPr>
          <p:nvPr>
            <p:custDataLst>
              <p:tags r:id="rId2"/>
            </p:custDataLst>
          </p:nvPr>
        </p:nvPicPr>
        <p:blipFill>
          <a:blip r:embed="rId13">
            <a:clrChange>
              <a:clrFrom>
                <a:srgbClr val="FFFFFF"/>
              </a:clrFrom>
              <a:clrTo>
                <a:srgbClr val="FFFFFF">
                  <a:alpha val="0"/>
                </a:srgbClr>
              </a:clrTo>
            </a:clrChange>
          </a:blip>
          <a:srcRect/>
          <a:stretch>
            <a:fillRect/>
          </a:stretch>
        </p:blipFill>
        <p:spPr bwMode="auto">
          <a:xfrm>
            <a:off x="6226175" y="2622550"/>
            <a:ext cx="2460625" cy="425450"/>
          </a:xfrm>
          <a:prstGeom prst="rect">
            <a:avLst/>
          </a:prstGeom>
          <a:noFill/>
          <a:ln w="9525">
            <a:noFill/>
            <a:miter lim="800000"/>
            <a:headEnd/>
            <a:tailEnd/>
          </a:ln>
        </p:spPr>
      </p:pic>
      <p:sp>
        <p:nvSpPr>
          <p:cNvPr id="62474" name="Rectangle 3"/>
          <p:cNvSpPr txBox="1">
            <a:spLocks noChangeArrowheads="1"/>
          </p:cNvSpPr>
          <p:nvPr/>
        </p:nvSpPr>
        <p:spPr bwMode="auto">
          <a:xfrm>
            <a:off x="5372100" y="2378075"/>
            <a:ext cx="647700" cy="477838"/>
          </a:xfrm>
          <a:prstGeom prst="rect">
            <a:avLst/>
          </a:prstGeom>
          <a:noFill/>
          <a:ln w="9525">
            <a:noFill/>
            <a:miter lim="800000"/>
            <a:headEnd/>
            <a:tailEnd/>
          </a:ln>
        </p:spPr>
        <p:txBody>
          <a:bodyPr/>
          <a:lstStyle/>
          <a:p>
            <a:pPr marL="273050" indent="-273050">
              <a:lnSpc>
                <a:spcPct val="70000"/>
              </a:lnSpc>
              <a:spcBef>
                <a:spcPts val="600"/>
              </a:spcBef>
              <a:buClr>
                <a:schemeClr val="accent1"/>
              </a:buClr>
              <a:buSzPct val="76000"/>
              <a:buFont typeface="Times New Roman" pitchFamily="18" charset="0"/>
              <a:buChar char=""/>
            </a:pPr>
            <a:endParaRPr lang="zh-CN" altLang="en-US" sz="1900">
              <a:solidFill>
                <a:schemeClr val="tx2"/>
              </a:solidFill>
            </a:endParaRPr>
          </a:p>
          <a:p>
            <a:pPr marL="273050" indent="-273050">
              <a:lnSpc>
                <a:spcPct val="70000"/>
              </a:lnSpc>
              <a:spcBef>
                <a:spcPts val="600"/>
              </a:spcBef>
              <a:buClr>
                <a:schemeClr val="accent1"/>
              </a:buClr>
              <a:buSzPct val="76000"/>
              <a:buFont typeface="Times New Roman" pitchFamily="18" charset="0"/>
              <a:buNone/>
            </a:pPr>
            <a:r>
              <a:rPr lang="en-US" altLang="zh-CN" sz="1700">
                <a:solidFill>
                  <a:schemeClr val="tx2"/>
                </a:solidFill>
              </a:rPr>
              <a:t>s. to</a:t>
            </a:r>
          </a:p>
        </p:txBody>
      </p:sp>
      <p:sp>
        <p:nvSpPr>
          <p:cNvPr id="62475" name="Rectangle 3"/>
          <p:cNvSpPr txBox="1">
            <a:spLocks noChangeArrowheads="1"/>
          </p:cNvSpPr>
          <p:nvPr/>
        </p:nvSpPr>
        <p:spPr bwMode="auto">
          <a:xfrm>
            <a:off x="5389563" y="3629025"/>
            <a:ext cx="647700" cy="477838"/>
          </a:xfrm>
          <a:prstGeom prst="rect">
            <a:avLst/>
          </a:prstGeom>
          <a:noFill/>
          <a:ln w="9525">
            <a:noFill/>
            <a:miter lim="800000"/>
            <a:headEnd/>
            <a:tailEnd/>
          </a:ln>
        </p:spPr>
        <p:txBody>
          <a:bodyPr/>
          <a:lstStyle/>
          <a:p>
            <a:pPr marL="273050" indent="-273050">
              <a:lnSpc>
                <a:spcPct val="70000"/>
              </a:lnSpc>
              <a:spcBef>
                <a:spcPts val="600"/>
              </a:spcBef>
              <a:buClr>
                <a:schemeClr val="accent1"/>
              </a:buClr>
              <a:buSzPct val="76000"/>
              <a:buFont typeface="Times New Roman" pitchFamily="18" charset="0"/>
              <a:buChar char=""/>
            </a:pPr>
            <a:endParaRPr lang="zh-CN" altLang="en-US" sz="1900">
              <a:solidFill>
                <a:schemeClr val="tx2"/>
              </a:solidFill>
            </a:endParaRPr>
          </a:p>
          <a:p>
            <a:pPr marL="273050" indent="-273050">
              <a:lnSpc>
                <a:spcPct val="70000"/>
              </a:lnSpc>
              <a:spcBef>
                <a:spcPts val="600"/>
              </a:spcBef>
              <a:buClr>
                <a:schemeClr val="accent1"/>
              </a:buClr>
              <a:buSzPct val="76000"/>
              <a:buFont typeface="Times New Roman" pitchFamily="18" charset="0"/>
              <a:buNone/>
            </a:pPr>
            <a:r>
              <a:rPr lang="en-US" altLang="zh-CN" sz="1700">
                <a:solidFill>
                  <a:schemeClr val="tx2"/>
                </a:solidFill>
              </a:rPr>
              <a:t>s.t.</a:t>
            </a:r>
          </a:p>
        </p:txBody>
      </p:sp>
      <p:sp>
        <p:nvSpPr>
          <p:cNvPr id="62476" name="Text Box 80"/>
          <p:cNvSpPr txBox="1">
            <a:spLocks noChangeArrowheads="1"/>
          </p:cNvSpPr>
          <p:nvPr/>
        </p:nvSpPr>
        <p:spPr bwMode="auto">
          <a:xfrm>
            <a:off x="377825" y="3209925"/>
            <a:ext cx="5233988" cy="400050"/>
          </a:xfrm>
          <a:prstGeom prst="rect">
            <a:avLst/>
          </a:prstGeom>
          <a:noFill/>
          <a:ln w="9525">
            <a:noFill/>
            <a:miter lim="800000"/>
            <a:headEnd/>
            <a:tailEnd/>
          </a:ln>
        </p:spPr>
        <p:txBody>
          <a:bodyPr>
            <a:spAutoFit/>
          </a:bodyPr>
          <a:lstStyle/>
          <a:p>
            <a:pPr>
              <a:spcBef>
                <a:spcPct val="50000"/>
              </a:spcBef>
              <a:buClr>
                <a:schemeClr val="tx2"/>
              </a:buClr>
              <a:buFont typeface="Times New Roman" pitchFamily="18" charset="0"/>
              <a:buChar char="Ø"/>
            </a:pPr>
            <a:r>
              <a:rPr lang="en-US" sz="2000">
                <a:latin typeface="Calibri" pitchFamily="34" charset="0"/>
                <a:cs typeface="Arial" charset="0"/>
              </a:rPr>
              <a:t>Introduce  matrices (knot dependent)</a:t>
            </a:r>
          </a:p>
        </p:txBody>
      </p:sp>
      <p:pic>
        <p:nvPicPr>
          <p:cNvPr id="62477" name="Picture 36" descr="txp_fig.png"/>
          <p:cNvPicPr>
            <a:picLocks noChangeAspect="1"/>
          </p:cNvPicPr>
          <p:nvPr>
            <p:custDataLst>
              <p:tags r:id="rId3"/>
            </p:custDataLst>
          </p:nvPr>
        </p:nvPicPr>
        <p:blipFill>
          <a:blip r:embed="rId14"/>
          <a:srcRect/>
          <a:stretch>
            <a:fillRect/>
          </a:stretch>
        </p:blipFill>
        <p:spPr bwMode="auto">
          <a:xfrm>
            <a:off x="6096000" y="5062538"/>
            <a:ext cx="2187575" cy="576262"/>
          </a:xfrm>
          <a:prstGeom prst="rect">
            <a:avLst/>
          </a:prstGeom>
          <a:noFill/>
          <a:ln w="9525">
            <a:noFill/>
            <a:miter lim="800000"/>
            <a:headEnd/>
            <a:tailEnd/>
          </a:ln>
        </p:spPr>
      </p:pic>
      <p:pic>
        <p:nvPicPr>
          <p:cNvPr id="62478" name="Picture 32" descr="txp_fig.png"/>
          <p:cNvPicPr>
            <a:picLocks noChangeAspect="1"/>
          </p:cNvPicPr>
          <p:nvPr>
            <p:custDataLst>
              <p:tags r:id="rId4"/>
            </p:custDataLst>
          </p:nvPr>
        </p:nvPicPr>
        <p:blipFill>
          <a:blip r:embed="rId15"/>
          <a:srcRect/>
          <a:stretch>
            <a:fillRect/>
          </a:stretch>
        </p:blipFill>
        <p:spPr bwMode="auto">
          <a:xfrm>
            <a:off x="1406525" y="2451100"/>
            <a:ext cx="3957638" cy="633413"/>
          </a:xfrm>
          <a:prstGeom prst="rect">
            <a:avLst/>
          </a:prstGeom>
          <a:noFill/>
          <a:ln w="9525">
            <a:noFill/>
            <a:miter lim="800000"/>
            <a:headEnd/>
            <a:tailEnd/>
          </a:ln>
        </p:spPr>
      </p:pic>
      <p:pic>
        <p:nvPicPr>
          <p:cNvPr id="62479" name="Picture 35" descr="txp_fig.png"/>
          <p:cNvPicPr>
            <a:picLocks noChangeAspect="1"/>
          </p:cNvPicPr>
          <p:nvPr>
            <p:custDataLst>
              <p:tags r:id="rId5"/>
            </p:custDataLst>
          </p:nvPr>
        </p:nvPicPr>
        <p:blipFill>
          <a:blip r:embed="rId16"/>
          <a:srcRect/>
          <a:stretch>
            <a:fillRect/>
          </a:stretch>
        </p:blipFill>
        <p:spPr bwMode="auto">
          <a:xfrm>
            <a:off x="393700" y="1827213"/>
            <a:ext cx="8459788" cy="538162"/>
          </a:xfrm>
          <a:prstGeom prst="rect">
            <a:avLst/>
          </a:prstGeom>
          <a:noFill/>
          <a:ln w="9525">
            <a:noFill/>
            <a:miter lim="800000"/>
            <a:headEnd/>
            <a:tailEnd/>
          </a:ln>
        </p:spPr>
      </p:pic>
      <p:pic>
        <p:nvPicPr>
          <p:cNvPr id="62480" name="Picture 36" descr="txp_fig.png"/>
          <p:cNvPicPr>
            <a:picLocks noChangeAspect="1"/>
          </p:cNvPicPr>
          <p:nvPr>
            <p:custDataLst>
              <p:tags r:id="rId6"/>
            </p:custDataLst>
          </p:nvPr>
        </p:nvPicPr>
        <p:blipFill>
          <a:blip r:embed="rId17"/>
          <a:srcRect/>
          <a:stretch>
            <a:fillRect/>
          </a:stretch>
        </p:blipFill>
        <p:spPr bwMode="auto">
          <a:xfrm>
            <a:off x="803275" y="5138738"/>
            <a:ext cx="5203825" cy="528637"/>
          </a:xfrm>
          <a:prstGeom prst="rect">
            <a:avLst/>
          </a:prstGeom>
          <a:noFill/>
          <a:ln w="9525">
            <a:noFill/>
            <a:miter lim="800000"/>
            <a:headEnd/>
            <a:tailEnd/>
          </a:ln>
        </p:spPr>
      </p:pic>
      <p:pic>
        <p:nvPicPr>
          <p:cNvPr id="62481" name="Picture 37" descr="txp_fig.png"/>
          <p:cNvPicPr>
            <a:picLocks noChangeAspect="1"/>
          </p:cNvPicPr>
          <p:nvPr>
            <p:custDataLst>
              <p:tags r:id="rId7"/>
            </p:custDataLst>
          </p:nvPr>
        </p:nvPicPr>
        <p:blipFill>
          <a:blip r:embed="rId18"/>
          <a:srcRect/>
          <a:stretch>
            <a:fillRect/>
          </a:stretch>
        </p:blipFill>
        <p:spPr bwMode="auto">
          <a:xfrm>
            <a:off x="1428750" y="3673475"/>
            <a:ext cx="2400300" cy="746125"/>
          </a:xfrm>
          <a:prstGeom prst="rect">
            <a:avLst/>
          </a:prstGeom>
          <a:noFill/>
          <a:ln w="9525">
            <a:noFill/>
            <a:miter lim="800000"/>
            <a:headEnd/>
            <a:tailEnd/>
          </a:ln>
        </p:spPr>
      </p:pic>
      <p:pic>
        <p:nvPicPr>
          <p:cNvPr id="62482" name="Picture 38" descr="txp_fig.png"/>
          <p:cNvPicPr>
            <a:picLocks noChangeAspect="1"/>
          </p:cNvPicPr>
          <p:nvPr>
            <p:custDataLst>
              <p:tags r:id="rId8"/>
            </p:custDataLst>
          </p:nvPr>
        </p:nvPicPr>
        <p:blipFill>
          <a:blip r:embed="rId19"/>
          <a:srcRect/>
          <a:stretch>
            <a:fillRect/>
          </a:stretch>
        </p:blipFill>
        <p:spPr bwMode="auto">
          <a:xfrm>
            <a:off x="4265613" y="3889375"/>
            <a:ext cx="958850" cy="214313"/>
          </a:xfrm>
          <a:prstGeom prst="rect">
            <a:avLst/>
          </a:prstGeom>
          <a:noFill/>
          <a:ln w="9525">
            <a:noFill/>
            <a:miter lim="800000"/>
            <a:headEnd/>
            <a:tailEnd/>
          </a:ln>
        </p:spPr>
      </p:pic>
      <p:pic>
        <p:nvPicPr>
          <p:cNvPr id="62483" name="Picture 40" descr="txp_fig.png"/>
          <p:cNvPicPr>
            <a:picLocks noChangeAspect="1"/>
          </p:cNvPicPr>
          <p:nvPr>
            <p:custDataLst>
              <p:tags r:id="rId9"/>
            </p:custDataLst>
          </p:nvPr>
        </p:nvPicPr>
        <p:blipFill>
          <a:blip r:embed="rId20"/>
          <a:srcRect/>
          <a:stretch>
            <a:fillRect/>
          </a:stretch>
        </p:blipFill>
        <p:spPr bwMode="auto">
          <a:xfrm>
            <a:off x="5867400" y="3902075"/>
            <a:ext cx="198755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546100" y="152400"/>
            <a:ext cx="9690100" cy="788988"/>
          </a:xfrm>
        </p:spPr>
        <p:txBody>
          <a:bodyPr/>
          <a:lstStyle/>
          <a:p>
            <a:r>
              <a:rPr lang="en-US" smtClean="0">
                <a:solidFill>
                  <a:schemeClr val="accent2"/>
                </a:solidFill>
                <a:cs typeface="Times New Roman" pitchFamily="18" charset="0"/>
              </a:rPr>
              <a:t>Distributed sparse estimation</a:t>
            </a:r>
          </a:p>
        </p:txBody>
      </p:sp>
      <p:sp>
        <p:nvSpPr>
          <p:cNvPr id="81" name="Slide Number Placeholder 80"/>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D4467FC7-FAB1-4A0B-94C3-109D50C9B266}" type="slidenum">
              <a:rPr lang="en-US" altLang="en-US" sz="1200">
                <a:latin typeface="+mj-lt"/>
              </a:rPr>
              <a:pPr algn="r">
                <a:defRPr/>
              </a:pPr>
              <a:t>2</a:t>
            </a:fld>
            <a:endParaRPr lang="en-US" altLang="en-US" sz="1200">
              <a:latin typeface="+mj-lt"/>
            </a:endParaRPr>
          </a:p>
        </p:txBody>
      </p:sp>
      <p:sp>
        <p:nvSpPr>
          <p:cNvPr id="70" name="Rectangle 3"/>
          <p:cNvSpPr>
            <a:spLocks noChangeArrowheads="1"/>
          </p:cNvSpPr>
          <p:nvPr/>
        </p:nvSpPr>
        <p:spPr bwMode="auto">
          <a:xfrm>
            <a:off x="381000" y="1143000"/>
            <a:ext cx="76200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200">
                <a:latin typeface="Calibri" pitchFamily="34" charset="0"/>
              </a:rPr>
              <a:t>Data                                                  acquired by </a:t>
            </a:r>
            <a:r>
              <a:rPr lang="en-US" sz="2200"/>
              <a:t>J</a:t>
            </a:r>
            <a:r>
              <a:rPr lang="en-US" sz="2200" i="1">
                <a:latin typeface="Calibri" pitchFamily="34" charset="0"/>
              </a:rPr>
              <a:t> </a:t>
            </a:r>
            <a:r>
              <a:rPr lang="en-US" sz="2200">
                <a:latin typeface="Calibri" pitchFamily="34" charset="0"/>
              </a:rPr>
              <a:t>agents</a:t>
            </a:r>
          </a:p>
        </p:txBody>
      </p:sp>
      <p:sp>
        <p:nvSpPr>
          <p:cNvPr id="84" name="Rectangle 3"/>
          <p:cNvSpPr>
            <a:spLocks noChangeArrowheads="1"/>
          </p:cNvSpPr>
          <p:nvPr/>
        </p:nvSpPr>
        <p:spPr bwMode="auto">
          <a:xfrm>
            <a:off x="381000" y="1981200"/>
            <a:ext cx="76200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200">
                <a:latin typeface="Calibri" pitchFamily="34" charset="0"/>
              </a:rPr>
              <a:t>Linear model with common</a:t>
            </a:r>
            <a:endParaRPr lang="en-US" sz="2200" i="1"/>
          </a:p>
        </p:txBody>
      </p:sp>
      <p:sp>
        <p:nvSpPr>
          <p:cNvPr id="29701" name="Text Box 4"/>
          <p:cNvSpPr txBox="1">
            <a:spLocks noChangeArrowheads="1"/>
          </p:cNvSpPr>
          <p:nvPr/>
        </p:nvSpPr>
        <p:spPr bwMode="auto">
          <a:xfrm>
            <a:off x="392113" y="6219825"/>
            <a:ext cx="9132887" cy="674688"/>
          </a:xfrm>
          <a:prstGeom prst="rect">
            <a:avLst/>
          </a:prstGeom>
          <a:noFill/>
          <a:ln w="9525">
            <a:noFill/>
            <a:miter lim="800000"/>
            <a:headEnd/>
            <a:tailEnd/>
          </a:ln>
        </p:spPr>
        <p:txBody>
          <a:bodyPr>
            <a:spAutoFit/>
          </a:bodyPr>
          <a:lstStyle/>
          <a:p>
            <a:pPr eaLnBrk="0" hangingPunct="0">
              <a:lnSpc>
                <a:spcPct val="90000"/>
              </a:lnSpc>
            </a:pPr>
            <a:r>
              <a:rPr lang="en-US" sz="1400">
                <a:solidFill>
                  <a:srgbClr val="006633"/>
                </a:solidFill>
                <a:latin typeface="Arial" charset="0"/>
                <a:cs typeface="Arial" charset="0"/>
              </a:rPr>
              <a:t>M. Yuan, Y. Lin “Model selection and estimation in regression with grouped variables,” </a:t>
            </a:r>
            <a:r>
              <a:rPr lang="en-US" sz="1400" i="1">
                <a:solidFill>
                  <a:srgbClr val="006633"/>
                </a:solidFill>
                <a:latin typeface="Arial" charset="0"/>
                <a:cs typeface="Arial" charset="0"/>
              </a:rPr>
              <a:t>Journal of </a:t>
            </a:r>
          </a:p>
          <a:p>
            <a:pPr eaLnBrk="0" hangingPunct="0">
              <a:lnSpc>
                <a:spcPct val="90000"/>
              </a:lnSpc>
            </a:pPr>
            <a:r>
              <a:rPr lang="en-US" sz="1400" i="1">
                <a:solidFill>
                  <a:srgbClr val="006633"/>
                </a:solidFill>
                <a:latin typeface="Arial" charset="0"/>
                <a:cs typeface="Arial" charset="0"/>
              </a:rPr>
              <a:t>the Royal Statistical Society, Series B, vol. 68, pp. 49-67, 2006.</a:t>
            </a:r>
          </a:p>
          <a:p>
            <a:pPr eaLnBrk="0" hangingPunct="0">
              <a:lnSpc>
                <a:spcPct val="90000"/>
              </a:lnSpc>
            </a:pPr>
            <a:endParaRPr lang="en-US" sz="1400">
              <a:solidFill>
                <a:srgbClr val="006633"/>
              </a:solidFill>
              <a:latin typeface="Arial" charset="0"/>
              <a:cs typeface="Arial" charset="0"/>
            </a:endParaRPr>
          </a:p>
        </p:txBody>
      </p:sp>
      <p:sp>
        <p:nvSpPr>
          <p:cNvPr id="67" name="Rounded Rectangle 66"/>
          <p:cNvSpPr/>
          <p:nvPr/>
        </p:nvSpPr>
        <p:spPr>
          <a:xfrm>
            <a:off x="2590800" y="4800600"/>
            <a:ext cx="5943600" cy="10668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
          <p:cNvSpPr>
            <a:spLocks noChangeArrowheads="1"/>
          </p:cNvSpPr>
          <p:nvPr/>
        </p:nvSpPr>
        <p:spPr bwMode="auto">
          <a:xfrm>
            <a:off x="381000" y="3352800"/>
            <a:ext cx="3429000" cy="4572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200">
                <a:solidFill>
                  <a:schemeClr val="accent2"/>
                </a:solidFill>
                <a:latin typeface="Calibri" pitchFamily="34" charset="0"/>
              </a:rPr>
              <a:t>Group-level sparsity </a:t>
            </a:r>
            <a:endParaRPr lang="en-US" sz="2200" i="1">
              <a:solidFill>
                <a:schemeClr val="accent2"/>
              </a:solidFill>
            </a:endParaRPr>
          </a:p>
        </p:txBody>
      </p:sp>
      <p:sp>
        <p:nvSpPr>
          <p:cNvPr id="43" name="Rectangle 3"/>
          <p:cNvSpPr>
            <a:spLocks noChangeArrowheads="1"/>
          </p:cNvSpPr>
          <p:nvPr/>
        </p:nvSpPr>
        <p:spPr bwMode="auto">
          <a:xfrm>
            <a:off x="838200" y="5410200"/>
            <a:ext cx="1752600" cy="5334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defRPr/>
            </a:pPr>
            <a:r>
              <a:rPr lang="en-US" sz="2200" dirty="0">
                <a:latin typeface="+mn-lt"/>
              </a:rPr>
              <a:t>Group Lasso </a:t>
            </a:r>
          </a:p>
        </p:txBody>
      </p:sp>
      <p:pic>
        <p:nvPicPr>
          <p:cNvPr id="29705" name="Picture 52" descr="txp_fig.png"/>
          <p:cNvPicPr>
            <a:picLocks noChangeAspect="1"/>
          </p:cNvPicPr>
          <p:nvPr>
            <p:custDataLst>
              <p:tags r:id="rId1"/>
            </p:custDataLst>
          </p:nvPr>
        </p:nvPicPr>
        <p:blipFill>
          <a:blip r:embed="rId12"/>
          <a:srcRect/>
          <a:stretch>
            <a:fillRect/>
          </a:stretch>
        </p:blipFill>
        <p:spPr bwMode="auto">
          <a:xfrm>
            <a:off x="4038600" y="2024063"/>
            <a:ext cx="838200" cy="261937"/>
          </a:xfrm>
          <a:prstGeom prst="rect">
            <a:avLst/>
          </a:prstGeom>
          <a:noFill/>
          <a:ln w="9525">
            <a:noFill/>
            <a:miter lim="800000"/>
            <a:headEnd/>
            <a:tailEnd/>
          </a:ln>
        </p:spPr>
      </p:pic>
      <p:grpSp>
        <p:nvGrpSpPr>
          <p:cNvPr id="29706" name="Group 71"/>
          <p:cNvGrpSpPr>
            <a:grpSpLocks/>
          </p:cNvGrpSpPr>
          <p:nvPr/>
        </p:nvGrpSpPr>
        <p:grpSpPr bwMode="auto">
          <a:xfrm>
            <a:off x="5334000" y="2057400"/>
            <a:ext cx="3505200" cy="2219325"/>
            <a:chOff x="5667375" y="1600200"/>
            <a:chExt cx="3140077" cy="1762125"/>
          </a:xfrm>
        </p:grpSpPr>
        <p:pic>
          <p:nvPicPr>
            <p:cNvPr id="29717" name="Picture 31"/>
            <p:cNvPicPr>
              <a:picLocks noChangeAspect="1" noChangeArrowheads="1"/>
            </p:cNvPicPr>
            <p:nvPr/>
          </p:nvPicPr>
          <p:blipFill>
            <a:blip r:embed="rId13"/>
            <a:srcRect/>
            <a:stretch>
              <a:fillRect/>
            </a:stretch>
          </p:blipFill>
          <p:spPr bwMode="auto">
            <a:xfrm>
              <a:off x="5667375" y="1600200"/>
              <a:ext cx="1952625" cy="1762125"/>
            </a:xfrm>
            <a:prstGeom prst="rect">
              <a:avLst/>
            </a:prstGeom>
            <a:noFill/>
            <a:ln w="9525">
              <a:noFill/>
              <a:miter lim="800000"/>
              <a:headEnd/>
              <a:tailEnd/>
            </a:ln>
          </p:spPr>
        </p:pic>
        <p:grpSp>
          <p:nvGrpSpPr>
            <p:cNvPr id="29718" name="Group 55"/>
            <p:cNvGrpSpPr>
              <a:grpSpLocks/>
            </p:cNvGrpSpPr>
            <p:nvPr/>
          </p:nvGrpSpPr>
          <p:grpSpPr bwMode="auto">
            <a:xfrm>
              <a:off x="6896101" y="2084217"/>
              <a:ext cx="1911351" cy="605021"/>
              <a:chOff x="6896101" y="2084217"/>
              <a:chExt cx="1911351" cy="605021"/>
            </a:xfrm>
          </p:grpSpPr>
          <p:sp>
            <p:nvSpPr>
              <p:cNvPr id="79" name="Rectangle 3"/>
              <p:cNvSpPr>
                <a:spLocks noChangeArrowheads="1"/>
              </p:cNvSpPr>
              <p:nvPr/>
            </p:nvSpPr>
            <p:spPr bwMode="auto">
              <a:xfrm>
                <a:off x="7820490" y="2365300"/>
                <a:ext cx="986962" cy="323938"/>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1400">
                    <a:solidFill>
                      <a:srgbClr val="009900"/>
                    </a:solidFill>
                    <a:latin typeface="Calibri" pitchFamily="34" charset="0"/>
                  </a:rPr>
                  <a:t>agent </a:t>
                </a:r>
                <a:r>
                  <a:rPr lang="en-US" sz="1400">
                    <a:solidFill>
                      <a:srgbClr val="009900"/>
                    </a:solidFill>
                  </a:rPr>
                  <a:t>j</a:t>
                </a:r>
                <a:r>
                  <a:rPr lang="en-US" sz="1400">
                    <a:solidFill>
                      <a:schemeClr val="tx2"/>
                    </a:solidFill>
                  </a:rPr>
                  <a:t>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cxnSp>
            <p:nvCxnSpPr>
              <p:cNvPr id="82" name="Straight Arrow Connector 81"/>
              <p:cNvCxnSpPr/>
              <p:nvPr/>
            </p:nvCxnSpPr>
            <p:spPr bwMode="auto">
              <a:xfrm rot="10800000">
                <a:off x="6896101" y="2084217"/>
                <a:ext cx="955675" cy="365534"/>
              </a:xfrm>
              <a:prstGeom prst="straightConnector1">
                <a:avLst/>
              </a:prstGeom>
              <a:ln>
                <a:solidFill>
                  <a:srgbClr val="009900"/>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bwMode="auto">
            <a:xfrm>
              <a:off x="6913166" y="2539244"/>
              <a:ext cx="197677"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6809855" y="2101360"/>
              <a:ext cx="129828" cy="130837"/>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6200000" flipV="1">
              <a:off x="7045929" y="2378661"/>
              <a:ext cx="129828" cy="130837"/>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6546255" y="1907753"/>
              <a:ext cx="130837" cy="64284"/>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6420838" y="2790120"/>
              <a:ext cx="195371" cy="132259"/>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5400000" flipH="1" flipV="1">
              <a:off x="6562844" y="2718355"/>
              <a:ext cx="325199" cy="130837"/>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flipV="1">
              <a:off x="6452394" y="2573276"/>
              <a:ext cx="329936" cy="129828"/>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flipV="1">
              <a:off x="6113926" y="2713188"/>
              <a:ext cx="197677" cy="64283"/>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6200000" flipH="1">
              <a:off x="7155228" y="2744051"/>
              <a:ext cx="259655" cy="66841"/>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bwMode="auto">
            <a:xfrm rot="16200000" flipV="1">
              <a:off x="5829151" y="2552525"/>
              <a:ext cx="305032" cy="7679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7" name="Bent Arrow 76"/>
          <p:cNvSpPr/>
          <p:nvPr/>
        </p:nvSpPr>
        <p:spPr>
          <a:xfrm flipV="1">
            <a:off x="1295400" y="4876800"/>
            <a:ext cx="685800" cy="533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9708" name="Picture 82" descr="txp_fig.png"/>
          <p:cNvPicPr>
            <a:picLocks noChangeAspect="1"/>
          </p:cNvPicPr>
          <p:nvPr>
            <p:custDataLst>
              <p:tags r:id="rId2"/>
            </p:custDataLst>
          </p:nvPr>
        </p:nvPicPr>
        <p:blipFill>
          <a:blip r:embed="rId14"/>
          <a:srcRect/>
          <a:stretch>
            <a:fillRect/>
          </a:stretch>
        </p:blipFill>
        <p:spPr bwMode="auto">
          <a:xfrm>
            <a:off x="5461000" y="2667000"/>
            <a:ext cx="261938" cy="166688"/>
          </a:xfrm>
          <a:prstGeom prst="rect">
            <a:avLst/>
          </a:prstGeom>
          <a:noFill/>
          <a:ln w="9525">
            <a:noFill/>
            <a:miter lim="800000"/>
            <a:headEnd/>
            <a:tailEnd/>
          </a:ln>
        </p:spPr>
      </p:pic>
      <p:pic>
        <p:nvPicPr>
          <p:cNvPr id="29709" name="Picture 84" descr="txp_fig.png"/>
          <p:cNvPicPr>
            <a:picLocks noChangeAspect="1"/>
          </p:cNvPicPr>
          <p:nvPr>
            <p:custDataLst>
              <p:tags r:id="rId3"/>
            </p:custDataLst>
          </p:nvPr>
        </p:nvPicPr>
        <p:blipFill>
          <a:blip r:embed="rId15"/>
          <a:srcRect/>
          <a:stretch>
            <a:fillRect/>
          </a:stretch>
        </p:blipFill>
        <p:spPr bwMode="auto">
          <a:xfrm>
            <a:off x="7334250" y="3935413"/>
            <a:ext cx="285750" cy="179387"/>
          </a:xfrm>
          <a:prstGeom prst="rect">
            <a:avLst/>
          </a:prstGeom>
          <a:noFill/>
          <a:ln w="9525">
            <a:noFill/>
            <a:miter lim="800000"/>
            <a:headEnd/>
            <a:tailEnd/>
          </a:ln>
        </p:spPr>
      </p:pic>
      <p:pic>
        <p:nvPicPr>
          <p:cNvPr id="29710" name="Picture 86" descr="txp_fig.png"/>
          <p:cNvPicPr>
            <a:picLocks noChangeAspect="1"/>
          </p:cNvPicPr>
          <p:nvPr>
            <p:custDataLst>
              <p:tags r:id="rId4"/>
            </p:custDataLst>
          </p:nvPr>
        </p:nvPicPr>
        <p:blipFill>
          <a:blip r:embed="rId16"/>
          <a:srcRect/>
          <a:stretch>
            <a:fillRect/>
          </a:stretch>
        </p:blipFill>
        <p:spPr bwMode="auto">
          <a:xfrm>
            <a:off x="6694488" y="2362200"/>
            <a:ext cx="1763712" cy="274638"/>
          </a:xfrm>
          <a:prstGeom prst="rect">
            <a:avLst/>
          </a:prstGeom>
          <a:noFill/>
          <a:ln w="9525">
            <a:noFill/>
            <a:miter lim="800000"/>
            <a:headEnd/>
            <a:tailEnd/>
          </a:ln>
        </p:spPr>
      </p:pic>
      <p:pic>
        <p:nvPicPr>
          <p:cNvPr id="29711" name="Picture 87" descr="txp_fig.png"/>
          <p:cNvPicPr>
            <a:picLocks noChangeAspect="1"/>
          </p:cNvPicPr>
          <p:nvPr>
            <p:custDataLst>
              <p:tags r:id="rId5"/>
            </p:custDataLst>
          </p:nvPr>
        </p:nvPicPr>
        <p:blipFill>
          <a:blip r:embed="rId17"/>
          <a:srcRect/>
          <a:stretch>
            <a:fillRect/>
          </a:stretch>
        </p:blipFill>
        <p:spPr bwMode="auto">
          <a:xfrm>
            <a:off x="1547813" y="1138238"/>
            <a:ext cx="2803525" cy="365125"/>
          </a:xfrm>
          <a:prstGeom prst="rect">
            <a:avLst/>
          </a:prstGeom>
          <a:noFill/>
          <a:ln w="9525">
            <a:noFill/>
            <a:miter lim="800000"/>
            <a:headEnd/>
            <a:tailEnd/>
          </a:ln>
        </p:spPr>
      </p:pic>
      <p:pic>
        <p:nvPicPr>
          <p:cNvPr id="29712" name="Picture 91" descr="txp_fig.png"/>
          <p:cNvPicPr>
            <a:picLocks noChangeAspect="1"/>
          </p:cNvPicPr>
          <p:nvPr>
            <p:custDataLst>
              <p:tags r:id="rId6"/>
            </p:custDataLst>
          </p:nvPr>
        </p:nvPicPr>
        <p:blipFill>
          <a:blip r:embed="rId18"/>
          <a:srcRect/>
          <a:stretch>
            <a:fillRect/>
          </a:stretch>
        </p:blipFill>
        <p:spPr bwMode="auto">
          <a:xfrm>
            <a:off x="2681288" y="4914900"/>
            <a:ext cx="5710237" cy="838200"/>
          </a:xfrm>
          <a:prstGeom prst="rect">
            <a:avLst/>
          </a:prstGeom>
          <a:noFill/>
          <a:ln w="9525">
            <a:noFill/>
            <a:miter lim="800000"/>
            <a:headEnd/>
            <a:tailEnd/>
          </a:ln>
        </p:spPr>
      </p:pic>
      <p:pic>
        <p:nvPicPr>
          <p:cNvPr id="29713" name="Picture 35" descr="txp_fig.png"/>
          <p:cNvPicPr>
            <a:picLocks noChangeAspect="1"/>
          </p:cNvPicPr>
          <p:nvPr>
            <p:custDataLst>
              <p:tags r:id="rId7"/>
            </p:custDataLst>
          </p:nvPr>
        </p:nvPicPr>
        <p:blipFill>
          <a:blip r:embed="rId19"/>
          <a:srcRect/>
          <a:stretch>
            <a:fillRect/>
          </a:stretch>
        </p:blipFill>
        <p:spPr bwMode="auto">
          <a:xfrm>
            <a:off x="3962400" y="3200400"/>
            <a:ext cx="788988" cy="252413"/>
          </a:xfrm>
          <a:prstGeom prst="rect">
            <a:avLst/>
          </a:prstGeom>
          <a:noFill/>
          <a:ln w="9525">
            <a:noFill/>
            <a:miter lim="800000"/>
            <a:headEnd/>
            <a:tailEnd/>
          </a:ln>
        </p:spPr>
      </p:pic>
      <p:cxnSp>
        <p:nvCxnSpPr>
          <p:cNvPr id="39" name="Straight Arrow Connector 38"/>
          <p:cNvCxnSpPr/>
          <p:nvPr/>
        </p:nvCxnSpPr>
        <p:spPr>
          <a:xfrm rot="10800000">
            <a:off x="3124200" y="2895600"/>
            <a:ext cx="762000" cy="381000"/>
          </a:xfrm>
          <a:prstGeom prst="straightConnector1">
            <a:avLst/>
          </a:prstGeom>
          <a:ln>
            <a:solidFill>
              <a:srgbClr val="009900"/>
            </a:solidFill>
            <a:tailEnd type="arrow"/>
          </a:ln>
        </p:spPr>
        <p:style>
          <a:lnRef idx="1">
            <a:schemeClr val="accent1"/>
          </a:lnRef>
          <a:fillRef idx="0">
            <a:schemeClr val="accent1"/>
          </a:fillRef>
          <a:effectRef idx="0">
            <a:schemeClr val="accent1"/>
          </a:effectRef>
          <a:fontRef idx="minor">
            <a:schemeClr val="tx1"/>
          </a:fontRef>
        </p:style>
      </p:cxnSp>
      <p:pic>
        <p:nvPicPr>
          <p:cNvPr id="29715" name="Picture 36" descr="txp_fig.png"/>
          <p:cNvPicPr>
            <a:picLocks noChangeAspect="1"/>
          </p:cNvPicPr>
          <p:nvPr>
            <p:custDataLst>
              <p:tags r:id="rId8"/>
            </p:custDataLst>
          </p:nvPr>
        </p:nvPicPr>
        <p:blipFill>
          <a:blip r:embed="rId20"/>
          <a:srcRect/>
          <a:stretch>
            <a:fillRect/>
          </a:stretch>
        </p:blipFill>
        <p:spPr bwMode="auto">
          <a:xfrm>
            <a:off x="1092200" y="2497138"/>
            <a:ext cx="3302000" cy="471487"/>
          </a:xfrm>
          <a:prstGeom prst="rect">
            <a:avLst/>
          </a:prstGeom>
          <a:noFill/>
          <a:ln w="9525">
            <a:noFill/>
            <a:miter lim="800000"/>
            <a:headEnd/>
            <a:tailEnd/>
          </a:ln>
        </p:spPr>
      </p:pic>
      <p:pic>
        <p:nvPicPr>
          <p:cNvPr id="29716" name="Picture 39" descr="txp_fig.png"/>
          <p:cNvPicPr>
            <a:picLocks noChangeAspect="1"/>
          </p:cNvPicPr>
          <p:nvPr>
            <p:custDataLst>
              <p:tags r:id="rId9"/>
            </p:custDataLst>
          </p:nvPr>
        </p:nvPicPr>
        <p:blipFill>
          <a:blip r:embed="rId21"/>
          <a:srcRect/>
          <a:stretch>
            <a:fillRect/>
          </a:stretch>
        </p:blipFill>
        <p:spPr bwMode="auto">
          <a:xfrm>
            <a:off x="947738" y="3983038"/>
            <a:ext cx="3263900" cy="471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3C58B24D-DD75-4BDC-9474-6F584DDC98FA}" type="slidenum">
              <a:rPr lang="en-US" altLang="en-US"/>
              <a:pPr>
                <a:defRPr/>
              </a:pPr>
              <a:t>20</a:t>
            </a:fld>
            <a:endParaRPr lang="en-US" altLang="en-US"/>
          </a:p>
        </p:txBody>
      </p:sp>
      <p:sp>
        <p:nvSpPr>
          <p:cNvPr id="28675" name="Rectangle 5"/>
          <p:cNvSpPr>
            <a:spLocks noGrp="1" noChangeArrowheads="1"/>
          </p:cNvSpPr>
          <p:nvPr>
            <p:ph type="title" idx="4294967295"/>
          </p:nvPr>
        </p:nvSpPr>
        <p:spPr>
          <a:xfrm>
            <a:off x="457200" y="173038"/>
            <a:ext cx="8686800" cy="741362"/>
          </a:xfrm>
        </p:spPr>
        <p:txBody>
          <a:bodyPr rtlCol="0">
            <a:normAutofit fontScale="90000"/>
          </a:bodyPr>
          <a:lstStyle/>
          <a:p>
            <a:pPr fontAlgn="auto">
              <a:spcAft>
                <a:spcPts val="0"/>
              </a:spcAft>
              <a:defRPr/>
            </a:pPr>
            <a:r>
              <a:rPr lang="en-US" altLang="ko-KR" smtClean="0">
                <a:ea typeface="Gulim" pitchFamily="34" charset="-127"/>
              </a:rPr>
              <a:t>From splines to group-Lasso</a:t>
            </a:r>
            <a:endParaRPr lang="en-US" smtClean="0">
              <a:ea typeface="Gulim" pitchFamily="34" charset="-127"/>
            </a:endParaRPr>
          </a:p>
        </p:txBody>
      </p:sp>
      <p:sp>
        <p:nvSpPr>
          <p:cNvPr id="64515" name="Content Placeholder 6"/>
          <p:cNvSpPr>
            <a:spLocks noGrp="1"/>
          </p:cNvSpPr>
          <p:nvPr>
            <p:ph idx="4294967295"/>
          </p:nvPr>
        </p:nvSpPr>
        <p:spPr>
          <a:xfrm>
            <a:off x="0" y="1143000"/>
            <a:ext cx="8229600" cy="457200"/>
          </a:xfrm>
        </p:spPr>
        <p:txBody>
          <a:bodyPr/>
          <a:lstStyle/>
          <a:p>
            <a:pPr>
              <a:buClr>
                <a:schemeClr val="tx2"/>
              </a:buClr>
              <a:buFont typeface="Times New Roman" pitchFamily="18" charset="0"/>
              <a:buChar char="q"/>
            </a:pPr>
            <a:r>
              <a:rPr lang="en-US" sz="2000" smtClean="0">
                <a:cs typeface="Arial" charset="0"/>
              </a:rPr>
              <a:t>Kernel expansion renders </a:t>
            </a:r>
          </a:p>
        </p:txBody>
      </p:sp>
      <p:grpSp>
        <p:nvGrpSpPr>
          <p:cNvPr id="64516" name="Group 36"/>
          <p:cNvGrpSpPr>
            <a:grpSpLocks/>
          </p:cNvGrpSpPr>
          <p:nvPr/>
        </p:nvGrpSpPr>
        <p:grpSpPr bwMode="auto">
          <a:xfrm>
            <a:off x="660400" y="1824038"/>
            <a:ext cx="7912100" cy="1406525"/>
            <a:chOff x="800100" y="5012050"/>
            <a:chExt cx="7912100" cy="1405742"/>
          </a:xfrm>
        </p:grpSpPr>
        <p:sp>
          <p:nvSpPr>
            <p:cNvPr id="64530" name="Rectangle 3"/>
            <p:cNvSpPr txBox="1">
              <a:spLocks noChangeArrowheads="1"/>
            </p:cNvSpPr>
            <p:nvPr/>
          </p:nvSpPr>
          <p:spPr bwMode="auto">
            <a:xfrm>
              <a:off x="1185863" y="5686436"/>
              <a:ext cx="647700" cy="477839"/>
            </a:xfrm>
            <a:prstGeom prst="rect">
              <a:avLst/>
            </a:prstGeom>
            <a:noFill/>
            <a:ln w="9525">
              <a:noFill/>
              <a:miter lim="800000"/>
              <a:headEnd/>
              <a:tailEnd/>
            </a:ln>
          </p:spPr>
          <p:txBody>
            <a:bodyPr/>
            <a:lstStyle/>
            <a:p>
              <a:pPr marL="273050" indent="-273050">
                <a:lnSpc>
                  <a:spcPct val="70000"/>
                </a:lnSpc>
                <a:spcBef>
                  <a:spcPts val="600"/>
                </a:spcBef>
                <a:buClr>
                  <a:schemeClr val="accent1"/>
                </a:buClr>
                <a:buSzPct val="76000"/>
                <a:buFont typeface="Times New Roman" pitchFamily="18" charset="0"/>
                <a:buChar char=""/>
              </a:pPr>
              <a:endParaRPr lang="zh-CN" altLang="en-US" sz="1900">
                <a:solidFill>
                  <a:schemeClr val="tx2"/>
                </a:solidFill>
              </a:endParaRPr>
            </a:p>
            <a:p>
              <a:pPr marL="273050" indent="-273050">
                <a:lnSpc>
                  <a:spcPct val="70000"/>
                </a:lnSpc>
                <a:spcBef>
                  <a:spcPts val="600"/>
                </a:spcBef>
                <a:buClr>
                  <a:schemeClr val="accent1"/>
                </a:buClr>
                <a:buSzPct val="76000"/>
                <a:buFont typeface="Times New Roman" pitchFamily="18" charset="0"/>
                <a:buNone/>
              </a:pPr>
              <a:r>
                <a:rPr lang="en-US" altLang="zh-CN" sz="1700">
                  <a:solidFill>
                    <a:schemeClr val="tx2"/>
                  </a:solidFill>
                </a:rPr>
                <a:t>s. to</a:t>
              </a:r>
            </a:p>
          </p:txBody>
        </p:sp>
        <p:sp>
          <p:nvSpPr>
            <p:cNvPr id="25" name="Rounded Rectangle 24"/>
            <p:cNvSpPr>
              <a:spLocks noChangeArrowheads="1"/>
            </p:cNvSpPr>
            <p:nvPr/>
          </p:nvSpPr>
          <p:spPr bwMode="auto">
            <a:xfrm>
              <a:off x="800100" y="5012050"/>
              <a:ext cx="7912100" cy="1405742"/>
            </a:xfrm>
            <a:prstGeom prst="roundRect">
              <a:avLst>
                <a:gd name="adj" fmla="val 16667"/>
              </a:avLst>
            </a:prstGeom>
            <a:noFill/>
            <a:ln w="12700" algn="ctr">
              <a:solidFill>
                <a:schemeClr val="accent1"/>
              </a:solidFill>
              <a:round/>
              <a:headEnd/>
              <a:tailEnd/>
            </a:ln>
          </p:spPr>
          <p:txBody>
            <a:bodyPr anchor="ctr"/>
            <a:lstStyle/>
            <a:p>
              <a:pPr algn="ctr">
                <a:defRPr/>
              </a:pPr>
              <a:endParaRPr lang="en-US">
                <a:solidFill>
                  <a:schemeClr val="lt1"/>
                </a:solidFill>
                <a:latin typeface="+mn-lt"/>
              </a:endParaRPr>
            </a:p>
          </p:txBody>
        </p:sp>
      </p:grpSp>
      <p:pic>
        <p:nvPicPr>
          <p:cNvPr id="64517" name="Picture 36" descr="txp_fig.png"/>
          <p:cNvPicPr>
            <a:picLocks noChangeAspect="1"/>
          </p:cNvPicPr>
          <p:nvPr>
            <p:custDataLst>
              <p:tags r:id="rId1"/>
            </p:custDataLst>
          </p:nvPr>
        </p:nvPicPr>
        <p:blipFill>
          <a:blip r:embed="rId10"/>
          <a:srcRect/>
          <a:stretch>
            <a:fillRect/>
          </a:stretch>
        </p:blipFill>
        <p:spPr bwMode="auto">
          <a:xfrm>
            <a:off x="6161088" y="1939925"/>
            <a:ext cx="2187575" cy="576263"/>
          </a:xfrm>
          <a:prstGeom prst="rect">
            <a:avLst/>
          </a:prstGeom>
          <a:noFill/>
          <a:ln w="9525">
            <a:noFill/>
            <a:miter lim="800000"/>
            <a:headEnd/>
            <a:tailEnd/>
          </a:ln>
        </p:spPr>
      </p:pic>
      <p:sp>
        <p:nvSpPr>
          <p:cNvPr id="64518" name="Rectangle 3"/>
          <p:cNvSpPr>
            <a:spLocks noChangeArrowheads="1"/>
          </p:cNvSpPr>
          <p:nvPr/>
        </p:nvSpPr>
        <p:spPr bwMode="auto">
          <a:xfrm>
            <a:off x="7646988" y="2732088"/>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000">
                <a:latin typeface="Calibri" pitchFamily="34" charset="0"/>
                <a:cs typeface="Arial" charset="0"/>
              </a:rPr>
              <a:t>(P2’)</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cs typeface="Arial" charset="0"/>
            </a:endParaRP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cs typeface="Arial" charset="0"/>
            </a:endParaRPr>
          </a:p>
        </p:txBody>
      </p:sp>
      <p:pic>
        <p:nvPicPr>
          <p:cNvPr id="64519" name="Picture 42" descr="txp_fig.png"/>
          <p:cNvPicPr>
            <a:picLocks noChangeAspect="1"/>
          </p:cNvPicPr>
          <p:nvPr>
            <p:custDataLst>
              <p:tags r:id="rId2"/>
            </p:custDataLst>
          </p:nvPr>
        </p:nvPicPr>
        <p:blipFill>
          <a:blip r:embed="rId11"/>
          <a:srcRect/>
          <a:stretch>
            <a:fillRect/>
          </a:stretch>
        </p:blipFill>
        <p:spPr bwMode="auto">
          <a:xfrm>
            <a:off x="1758950" y="2779713"/>
            <a:ext cx="2405063" cy="238125"/>
          </a:xfrm>
          <a:prstGeom prst="rect">
            <a:avLst/>
          </a:prstGeom>
          <a:noFill/>
          <a:ln w="9525">
            <a:noFill/>
            <a:miter lim="800000"/>
            <a:headEnd/>
            <a:tailEnd/>
          </a:ln>
        </p:spPr>
      </p:pic>
      <p:sp>
        <p:nvSpPr>
          <p:cNvPr id="49" name="Content Placeholder 6"/>
          <p:cNvSpPr txBox="1">
            <a:spLocks/>
          </p:cNvSpPr>
          <p:nvPr/>
        </p:nvSpPr>
        <p:spPr bwMode="auto">
          <a:xfrm>
            <a:off x="430213" y="3536950"/>
            <a:ext cx="8229600" cy="4572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 typeface="Times New Roman" pitchFamily="18" charset="0"/>
              <a:buChar char="Ø"/>
            </a:pPr>
            <a:r>
              <a:rPr lang="en-US" sz="2000">
                <a:latin typeface="Calibri" pitchFamily="34" charset="0"/>
                <a:cs typeface="Arial" charset="0"/>
              </a:rPr>
              <a:t> Define</a:t>
            </a:r>
          </a:p>
        </p:txBody>
      </p:sp>
      <p:sp>
        <p:nvSpPr>
          <p:cNvPr id="53" name="Content Placeholder 6"/>
          <p:cNvSpPr txBox="1">
            <a:spLocks/>
          </p:cNvSpPr>
          <p:nvPr/>
        </p:nvSpPr>
        <p:spPr bwMode="auto">
          <a:xfrm>
            <a:off x="406400" y="4157663"/>
            <a:ext cx="8737600" cy="4572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 typeface="Times New Roman" pitchFamily="18" charset="0"/>
              <a:buChar char="Ø"/>
            </a:pPr>
            <a:r>
              <a:rPr lang="en-US" sz="2000">
                <a:latin typeface="Calibri" pitchFamily="34" charset="0"/>
                <a:cs typeface="Arial" charset="0"/>
              </a:rPr>
              <a:t> Build                                                                                                P2’ rewritten as                                                           </a:t>
            </a:r>
          </a:p>
        </p:txBody>
      </p:sp>
      <p:sp>
        <p:nvSpPr>
          <p:cNvPr id="59" name="Rounded Rectangle 58"/>
          <p:cNvSpPr/>
          <p:nvPr/>
        </p:nvSpPr>
        <p:spPr>
          <a:xfrm>
            <a:off x="1371600" y="4776788"/>
            <a:ext cx="6103938" cy="130968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pitchFamily="34" charset="0"/>
            </a:endParaRPr>
          </a:p>
        </p:txBody>
      </p:sp>
      <p:pic>
        <p:nvPicPr>
          <p:cNvPr id="64523" name="Picture 60" descr="txp_fig.png"/>
          <p:cNvPicPr>
            <a:picLocks noChangeAspect="1"/>
          </p:cNvPicPr>
          <p:nvPr>
            <p:custDataLst>
              <p:tags r:id="rId3"/>
            </p:custDataLst>
          </p:nvPr>
        </p:nvPicPr>
        <p:blipFill>
          <a:blip r:embed="rId12"/>
          <a:srcRect/>
          <a:stretch>
            <a:fillRect/>
          </a:stretch>
        </p:blipFill>
        <p:spPr bwMode="auto">
          <a:xfrm>
            <a:off x="1487488" y="4872038"/>
            <a:ext cx="5843587" cy="1084262"/>
          </a:xfrm>
          <a:prstGeom prst="rect">
            <a:avLst/>
          </a:prstGeom>
          <a:noFill/>
          <a:ln w="9525">
            <a:noFill/>
            <a:miter lim="800000"/>
            <a:headEnd/>
            <a:tailEnd/>
          </a:ln>
        </p:spPr>
      </p:pic>
      <p:sp>
        <p:nvSpPr>
          <p:cNvPr id="63" name="Right Arrow 62"/>
          <p:cNvSpPr/>
          <p:nvPr/>
        </p:nvSpPr>
        <p:spPr>
          <a:xfrm>
            <a:off x="6057900" y="4286250"/>
            <a:ext cx="57150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4525" name="Picture 65" descr="txp_fig.png"/>
          <p:cNvPicPr>
            <a:picLocks noChangeAspect="1"/>
          </p:cNvPicPr>
          <p:nvPr>
            <p:custDataLst>
              <p:tags r:id="rId4"/>
            </p:custDataLst>
          </p:nvPr>
        </p:nvPicPr>
        <p:blipFill>
          <a:blip r:embed="rId13"/>
          <a:srcRect/>
          <a:stretch>
            <a:fillRect/>
          </a:stretch>
        </p:blipFill>
        <p:spPr bwMode="auto">
          <a:xfrm>
            <a:off x="1830388" y="3606800"/>
            <a:ext cx="4478337" cy="261938"/>
          </a:xfrm>
          <a:prstGeom prst="rect">
            <a:avLst/>
          </a:prstGeom>
          <a:noFill/>
          <a:ln w="9525">
            <a:noFill/>
            <a:miter lim="800000"/>
            <a:headEnd/>
            <a:tailEnd/>
          </a:ln>
        </p:spPr>
      </p:pic>
      <p:pic>
        <p:nvPicPr>
          <p:cNvPr id="64526" name="Picture 22" descr="txp_fig.png"/>
          <p:cNvPicPr>
            <a:picLocks noChangeAspect="1"/>
          </p:cNvPicPr>
          <p:nvPr>
            <p:custDataLst>
              <p:tags r:id="rId5"/>
            </p:custDataLst>
          </p:nvPr>
        </p:nvPicPr>
        <p:blipFill>
          <a:blip r:embed="rId14"/>
          <a:srcRect/>
          <a:stretch>
            <a:fillRect/>
          </a:stretch>
        </p:blipFill>
        <p:spPr bwMode="auto">
          <a:xfrm>
            <a:off x="3946525" y="1176338"/>
            <a:ext cx="4308475" cy="355600"/>
          </a:xfrm>
          <a:prstGeom prst="rect">
            <a:avLst/>
          </a:prstGeom>
          <a:noFill/>
          <a:ln w="9525">
            <a:noFill/>
            <a:miter lim="800000"/>
            <a:headEnd/>
            <a:tailEnd/>
          </a:ln>
        </p:spPr>
      </p:pic>
      <p:pic>
        <p:nvPicPr>
          <p:cNvPr id="64527" name="Picture 23" descr="txp_fig.png"/>
          <p:cNvPicPr>
            <a:picLocks noChangeAspect="1"/>
          </p:cNvPicPr>
          <p:nvPr>
            <p:custDataLst>
              <p:tags r:id="rId6"/>
            </p:custDataLst>
          </p:nvPr>
        </p:nvPicPr>
        <p:blipFill>
          <a:blip r:embed="rId15"/>
          <a:srcRect/>
          <a:stretch>
            <a:fillRect/>
          </a:stretch>
        </p:blipFill>
        <p:spPr bwMode="auto">
          <a:xfrm>
            <a:off x="823913" y="1993900"/>
            <a:ext cx="5172075" cy="528638"/>
          </a:xfrm>
          <a:prstGeom prst="rect">
            <a:avLst/>
          </a:prstGeom>
          <a:noFill/>
          <a:ln w="9525">
            <a:noFill/>
            <a:miter lim="800000"/>
            <a:headEnd/>
            <a:tailEnd/>
          </a:ln>
        </p:spPr>
      </p:pic>
      <p:pic>
        <p:nvPicPr>
          <p:cNvPr id="64528" name="Picture 25" descr="txp_fig.png"/>
          <p:cNvPicPr>
            <a:picLocks noChangeAspect="1"/>
          </p:cNvPicPr>
          <p:nvPr>
            <p:custDataLst>
              <p:tags r:id="rId7"/>
            </p:custDataLst>
          </p:nvPr>
        </p:nvPicPr>
        <p:blipFill>
          <a:blip r:embed="rId16"/>
          <a:srcRect/>
          <a:stretch>
            <a:fillRect/>
          </a:stretch>
        </p:blipFill>
        <p:spPr bwMode="auto">
          <a:xfrm>
            <a:off x="803275" y="2003425"/>
            <a:ext cx="5203825" cy="528638"/>
          </a:xfrm>
          <a:prstGeom prst="rect">
            <a:avLst/>
          </a:prstGeom>
          <a:noFill/>
          <a:ln w="9525">
            <a:noFill/>
            <a:miter lim="800000"/>
            <a:headEnd/>
            <a:tailEnd/>
          </a:ln>
        </p:spPr>
      </p:pic>
      <p:pic>
        <p:nvPicPr>
          <p:cNvPr id="64529" name="Picture 26" descr="txp_fig.png"/>
          <p:cNvPicPr>
            <a:picLocks noChangeAspect="1"/>
          </p:cNvPicPr>
          <p:nvPr>
            <p:custDataLst>
              <p:tags r:id="rId8"/>
            </p:custDataLst>
          </p:nvPr>
        </p:nvPicPr>
        <p:blipFill>
          <a:blip r:embed="rId17"/>
          <a:srcRect/>
          <a:stretch>
            <a:fillRect/>
          </a:stretch>
        </p:blipFill>
        <p:spPr bwMode="auto">
          <a:xfrm>
            <a:off x="1647825" y="4217988"/>
            <a:ext cx="3863975" cy="34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2"/>
          <p:cNvPicPr>
            <a:picLocks noChangeAspect="1" noChangeArrowheads="1"/>
          </p:cNvPicPr>
          <p:nvPr/>
        </p:nvPicPr>
        <p:blipFill>
          <a:blip r:embed="rId6"/>
          <a:srcRect/>
          <a:stretch>
            <a:fillRect/>
          </a:stretch>
        </p:blipFill>
        <p:spPr bwMode="auto">
          <a:xfrm>
            <a:off x="1276350" y="2590800"/>
            <a:ext cx="2076450" cy="2009775"/>
          </a:xfrm>
          <a:prstGeom prst="rect">
            <a:avLst/>
          </a:prstGeom>
          <a:noFill/>
          <a:ln w="9525">
            <a:noFill/>
            <a:miter lim="800000"/>
            <a:headEnd/>
            <a:tailEnd/>
          </a:ln>
        </p:spPr>
      </p:pic>
      <p:sp>
        <p:nvSpPr>
          <p:cNvPr id="31746" name="Rectangle 2"/>
          <p:cNvSpPr>
            <a:spLocks noGrp="1" noChangeArrowheads="1"/>
          </p:cNvSpPr>
          <p:nvPr>
            <p:ph type="title" idx="4294967295"/>
          </p:nvPr>
        </p:nvSpPr>
        <p:spPr>
          <a:xfrm>
            <a:off x="-546100" y="152400"/>
            <a:ext cx="9690100" cy="788988"/>
          </a:xfrm>
        </p:spPr>
        <p:txBody>
          <a:bodyPr/>
          <a:lstStyle/>
          <a:p>
            <a:r>
              <a:rPr lang="en-US" smtClean="0">
                <a:solidFill>
                  <a:schemeClr val="accent2"/>
                </a:solidFill>
                <a:cs typeface="Times New Roman" pitchFamily="18" charset="0"/>
              </a:rPr>
              <a:t>Network structure</a:t>
            </a:r>
          </a:p>
        </p:txBody>
      </p:sp>
      <p:sp>
        <p:nvSpPr>
          <p:cNvPr id="81" name="Slide Number Placeholder 80"/>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5B03305D-0425-49E1-B8C4-214A95D423D0}" type="slidenum">
              <a:rPr lang="en-US" altLang="en-US" sz="1200">
                <a:latin typeface="+mj-lt"/>
              </a:rPr>
              <a:pPr algn="r">
                <a:defRPr/>
              </a:pPr>
              <a:t>3</a:t>
            </a:fld>
            <a:endParaRPr lang="en-US" altLang="en-US" sz="1200">
              <a:latin typeface="+mj-lt"/>
            </a:endParaRPr>
          </a:p>
        </p:txBody>
      </p:sp>
      <p:sp>
        <p:nvSpPr>
          <p:cNvPr id="31748" name="Rectangle 3"/>
          <p:cNvSpPr>
            <a:spLocks noChangeArrowheads="1"/>
          </p:cNvSpPr>
          <p:nvPr/>
        </p:nvSpPr>
        <p:spPr bwMode="auto">
          <a:xfrm>
            <a:off x="533400" y="1219200"/>
            <a:ext cx="83820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47" name="Rectangle 3"/>
          <p:cNvSpPr>
            <a:spLocks noChangeArrowheads="1"/>
          </p:cNvSpPr>
          <p:nvPr/>
        </p:nvSpPr>
        <p:spPr bwMode="auto">
          <a:xfrm>
            <a:off x="7086600" y="2368550"/>
            <a:ext cx="18288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1400">
                <a:solidFill>
                  <a:srgbClr val="7F7F7F"/>
                </a:solidFill>
                <a:latin typeface="Calibri" pitchFamily="34" charset="0"/>
              </a:rPr>
              <a:t>Decentralized</a:t>
            </a:r>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p:txBody>
      </p:sp>
      <p:sp>
        <p:nvSpPr>
          <p:cNvPr id="31750" name="Line 2"/>
          <p:cNvSpPr>
            <a:spLocks noChangeShapeType="1"/>
          </p:cNvSpPr>
          <p:nvPr/>
        </p:nvSpPr>
        <p:spPr bwMode="auto">
          <a:xfrm flipH="1" flipV="1">
            <a:off x="7058025" y="2803525"/>
            <a:ext cx="231775" cy="139700"/>
          </a:xfrm>
          <a:prstGeom prst="line">
            <a:avLst/>
          </a:prstGeom>
          <a:noFill/>
          <a:ln w="9525">
            <a:solidFill>
              <a:schemeClr val="tx1"/>
            </a:solidFill>
            <a:round/>
            <a:headEnd/>
            <a:tailEnd/>
          </a:ln>
        </p:spPr>
        <p:txBody>
          <a:bodyPr wrap="none" anchor="ctr"/>
          <a:lstStyle/>
          <a:p>
            <a:endParaRPr lang="en-US"/>
          </a:p>
        </p:txBody>
      </p:sp>
      <p:sp>
        <p:nvSpPr>
          <p:cNvPr id="31751" name="Line 3"/>
          <p:cNvSpPr>
            <a:spLocks noChangeShapeType="1"/>
          </p:cNvSpPr>
          <p:nvPr/>
        </p:nvSpPr>
        <p:spPr bwMode="auto">
          <a:xfrm flipH="1" flipV="1">
            <a:off x="7342188" y="2998788"/>
            <a:ext cx="233362" cy="225425"/>
          </a:xfrm>
          <a:prstGeom prst="line">
            <a:avLst/>
          </a:prstGeom>
          <a:noFill/>
          <a:ln w="9525">
            <a:solidFill>
              <a:schemeClr val="tx1"/>
            </a:solidFill>
            <a:round/>
            <a:headEnd/>
            <a:tailEnd/>
          </a:ln>
        </p:spPr>
        <p:txBody>
          <a:bodyPr wrap="none" anchor="ctr"/>
          <a:lstStyle/>
          <a:p>
            <a:endParaRPr lang="en-US"/>
          </a:p>
        </p:txBody>
      </p:sp>
      <p:sp>
        <p:nvSpPr>
          <p:cNvPr id="31752" name="Line 4"/>
          <p:cNvSpPr>
            <a:spLocks noChangeShapeType="1"/>
          </p:cNvSpPr>
          <p:nvPr/>
        </p:nvSpPr>
        <p:spPr bwMode="auto">
          <a:xfrm>
            <a:off x="7859713" y="3562350"/>
            <a:ext cx="130175" cy="450850"/>
          </a:xfrm>
          <a:prstGeom prst="line">
            <a:avLst/>
          </a:prstGeom>
          <a:noFill/>
          <a:ln w="9525">
            <a:solidFill>
              <a:schemeClr val="tx1"/>
            </a:solidFill>
            <a:round/>
            <a:headEnd/>
            <a:tailEnd/>
          </a:ln>
        </p:spPr>
        <p:txBody>
          <a:bodyPr wrap="none" anchor="ctr"/>
          <a:lstStyle/>
          <a:p>
            <a:endParaRPr lang="en-US"/>
          </a:p>
        </p:txBody>
      </p:sp>
      <p:sp>
        <p:nvSpPr>
          <p:cNvPr id="31753" name="Line 5"/>
          <p:cNvSpPr>
            <a:spLocks noChangeShapeType="1"/>
          </p:cNvSpPr>
          <p:nvPr/>
        </p:nvSpPr>
        <p:spPr bwMode="auto">
          <a:xfrm>
            <a:off x="7626350" y="3308350"/>
            <a:ext cx="207963" cy="254000"/>
          </a:xfrm>
          <a:prstGeom prst="line">
            <a:avLst/>
          </a:prstGeom>
          <a:noFill/>
          <a:ln w="9525">
            <a:solidFill>
              <a:schemeClr val="tx1"/>
            </a:solidFill>
            <a:round/>
            <a:headEnd/>
            <a:tailEnd/>
          </a:ln>
        </p:spPr>
        <p:txBody>
          <a:bodyPr wrap="none" anchor="ctr"/>
          <a:lstStyle/>
          <a:p>
            <a:endParaRPr lang="en-US"/>
          </a:p>
        </p:txBody>
      </p:sp>
      <p:sp>
        <p:nvSpPr>
          <p:cNvPr id="31754" name="Line 6"/>
          <p:cNvSpPr>
            <a:spLocks noChangeShapeType="1"/>
          </p:cNvSpPr>
          <p:nvPr/>
        </p:nvSpPr>
        <p:spPr bwMode="auto">
          <a:xfrm>
            <a:off x="7392988" y="3562350"/>
            <a:ext cx="388937" cy="0"/>
          </a:xfrm>
          <a:prstGeom prst="line">
            <a:avLst/>
          </a:prstGeom>
          <a:noFill/>
          <a:ln w="9525">
            <a:solidFill>
              <a:schemeClr val="tx1"/>
            </a:solidFill>
            <a:round/>
            <a:headEnd/>
            <a:tailEnd/>
          </a:ln>
        </p:spPr>
        <p:txBody>
          <a:bodyPr wrap="none" anchor="ctr"/>
          <a:lstStyle/>
          <a:p>
            <a:endParaRPr lang="en-US"/>
          </a:p>
        </p:txBody>
      </p:sp>
      <p:sp>
        <p:nvSpPr>
          <p:cNvPr id="31755" name="Line 7"/>
          <p:cNvSpPr>
            <a:spLocks noChangeShapeType="1"/>
          </p:cNvSpPr>
          <p:nvPr/>
        </p:nvSpPr>
        <p:spPr bwMode="auto">
          <a:xfrm flipV="1">
            <a:off x="6538913" y="3759200"/>
            <a:ext cx="311150" cy="112713"/>
          </a:xfrm>
          <a:prstGeom prst="line">
            <a:avLst/>
          </a:prstGeom>
          <a:noFill/>
          <a:ln w="9525">
            <a:solidFill>
              <a:schemeClr val="tx1"/>
            </a:solidFill>
            <a:round/>
            <a:headEnd/>
            <a:tailEnd/>
          </a:ln>
        </p:spPr>
        <p:txBody>
          <a:bodyPr wrap="none" anchor="ctr"/>
          <a:lstStyle/>
          <a:p>
            <a:endParaRPr lang="en-US"/>
          </a:p>
        </p:txBody>
      </p:sp>
      <p:sp>
        <p:nvSpPr>
          <p:cNvPr id="31756" name="Line 8"/>
          <p:cNvSpPr>
            <a:spLocks noChangeShapeType="1"/>
          </p:cNvSpPr>
          <p:nvPr/>
        </p:nvSpPr>
        <p:spPr bwMode="auto">
          <a:xfrm>
            <a:off x="6411913" y="3476625"/>
            <a:ext cx="36512" cy="339725"/>
          </a:xfrm>
          <a:prstGeom prst="line">
            <a:avLst/>
          </a:prstGeom>
          <a:noFill/>
          <a:ln w="9525">
            <a:solidFill>
              <a:schemeClr val="tx1"/>
            </a:solidFill>
            <a:round/>
            <a:headEnd/>
            <a:tailEnd/>
          </a:ln>
        </p:spPr>
        <p:txBody>
          <a:bodyPr wrap="none" anchor="ctr"/>
          <a:lstStyle/>
          <a:p>
            <a:endParaRPr lang="en-US"/>
          </a:p>
        </p:txBody>
      </p:sp>
      <p:sp>
        <p:nvSpPr>
          <p:cNvPr id="31757" name="Line 9"/>
          <p:cNvSpPr>
            <a:spLocks noChangeShapeType="1"/>
          </p:cNvSpPr>
          <p:nvPr/>
        </p:nvSpPr>
        <p:spPr bwMode="auto">
          <a:xfrm>
            <a:off x="6902450" y="3787775"/>
            <a:ext cx="206375" cy="280988"/>
          </a:xfrm>
          <a:prstGeom prst="line">
            <a:avLst/>
          </a:prstGeom>
          <a:noFill/>
          <a:ln w="9525">
            <a:solidFill>
              <a:schemeClr val="tx1"/>
            </a:solidFill>
            <a:round/>
            <a:headEnd/>
            <a:tailEnd/>
          </a:ln>
        </p:spPr>
        <p:txBody>
          <a:bodyPr wrap="none" anchor="ctr"/>
          <a:lstStyle/>
          <a:p>
            <a:endParaRPr lang="en-US"/>
          </a:p>
        </p:txBody>
      </p:sp>
      <p:sp>
        <p:nvSpPr>
          <p:cNvPr id="31758" name="Line 10"/>
          <p:cNvSpPr>
            <a:spLocks noChangeShapeType="1"/>
          </p:cNvSpPr>
          <p:nvPr/>
        </p:nvSpPr>
        <p:spPr bwMode="auto">
          <a:xfrm flipV="1">
            <a:off x="7186613" y="3562350"/>
            <a:ext cx="180975" cy="477838"/>
          </a:xfrm>
          <a:prstGeom prst="line">
            <a:avLst/>
          </a:prstGeom>
          <a:noFill/>
          <a:ln w="9525">
            <a:solidFill>
              <a:schemeClr val="tx1"/>
            </a:solidFill>
            <a:round/>
            <a:headEnd/>
            <a:tailEnd/>
          </a:ln>
        </p:spPr>
        <p:txBody>
          <a:bodyPr wrap="none" anchor="ctr"/>
          <a:lstStyle/>
          <a:p>
            <a:endParaRPr lang="en-US"/>
          </a:p>
        </p:txBody>
      </p:sp>
      <p:sp>
        <p:nvSpPr>
          <p:cNvPr id="31759" name="Oval 31"/>
          <p:cNvSpPr>
            <a:spLocks noChangeArrowheads="1"/>
          </p:cNvSpPr>
          <p:nvPr/>
        </p:nvSpPr>
        <p:spPr bwMode="auto">
          <a:xfrm>
            <a:off x="6310313" y="3324225"/>
            <a:ext cx="130175" cy="141288"/>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0" name="Oval 32"/>
          <p:cNvSpPr>
            <a:spLocks noChangeArrowheads="1"/>
          </p:cNvSpPr>
          <p:nvPr/>
        </p:nvSpPr>
        <p:spPr bwMode="auto">
          <a:xfrm>
            <a:off x="6927850" y="2727325"/>
            <a:ext cx="130175" cy="139700"/>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1" name="Oval 33"/>
          <p:cNvSpPr>
            <a:spLocks noChangeArrowheads="1"/>
          </p:cNvSpPr>
          <p:nvPr/>
        </p:nvSpPr>
        <p:spPr bwMode="auto">
          <a:xfrm>
            <a:off x="6410325" y="3832225"/>
            <a:ext cx="128588" cy="141288"/>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2" name="Oval 34"/>
          <p:cNvSpPr>
            <a:spLocks noChangeArrowheads="1"/>
          </p:cNvSpPr>
          <p:nvPr/>
        </p:nvSpPr>
        <p:spPr bwMode="auto">
          <a:xfrm>
            <a:off x="7312025" y="3484563"/>
            <a:ext cx="128588" cy="141287"/>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3" name="Oval 35"/>
          <p:cNvSpPr>
            <a:spLocks noChangeArrowheads="1"/>
          </p:cNvSpPr>
          <p:nvPr/>
        </p:nvSpPr>
        <p:spPr bwMode="auto">
          <a:xfrm>
            <a:off x="7083425" y="4049713"/>
            <a:ext cx="128588" cy="141287"/>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4" name="Oval 36"/>
          <p:cNvSpPr>
            <a:spLocks noChangeArrowheads="1"/>
          </p:cNvSpPr>
          <p:nvPr/>
        </p:nvSpPr>
        <p:spPr bwMode="auto">
          <a:xfrm>
            <a:off x="6824663" y="3678238"/>
            <a:ext cx="128587" cy="139700"/>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5" name="Rectangle 37"/>
          <p:cNvSpPr>
            <a:spLocks noChangeArrowheads="1"/>
          </p:cNvSpPr>
          <p:nvPr/>
        </p:nvSpPr>
        <p:spPr bwMode="auto">
          <a:xfrm>
            <a:off x="5562600" y="2362200"/>
            <a:ext cx="2743200" cy="2209800"/>
          </a:xfrm>
          <a:prstGeom prst="rect">
            <a:avLst/>
          </a:prstGeom>
          <a:noFill/>
          <a:ln w="9525" algn="ctr">
            <a:solidFill>
              <a:schemeClr val="tx1"/>
            </a:solidFill>
            <a:miter lim="800000"/>
            <a:headEnd/>
            <a:tailEnd/>
          </a:ln>
        </p:spPr>
        <p:txBody>
          <a:bodyPr wrap="none" anchor="ctr"/>
          <a:lstStyle/>
          <a:p>
            <a:endParaRPr lang="en-US">
              <a:latin typeface="Calibri" pitchFamily="34" charset="0"/>
            </a:endParaRPr>
          </a:p>
        </p:txBody>
      </p:sp>
      <p:sp>
        <p:nvSpPr>
          <p:cNvPr id="31766" name="Oval 38"/>
          <p:cNvSpPr>
            <a:spLocks noChangeArrowheads="1"/>
          </p:cNvSpPr>
          <p:nvPr/>
        </p:nvSpPr>
        <p:spPr bwMode="auto">
          <a:xfrm>
            <a:off x="7935913" y="4040188"/>
            <a:ext cx="130175" cy="139700"/>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7" name="Oval 39"/>
          <p:cNvSpPr>
            <a:spLocks noChangeArrowheads="1"/>
          </p:cNvSpPr>
          <p:nvPr/>
        </p:nvSpPr>
        <p:spPr bwMode="auto">
          <a:xfrm>
            <a:off x="7237413" y="2913063"/>
            <a:ext cx="130175" cy="141287"/>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8" name="Oval 40"/>
          <p:cNvSpPr>
            <a:spLocks noChangeArrowheads="1"/>
          </p:cNvSpPr>
          <p:nvPr/>
        </p:nvSpPr>
        <p:spPr bwMode="auto">
          <a:xfrm>
            <a:off x="7513638" y="3252788"/>
            <a:ext cx="130175" cy="139700"/>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69" name="Oval 41"/>
          <p:cNvSpPr>
            <a:spLocks noChangeArrowheads="1"/>
          </p:cNvSpPr>
          <p:nvPr/>
        </p:nvSpPr>
        <p:spPr bwMode="auto">
          <a:xfrm>
            <a:off x="7781925" y="3517900"/>
            <a:ext cx="128588" cy="141288"/>
          </a:xfrm>
          <a:prstGeom prst="ellipse">
            <a:avLst/>
          </a:prstGeom>
          <a:solidFill>
            <a:schemeClr val="accent1"/>
          </a:solidFill>
          <a:ln w="9525" algn="ctr">
            <a:solidFill>
              <a:schemeClr val="tx1"/>
            </a:solidFill>
            <a:round/>
            <a:headEnd/>
            <a:tailEnd/>
          </a:ln>
        </p:spPr>
        <p:txBody>
          <a:bodyPr wrap="none" anchor="ctr"/>
          <a:lstStyle/>
          <a:p>
            <a:endParaRPr lang="en-US">
              <a:latin typeface="Calibri" pitchFamily="34" charset="0"/>
            </a:endParaRPr>
          </a:p>
        </p:txBody>
      </p:sp>
      <p:sp>
        <p:nvSpPr>
          <p:cNvPr id="31770" name="Line 42"/>
          <p:cNvSpPr>
            <a:spLocks noChangeShapeType="1"/>
          </p:cNvSpPr>
          <p:nvPr/>
        </p:nvSpPr>
        <p:spPr bwMode="auto">
          <a:xfrm flipV="1">
            <a:off x="6953250" y="3562350"/>
            <a:ext cx="363538" cy="168275"/>
          </a:xfrm>
          <a:prstGeom prst="line">
            <a:avLst/>
          </a:prstGeom>
          <a:noFill/>
          <a:ln w="9525">
            <a:solidFill>
              <a:schemeClr val="tx1"/>
            </a:solidFill>
            <a:round/>
            <a:headEnd/>
            <a:tailEnd/>
          </a:ln>
        </p:spPr>
        <p:txBody>
          <a:bodyPr wrap="none" anchor="ctr"/>
          <a:lstStyle/>
          <a:p>
            <a:endParaRPr lang="en-US"/>
          </a:p>
        </p:txBody>
      </p:sp>
      <p:sp>
        <p:nvSpPr>
          <p:cNvPr id="31771" name="Line 43"/>
          <p:cNvSpPr>
            <a:spLocks noChangeShapeType="1"/>
          </p:cNvSpPr>
          <p:nvPr/>
        </p:nvSpPr>
        <p:spPr bwMode="auto">
          <a:xfrm flipV="1">
            <a:off x="7419975" y="3322638"/>
            <a:ext cx="103188" cy="141287"/>
          </a:xfrm>
          <a:prstGeom prst="line">
            <a:avLst/>
          </a:prstGeom>
          <a:noFill/>
          <a:ln w="9525">
            <a:solidFill>
              <a:schemeClr val="tx1"/>
            </a:solidFill>
            <a:round/>
            <a:headEnd/>
            <a:tailEnd/>
          </a:ln>
        </p:spPr>
        <p:txBody>
          <a:bodyPr wrap="none" anchor="ctr"/>
          <a:lstStyle/>
          <a:p>
            <a:endParaRPr lang="en-US"/>
          </a:p>
        </p:txBody>
      </p:sp>
      <p:sp>
        <p:nvSpPr>
          <p:cNvPr id="73" name="Rectangle 3"/>
          <p:cNvSpPr>
            <a:spLocks noChangeArrowheads="1"/>
          </p:cNvSpPr>
          <p:nvPr/>
        </p:nvSpPr>
        <p:spPr bwMode="auto">
          <a:xfrm>
            <a:off x="5757863" y="2743200"/>
            <a:ext cx="838200" cy="381000"/>
          </a:xfrm>
          <a:prstGeom prst="rect">
            <a:avLst/>
          </a:prstGeom>
          <a:noFill/>
          <a:ln w="9525">
            <a:noFill/>
            <a:miter lim="800000"/>
            <a:headEnd/>
            <a:tailEnd/>
          </a:ln>
        </p:spPr>
        <p:txBody>
          <a:bodyPr/>
          <a:lstStyle/>
          <a:p>
            <a:pPr marL="342900" indent="-342900" algn="ctr" eaLnBrk="0" hangingPunct="0">
              <a:lnSpc>
                <a:spcPct val="90000"/>
              </a:lnSpc>
              <a:spcBef>
                <a:spcPct val="20000"/>
              </a:spcBef>
              <a:buClr>
                <a:schemeClr val="accent1"/>
              </a:buClr>
              <a:buSzPct val="65000"/>
              <a:defRPr/>
            </a:pPr>
            <a:r>
              <a:rPr lang="en-US" sz="1400" dirty="0">
                <a:solidFill>
                  <a:schemeClr val="tx2"/>
                </a:solidFill>
                <a:latin typeface="+mn-lt"/>
              </a:rPr>
              <a:t>Ad-hoc</a:t>
            </a:r>
          </a:p>
        </p:txBody>
      </p:sp>
      <p:sp>
        <p:nvSpPr>
          <p:cNvPr id="74" name="Oval 73"/>
          <p:cNvSpPr/>
          <p:nvPr/>
        </p:nvSpPr>
        <p:spPr bwMode="auto">
          <a:xfrm>
            <a:off x="5715000" y="2590800"/>
            <a:ext cx="914400" cy="609600"/>
          </a:xfrm>
          <a:prstGeom prst="ellipse">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774" name="Group 76"/>
          <p:cNvGrpSpPr>
            <a:grpSpLocks/>
          </p:cNvGrpSpPr>
          <p:nvPr/>
        </p:nvGrpSpPr>
        <p:grpSpPr bwMode="auto">
          <a:xfrm>
            <a:off x="609600" y="2368550"/>
            <a:ext cx="3505200" cy="2203450"/>
            <a:chOff x="838200" y="1981201"/>
            <a:chExt cx="3505200" cy="2203449"/>
          </a:xfrm>
        </p:grpSpPr>
        <p:sp>
          <p:nvSpPr>
            <p:cNvPr id="64" name="Rectangle 3"/>
            <p:cNvSpPr>
              <a:spLocks noChangeArrowheads="1"/>
            </p:cNvSpPr>
            <p:nvPr/>
          </p:nvSpPr>
          <p:spPr bwMode="auto">
            <a:xfrm>
              <a:off x="2514600" y="2057401"/>
              <a:ext cx="18288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1400">
                  <a:solidFill>
                    <a:srgbClr val="7F7F7F"/>
                  </a:solidFill>
                  <a:latin typeface="Calibri" pitchFamily="34" charset="0"/>
                </a:rPr>
                <a:t>Centralized</a:t>
              </a:r>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p:txBody>
        </p:sp>
        <p:grpSp>
          <p:nvGrpSpPr>
            <p:cNvPr id="31795" name="Group 75"/>
            <p:cNvGrpSpPr>
              <a:grpSpLocks/>
            </p:cNvGrpSpPr>
            <p:nvPr/>
          </p:nvGrpSpPr>
          <p:grpSpPr bwMode="auto">
            <a:xfrm>
              <a:off x="976532" y="2209310"/>
              <a:ext cx="1233268" cy="1137140"/>
              <a:chOff x="976532" y="2209310"/>
              <a:chExt cx="1233268" cy="1137140"/>
            </a:xfrm>
          </p:grpSpPr>
          <p:sp>
            <p:nvSpPr>
              <p:cNvPr id="65" name="Rectangle 3"/>
              <p:cNvSpPr>
                <a:spLocks noChangeArrowheads="1"/>
              </p:cNvSpPr>
              <p:nvPr/>
            </p:nvSpPr>
            <p:spPr bwMode="auto">
              <a:xfrm>
                <a:off x="1019175" y="2286001"/>
                <a:ext cx="838200" cy="381000"/>
              </a:xfrm>
              <a:prstGeom prst="rect">
                <a:avLst/>
              </a:prstGeom>
              <a:noFill/>
              <a:ln w="9525">
                <a:noFill/>
                <a:miter lim="800000"/>
                <a:headEnd/>
                <a:tailEnd/>
              </a:ln>
            </p:spPr>
            <p:txBody>
              <a:bodyPr/>
              <a:lstStyle/>
              <a:p>
                <a:pPr marL="342900" indent="-342900" algn="ctr" eaLnBrk="0" hangingPunct="0">
                  <a:lnSpc>
                    <a:spcPct val="90000"/>
                  </a:lnSpc>
                  <a:spcBef>
                    <a:spcPct val="20000"/>
                  </a:spcBef>
                  <a:buClr>
                    <a:schemeClr val="accent1"/>
                  </a:buClr>
                  <a:buSzPct val="65000"/>
                  <a:defRPr/>
                </a:pPr>
                <a:r>
                  <a:rPr lang="en-US" sz="1400" dirty="0">
                    <a:solidFill>
                      <a:schemeClr val="tx2"/>
                    </a:solidFill>
                    <a:latin typeface="+mn-lt"/>
                  </a:rPr>
                  <a:t>Fusion </a:t>
                </a:r>
              </a:p>
              <a:p>
                <a:pPr marL="342900" indent="-342900" algn="ctr" eaLnBrk="0" hangingPunct="0">
                  <a:lnSpc>
                    <a:spcPct val="90000"/>
                  </a:lnSpc>
                  <a:spcBef>
                    <a:spcPct val="20000"/>
                  </a:spcBef>
                  <a:buClr>
                    <a:schemeClr val="accent1"/>
                  </a:buClr>
                  <a:buSzPct val="65000"/>
                  <a:defRPr/>
                </a:pPr>
                <a:r>
                  <a:rPr lang="en-US" sz="1400" dirty="0">
                    <a:solidFill>
                      <a:schemeClr val="tx2"/>
                    </a:solidFill>
                    <a:latin typeface="+mn-lt"/>
                  </a:rPr>
                  <a:t>center</a:t>
                </a:r>
              </a:p>
            </p:txBody>
          </p:sp>
          <p:cxnSp>
            <p:nvCxnSpPr>
              <p:cNvPr id="66" name="Straight Arrow Connector 65"/>
              <p:cNvCxnSpPr>
                <a:stCxn id="70" idx="6"/>
              </p:cNvCxnSpPr>
              <p:nvPr/>
            </p:nvCxnSpPr>
            <p:spPr>
              <a:xfrm>
                <a:off x="1890713" y="2514601"/>
                <a:ext cx="319087" cy="831849"/>
              </a:xfrm>
              <a:prstGeom prst="straightConnector1">
                <a:avLst/>
              </a:prstGeom>
              <a:ln>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76313" y="2209801"/>
                <a:ext cx="914400" cy="609599"/>
              </a:xfrm>
              <a:prstGeom prst="ellipse">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796" name="Rectangle 37"/>
            <p:cNvSpPr>
              <a:spLocks noChangeArrowheads="1"/>
            </p:cNvSpPr>
            <p:nvPr/>
          </p:nvSpPr>
          <p:spPr bwMode="auto">
            <a:xfrm>
              <a:off x="838200" y="1981201"/>
              <a:ext cx="2743200" cy="2203449"/>
            </a:xfrm>
            <a:prstGeom prst="rect">
              <a:avLst/>
            </a:prstGeom>
            <a:noFill/>
            <a:ln w="9525" algn="ctr">
              <a:solidFill>
                <a:schemeClr val="tx1"/>
              </a:solidFill>
              <a:miter lim="800000"/>
              <a:headEnd/>
              <a:tailEnd/>
            </a:ln>
          </p:spPr>
          <p:txBody>
            <a:bodyPr wrap="none" anchor="ctr"/>
            <a:lstStyle/>
            <a:p>
              <a:endParaRPr lang="en-US">
                <a:latin typeface="Calibri" pitchFamily="34" charset="0"/>
              </a:endParaRPr>
            </a:p>
          </p:txBody>
        </p:sp>
      </p:grpSp>
      <p:sp>
        <p:nvSpPr>
          <p:cNvPr id="31775" name="Rectangle 3"/>
          <p:cNvSpPr>
            <a:spLocks noChangeArrowheads="1"/>
          </p:cNvSpPr>
          <p:nvPr/>
        </p:nvSpPr>
        <p:spPr bwMode="auto">
          <a:xfrm>
            <a:off x="7467600" y="12192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(P1)</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21510" name="Rectangle 3"/>
          <p:cNvSpPr>
            <a:spLocks noChangeArrowheads="1"/>
          </p:cNvSpPr>
          <p:nvPr/>
        </p:nvSpPr>
        <p:spPr bwMode="auto">
          <a:xfrm>
            <a:off x="414338" y="4724400"/>
            <a:ext cx="89916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7"/>
              </a:buBlip>
              <a:defRPr/>
            </a:pPr>
            <a:r>
              <a:rPr lang="en-US" sz="2200" dirty="0">
                <a:solidFill>
                  <a:schemeClr val="accent2"/>
                </a:solidFill>
                <a:latin typeface="+mn-lt"/>
              </a:rPr>
              <a:t>Problem </a:t>
            </a:r>
            <a:r>
              <a:rPr lang="en-US" sz="2200" dirty="0">
                <a:solidFill>
                  <a:schemeClr val="accent2"/>
                </a:solidFill>
                <a:latin typeface="+mn-lt"/>
              </a:rPr>
              <a:t>statement</a:t>
            </a:r>
            <a:endParaRPr lang="en-US" sz="2200" dirty="0">
              <a:latin typeface="+mn-lt"/>
            </a:endParaRPr>
          </a:p>
        </p:txBody>
      </p:sp>
      <p:sp>
        <p:nvSpPr>
          <p:cNvPr id="110" name="Rectangle 3"/>
          <p:cNvSpPr>
            <a:spLocks noChangeArrowheads="1"/>
          </p:cNvSpPr>
          <p:nvPr/>
        </p:nvSpPr>
        <p:spPr bwMode="auto">
          <a:xfrm>
            <a:off x="3505200" y="3124200"/>
            <a:ext cx="1981200" cy="3810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1600">
                <a:latin typeface="Calibri" pitchFamily="34" charset="0"/>
              </a:rPr>
              <a:t>Scalability</a:t>
            </a:r>
          </a:p>
          <a:p>
            <a:pPr marL="342900" indent="-342900" eaLnBrk="0" hangingPunct="0">
              <a:lnSpc>
                <a:spcPct val="90000"/>
              </a:lnSpc>
              <a:spcBef>
                <a:spcPct val="20000"/>
              </a:spcBef>
              <a:buClr>
                <a:schemeClr val="accent1"/>
              </a:buClr>
              <a:buSzPct val="65000"/>
            </a:pPr>
            <a:r>
              <a:rPr lang="en-US" sz="1600">
                <a:latin typeface="Calibri" pitchFamily="34" charset="0"/>
              </a:rPr>
              <a:t>Reliability</a:t>
            </a:r>
          </a:p>
          <a:p>
            <a:pPr marL="342900" indent="-342900" eaLnBrk="0" hangingPunct="0">
              <a:lnSpc>
                <a:spcPct val="90000"/>
              </a:lnSpc>
              <a:spcBef>
                <a:spcPct val="20000"/>
              </a:spcBef>
              <a:buClr>
                <a:schemeClr val="accent1"/>
              </a:buClr>
              <a:buSzPct val="65000"/>
            </a:pPr>
            <a:r>
              <a:rPr lang="en-US" sz="1600">
                <a:latin typeface="Calibri" pitchFamily="34" charset="0"/>
              </a:rPr>
              <a:t>Lack of infrastructure</a:t>
            </a:r>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a:p>
            <a:pPr marL="342900" indent="-342900" eaLnBrk="0" hangingPunct="0">
              <a:lnSpc>
                <a:spcPct val="90000"/>
              </a:lnSpc>
              <a:spcBef>
                <a:spcPct val="20000"/>
              </a:spcBef>
              <a:buClr>
                <a:schemeClr val="accent1"/>
              </a:buClr>
              <a:buSzPct val="65000"/>
              <a:buFont typeface="Times New Roman" pitchFamily="18" charset="0"/>
              <a:buChar char="n"/>
            </a:pPr>
            <a:endParaRPr lang="en-US" sz="1400"/>
          </a:p>
        </p:txBody>
      </p:sp>
      <p:sp>
        <p:nvSpPr>
          <p:cNvPr id="31778" name="Line 8"/>
          <p:cNvSpPr>
            <a:spLocks noChangeShapeType="1"/>
          </p:cNvSpPr>
          <p:nvPr/>
        </p:nvSpPr>
        <p:spPr bwMode="auto">
          <a:xfrm flipH="1">
            <a:off x="2057400" y="2971800"/>
            <a:ext cx="76200" cy="795338"/>
          </a:xfrm>
          <a:prstGeom prst="line">
            <a:avLst/>
          </a:prstGeom>
          <a:noFill/>
          <a:ln w="9525">
            <a:solidFill>
              <a:schemeClr val="tx1"/>
            </a:solidFill>
            <a:round/>
            <a:headEnd/>
            <a:tailEnd/>
          </a:ln>
        </p:spPr>
        <p:txBody>
          <a:bodyPr wrap="none" anchor="ctr"/>
          <a:lstStyle/>
          <a:p>
            <a:endParaRPr lang="en-US"/>
          </a:p>
        </p:txBody>
      </p:sp>
      <p:sp>
        <p:nvSpPr>
          <p:cNvPr id="31779" name="Line 8"/>
          <p:cNvSpPr>
            <a:spLocks noChangeShapeType="1"/>
          </p:cNvSpPr>
          <p:nvPr/>
        </p:nvSpPr>
        <p:spPr bwMode="auto">
          <a:xfrm flipH="1">
            <a:off x="2105025" y="3186113"/>
            <a:ext cx="271463" cy="576262"/>
          </a:xfrm>
          <a:prstGeom prst="line">
            <a:avLst/>
          </a:prstGeom>
          <a:noFill/>
          <a:ln w="9525">
            <a:solidFill>
              <a:schemeClr val="tx1"/>
            </a:solidFill>
            <a:round/>
            <a:headEnd/>
            <a:tailEnd/>
          </a:ln>
        </p:spPr>
        <p:txBody>
          <a:bodyPr wrap="none" anchor="ctr"/>
          <a:lstStyle/>
          <a:p>
            <a:endParaRPr lang="en-US"/>
          </a:p>
        </p:txBody>
      </p:sp>
      <p:sp>
        <p:nvSpPr>
          <p:cNvPr id="31780" name="Line 8"/>
          <p:cNvSpPr>
            <a:spLocks noChangeShapeType="1"/>
          </p:cNvSpPr>
          <p:nvPr/>
        </p:nvSpPr>
        <p:spPr bwMode="auto">
          <a:xfrm flipH="1">
            <a:off x="2133600" y="3471863"/>
            <a:ext cx="457200" cy="304800"/>
          </a:xfrm>
          <a:prstGeom prst="line">
            <a:avLst/>
          </a:prstGeom>
          <a:noFill/>
          <a:ln w="9525">
            <a:solidFill>
              <a:schemeClr val="tx1"/>
            </a:solidFill>
            <a:round/>
            <a:headEnd/>
            <a:tailEnd/>
          </a:ln>
        </p:spPr>
        <p:txBody>
          <a:bodyPr wrap="none" anchor="ctr"/>
          <a:lstStyle/>
          <a:p>
            <a:endParaRPr lang="en-US"/>
          </a:p>
        </p:txBody>
      </p:sp>
      <p:sp>
        <p:nvSpPr>
          <p:cNvPr id="31781" name="Line 8"/>
          <p:cNvSpPr>
            <a:spLocks noChangeShapeType="1"/>
          </p:cNvSpPr>
          <p:nvPr/>
        </p:nvSpPr>
        <p:spPr bwMode="auto">
          <a:xfrm flipH="1">
            <a:off x="2133600" y="3657600"/>
            <a:ext cx="304800" cy="152400"/>
          </a:xfrm>
          <a:prstGeom prst="line">
            <a:avLst/>
          </a:prstGeom>
          <a:noFill/>
          <a:ln w="9525">
            <a:solidFill>
              <a:schemeClr val="tx1"/>
            </a:solidFill>
            <a:round/>
            <a:headEnd/>
            <a:tailEnd/>
          </a:ln>
        </p:spPr>
        <p:txBody>
          <a:bodyPr wrap="none" anchor="ctr"/>
          <a:lstStyle/>
          <a:p>
            <a:endParaRPr lang="en-US"/>
          </a:p>
        </p:txBody>
      </p:sp>
      <p:sp>
        <p:nvSpPr>
          <p:cNvPr id="31782" name="Line 8"/>
          <p:cNvSpPr>
            <a:spLocks noChangeShapeType="1"/>
          </p:cNvSpPr>
          <p:nvPr/>
        </p:nvSpPr>
        <p:spPr bwMode="auto">
          <a:xfrm flipH="1">
            <a:off x="2133600" y="3700463"/>
            <a:ext cx="685800" cy="152400"/>
          </a:xfrm>
          <a:prstGeom prst="line">
            <a:avLst/>
          </a:prstGeom>
          <a:noFill/>
          <a:ln w="9525">
            <a:solidFill>
              <a:schemeClr val="tx1"/>
            </a:solidFill>
            <a:round/>
            <a:headEnd/>
            <a:tailEnd/>
          </a:ln>
        </p:spPr>
        <p:txBody>
          <a:bodyPr wrap="none" anchor="ctr"/>
          <a:lstStyle/>
          <a:p>
            <a:endParaRPr lang="en-US"/>
          </a:p>
        </p:txBody>
      </p:sp>
      <p:sp>
        <p:nvSpPr>
          <p:cNvPr id="31783" name="Line 8"/>
          <p:cNvSpPr>
            <a:spLocks noChangeShapeType="1"/>
          </p:cNvSpPr>
          <p:nvPr/>
        </p:nvSpPr>
        <p:spPr bwMode="auto">
          <a:xfrm flipH="1" flipV="1">
            <a:off x="2133600" y="3886200"/>
            <a:ext cx="838200" cy="228600"/>
          </a:xfrm>
          <a:prstGeom prst="line">
            <a:avLst/>
          </a:prstGeom>
          <a:noFill/>
          <a:ln w="9525">
            <a:solidFill>
              <a:schemeClr val="tx1"/>
            </a:solidFill>
            <a:round/>
            <a:headEnd/>
            <a:tailEnd/>
          </a:ln>
        </p:spPr>
        <p:txBody>
          <a:bodyPr wrap="none" anchor="ctr"/>
          <a:lstStyle/>
          <a:p>
            <a:endParaRPr lang="en-US"/>
          </a:p>
        </p:txBody>
      </p:sp>
      <p:sp>
        <p:nvSpPr>
          <p:cNvPr id="31784" name="Line 8"/>
          <p:cNvSpPr>
            <a:spLocks noChangeShapeType="1"/>
          </p:cNvSpPr>
          <p:nvPr/>
        </p:nvSpPr>
        <p:spPr bwMode="auto">
          <a:xfrm flipH="1" flipV="1">
            <a:off x="2100263" y="3900488"/>
            <a:ext cx="152400" cy="228600"/>
          </a:xfrm>
          <a:prstGeom prst="line">
            <a:avLst/>
          </a:prstGeom>
          <a:noFill/>
          <a:ln w="9525">
            <a:solidFill>
              <a:schemeClr val="tx1"/>
            </a:solidFill>
            <a:round/>
            <a:headEnd/>
            <a:tailEnd/>
          </a:ln>
        </p:spPr>
        <p:txBody>
          <a:bodyPr wrap="none" anchor="ctr"/>
          <a:lstStyle/>
          <a:p>
            <a:endParaRPr lang="en-US"/>
          </a:p>
        </p:txBody>
      </p:sp>
      <p:sp>
        <p:nvSpPr>
          <p:cNvPr id="31785" name="Line 8"/>
          <p:cNvSpPr>
            <a:spLocks noChangeShapeType="1"/>
          </p:cNvSpPr>
          <p:nvPr/>
        </p:nvSpPr>
        <p:spPr bwMode="auto">
          <a:xfrm flipV="1">
            <a:off x="1752600" y="3886200"/>
            <a:ext cx="207963" cy="76200"/>
          </a:xfrm>
          <a:prstGeom prst="line">
            <a:avLst/>
          </a:prstGeom>
          <a:noFill/>
          <a:ln w="9525">
            <a:solidFill>
              <a:schemeClr val="tx1"/>
            </a:solidFill>
            <a:round/>
            <a:headEnd/>
            <a:tailEnd/>
          </a:ln>
        </p:spPr>
        <p:txBody>
          <a:bodyPr wrap="none" anchor="ctr"/>
          <a:lstStyle/>
          <a:p>
            <a:endParaRPr lang="en-US"/>
          </a:p>
        </p:txBody>
      </p:sp>
      <p:sp>
        <p:nvSpPr>
          <p:cNvPr id="31786" name="Line 8"/>
          <p:cNvSpPr>
            <a:spLocks noChangeShapeType="1"/>
          </p:cNvSpPr>
          <p:nvPr/>
        </p:nvSpPr>
        <p:spPr bwMode="auto">
          <a:xfrm>
            <a:off x="1676400" y="3505200"/>
            <a:ext cx="304800" cy="304800"/>
          </a:xfrm>
          <a:prstGeom prst="line">
            <a:avLst/>
          </a:prstGeom>
          <a:noFill/>
          <a:ln w="9525">
            <a:solidFill>
              <a:schemeClr val="tx1"/>
            </a:solidFill>
            <a:round/>
            <a:headEnd/>
            <a:tailEnd/>
          </a:ln>
        </p:spPr>
        <p:txBody>
          <a:bodyPr wrap="none" anchor="ctr"/>
          <a:lstStyle/>
          <a:p>
            <a:endParaRPr lang="en-US"/>
          </a:p>
        </p:txBody>
      </p:sp>
      <p:sp>
        <p:nvSpPr>
          <p:cNvPr id="121" name="Right Arrow 120"/>
          <p:cNvSpPr/>
          <p:nvPr/>
        </p:nvSpPr>
        <p:spPr>
          <a:xfrm>
            <a:off x="3581400" y="2819400"/>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Rounded Rectangle 121"/>
          <p:cNvSpPr/>
          <p:nvPr/>
        </p:nvSpPr>
        <p:spPr>
          <a:xfrm>
            <a:off x="609600" y="1066800"/>
            <a:ext cx="6553200" cy="10668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789" name="Group 55"/>
          <p:cNvGrpSpPr>
            <a:grpSpLocks/>
          </p:cNvGrpSpPr>
          <p:nvPr/>
        </p:nvGrpSpPr>
        <p:grpSpPr bwMode="auto">
          <a:xfrm>
            <a:off x="533400" y="5148263"/>
            <a:ext cx="7772400" cy="871537"/>
            <a:chOff x="533400" y="5486400"/>
            <a:chExt cx="7772400" cy="872196"/>
          </a:xfrm>
        </p:grpSpPr>
        <p:sp>
          <p:nvSpPr>
            <p:cNvPr id="88" name="Rounded Rectangle 87"/>
            <p:cNvSpPr/>
            <p:nvPr/>
          </p:nvSpPr>
          <p:spPr bwMode="auto">
            <a:xfrm>
              <a:off x="533400" y="5486400"/>
              <a:ext cx="7772400" cy="872196"/>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0" hangingPunct="0">
                <a:lnSpc>
                  <a:spcPct val="90000"/>
                </a:lnSpc>
                <a:spcBef>
                  <a:spcPct val="20000"/>
                </a:spcBef>
                <a:buClr>
                  <a:schemeClr val="accent1"/>
                </a:buClr>
                <a:buSzPct val="80000"/>
                <a:buFontTx/>
                <a:buChar char="•"/>
              </a:pPr>
              <a:endParaRPr lang="en-US" sz="2000">
                <a:solidFill>
                  <a:schemeClr val="tx1"/>
                </a:solidFill>
              </a:endParaRPr>
            </a:p>
            <a:p>
              <a:pPr marL="342900" indent="-342900" eaLnBrk="0" hangingPunct="0">
                <a:lnSpc>
                  <a:spcPct val="90000"/>
                </a:lnSpc>
                <a:spcBef>
                  <a:spcPct val="20000"/>
                </a:spcBef>
                <a:buClr>
                  <a:schemeClr val="accent1"/>
                </a:buClr>
                <a:buSzPct val="65000"/>
              </a:pPr>
              <a:r>
                <a:rPr lang="en-US" sz="2000">
                  <a:solidFill>
                    <a:schemeClr val="tx1"/>
                  </a:solidFill>
                </a:rPr>
                <a:t>Given data         and regression matrices         available locally at agents</a:t>
              </a:r>
            </a:p>
            <a:p>
              <a:pPr marL="342900" indent="-342900" eaLnBrk="0" hangingPunct="0">
                <a:lnSpc>
                  <a:spcPct val="90000"/>
                </a:lnSpc>
                <a:spcBef>
                  <a:spcPct val="20000"/>
                </a:spcBef>
                <a:buClr>
                  <a:schemeClr val="accent1"/>
                </a:buClr>
                <a:buSzPct val="65000"/>
              </a:pPr>
              <a:r>
                <a:rPr lang="en-US" sz="2000">
                  <a:solidFill>
                    <a:schemeClr val="tx1"/>
                  </a:solidFill>
                </a:rPr>
                <a:t> </a:t>
              </a:r>
              <a:r>
                <a:rPr lang="en-US" sz="2000">
                  <a:solidFill>
                    <a:schemeClr val="tx1"/>
                  </a:solidFill>
                  <a:latin typeface="Times New Roman" pitchFamily="18" charset="0"/>
                </a:rPr>
                <a:t>j</a:t>
              </a:r>
              <a:r>
                <a:rPr lang="en-US" sz="2000">
                  <a:solidFill>
                    <a:schemeClr val="tx1"/>
                  </a:solidFill>
                  <a:cs typeface="Times New Roman" pitchFamily="18" charset="0"/>
                </a:rPr>
                <a:t>=1</a:t>
              </a:r>
              <a:r>
                <a:rPr lang="en-US" sz="2000">
                  <a:solidFill>
                    <a:schemeClr val="tx1"/>
                  </a:solidFill>
                </a:rPr>
                <a:t>,…,</a:t>
              </a:r>
              <a:r>
                <a:rPr lang="en-US" sz="2000">
                  <a:solidFill>
                    <a:schemeClr val="tx1"/>
                  </a:solidFill>
                  <a:latin typeface="Times New Roman" pitchFamily="18" charset="0"/>
                </a:rPr>
                <a:t>J     </a:t>
              </a:r>
              <a:r>
                <a:rPr lang="en-US" sz="2000">
                  <a:solidFill>
                    <a:schemeClr val="tx1"/>
                  </a:solidFill>
                </a:rPr>
                <a:t>,  solve </a:t>
              </a:r>
              <a:r>
                <a:rPr lang="en-US" sz="2000">
                  <a:solidFill>
                    <a:schemeClr val="tx1"/>
                  </a:solidFill>
                  <a:latin typeface="Times New Roman" pitchFamily="18" charset="0"/>
                </a:rPr>
                <a:t>(P1)</a:t>
              </a:r>
              <a:r>
                <a:rPr lang="en-US" sz="2000" i="1">
                  <a:solidFill>
                    <a:schemeClr val="tx1"/>
                  </a:solidFill>
                  <a:latin typeface="Times New Roman" pitchFamily="18" charset="0"/>
                </a:rPr>
                <a:t> </a:t>
              </a:r>
              <a:r>
                <a:rPr lang="en-US" sz="2000">
                  <a:solidFill>
                    <a:schemeClr val="tx1"/>
                  </a:solidFill>
                </a:rPr>
                <a:t>with local communications among neighbors</a:t>
              </a:r>
            </a:p>
            <a:p>
              <a:pPr marL="342900" indent="-342900" algn="ctr"/>
              <a:endParaRPr lang="en-US" sz="2000">
                <a:solidFill>
                  <a:schemeClr val="tx1"/>
                </a:solidFill>
              </a:endParaRPr>
            </a:p>
          </p:txBody>
        </p:sp>
        <p:pic>
          <p:nvPicPr>
            <p:cNvPr id="31792" name="Picture 124" descr="txp_fig.png"/>
            <p:cNvPicPr>
              <a:picLocks noChangeAspect="1"/>
            </p:cNvPicPr>
            <p:nvPr>
              <p:custDataLst>
                <p:tags r:id="rId2"/>
              </p:custDataLst>
            </p:nvPr>
          </p:nvPicPr>
          <p:blipFill>
            <a:blip r:embed="rId8"/>
            <a:srcRect/>
            <a:stretch>
              <a:fillRect/>
            </a:stretch>
          </p:blipFill>
          <p:spPr bwMode="auto">
            <a:xfrm>
              <a:off x="1905000" y="5699042"/>
              <a:ext cx="238106" cy="202354"/>
            </a:xfrm>
            <a:prstGeom prst="rect">
              <a:avLst/>
            </a:prstGeom>
            <a:noFill/>
            <a:ln w="9525">
              <a:noFill/>
              <a:miter lim="800000"/>
              <a:headEnd/>
              <a:tailEnd/>
            </a:ln>
          </p:spPr>
        </p:pic>
        <p:pic>
          <p:nvPicPr>
            <p:cNvPr id="31793" name="Picture 127" descr="txp_fig.png"/>
            <p:cNvPicPr>
              <a:picLocks noChangeAspect="1"/>
            </p:cNvPicPr>
            <p:nvPr>
              <p:custDataLst>
                <p:tags r:id="rId3"/>
              </p:custDataLst>
            </p:nvPr>
          </p:nvPicPr>
          <p:blipFill>
            <a:blip r:embed="rId9"/>
            <a:srcRect/>
            <a:stretch>
              <a:fillRect/>
            </a:stretch>
          </p:blipFill>
          <p:spPr bwMode="auto">
            <a:xfrm>
              <a:off x="4848225" y="5672796"/>
              <a:ext cx="309609" cy="261702"/>
            </a:xfrm>
            <a:prstGeom prst="rect">
              <a:avLst/>
            </a:prstGeom>
            <a:noFill/>
            <a:ln w="9525">
              <a:noFill/>
              <a:miter lim="800000"/>
              <a:headEnd/>
              <a:tailEnd/>
            </a:ln>
          </p:spPr>
        </p:pic>
      </p:grpSp>
      <p:pic>
        <p:nvPicPr>
          <p:cNvPr id="31790" name="Picture 56" descr="txp_fig.png"/>
          <p:cNvPicPr>
            <a:picLocks noChangeAspect="1"/>
          </p:cNvPicPr>
          <p:nvPr>
            <p:custDataLst>
              <p:tags r:id="rId1"/>
            </p:custDataLst>
          </p:nvPr>
        </p:nvPicPr>
        <p:blipFill>
          <a:blip r:embed="rId10"/>
          <a:srcRect/>
          <a:stretch>
            <a:fillRect/>
          </a:stretch>
        </p:blipFill>
        <p:spPr bwMode="auto">
          <a:xfrm>
            <a:off x="736600" y="1168400"/>
            <a:ext cx="6315075"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F574985A-7F59-4FA4-A7B1-91D1F5DA11D9}" type="slidenum">
              <a:rPr lang="en-US" altLang="en-US" sz="1200">
                <a:latin typeface="+mj-lt"/>
              </a:rPr>
              <a:pPr algn="r">
                <a:defRPr/>
              </a:pPr>
              <a:t>4</a:t>
            </a:fld>
            <a:endParaRPr lang="en-US" altLang="en-US" sz="1200">
              <a:latin typeface="+mj-lt"/>
            </a:endParaRPr>
          </a:p>
        </p:txBody>
      </p:sp>
      <p:sp>
        <p:nvSpPr>
          <p:cNvPr id="33794" name="Title 1"/>
          <p:cNvSpPr>
            <a:spLocks noGrp="1"/>
          </p:cNvSpPr>
          <p:nvPr>
            <p:ph type="title" idx="4294967295"/>
          </p:nvPr>
        </p:nvSpPr>
        <p:spPr>
          <a:xfrm>
            <a:off x="0" y="152400"/>
            <a:ext cx="8229600" cy="1139825"/>
          </a:xfrm>
        </p:spPr>
        <p:txBody>
          <a:bodyPr/>
          <a:lstStyle/>
          <a:p>
            <a:r>
              <a:rPr lang="en-US" altLang="zh-CN" sz="4000" smtClean="0">
                <a:solidFill>
                  <a:schemeClr val="accent2"/>
                </a:solidFill>
              </a:rPr>
              <a:t>Motivating application</a:t>
            </a:r>
          </a:p>
        </p:txBody>
      </p:sp>
      <p:sp>
        <p:nvSpPr>
          <p:cNvPr id="6148" name="Rectangle 3"/>
          <p:cNvSpPr txBox="1">
            <a:spLocks noChangeArrowheads="1"/>
          </p:cNvSpPr>
          <p:nvPr/>
        </p:nvSpPr>
        <p:spPr bwMode="auto">
          <a:xfrm>
            <a:off x="603250" y="2438400"/>
            <a:ext cx="8769350" cy="427038"/>
          </a:xfrm>
          <a:prstGeom prst="rect">
            <a:avLst/>
          </a:prstGeom>
          <a:noFill/>
          <a:ln w="9525">
            <a:noFill/>
            <a:miter lim="800000"/>
            <a:headEnd/>
            <a:tailEnd/>
          </a:ln>
        </p:spPr>
        <p:txBody>
          <a:bodyPr/>
          <a:lstStyle/>
          <a:p>
            <a:pPr marL="273050" indent="-273050">
              <a:lnSpc>
                <a:spcPct val="90000"/>
              </a:lnSpc>
              <a:spcBef>
                <a:spcPts val="600"/>
              </a:spcBef>
              <a:buClr>
                <a:schemeClr val="accent1"/>
              </a:buClr>
              <a:buSzPct val="80000"/>
              <a:buFontTx/>
              <a:buBlip>
                <a:blip r:embed="rId7"/>
              </a:buBlip>
              <a:defRPr/>
            </a:pPr>
            <a:r>
              <a:rPr lang="en-US" altLang="zh-CN" sz="2000" dirty="0">
                <a:solidFill>
                  <a:schemeClr val="accent1">
                    <a:lumMod val="75000"/>
                  </a:schemeClr>
                </a:solidFill>
                <a:latin typeface="+mj-lt"/>
              </a:rPr>
              <a:t>Goal:</a:t>
            </a:r>
            <a:r>
              <a:rPr lang="en-US" altLang="zh-CN" sz="2000" dirty="0">
                <a:latin typeface="+mj-lt"/>
              </a:rPr>
              <a:t> Spectrum </a:t>
            </a:r>
            <a:r>
              <a:rPr lang="en-US" altLang="zh-CN" sz="2000" dirty="0">
                <a:latin typeface="+mj-lt"/>
              </a:rPr>
              <a:t>cartography</a:t>
            </a:r>
          </a:p>
        </p:txBody>
      </p:sp>
      <p:sp>
        <p:nvSpPr>
          <p:cNvPr id="20488" name="Rectangle 3"/>
          <p:cNvSpPr txBox="1">
            <a:spLocks noChangeArrowheads="1"/>
          </p:cNvSpPr>
          <p:nvPr/>
        </p:nvSpPr>
        <p:spPr bwMode="auto">
          <a:xfrm>
            <a:off x="609600" y="4724400"/>
            <a:ext cx="5665788" cy="381000"/>
          </a:xfrm>
          <a:prstGeom prst="rect">
            <a:avLst/>
          </a:prstGeom>
          <a:noFill/>
          <a:ln w="9525">
            <a:noFill/>
            <a:miter lim="800000"/>
            <a:headEnd/>
            <a:tailEnd/>
          </a:ln>
        </p:spPr>
        <p:txBody>
          <a:bodyPr/>
          <a:lstStyle/>
          <a:p>
            <a:pPr marL="273050" indent="-273050">
              <a:lnSpc>
                <a:spcPct val="90000"/>
              </a:lnSpc>
              <a:spcBef>
                <a:spcPts val="600"/>
              </a:spcBef>
              <a:buClr>
                <a:schemeClr val="accent1"/>
              </a:buClr>
              <a:buSzPct val="80000"/>
              <a:buFontTx/>
              <a:buBlip>
                <a:blip r:embed="rId7"/>
              </a:buBlip>
              <a:defRPr/>
            </a:pPr>
            <a:r>
              <a:rPr lang="en-US" altLang="zh-CN" sz="2000" dirty="0">
                <a:solidFill>
                  <a:schemeClr val="accent1">
                    <a:lumMod val="75000"/>
                  </a:schemeClr>
                </a:solidFill>
                <a:latin typeface="+mn-lt"/>
              </a:rPr>
              <a:t>Specification</a:t>
            </a:r>
            <a:r>
              <a:rPr lang="en-US" altLang="zh-CN" sz="2000" dirty="0">
                <a:solidFill>
                  <a:schemeClr val="tx2"/>
                </a:solidFill>
                <a:latin typeface="+mn-lt"/>
              </a:rPr>
              <a:t>:</a:t>
            </a:r>
            <a:r>
              <a:rPr lang="en-US" altLang="zh-CN" sz="2000" dirty="0">
                <a:latin typeface="+mn-lt"/>
              </a:rPr>
              <a:t> coarse </a:t>
            </a:r>
            <a:r>
              <a:rPr lang="en-US" altLang="zh-CN" sz="2000" dirty="0">
                <a:latin typeface="+mn-lt"/>
              </a:rPr>
              <a:t>approximation </a:t>
            </a:r>
            <a:r>
              <a:rPr lang="en-US" altLang="zh-CN" sz="2000" dirty="0">
                <a:latin typeface="+mn-lt"/>
              </a:rPr>
              <a:t>suffices</a:t>
            </a:r>
          </a:p>
        </p:txBody>
      </p:sp>
      <p:sp>
        <p:nvSpPr>
          <p:cNvPr id="20492" name="Rectangle 3"/>
          <p:cNvSpPr txBox="1">
            <a:spLocks noChangeArrowheads="1"/>
          </p:cNvSpPr>
          <p:nvPr/>
        </p:nvSpPr>
        <p:spPr bwMode="auto">
          <a:xfrm>
            <a:off x="609600" y="5410200"/>
            <a:ext cx="4691063" cy="414338"/>
          </a:xfrm>
          <a:prstGeom prst="rect">
            <a:avLst/>
          </a:prstGeom>
          <a:noFill/>
          <a:ln w="9525">
            <a:noFill/>
            <a:miter lim="800000"/>
            <a:headEnd/>
            <a:tailEnd/>
          </a:ln>
        </p:spPr>
        <p:txBody>
          <a:bodyPr/>
          <a:lstStyle/>
          <a:p>
            <a:pPr marL="273050" indent="-273050">
              <a:lnSpc>
                <a:spcPct val="90000"/>
              </a:lnSpc>
              <a:spcBef>
                <a:spcPts val="600"/>
              </a:spcBef>
              <a:buClr>
                <a:schemeClr val="accent1"/>
              </a:buClr>
              <a:buSzPct val="80000"/>
              <a:buFontTx/>
              <a:buBlip>
                <a:blip r:embed="rId7"/>
              </a:buBlip>
              <a:defRPr/>
            </a:pPr>
            <a:r>
              <a:rPr lang="en-US" altLang="zh-CN" sz="2000" dirty="0">
                <a:solidFill>
                  <a:schemeClr val="accent1">
                    <a:lumMod val="75000"/>
                  </a:schemeClr>
                </a:solidFill>
                <a:latin typeface="+mn-lt"/>
              </a:rPr>
              <a:t>Approach: </a:t>
            </a:r>
            <a:r>
              <a:rPr lang="en-US" altLang="zh-CN" sz="2000" dirty="0">
                <a:latin typeface="+mn-lt"/>
              </a:rPr>
              <a:t>basis expansion of</a:t>
            </a:r>
            <a:endParaRPr lang="en-US" altLang="zh-CN" sz="2000" dirty="0">
              <a:latin typeface="+mn-lt"/>
            </a:endParaRPr>
          </a:p>
        </p:txBody>
      </p:sp>
      <p:sp>
        <p:nvSpPr>
          <p:cNvPr id="6157" name="Rectangle 3"/>
          <p:cNvSpPr txBox="1">
            <a:spLocks noChangeArrowheads="1"/>
          </p:cNvSpPr>
          <p:nvPr/>
        </p:nvSpPr>
        <p:spPr bwMode="auto">
          <a:xfrm>
            <a:off x="609600" y="1706563"/>
            <a:ext cx="4959350" cy="427037"/>
          </a:xfrm>
          <a:prstGeom prst="rect">
            <a:avLst/>
          </a:prstGeom>
          <a:noFill/>
          <a:ln w="9525">
            <a:noFill/>
            <a:miter lim="800000"/>
            <a:headEnd/>
            <a:tailEnd/>
          </a:ln>
        </p:spPr>
        <p:txBody>
          <a:bodyPr/>
          <a:lstStyle/>
          <a:p>
            <a:pPr marL="273050" indent="-273050">
              <a:lnSpc>
                <a:spcPct val="90000"/>
              </a:lnSpc>
              <a:spcBef>
                <a:spcPts val="600"/>
              </a:spcBef>
              <a:buClr>
                <a:schemeClr val="accent1"/>
              </a:buClr>
              <a:buSzPct val="80000"/>
              <a:buFontTx/>
              <a:buBlip>
                <a:blip r:embed="rId7"/>
              </a:buBlip>
              <a:defRPr/>
            </a:pPr>
            <a:r>
              <a:rPr lang="en-US" altLang="zh-CN" sz="2000" dirty="0">
                <a:solidFill>
                  <a:schemeClr val="accent1">
                    <a:lumMod val="75000"/>
                  </a:schemeClr>
                </a:solidFill>
                <a:latin typeface="+mj-lt"/>
              </a:rPr>
              <a:t>Scenario:</a:t>
            </a:r>
            <a:r>
              <a:rPr lang="en-US" altLang="zh-CN" sz="2000" dirty="0">
                <a:latin typeface="+mj-lt"/>
              </a:rPr>
              <a:t> Wireless </a:t>
            </a:r>
            <a:r>
              <a:rPr lang="en-US" altLang="zh-CN" sz="2000" dirty="0">
                <a:latin typeface="+mj-lt"/>
              </a:rPr>
              <a:t>cognitive radios (CRs) </a:t>
            </a:r>
            <a:endParaRPr lang="en-US" altLang="zh-CN" sz="2000" dirty="0">
              <a:latin typeface="+mj-lt"/>
            </a:endParaRPr>
          </a:p>
        </p:txBody>
      </p:sp>
      <p:pic>
        <p:nvPicPr>
          <p:cNvPr id="33799" name="Picture 31"/>
          <p:cNvPicPr>
            <a:picLocks noChangeAspect="1" noChangeArrowheads="1"/>
          </p:cNvPicPr>
          <p:nvPr/>
        </p:nvPicPr>
        <p:blipFill>
          <a:blip r:embed="rId8"/>
          <a:srcRect/>
          <a:stretch>
            <a:fillRect/>
          </a:stretch>
        </p:blipFill>
        <p:spPr bwMode="auto">
          <a:xfrm>
            <a:off x="5257800" y="1752600"/>
            <a:ext cx="3200400" cy="855663"/>
          </a:xfrm>
          <a:prstGeom prst="rect">
            <a:avLst/>
          </a:prstGeom>
          <a:noFill/>
          <a:ln w="9525">
            <a:noFill/>
            <a:miter lim="800000"/>
            <a:headEnd/>
            <a:tailEnd/>
          </a:ln>
        </p:spPr>
      </p:pic>
      <p:sp>
        <p:nvSpPr>
          <p:cNvPr id="41" name="TextBox 40"/>
          <p:cNvSpPr txBox="1"/>
          <p:nvPr/>
        </p:nvSpPr>
        <p:spPr>
          <a:xfrm>
            <a:off x="5629275" y="2300288"/>
            <a:ext cx="1535113" cy="307975"/>
          </a:xfrm>
          <a:prstGeom prst="rect">
            <a:avLst/>
          </a:prstGeom>
          <a:noFill/>
        </p:spPr>
        <p:txBody>
          <a:bodyPr wrap="none">
            <a:spAutoFit/>
          </a:bodyPr>
          <a:lstStyle/>
          <a:p>
            <a:pPr>
              <a:defRPr/>
            </a:pPr>
            <a:r>
              <a:rPr lang="en-US" sz="1400" dirty="0">
                <a:latin typeface="+mn-lt"/>
              </a:rPr>
              <a:t>Frequency (</a:t>
            </a:r>
            <a:r>
              <a:rPr lang="en-US" sz="1400" dirty="0" err="1">
                <a:latin typeface="+mn-lt"/>
              </a:rPr>
              <a:t>Mhz</a:t>
            </a:r>
            <a:r>
              <a:rPr lang="en-US" sz="1400" dirty="0">
                <a:latin typeface="+mn-lt"/>
              </a:rPr>
              <a:t>)</a:t>
            </a:r>
          </a:p>
        </p:txBody>
      </p:sp>
      <p:grpSp>
        <p:nvGrpSpPr>
          <p:cNvPr id="33801" name="Group 28"/>
          <p:cNvGrpSpPr>
            <a:grpSpLocks/>
          </p:cNvGrpSpPr>
          <p:nvPr/>
        </p:nvGrpSpPr>
        <p:grpSpPr bwMode="auto">
          <a:xfrm>
            <a:off x="6248400" y="3200400"/>
            <a:ext cx="1981200" cy="2209800"/>
            <a:chOff x="7200900" y="3200400"/>
            <a:chExt cx="1562100" cy="1704975"/>
          </a:xfrm>
        </p:grpSpPr>
        <p:pic>
          <p:nvPicPr>
            <p:cNvPr id="33811" name="Picture 26"/>
            <p:cNvPicPr>
              <a:picLocks noChangeAspect="1" noChangeArrowheads="1"/>
            </p:cNvPicPr>
            <p:nvPr/>
          </p:nvPicPr>
          <p:blipFill>
            <a:blip r:embed="rId9"/>
            <a:srcRect/>
            <a:stretch>
              <a:fillRect/>
            </a:stretch>
          </p:blipFill>
          <p:spPr bwMode="auto">
            <a:xfrm>
              <a:off x="7200900" y="3200400"/>
              <a:ext cx="1485900" cy="1704975"/>
            </a:xfrm>
            <a:prstGeom prst="rect">
              <a:avLst/>
            </a:prstGeom>
            <a:noFill/>
            <a:ln w="9525">
              <a:noFill/>
              <a:miter lim="800000"/>
              <a:headEnd/>
              <a:tailEnd/>
            </a:ln>
          </p:spPr>
        </p:pic>
        <p:sp>
          <p:nvSpPr>
            <p:cNvPr id="27" name="Curved Right Arrow 26"/>
            <p:cNvSpPr/>
            <p:nvPr/>
          </p:nvSpPr>
          <p:spPr>
            <a:xfrm>
              <a:off x="7533848" y="3391475"/>
              <a:ext cx="305411" cy="608745"/>
            </a:xfrm>
            <a:prstGeom prst="curvedRightArrow">
              <a:avLst/>
            </a:prstGeom>
            <a:solidFill>
              <a:schemeClr val="accent6">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33813" name="Picture 23"/>
            <p:cNvPicPr>
              <a:picLocks noChangeAspect="1" noChangeArrowheads="1"/>
            </p:cNvPicPr>
            <p:nvPr/>
          </p:nvPicPr>
          <p:blipFill>
            <a:blip r:embed="rId10"/>
            <a:srcRect/>
            <a:stretch>
              <a:fillRect/>
            </a:stretch>
          </p:blipFill>
          <p:spPr bwMode="auto">
            <a:xfrm>
              <a:off x="7777162" y="3244638"/>
              <a:ext cx="985838" cy="260562"/>
            </a:xfrm>
            <a:prstGeom prst="rect">
              <a:avLst/>
            </a:prstGeom>
            <a:noFill/>
            <a:ln w="9525">
              <a:noFill/>
              <a:miter lim="800000"/>
              <a:headEnd/>
              <a:tailEnd/>
            </a:ln>
          </p:spPr>
        </p:pic>
      </p:grpSp>
      <p:grpSp>
        <p:nvGrpSpPr>
          <p:cNvPr id="33802" name="Group 31"/>
          <p:cNvGrpSpPr>
            <a:grpSpLocks/>
          </p:cNvGrpSpPr>
          <p:nvPr/>
        </p:nvGrpSpPr>
        <p:grpSpPr bwMode="auto">
          <a:xfrm>
            <a:off x="609600" y="3000375"/>
            <a:ext cx="4876800" cy="1295400"/>
            <a:chOff x="762000" y="2923736"/>
            <a:chExt cx="4876800" cy="1295400"/>
          </a:xfrm>
        </p:grpSpPr>
        <p:grpSp>
          <p:nvGrpSpPr>
            <p:cNvPr id="33805" name="Group 38"/>
            <p:cNvGrpSpPr>
              <a:grpSpLocks/>
            </p:cNvGrpSpPr>
            <p:nvPr/>
          </p:nvGrpSpPr>
          <p:grpSpPr bwMode="auto">
            <a:xfrm>
              <a:off x="762000" y="2923736"/>
              <a:ext cx="4876800" cy="1295400"/>
              <a:chOff x="762001" y="2466536"/>
              <a:chExt cx="4876800" cy="1295400"/>
            </a:xfrm>
          </p:grpSpPr>
          <p:sp>
            <p:nvSpPr>
              <p:cNvPr id="54" name="Rounded Rectangle 53"/>
              <p:cNvSpPr/>
              <p:nvPr/>
            </p:nvSpPr>
            <p:spPr>
              <a:xfrm>
                <a:off x="762001" y="2466536"/>
                <a:ext cx="4876800" cy="1295400"/>
              </a:xfrm>
              <a:prstGeom prst="roundRect">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3" name="TextBox 32"/>
              <p:cNvSpPr txBox="1"/>
              <p:nvPr/>
            </p:nvSpPr>
            <p:spPr bwMode="auto">
              <a:xfrm>
                <a:off x="1038226" y="2590361"/>
                <a:ext cx="4524375" cy="1016000"/>
              </a:xfrm>
              <a:prstGeom prst="rect">
                <a:avLst/>
              </a:prstGeom>
              <a:solidFill>
                <a:schemeClr val="bg1"/>
              </a:solidFill>
            </p:spPr>
            <p:txBody>
              <a:bodyPr>
                <a:spAutoFit/>
              </a:bodyPr>
              <a:lstStyle/>
              <a:p>
                <a:pPr>
                  <a:defRPr/>
                </a:pPr>
                <a:r>
                  <a:rPr lang="en-US" sz="2000" dirty="0">
                    <a:latin typeface="+mn-lt"/>
                  </a:rPr>
                  <a:t>Find PSD map               </a:t>
                </a:r>
                <a:r>
                  <a:rPr lang="en-US" sz="2000" dirty="0">
                    <a:latin typeface="+mn-lt"/>
                  </a:rPr>
                  <a:t>    </a:t>
                </a:r>
                <a:r>
                  <a:rPr lang="en-US" sz="2000" dirty="0">
                    <a:latin typeface="+mn-lt"/>
                  </a:rPr>
                  <a:t>across </a:t>
                </a:r>
                <a:endParaRPr lang="en-US" sz="2000" dirty="0">
                  <a:latin typeface="+mn-lt"/>
                </a:endParaRPr>
              </a:p>
              <a:p>
                <a:pPr>
                  <a:defRPr/>
                </a:pPr>
                <a:endParaRPr lang="en-US" sz="2000" dirty="0">
                  <a:latin typeface="+mn-lt"/>
                </a:endParaRPr>
              </a:p>
              <a:p>
                <a:pPr>
                  <a:defRPr/>
                </a:pPr>
                <a:r>
                  <a:rPr lang="en-US" sz="2000" dirty="0">
                    <a:latin typeface="+mn-lt"/>
                  </a:rPr>
                  <a:t>space              </a:t>
                </a:r>
                <a:r>
                  <a:rPr lang="en-US" sz="2000" dirty="0">
                    <a:latin typeface="+mn-lt"/>
                  </a:rPr>
                  <a:t>     and </a:t>
                </a:r>
                <a:r>
                  <a:rPr lang="en-US" sz="2000" dirty="0">
                    <a:latin typeface="+mn-lt"/>
                  </a:rPr>
                  <a:t>frequency </a:t>
                </a:r>
              </a:p>
            </p:txBody>
          </p:sp>
          <p:pic>
            <p:nvPicPr>
              <p:cNvPr id="33810" name="Picture 21" descr="txp_fig.png"/>
              <p:cNvPicPr>
                <a:picLocks noChangeAspect="1"/>
              </p:cNvPicPr>
              <p:nvPr>
                <p:custDataLst>
                  <p:tags r:id="rId4"/>
                </p:custDataLst>
              </p:nvPr>
            </p:nvPicPr>
            <p:blipFill>
              <a:blip r:embed="rId11"/>
              <a:srcRect/>
              <a:stretch>
                <a:fillRect/>
              </a:stretch>
            </p:blipFill>
            <p:spPr bwMode="auto">
              <a:xfrm>
                <a:off x="4432158" y="3307080"/>
                <a:ext cx="597043" cy="217858"/>
              </a:xfrm>
              <a:prstGeom prst="rect">
                <a:avLst/>
              </a:prstGeom>
              <a:noFill/>
              <a:ln w="9525">
                <a:noFill/>
                <a:miter lim="800000"/>
                <a:headEnd/>
                <a:tailEnd/>
              </a:ln>
            </p:spPr>
          </p:pic>
        </p:grpSp>
        <p:pic>
          <p:nvPicPr>
            <p:cNvPr id="33806" name="Picture 29" descr="txp_fig.png"/>
            <p:cNvPicPr>
              <a:picLocks noChangeAspect="1"/>
            </p:cNvPicPr>
            <p:nvPr>
              <p:custDataLst>
                <p:tags r:id="rId2"/>
              </p:custDataLst>
            </p:nvPr>
          </p:nvPicPr>
          <p:blipFill>
            <a:blip r:embed="rId12"/>
            <a:srcRect/>
            <a:stretch>
              <a:fillRect/>
            </a:stretch>
          </p:blipFill>
          <p:spPr bwMode="auto">
            <a:xfrm>
              <a:off x="2597705" y="3149995"/>
              <a:ext cx="901435" cy="261025"/>
            </a:xfrm>
            <a:prstGeom prst="rect">
              <a:avLst/>
            </a:prstGeom>
            <a:noFill/>
            <a:ln w="9525">
              <a:noFill/>
              <a:miter lim="800000"/>
              <a:headEnd/>
              <a:tailEnd/>
            </a:ln>
          </p:spPr>
        </p:pic>
        <p:pic>
          <p:nvPicPr>
            <p:cNvPr id="33807" name="Picture 30" descr="txp_fig.png"/>
            <p:cNvPicPr>
              <a:picLocks noChangeAspect="1"/>
            </p:cNvPicPr>
            <p:nvPr>
              <p:custDataLst>
                <p:tags r:id="rId3"/>
              </p:custDataLst>
            </p:nvPr>
          </p:nvPicPr>
          <p:blipFill>
            <a:blip r:embed="rId13"/>
            <a:srcRect/>
            <a:stretch>
              <a:fillRect/>
            </a:stretch>
          </p:blipFill>
          <p:spPr bwMode="auto">
            <a:xfrm>
              <a:off x="1898650" y="3718070"/>
              <a:ext cx="723898" cy="229579"/>
            </a:xfrm>
            <a:prstGeom prst="rect">
              <a:avLst/>
            </a:prstGeom>
            <a:noFill/>
            <a:ln w="9525">
              <a:noFill/>
              <a:miter lim="800000"/>
              <a:headEnd/>
              <a:tailEnd/>
            </a:ln>
          </p:spPr>
        </p:pic>
      </p:grpSp>
      <p:pic>
        <p:nvPicPr>
          <p:cNvPr id="33803" name="Picture 33" descr="txp_fig.png"/>
          <p:cNvPicPr>
            <a:picLocks noChangeAspect="1"/>
          </p:cNvPicPr>
          <p:nvPr>
            <p:custDataLst>
              <p:tags r:id="rId1"/>
            </p:custDataLst>
          </p:nvPr>
        </p:nvPicPr>
        <p:blipFill>
          <a:blip r:embed="rId14"/>
          <a:srcRect/>
          <a:stretch>
            <a:fillRect/>
          </a:stretch>
        </p:blipFill>
        <p:spPr bwMode="auto">
          <a:xfrm>
            <a:off x="4114800" y="5484813"/>
            <a:ext cx="795338" cy="231775"/>
          </a:xfrm>
          <a:prstGeom prst="rect">
            <a:avLst/>
          </a:prstGeom>
          <a:noFill/>
          <a:ln w="9525">
            <a:noFill/>
            <a:miter lim="800000"/>
            <a:headEnd/>
            <a:tailEnd/>
          </a:ln>
        </p:spPr>
      </p:pic>
      <p:sp>
        <p:nvSpPr>
          <p:cNvPr id="33804" name="Text Box 4"/>
          <p:cNvSpPr txBox="1">
            <a:spLocks noChangeArrowheads="1"/>
          </p:cNvSpPr>
          <p:nvPr/>
        </p:nvSpPr>
        <p:spPr bwMode="auto">
          <a:xfrm>
            <a:off x="304800" y="6219825"/>
            <a:ext cx="8686800" cy="674688"/>
          </a:xfrm>
          <a:prstGeom prst="rect">
            <a:avLst/>
          </a:prstGeom>
          <a:noFill/>
          <a:ln w="9525">
            <a:noFill/>
            <a:miter lim="800000"/>
            <a:headEnd/>
            <a:tailEnd/>
          </a:ln>
        </p:spPr>
        <p:txBody>
          <a:bodyPr>
            <a:spAutoFit/>
          </a:bodyPr>
          <a:lstStyle/>
          <a:p>
            <a:pPr eaLnBrk="0" hangingPunct="0">
              <a:lnSpc>
                <a:spcPct val="90000"/>
              </a:lnSpc>
            </a:pPr>
            <a:r>
              <a:rPr lang="en-US" sz="1400">
                <a:solidFill>
                  <a:srgbClr val="006633"/>
                </a:solidFill>
                <a:latin typeface="Arial" charset="0"/>
                <a:cs typeface="Arial" charset="0"/>
              </a:rPr>
              <a:t>J. A. Bazerque, and G. B. Giannakis, “Distributed Spectrum Sensing for Cognitive Radio Networks by Exploiting Sparsity,” </a:t>
            </a:r>
            <a:r>
              <a:rPr lang="en-US" sz="1400" i="1">
                <a:solidFill>
                  <a:srgbClr val="006633"/>
                </a:solidFill>
                <a:latin typeface="Arial" charset="0"/>
                <a:cs typeface="Arial" charset="0"/>
              </a:rPr>
              <a:t>IEEE Transactions on Signal Processing,</a:t>
            </a:r>
            <a:r>
              <a:rPr lang="en-US" sz="1400">
                <a:solidFill>
                  <a:srgbClr val="006633"/>
                </a:solidFill>
                <a:latin typeface="Arial" charset="0"/>
                <a:cs typeface="Arial" charset="0"/>
              </a:rPr>
              <a:t> vol. 58, no. 3, pp. 1847-1862, March 2010. </a:t>
            </a:r>
          </a:p>
          <a:p>
            <a:pPr eaLnBrk="0" hangingPunct="0">
              <a:lnSpc>
                <a:spcPct val="90000"/>
              </a:lnSpc>
            </a:pPr>
            <a:endParaRPr lang="en-US" sz="1400">
              <a:solidFill>
                <a:srgbClr val="006633"/>
              </a:solidFill>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EB3E1127-72BC-41A4-8471-579032849362}" type="slidenum">
              <a:rPr lang="en-US" altLang="en-US"/>
              <a:pPr>
                <a:defRPr/>
              </a:pPr>
              <a:t>5</a:t>
            </a:fld>
            <a:endParaRPr lang="en-US" altLang="en-US"/>
          </a:p>
        </p:txBody>
      </p:sp>
      <p:sp>
        <p:nvSpPr>
          <p:cNvPr id="35842" name="Rectangle 5"/>
          <p:cNvSpPr>
            <a:spLocks noGrp="1" noChangeArrowheads="1"/>
          </p:cNvSpPr>
          <p:nvPr>
            <p:ph type="title" idx="4294967295"/>
          </p:nvPr>
        </p:nvSpPr>
        <p:spPr>
          <a:xfrm>
            <a:off x="0" y="22225"/>
            <a:ext cx="8229600" cy="990600"/>
          </a:xfrm>
        </p:spPr>
        <p:txBody>
          <a:bodyPr/>
          <a:lstStyle/>
          <a:p>
            <a:r>
              <a:rPr lang="en-US" sz="4000" smtClean="0">
                <a:solidFill>
                  <a:schemeClr val="accent2"/>
                </a:solidFill>
              </a:rPr>
              <a:t>Basis expansion model</a:t>
            </a:r>
          </a:p>
        </p:txBody>
      </p:sp>
      <p:sp>
        <p:nvSpPr>
          <p:cNvPr id="17" name="Content Placeholder 6"/>
          <p:cNvSpPr txBox="1">
            <a:spLocks/>
          </p:cNvSpPr>
          <p:nvPr/>
        </p:nvSpPr>
        <p:spPr bwMode="auto">
          <a:xfrm>
            <a:off x="609600" y="5462588"/>
            <a:ext cx="8839200" cy="6858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Tx/>
              <a:buChar char="•"/>
            </a:pPr>
            <a:r>
              <a:rPr lang="en-US" sz="2000">
                <a:latin typeface="Calibri" pitchFamily="34" charset="0"/>
              </a:rPr>
              <a:t>Learn shadowing effects from periodograms at spatially distributed CRs  </a:t>
            </a:r>
            <a:endParaRPr lang="en-US" sz="2400">
              <a:latin typeface="Calibri" pitchFamily="34" charset="0"/>
              <a:cs typeface="Times New Roman" pitchFamily="18" charset="0"/>
            </a:endParaRPr>
          </a:p>
        </p:txBody>
      </p:sp>
      <p:sp>
        <p:nvSpPr>
          <p:cNvPr id="35844" name="Content Placeholder 6"/>
          <p:cNvSpPr txBox="1">
            <a:spLocks/>
          </p:cNvSpPr>
          <p:nvPr/>
        </p:nvSpPr>
        <p:spPr bwMode="auto">
          <a:xfrm>
            <a:off x="609600" y="4633913"/>
            <a:ext cx="8229600" cy="6858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Tx/>
              <a:buChar char="•"/>
            </a:pPr>
            <a:r>
              <a:rPr lang="en-US" sz="2000">
                <a:latin typeface="Calibri" pitchFamily="34" charset="0"/>
              </a:rPr>
              <a:t>           :   </a:t>
            </a:r>
            <a:r>
              <a:rPr lang="en-US" sz="2000">
                <a:solidFill>
                  <a:schemeClr val="accent2"/>
                </a:solidFill>
                <a:latin typeface="Calibri" pitchFamily="34" charset="0"/>
              </a:rPr>
              <a:t>unknown</a:t>
            </a:r>
            <a:r>
              <a:rPr lang="en-US" sz="2000">
                <a:solidFill>
                  <a:srgbClr val="6600FF"/>
                </a:solidFill>
                <a:latin typeface="Calibri" pitchFamily="34" charset="0"/>
              </a:rPr>
              <a:t> </a:t>
            </a:r>
            <a:r>
              <a:rPr lang="en-US" sz="2000">
                <a:latin typeface="Calibri" pitchFamily="34" charset="0"/>
              </a:rPr>
              <a:t>dependence on spatial variable </a:t>
            </a:r>
            <a:endParaRPr lang="en-US" sz="2000">
              <a:latin typeface="Calibri" pitchFamily="34" charset="0"/>
              <a:cs typeface="Times New Roman" pitchFamily="18" charset="0"/>
            </a:endParaRPr>
          </a:p>
        </p:txBody>
      </p:sp>
      <p:grpSp>
        <p:nvGrpSpPr>
          <p:cNvPr id="3" name="Group 17"/>
          <p:cNvGrpSpPr>
            <a:grpSpLocks/>
          </p:cNvGrpSpPr>
          <p:nvPr/>
        </p:nvGrpSpPr>
        <p:grpSpPr bwMode="auto">
          <a:xfrm>
            <a:off x="609600" y="3832225"/>
            <a:ext cx="8229600" cy="685800"/>
            <a:chOff x="384" y="1892"/>
            <a:chExt cx="5184" cy="432"/>
          </a:xfrm>
        </p:grpSpPr>
        <p:sp>
          <p:nvSpPr>
            <p:cNvPr id="35855" name="Content Placeholder 6"/>
            <p:cNvSpPr txBox="1">
              <a:spLocks/>
            </p:cNvSpPr>
            <p:nvPr/>
          </p:nvSpPr>
          <p:spPr bwMode="auto">
            <a:xfrm>
              <a:off x="384" y="1892"/>
              <a:ext cx="5184" cy="432"/>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Tx/>
                <a:buChar char="•"/>
              </a:pPr>
              <a:r>
                <a:rPr lang="en-US" sz="2000">
                  <a:latin typeface="Calibri" pitchFamily="34" charset="0"/>
                </a:rPr>
                <a:t>           :  known bases accommodate prior knowledge</a:t>
              </a:r>
            </a:p>
          </p:txBody>
        </p:sp>
        <p:pic>
          <p:nvPicPr>
            <p:cNvPr id="35856" name="Picture 14" descr="txp_fig.png"/>
            <p:cNvPicPr>
              <a:picLocks noChangeAspect="1"/>
            </p:cNvPicPr>
            <p:nvPr>
              <p:custDataLst>
                <p:tags r:id="rId6"/>
              </p:custDataLst>
            </p:nvPr>
          </p:nvPicPr>
          <p:blipFill>
            <a:blip r:embed="rId9"/>
            <a:srcRect/>
            <a:stretch>
              <a:fillRect/>
            </a:stretch>
          </p:blipFill>
          <p:spPr bwMode="auto">
            <a:xfrm>
              <a:off x="654" y="1916"/>
              <a:ext cx="480" cy="196"/>
            </a:xfrm>
            <a:prstGeom prst="rect">
              <a:avLst/>
            </a:prstGeom>
            <a:noFill/>
            <a:ln w="9525">
              <a:noFill/>
              <a:miter lim="800000"/>
              <a:headEnd/>
              <a:tailEnd/>
            </a:ln>
          </p:spPr>
        </p:pic>
      </p:grpSp>
      <p:pic>
        <p:nvPicPr>
          <p:cNvPr id="35846" name="Picture 21" descr="txp_fig.png"/>
          <p:cNvPicPr>
            <a:picLocks noChangeAspect="1"/>
          </p:cNvPicPr>
          <p:nvPr>
            <p:custDataLst>
              <p:tags r:id="rId1"/>
            </p:custDataLst>
          </p:nvPr>
        </p:nvPicPr>
        <p:blipFill>
          <a:blip r:embed="rId10"/>
          <a:srcRect/>
          <a:stretch>
            <a:fillRect/>
          </a:stretch>
        </p:blipFill>
        <p:spPr bwMode="auto">
          <a:xfrm>
            <a:off x="1371600" y="2438400"/>
            <a:ext cx="3836988" cy="939800"/>
          </a:xfrm>
          <a:prstGeom prst="rect">
            <a:avLst/>
          </a:prstGeom>
          <a:noFill/>
          <a:ln w="9525">
            <a:noFill/>
            <a:miter lim="800000"/>
            <a:headEnd/>
            <a:tailEnd/>
          </a:ln>
        </p:spPr>
      </p:pic>
      <p:grpSp>
        <p:nvGrpSpPr>
          <p:cNvPr id="35847" name="Group 28"/>
          <p:cNvGrpSpPr>
            <a:grpSpLocks/>
          </p:cNvGrpSpPr>
          <p:nvPr/>
        </p:nvGrpSpPr>
        <p:grpSpPr bwMode="auto">
          <a:xfrm>
            <a:off x="5867400" y="1981200"/>
            <a:ext cx="2730500" cy="1752600"/>
            <a:chOff x="5867400" y="1143000"/>
            <a:chExt cx="2730743" cy="1752600"/>
          </a:xfrm>
        </p:grpSpPr>
        <p:grpSp>
          <p:nvGrpSpPr>
            <p:cNvPr id="35851" name="Group 13"/>
            <p:cNvGrpSpPr>
              <a:grpSpLocks/>
            </p:cNvGrpSpPr>
            <p:nvPr/>
          </p:nvGrpSpPr>
          <p:grpSpPr bwMode="auto">
            <a:xfrm>
              <a:off x="5867400" y="1295400"/>
              <a:ext cx="2552700" cy="1600200"/>
              <a:chOff x="5867400" y="838200"/>
              <a:chExt cx="2552700" cy="1600200"/>
            </a:xfrm>
          </p:grpSpPr>
          <p:pic>
            <p:nvPicPr>
              <p:cNvPr id="35853" name="Picture 128"/>
              <p:cNvPicPr>
                <a:picLocks noChangeAspect="1" noChangeArrowheads="1"/>
              </p:cNvPicPr>
              <p:nvPr/>
            </p:nvPicPr>
            <p:blipFill>
              <a:blip r:embed="rId11"/>
              <a:srcRect/>
              <a:stretch>
                <a:fillRect/>
              </a:stretch>
            </p:blipFill>
            <p:spPr bwMode="auto">
              <a:xfrm>
                <a:off x="5867400" y="838200"/>
                <a:ext cx="2552700" cy="1600200"/>
              </a:xfrm>
              <a:prstGeom prst="rect">
                <a:avLst/>
              </a:prstGeom>
              <a:noFill/>
              <a:ln w="9525">
                <a:noFill/>
                <a:miter lim="800000"/>
                <a:headEnd/>
                <a:tailEnd/>
              </a:ln>
            </p:spPr>
          </p:pic>
          <p:pic>
            <p:nvPicPr>
              <p:cNvPr id="35854" name="Picture 183" descr="txp_fig.png"/>
              <p:cNvPicPr>
                <a:picLocks noChangeAspect="1"/>
              </p:cNvPicPr>
              <p:nvPr>
                <p:custDataLst>
                  <p:tags r:id="rId5"/>
                </p:custDataLst>
              </p:nvPr>
            </p:nvPicPr>
            <p:blipFill>
              <a:blip r:embed="rId12"/>
              <a:srcRect/>
              <a:stretch>
                <a:fillRect/>
              </a:stretch>
            </p:blipFill>
            <p:spPr bwMode="auto">
              <a:xfrm>
                <a:off x="5927725" y="1239837"/>
                <a:ext cx="508000" cy="207963"/>
              </a:xfrm>
              <a:prstGeom prst="rect">
                <a:avLst/>
              </a:prstGeom>
              <a:noFill/>
              <a:ln w="9525">
                <a:noFill/>
                <a:miter lim="800000"/>
                <a:headEnd/>
                <a:tailEnd/>
              </a:ln>
            </p:spPr>
          </p:pic>
        </p:grpSp>
        <p:pic>
          <p:nvPicPr>
            <p:cNvPr id="35852" name="Picture 22" descr="txp_fig.png"/>
            <p:cNvPicPr>
              <a:picLocks noChangeAspect="1"/>
            </p:cNvPicPr>
            <p:nvPr>
              <p:custDataLst>
                <p:tags r:id="rId4"/>
              </p:custDataLst>
            </p:nvPr>
          </p:nvPicPr>
          <p:blipFill>
            <a:blip r:embed="rId13"/>
            <a:srcRect/>
            <a:stretch>
              <a:fillRect/>
            </a:stretch>
          </p:blipFill>
          <p:spPr bwMode="auto">
            <a:xfrm>
              <a:off x="6629400" y="1143000"/>
              <a:ext cx="1968743" cy="614373"/>
            </a:xfrm>
            <a:prstGeom prst="rect">
              <a:avLst/>
            </a:prstGeom>
            <a:noFill/>
            <a:ln w="9525">
              <a:noFill/>
              <a:miter lim="800000"/>
              <a:headEnd/>
              <a:tailEnd/>
            </a:ln>
          </p:spPr>
        </p:pic>
      </p:grpSp>
      <p:sp>
        <p:nvSpPr>
          <p:cNvPr id="35848" name="Content Placeholder 6"/>
          <p:cNvSpPr txBox="1">
            <a:spLocks/>
          </p:cNvSpPr>
          <p:nvPr/>
        </p:nvSpPr>
        <p:spPr bwMode="auto">
          <a:xfrm>
            <a:off x="685800" y="1676400"/>
            <a:ext cx="8229600" cy="685800"/>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Tx/>
              <a:buChar char="•"/>
            </a:pPr>
            <a:r>
              <a:rPr lang="en-US" sz="2000">
                <a:latin typeface="Calibri" pitchFamily="34" charset="0"/>
              </a:rPr>
              <a:t>Basis expansion  in the frequency  domain</a:t>
            </a:r>
          </a:p>
        </p:txBody>
      </p:sp>
      <p:pic>
        <p:nvPicPr>
          <p:cNvPr id="35849" name="Picture 25" descr="txp_fig.png"/>
          <p:cNvPicPr>
            <a:picLocks noChangeAspect="1"/>
          </p:cNvPicPr>
          <p:nvPr>
            <p:custDataLst>
              <p:tags r:id="rId2"/>
            </p:custDataLst>
          </p:nvPr>
        </p:nvPicPr>
        <p:blipFill>
          <a:blip r:embed="rId14"/>
          <a:srcRect/>
          <a:stretch>
            <a:fillRect/>
          </a:stretch>
        </p:blipFill>
        <p:spPr bwMode="auto">
          <a:xfrm>
            <a:off x="1012825" y="4710113"/>
            <a:ext cx="746125" cy="304800"/>
          </a:xfrm>
          <a:prstGeom prst="rect">
            <a:avLst/>
          </a:prstGeom>
          <a:noFill/>
          <a:ln w="9525">
            <a:noFill/>
            <a:miter lim="800000"/>
            <a:headEnd/>
            <a:tailEnd/>
          </a:ln>
        </p:spPr>
      </p:pic>
      <p:pic>
        <p:nvPicPr>
          <p:cNvPr id="35850" name="Picture 27" descr="txp_fig.png"/>
          <p:cNvPicPr>
            <a:picLocks noChangeAspect="1"/>
          </p:cNvPicPr>
          <p:nvPr>
            <p:custDataLst>
              <p:tags r:id="rId3"/>
            </p:custDataLst>
          </p:nvPr>
        </p:nvPicPr>
        <p:blipFill>
          <a:blip r:embed="rId15"/>
          <a:srcRect/>
          <a:stretch>
            <a:fillRect/>
          </a:stretch>
        </p:blipFill>
        <p:spPr bwMode="auto">
          <a:xfrm>
            <a:off x="6248400" y="4772025"/>
            <a:ext cx="198438" cy="15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8" descr="txp_fig.png"/>
          <p:cNvPicPr>
            <a:picLocks noChangeAspect="1"/>
          </p:cNvPicPr>
          <p:nvPr>
            <p:custDataLst>
              <p:tags r:id="rId1"/>
            </p:custDataLst>
          </p:nvPr>
        </p:nvPicPr>
        <p:blipFill>
          <a:blip r:embed="rId7"/>
          <a:srcRect/>
          <a:stretch>
            <a:fillRect/>
          </a:stretch>
        </p:blipFill>
        <p:spPr bwMode="auto">
          <a:xfrm>
            <a:off x="881063" y="2268538"/>
            <a:ext cx="7604125" cy="2089150"/>
          </a:xfrm>
          <a:prstGeom prst="rect">
            <a:avLst/>
          </a:prstGeom>
          <a:noFill/>
          <a:ln w="9525">
            <a:noFill/>
            <a:miter lim="800000"/>
            <a:headEnd/>
            <a:tailEnd/>
          </a:ln>
        </p:spPr>
      </p:pic>
      <p:sp>
        <p:nvSpPr>
          <p:cNvPr id="27650"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A9DDAD0C-0461-404C-925E-E4402BE76578}" type="slidenum">
              <a:rPr lang="en-US" altLang="en-US"/>
              <a:pPr>
                <a:defRPr/>
              </a:pPr>
              <a:t>6</a:t>
            </a:fld>
            <a:endParaRPr lang="en-US" altLang="en-US"/>
          </a:p>
        </p:txBody>
      </p:sp>
      <p:sp>
        <p:nvSpPr>
          <p:cNvPr id="27651" name="Rectangle 5"/>
          <p:cNvSpPr>
            <a:spLocks noGrp="1" noChangeArrowheads="1"/>
          </p:cNvSpPr>
          <p:nvPr>
            <p:ph type="title" idx="4294967295"/>
          </p:nvPr>
        </p:nvSpPr>
        <p:spPr>
          <a:xfrm>
            <a:off x="457200" y="173038"/>
            <a:ext cx="8686800" cy="741362"/>
          </a:xfrm>
        </p:spPr>
        <p:txBody>
          <a:bodyPr rtlCol="0">
            <a:normAutofit fontScale="90000"/>
          </a:bodyPr>
          <a:lstStyle/>
          <a:p>
            <a:pPr fontAlgn="auto">
              <a:spcAft>
                <a:spcPts val="0"/>
              </a:spcAft>
              <a:defRPr/>
            </a:pPr>
            <a:r>
              <a:rPr lang="en-US" altLang="ko-KR" dirty="0" smtClean="0">
                <a:solidFill>
                  <a:schemeClr val="accent2"/>
                </a:solidFill>
                <a:ea typeface="Gulim" pitchFamily="34" charset="-127"/>
              </a:rPr>
              <a:t>Nonparametric compressed sensing</a:t>
            </a:r>
            <a:endParaRPr lang="en-US" dirty="0" smtClean="0">
              <a:solidFill>
                <a:schemeClr val="accent2"/>
              </a:solidFill>
              <a:ea typeface="Gulim" pitchFamily="34" charset="-127"/>
            </a:endParaRPr>
          </a:p>
        </p:txBody>
      </p:sp>
      <p:sp>
        <p:nvSpPr>
          <p:cNvPr id="37892" name="Content Placeholder 6"/>
          <p:cNvSpPr>
            <a:spLocks noGrp="1"/>
          </p:cNvSpPr>
          <p:nvPr>
            <p:ph idx="4294967295"/>
          </p:nvPr>
        </p:nvSpPr>
        <p:spPr>
          <a:xfrm>
            <a:off x="457200" y="1295400"/>
            <a:ext cx="8229600" cy="457200"/>
          </a:xfrm>
        </p:spPr>
        <p:txBody>
          <a:bodyPr/>
          <a:lstStyle/>
          <a:p>
            <a:pPr>
              <a:buClr>
                <a:schemeClr val="tx2"/>
              </a:buClr>
            </a:pPr>
            <a:r>
              <a:rPr lang="en-US" sz="2000" smtClean="0">
                <a:cs typeface="Arial" charset="0"/>
              </a:rPr>
              <a:t>Twofold regularization of variational LS estimator for  </a:t>
            </a:r>
          </a:p>
        </p:txBody>
      </p:sp>
      <p:pic>
        <p:nvPicPr>
          <p:cNvPr id="37893" name="Picture 19" descr="txp_fig.png"/>
          <p:cNvPicPr>
            <a:picLocks noChangeAspect="1"/>
          </p:cNvPicPr>
          <p:nvPr>
            <p:custDataLst>
              <p:tags r:id="rId2"/>
            </p:custDataLst>
          </p:nvPr>
        </p:nvPicPr>
        <p:blipFill>
          <a:blip r:embed="rId8"/>
          <a:srcRect/>
          <a:stretch>
            <a:fillRect/>
          </a:stretch>
        </p:blipFill>
        <p:spPr bwMode="auto">
          <a:xfrm>
            <a:off x="6416675" y="1371600"/>
            <a:ext cx="746125" cy="304800"/>
          </a:xfrm>
          <a:prstGeom prst="rect">
            <a:avLst/>
          </a:prstGeom>
          <a:noFill/>
          <a:ln w="9525">
            <a:noFill/>
            <a:miter lim="800000"/>
            <a:headEnd/>
            <a:tailEnd/>
          </a:ln>
        </p:spPr>
      </p:pic>
      <p:grpSp>
        <p:nvGrpSpPr>
          <p:cNvPr id="37894" name="Group 24"/>
          <p:cNvGrpSpPr>
            <a:grpSpLocks/>
          </p:cNvGrpSpPr>
          <p:nvPr/>
        </p:nvGrpSpPr>
        <p:grpSpPr bwMode="auto">
          <a:xfrm>
            <a:off x="468313" y="1981200"/>
            <a:ext cx="8294687" cy="2774950"/>
            <a:chOff x="468312" y="1644650"/>
            <a:chExt cx="8294687" cy="2774950"/>
          </a:xfrm>
        </p:grpSpPr>
        <p:sp>
          <p:nvSpPr>
            <p:cNvPr id="26" name="Rounded Rectangle 25"/>
            <p:cNvSpPr/>
            <p:nvPr/>
          </p:nvSpPr>
          <p:spPr>
            <a:xfrm>
              <a:off x="4600574" y="3124200"/>
              <a:ext cx="3978275" cy="990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03" name="TextBox 31"/>
            <p:cNvSpPr txBox="1">
              <a:spLocks noChangeArrowheads="1"/>
            </p:cNvSpPr>
            <p:nvPr/>
          </p:nvSpPr>
          <p:spPr bwMode="auto">
            <a:xfrm>
              <a:off x="5057336" y="4094872"/>
              <a:ext cx="2743200" cy="307777"/>
            </a:xfrm>
            <a:prstGeom prst="rect">
              <a:avLst/>
            </a:prstGeom>
            <a:noFill/>
            <a:ln w="9525">
              <a:noFill/>
              <a:miter lim="800000"/>
              <a:headEnd/>
              <a:tailEnd/>
            </a:ln>
          </p:spPr>
          <p:txBody>
            <a:bodyPr>
              <a:spAutoFit/>
            </a:bodyPr>
            <a:lstStyle/>
            <a:p>
              <a:pPr algn="ctr"/>
              <a:r>
                <a:rPr lang="en-US" sz="1400">
                  <a:solidFill>
                    <a:schemeClr val="accent2"/>
                  </a:solidFill>
                  <a:latin typeface="Calibri" pitchFamily="34" charset="0"/>
                  <a:cs typeface="Arial" charset="0"/>
                </a:rPr>
                <a:t>sparsity enforcing penalty</a:t>
              </a:r>
            </a:p>
          </p:txBody>
        </p:sp>
        <p:sp>
          <p:nvSpPr>
            <p:cNvPr id="18" name="Rounded Rectangle 17"/>
            <p:cNvSpPr/>
            <p:nvPr/>
          </p:nvSpPr>
          <p:spPr>
            <a:xfrm>
              <a:off x="468312" y="1644650"/>
              <a:ext cx="8294687" cy="277495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21"/>
            <p:cNvSpPr/>
            <p:nvPr/>
          </p:nvSpPr>
          <p:spPr>
            <a:xfrm>
              <a:off x="1114424" y="3124200"/>
              <a:ext cx="3276600" cy="990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06" name="TextBox 31"/>
            <p:cNvSpPr txBox="1">
              <a:spLocks noChangeArrowheads="1"/>
            </p:cNvSpPr>
            <p:nvPr/>
          </p:nvSpPr>
          <p:spPr bwMode="auto">
            <a:xfrm>
              <a:off x="1182856" y="4097755"/>
              <a:ext cx="2743200" cy="307777"/>
            </a:xfrm>
            <a:prstGeom prst="rect">
              <a:avLst/>
            </a:prstGeom>
            <a:noFill/>
            <a:ln w="9525">
              <a:noFill/>
              <a:miter lim="800000"/>
              <a:headEnd/>
              <a:tailEnd/>
            </a:ln>
          </p:spPr>
          <p:txBody>
            <a:bodyPr>
              <a:spAutoFit/>
            </a:bodyPr>
            <a:lstStyle/>
            <a:p>
              <a:pPr algn="ctr"/>
              <a:r>
                <a:rPr lang="en-US" sz="1400">
                  <a:solidFill>
                    <a:schemeClr val="accent2"/>
                  </a:solidFill>
                  <a:latin typeface="Calibri" pitchFamily="34" charset="0"/>
                  <a:cs typeface="Arial" charset="0"/>
                </a:rPr>
                <a:t>smoothness regularization</a:t>
              </a:r>
            </a:p>
          </p:txBody>
        </p:sp>
      </p:grpSp>
      <p:grpSp>
        <p:nvGrpSpPr>
          <p:cNvPr id="37895" name="Group 36"/>
          <p:cNvGrpSpPr>
            <a:grpSpLocks/>
          </p:cNvGrpSpPr>
          <p:nvPr/>
        </p:nvGrpSpPr>
        <p:grpSpPr bwMode="auto">
          <a:xfrm>
            <a:off x="457200" y="5000625"/>
            <a:ext cx="8229600" cy="1095375"/>
            <a:chOff x="457200" y="5181600"/>
            <a:chExt cx="8229600" cy="1094936"/>
          </a:xfrm>
        </p:grpSpPr>
        <p:sp>
          <p:nvSpPr>
            <p:cNvPr id="35" name="Content Placeholder 6"/>
            <p:cNvSpPr txBox="1">
              <a:spLocks/>
            </p:cNvSpPr>
            <p:nvPr/>
          </p:nvSpPr>
          <p:spPr bwMode="auto">
            <a:xfrm>
              <a:off x="457200" y="5181600"/>
              <a:ext cx="8229600" cy="457017"/>
            </a:xfrm>
            <a:prstGeom prst="rect">
              <a:avLst/>
            </a:prstGeom>
            <a:noFill/>
            <a:ln w="9525">
              <a:noFill/>
              <a:miter lim="800000"/>
              <a:headEnd/>
              <a:tailEnd/>
            </a:ln>
          </p:spPr>
          <p:txBody>
            <a:bodyPr/>
            <a:lstStyle/>
            <a:p>
              <a:pPr marL="342900" indent="-342900" eaLnBrk="0" hangingPunct="0">
                <a:spcBef>
                  <a:spcPct val="20000"/>
                </a:spcBef>
                <a:buClr>
                  <a:schemeClr val="tx2"/>
                </a:buClr>
                <a:buSzPct val="100000"/>
                <a:buFontTx/>
                <a:buBlip>
                  <a:blip r:embed="rId9"/>
                </a:buBlip>
                <a:defRPr/>
              </a:pPr>
              <a:r>
                <a:rPr lang="en-US" sz="2000" kern="0" dirty="0">
                  <a:latin typeface="Calibri" pitchFamily="34" charset="0"/>
                  <a:cs typeface="Arial" pitchFamily="34" charset="0"/>
                </a:rPr>
                <a:t> </a:t>
              </a:r>
              <a:r>
                <a:rPr lang="en-US" sz="2000" kern="0" dirty="0">
                  <a:latin typeface="Calibri" pitchFamily="34" charset="0"/>
                  <a:cs typeface="Arial" pitchFamily="34" charset="0"/>
                </a:rPr>
                <a:t>Goals: </a:t>
              </a:r>
            </a:p>
            <a:p>
              <a:pPr marL="800100" lvl="1" indent="-342900" eaLnBrk="0" hangingPunct="0">
                <a:spcBef>
                  <a:spcPct val="20000"/>
                </a:spcBef>
                <a:buClr>
                  <a:schemeClr val="tx2"/>
                </a:buClr>
                <a:buSzPct val="70000"/>
                <a:buFontTx/>
                <a:buBlip>
                  <a:blip r:embed="rId10"/>
                </a:buBlip>
                <a:defRPr/>
              </a:pPr>
              <a:r>
                <a:rPr lang="en-US" sz="2000" kern="0" dirty="0">
                  <a:latin typeface="Calibri" pitchFamily="34" charset="0"/>
                  <a:cs typeface="Arial" pitchFamily="34" charset="0"/>
                </a:rPr>
                <a:t>Avoid </a:t>
              </a:r>
              <a:r>
                <a:rPr lang="en-US" sz="2000" kern="0" dirty="0" err="1">
                  <a:latin typeface="Calibri" pitchFamily="34" charset="0"/>
                  <a:cs typeface="Arial" pitchFamily="34" charset="0"/>
                </a:rPr>
                <a:t>overfitting</a:t>
              </a:r>
              <a:r>
                <a:rPr lang="en-US" sz="2000" kern="0" dirty="0">
                  <a:latin typeface="Calibri" pitchFamily="34" charset="0"/>
                  <a:cs typeface="Arial" pitchFamily="34" charset="0"/>
                </a:rPr>
                <a:t> by promoting smoothness</a:t>
              </a:r>
            </a:p>
            <a:p>
              <a:pPr marL="800100" lvl="1" indent="-342900" eaLnBrk="0" hangingPunct="0">
                <a:spcBef>
                  <a:spcPct val="20000"/>
                </a:spcBef>
                <a:buClr>
                  <a:schemeClr val="tx2"/>
                </a:buClr>
                <a:buSzPct val="70000"/>
                <a:buFontTx/>
                <a:buBlip>
                  <a:blip r:embed="rId10"/>
                </a:buBlip>
                <a:defRPr/>
              </a:pPr>
              <a:r>
                <a:rPr lang="en-US" sz="2000" kern="0" dirty="0">
                  <a:latin typeface="Calibri" pitchFamily="34" charset="0"/>
                  <a:cs typeface="Arial" pitchFamily="34" charset="0"/>
                </a:rPr>
                <a:t>Nonparametric basis selection (                                           not selected)</a:t>
              </a:r>
            </a:p>
          </p:txBody>
        </p:sp>
        <p:pic>
          <p:nvPicPr>
            <p:cNvPr id="37899" name="Picture 27" descr="txp_fig.png"/>
            <p:cNvPicPr>
              <a:picLocks noChangeAspect="1"/>
            </p:cNvPicPr>
            <p:nvPr>
              <p:custDataLst>
                <p:tags r:id="rId3"/>
              </p:custDataLst>
            </p:nvPr>
          </p:nvPicPr>
          <p:blipFill>
            <a:blip r:embed="rId11"/>
            <a:srcRect/>
            <a:stretch>
              <a:fillRect/>
            </a:stretch>
          </p:blipFill>
          <p:spPr bwMode="auto">
            <a:xfrm>
              <a:off x="4648200" y="6011820"/>
              <a:ext cx="1205132" cy="264716"/>
            </a:xfrm>
            <a:prstGeom prst="rect">
              <a:avLst/>
            </a:prstGeom>
            <a:noFill/>
            <a:ln w="9525">
              <a:noFill/>
              <a:miter lim="800000"/>
              <a:headEnd/>
              <a:tailEnd/>
            </a:ln>
          </p:spPr>
        </p:pic>
        <p:sp>
          <p:nvSpPr>
            <p:cNvPr id="31" name="Right Arrow 30"/>
            <p:cNvSpPr/>
            <p:nvPr/>
          </p:nvSpPr>
          <p:spPr>
            <a:xfrm>
              <a:off x="5943600" y="6033746"/>
              <a:ext cx="304800" cy="242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901" name="Picture 14" descr="txp_fig.png"/>
            <p:cNvPicPr>
              <a:picLocks noChangeAspect="1"/>
            </p:cNvPicPr>
            <p:nvPr>
              <p:custDataLst>
                <p:tags r:id="rId4"/>
              </p:custDataLst>
            </p:nvPr>
          </p:nvPicPr>
          <p:blipFill>
            <a:blip r:embed="rId12"/>
            <a:srcRect/>
            <a:stretch>
              <a:fillRect/>
            </a:stretch>
          </p:blipFill>
          <p:spPr bwMode="auto">
            <a:xfrm>
              <a:off x="6324600" y="6006304"/>
              <a:ext cx="661791" cy="270231"/>
            </a:xfrm>
            <a:prstGeom prst="rect">
              <a:avLst/>
            </a:prstGeom>
            <a:noFill/>
            <a:ln w="9525">
              <a:noFill/>
              <a:miter lim="800000"/>
              <a:headEnd/>
              <a:tailEnd/>
            </a:ln>
          </p:spPr>
        </p:pic>
      </p:grpSp>
      <p:sp>
        <p:nvSpPr>
          <p:cNvPr id="37896" name="Rectangle 3"/>
          <p:cNvSpPr>
            <a:spLocks noChangeArrowheads="1"/>
          </p:cNvSpPr>
          <p:nvPr/>
        </p:nvSpPr>
        <p:spPr bwMode="auto">
          <a:xfrm>
            <a:off x="7848600" y="21336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(P2)</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37897" name="Text Box 4"/>
          <p:cNvSpPr txBox="1">
            <a:spLocks noChangeArrowheads="1"/>
          </p:cNvSpPr>
          <p:nvPr/>
        </p:nvSpPr>
        <p:spPr bwMode="auto">
          <a:xfrm>
            <a:off x="304800" y="6219825"/>
            <a:ext cx="8686800" cy="479425"/>
          </a:xfrm>
          <a:prstGeom prst="rect">
            <a:avLst/>
          </a:prstGeom>
          <a:noFill/>
          <a:ln w="9525">
            <a:noFill/>
            <a:miter lim="800000"/>
            <a:headEnd/>
            <a:tailEnd/>
          </a:ln>
        </p:spPr>
        <p:txBody>
          <a:bodyPr>
            <a:spAutoFit/>
          </a:bodyPr>
          <a:lstStyle/>
          <a:p>
            <a:pPr eaLnBrk="0" hangingPunct="0">
              <a:lnSpc>
                <a:spcPct val="90000"/>
              </a:lnSpc>
            </a:pPr>
            <a:r>
              <a:rPr lang="en-US" sz="1400">
                <a:solidFill>
                  <a:srgbClr val="006633"/>
                </a:solidFill>
                <a:latin typeface="Arial" charset="0"/>
                <a:cs typeface="Arial" charset="0"/>
              </a:rPr>
              <a:t>J. A. Bazerque, G. Mateos, and G. B. Giannakis, "Group-Lasso on Splines for Spectrum Cartography," </a:t>
            </a:r>
            <a:r>
              <a:rPr lang="en-US" sz="1400" i="1">
                <a:solidFill>
                  <a:srgbClr val="006633"/>
                </a:solidFill>
                <a:latin typeface="Arial" charset="0"/>
                <a:cs typeface="Arial" charset="0"/>
              </a:rPr>
              <a:t>IEEE Transactions on Signal Processing,</a:t>
            </a:r>
            <a:r>
              <a:rPr lang="en-US" sz="1400">
                <a:solidFill>
                  <a:srgbClr val="006633"/>
                </a:solidFill>
                <a:latin typeface="Arial" charset="0"/>
                <a:cs typeface="Arial" charset="0"/>
              </a:rPr>
              <a:t> submitted June 2010; also arXiv D.O.I 1010.0274v1[stat.ME]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bwMode="auto">
          <a:ln>
            <a:miter lim="800000"/>
            <a:headEnd/>
            <a:tailEnd/>
          </a:ln>
        </p:spPr>
        <p:txBody>
          <a:bodyPr wrap="square" numCol="1" anchor="t" anchorCtr="0" compatLnSpc="1">
            <a:prstTxWarp prst="textNoShape">
              <a:avLst/>
            </a:prstTxWarp>
          </a:bodyPr>
          <a:lstStyle/>
          <a:p>
            <a:pPr>
              <a:defRPr/>
            </a:pPr>
            <a:fld id="{D0BBAD13-1228-4B7D-A193-E6F311C4B7EB}" type="slidenum">
              <a:rPr lang="en-US" altLang="en-US"/>
              <a:pPr>
                <a:defRPr/>
              </a:pPr>
              <a:t>7</a:t>
            </a:fld>
            <a:endParaRPr lang="en-US" altLang="en-US" dirty="0"/>
          </a:p>
        </p:txBody>
      </p:sp>
      <p:sp>
        <p:nvSpPr>
          <p:cNvPr id="27651" name="Rectangle 5"/>
          <p:cNvSpPr>
            <a:spLocks noGrp="1" noChangeArrowheads="1"/>
          </p:cNvSpPr>
          <p:nvPr>
            <p:ph type="title" idx="4294967295"/>
          </p:nvPr>
        </p:nvSpPr>
        <p:spPr>
          <a:xfrm>
            <a:off x="457200" y="173038"/>
            <a:ext cx="8686800" cy="741362"/>
          </a:xfrm>
        </p:spPr>
        <p:txBody>
          <a:bodyPr rtlCol="0">
            <a:normAutofit fontScale="90000"/>
          </a:bodyPr>
          <a:lstStyle/>
          <a:p>
            <a:pPr fontAlgn="auto">
              <a:spcAft>
                <a:spcPts val="0"/>
              </a:spcAft>
              <a:defRPr/>
            </a:pPr>
            <a:r>
              <a:rPr lang="en-US" altLang="ko-KR" dirty="0" smtClean="0">
                <a:solidFill>
                  <a:schemeClr val="accent2"/>
                </a:solidFill>
                <a:ea typeface="Gulim" pitchFamily="34" charset="-127"/>
              </a:rPr>
              <a:t>Lassoing bases</a:t>
            </a:r>
            <a:endParaRPr lang="en-US" dirty="0" smtClean="0">
              <a:solidFill>
                <a:schemeClr val="accent2"/>
              </a:solidFill>
              <a:ea typeface="Gulim" pitchFamily="34" charset="-127"/>
            </a:endParaRPr>
          </a:p>
        </p:txBody>
      </p:sp>
      <p:sp>
        <p:nvSpPr>
          <p:cNvPr id="21" name="Content Placeholder 6"/>
          <p:cNvSpPr txBox="1">
            <a:spLocks/>
          </p:cNvSpPr>
          <p:nvPr/>
        </p:nvSpPr>
        <p:spPr bwMode="auto">
          <a:xfrm>
            <a:off x="533400" y="1219200"/>
            <a:ext cx="8229600" cy="685800"/>
          </a:xfrm>
          <a:prstGeom prst="rect">
            <a:avLst/>
          </a:prstGeom>
          <a:noFill/>
          <a:ln w="9525">
            <a:noFill/>
            <a:miter lim="800000"/>
            <a:headEnd/>
            <a:tailEnd/>
          </a:ln>
        </p:spPr>
        <p:txBody>
          <a:bodyPr/>
          <a:lstStyle/>
          <a:p>
            <a:pPr marL="342900" indent="-342900" eaLnBrk="0" hangingPunct="0">
              <a:spcBef>
                <a:spcPct val="20000"/>
              </a:spcBef>
              <a:buClr>
                <a:schemeClr val="accent1"/>
              </a:buClr>
              <a:buSzPct val="100000"/>
              <a:buFontTx/>
              <a:buBlip>
                <a:blip r:embed="rId19"/>
              </a:buBlip>
              <a:defRPr/>
            </a:pPr>
            <a:r>
              <a:rPr lang="en-US" sz="2000" kern="0" dirty="0">
                <a:solidFill>
                  <a:schemeClr val="accent2"/>
                </a:solidFill>
                <a:latin typeface="Calibri" pitchFamily="34" charset="0"/>
                <a:cs typeface="Arial" pitchFamily="34" charset="0"/>
              </a:rPr>
              <a:t>Result</a:t>
            </a:r>
            <a:r>
              <a:rPr lang="en-US" sz="2000" kern="0" dirty="0">
                <a:solidFill>
                  <a:srgbClr val="6600FF"/>
                </a:solidFill>
                <a:latin typeface="Calibri" pitchFamily="34" charset="0"/>
                <a:cs typeface="Arial" pitchFamily="34" charset="0"/>
              </a:rPr>
              <a:t>: </a:t>
            </a:r>
            <a:r>
              <a:rPr lang="en-US" sz="2000" kern="0" dirty="0">
                <a:latin typeface="Calibri" pitchFamily="34" charset="0"/>
                <a:cs typeface="Arial" pitchFamily="34" charset="0"/>
              </a:rPr>
              <a:t> </a:t>
            </a:r>
            <a:r>
              <a:rPr lang="en-US" sz="2000" kern="0" dirty="0">
                <a:latin typeface="Calibri" pitchFamily="34" charset="0"/>
                <a:cs typeface="Arial" pitchFamily="34" charset="0"/>
              </a:rPr>
              <a:t>O</a:t>
            </a:r>
            <a:r>
              <a:rPr lang="en-US" sz="2000" kern="0" dirty="0">
                <a:latin typeface="Calibri" pitchFamily="34" charset="0"/>
                <a:cs typeface="Arial" pitchFamily="34" charset="0"/>
              </a:rPr>
              <a:t>ptimal                             </a:t>
            </a:r>
            <a:r>
              <a:rPr lang="en-US" sz="2000" i="1" kern="0" dirty="0">
                <a:latin typeface="Calibri" pitchFamily="34" charset="0"/>
                <a:cs typeface="Arial" pitchFamily="34" charset="0"/>
              </a:rPr>
              <a:t>finite-dimensional</a:t>
            </a:r>
            <a:r>
              <a:rPr lang="en-US" sz="2000" kern="0" dirty="0">
                <a:latin typeface="Calibri" pitchFamily="34" charset="0"/>
                <a:cs typeface="Arial" pitchFamily="34" charset="0"/>
              </a:rPr>
              <a:t> </a:t>
            </a:r>
            <a:r>
              <a:rPr lang="en-US" sz="2000" kern="0" dirty="0">
                <a:latin typeface="Calibri" pitchFamily="34" charset="0"/>
                <a:cs typeface="Arial" pitchFamily="34" charset="0"/>
              </a:rPr>
              <a:t>kernel </a:t>
            </a:r>
            <a:r>
              <a:rPr lang="en-US" sz="2000" kern="0" dirty="0">
                <a:latin typeface="Calibri" pitchFamily="34" charset="0"/>
                <a:cs typeface="Arial" pitchFamily="34" charset="0"/>
              </a:rPr>
              <a:t>interpolator</a:t>
            </a:r>
            <a:endParaRPr lang="en-US" sz="2000" kern="0" dirty="0">
              <a:latin typeface="Calibri" pitchFamily="34" charset="0"/>
              <a:cs typeface="Arial" pitchFamily="34" charset="0"/>
            </a:endParaRPr>
          </a:p>
        </p:txBody>
      </p:sp>
      <p:pic>
        <p:nvPicPr>
          <p:cNvPr id="39940" name="Picture 24" descr="txp_fig.png"/>
          <p:cNvPicPr>
            <a:picLocks noChangeAspect="1"/>
          </p:cNvPicPr>
          <p:nvPr>
            <p:custDataLst>
              <p:tags r:id="rId1"/>
            </p:custDataLst>
          </p:nvPr>
        </p:nvPicPr>
        <p:blipFill>
          <a:blip r:embed="rId20"/>
          <a:srcRect/>
          <a:stretch>
            <a:fillRect/>
          </a:stretch>
        </p:blipFill>
        <p:spPr bwMode="auto">
          <a:xfrm>
            <a:off x="2771775" y="1295400"/>
            <a:ext cx="657225" cy="268288"/>
          </a:xfrm>
          <a:prstGeom prst="rect">
            <a:avLst/>
          </a:prstGeom>
          <a:noFill/>
          <a:ln w="9525">
            <a:noFill/>
            <a:miter lim="800000"/>
            <a:headEnd/>
            <a:tailEnd/>
          </a:ln>
        </p:spPr>
      </p:pic>
      <p:sp>
        <p:nvSpPr>
          <p:cNvPr id="28" name="Content Placeholder 6"/>
          <p:cNvSpPr txBox="1">
            <a:spLocks/>
          </p:cNvSpPr>
          <p:nvPr/>
        </p:nvSpPr>
        <p:spPr bwMode="auto">
          <a:xfrm>
            <a:off x="838200" y="2557463"/>
            <a:ext cx="1447800" cy="685800"/>
          </a:xfrm>
          <a:prstGeom prst="rect">
            <a:avLst/>
          </a:prstGeom>
          <a:noFill/>
          <a:ln w="9525">
            <a:noFill/>
            <a:miter lim="800000"/>
            <a:headEnd/>
            <a:tailEnd/>
          </a:ln>
        </p:spPr>
        <p:txBody>
          <a:bodyPr/>
          <a:lstStyle/>
          <a:p>
            <a:pPr marL="342900" indent="-342900" eaLnBrk="0" hangingPunct="0">
              <a:spcBef>
                <a:spcPct val="20000"/>
              </a:spcBef>
              <a:buClr>
                <a:schemeClr val="accent1"/>
              </a:buClr>
              <a:buSzPct val="100000"/>
              <a:defRPr/>
            </a:pPr>
            <a:r>
              <a:rPr lang="en-US" sz="2000" kern="0" dirty="0">
                <a:latin typeface="Calibri" pitchFamily="34" charset="0"/>
                <a:cs typeface="Arial" pitchFamily="34" charset="0"/>
              </a:rPr>
              <a:t>with kernel </a:t>
            </a:r>
            <a:endParaRPr lang="en-US" sz="2000" kern="0" dirty="0">
              <a:latin typeface="Calibri" pitchFamily="34" charset="0"/>
              <a:cs typeface="Arial" pitchFamily="34" charset="0"/>
            </a:endParaRPr>
          </a:p>
        </p:txBody>
      </p:sp>
      <p:sp>
        <p:nvSpPr>
          <p:cNvPr id="31" name="Content Placeholder 6"/>
          <p:cNvSpPr txBox="1">
            <a:spLocks/>
          </p:cNvSpPr>
          <p:nvPr/>
        </p:nvSpPr>
        <p:spPr bwMode="auto">
          <a:xfrm>
            <a:off x="990600" y="4343400"/>
            <a:ext cx="8229600" cy="685800"/>
          </a:xfrm>
          <a:prstGeom prst="rect">
            <a:avLst/>
          </a:prstGeom>
          <a:noFill/>
          <a:ln w="9525">
            <a:noFill/>
            <a:miter lim="800000"/>
            <a:headEnd/>
            <a:tailEnd/>
          </a:ln>
        </p:spPr>
        <p:txBody>
          <a:bodyPr/>
          <a:lstStyle/>
          <a:p>
            <a:pPr marL="342900" indent="-342900" eaLnBrk="0" hangingPunct="0">
              <a:spcBef>
                <a:spcPct val="20000"/>
              </a:spcBef>
              <a:buClr>
                <a:schemeClr val="accent1"/>
              </a:buClr>
              <a:buSzPct val="70000"/>
              <a:buFontTx/>
              <a:buChar char="•"/>
            </a:pPr>
            <a:r>
              <a:rPr lang="en-US" sz="2000">
                <a:latin typeface="Calibri" pitchFamily="34" charset="0"/>
                <a:cs typeface="Arial" charset="0"/>
              </a:rPr>
              <a:t>Substituting </a:t>
            </a:r>
            <a:r>
              <a:rPr lang="en-US" sz="2000"/>
              <a:t>( ) </a:t>
            </a:r>
            <a:r>
              <a:rPr lang="en-US" sz="2000">
                <a:latin typeface="Calibri" pitchFamily="34" charset="0"/>
                <a:cs typeface="Arial" charset="0"/>
              </a:rPr>
              <a:t>in </a:t>
            </a:r>
            <a:r>
              <a:rPr lang="en-US" sz="2000"/>
              <a:t>(P2)      </a:t>
            </a:r>
            <a:r>
              <a:rPr lang="en-US" sz="2000">
                <a:latin typeface="Calibri" pitchFamily="34" charset="0"/>
              </a:rPr>
              <a:t>          Group-Lasso on </a:t>
            </a:r>
          </a:p>
          <a:p>
            <a:pPr marL="342900" indent="-342900" eaLnBrk="0" hangingPunct="0">
              <a:spcBef>
                <a:spcPct val="20000"/>
              </a:spcBef>
              <a:buClr>
                <a:schemeClr val="accent1"/>
              </a:buClr>
              <a:buSzPct val="100000"/>
            </a:pPr>
            <a:r>
              <a:rPr lang="en-US" sz="2000">
                <a:latin typeface="Calibri" pitchFamily="34" charset="0"/>
                <a:cs typeface="Arial" charset="0"/>
              </a:rPr>
              <a:t>   </a:t>
            </a:r>
          </a:p>
        </p:txBody>
      </p:sp>
      <p:sp>
        <p:nvSpPr>
          <p:cNvPr id="39943" name="Rectangle 3"/>
          <p:cNvSpPr>
            <a:spLocks noChangeArrowheads="1"/>
          </p:cNvSpPr>
          <p:nvPr/>
        </p:nvSpPr>
        <p:spPr bwMode="auto">
          <a:xfrm>
            <a:off x="7620000" y="18288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38" name="Right Arrow 37"/>
          <p:cNvSpPr/>
          <p:nvPr/>
        </p:nvSpPr>
        <p:spPr>
          <a:xfrm>
            <a:off x="4343400" y="44196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Content Placeholder 6"/>
          <p:cNvSpPr txBox="1">
            <a:spLocks/>
          </p:cNvSpPr>
          <p:nvPr/>
        </p:nvSpPr>
        <p:spPr bwMode="auto">
          <a:xfrm>
            <a:off x="533400" y="5791200"/>
            <a:ext cx="8229600" cy="685800"/>
          </a:xfrm>
          <a:prstGeom prst="rect">
            <a:avLst/>
          </a:prstGeom>
          <a:noFill/>
          <a:ln w="9525">
            <a:noFill/>
            <a:miter lim="800000"/>
            <a:headEnd/>
            <a:tailEnd/>
          </a:ln>
        </p:spPr>
        <p:txBody>
          <a:bodyPr/>
          <a:lstStyle/>
          <a:p>
            <a:pPr marL="800100" lvl="1" indent="-342900" eaLnBrk="0" hangingPunct="0">
              <a:spcBef>
                <a:spcPct val="20000"/>
              </a:spcBef>
              <a:buClr>
                <a:schemeClr val="accent1"/>
              </a:buClr>
              <a:buSzPct val="70000"/>
              <a:buFontTx/>
              <a:buBlip>
                <a:blip r:embed="rId21"/>
              </a:buBlip>
              <a:defRPr/>
            </a:pPr>
            <a:r>
              <a:rPr lang="en-US" sz="2000" kern="0" dirty="0">
                <a:latin typeface="Calibri" pitchFamily="34" charset="0"/>
                <a:cs typeface="Arial" pitchFamily="34" charset="0"/>
              </a:rPr>
              <a:t>Distributed operation with communication among neighboring radios</a:t>
            </a:r>
            <a:r>
              <a:rPr lang="en-US" sz="2000" dirty="0">
                <a:latin typeface="Calibri" pitchFamily="34" charset="0"/>
              </a:rPr>
              <a:t> </a:t>
            </a:r>
            <a:endParaRPr lang="en-US" sz="2000" dirty="0">
              <a:latin typeface="Calibri" pitchFamily="34" charset="0"/>
            </a:endParaRPr>
          </a:p>
          <a:p>
            <a:pPr marL="342900" indent="-342900" eaLnBrk="0" hangingPunct="0">
              <a:spcBef>
                <a:spcPct val="20000"/>
              </a:spcBef>
              <a:buClr>
                <a:schemeClr val="accent1"/>
              </a:buClr>
              <a:buSzPct val="100000"/>
              <a:defRPr/>
            </a:pPr>
            <a:r>
              <a:rPr lang="en-US" sz="2000" kern="0" dirty="0">
                <a:latin typeface="Calibri" pitchFamily="34" charset="0"/>
                <a:cs typeface="Arial" pitchFamily="34" charset="0"/>
              </a:rPr>
              <a:t>   </a:t>
            </a:r>
            <a:endParaRPr lang="en-US" sz="2000" kern="0" dirty="0">
              <a:latin typeface="Calibri" pitchFamily="34" charset="0"/>
              <a:cs typeface="Arial" pitchFamily="34" charset="0"/>
            </a:endParaRPr>
          </a:p>
        </p:txBody>
      </p:sp>
      <p:grpSp>
        <p:nvGrpSpPr>
          <p:cNvPr id="39946" name="Group 39"/>
          <p:cNvGrpSpPr>
            <a:grpSpLocks/>
          </p:cNvGrpSpPr>
          <p:nvPr/>
        </p:nvGrpSpPr>
        <p:grpSpPr bwMode="auto">
          <a:xfrm>
            <a:off x="530225" y="4989513"/>
            <a:ext cx="8229600" cy="725487"/>
            <a:chOff x="533400" y="4495800"/>
            <a:chExt cx="8229600" cy="725163"/>
          </a:xfrm>
        </p:grpSpPr>
        <p:grpSp>
          <p:nvGrpSpPr>
            <p:cNvPr id="39968" name="Group 80"/>
            <p:cNvGrpSpPr>
              <a:grpSpLocks/>
            </p:cNvGrpSpPr>
            <p:nvPr/>
          </p:nvGrpSpPr>
          <p:grpSpPr bwMode="auto">
            <a:xfrm>
              <a:off x="533400" y="4495800"/>
              <a:ext cx="8229600" cy="725163"/>
              <a:chOff x="533400" y="4724400"/>
              <a:chExt cx="8229600" cy="725163"/>
            </a:xfrm>
          </p:grpSpPr>
          <p:sp>
            <p:nvSpPr>
              <p:cNvPr id="75" name="Content Placeholder 6"/>
              <p:cNvSpPr txBox="1">
                <a:spLocks/>
              </p:cNvSpPr>
              <p:nvPr/>
            </p:nvSpPr>
            <p:spPr bwMode="auto">
              <a:xfrm>
                <a:off x="533400" y="4724400"/>
                <a:ext cx="8229600" cy="685494"/>
              </a:xfrm>
              <a:prstGeom prst="rect">
                <a:avLst/>
              </a:prstGeom>
              <a:noFill/>
              <a:ln w="9525">
                <a:noFill/>
                <a:miter lim="800000"/>
                <a:headEnd/>
                <a:tailEnd/>
              </a:ln>
            </p:spPr>
            <p:txBody>
              <a:bodyPr/>
              <a:lstStyle/>
              <a:p>
                <a:pPr marL="342900" indent="-342900" eaLnBrk="0" hangingPunct="0">
                  <a:spcBef>
                    <a:spcPct val="20000"/>
                  </a:spcBef>
                  <a:buClr>
                    <a:schemeClr val="accent1"/>
                  </a:buClr>
                  <a:buSzPct val="100000"/>
                  <a:buFontTx/>
                  <a:buBlip>
                    <a:blip r:embed="rId19"/>
                  </a:buBlip>
                  <a:defRPr/>
                </a:pPr>
                <a:r>
                  <a:rPr lang="en-US" sz="2000" kern="0" dirty="0">
                    <a:latin typeface="Calibri" pitchFamily="34" charset="0"/>
                    <a:cs typeface="Arial" pitchFamily="34" charset="0"/>
                  </a:rPr>
                  <a:t>Distributed Group Lasso</a:t>
                </a:r>
              </a:p>
              <a:p>
                <a:pPr marL="800100" lvl="1" indent="-342900" eaLnBrk="0" hangingPunct="0">
                  <a:spcBef>
                    <a:spcPct val="20000"/>
                  </a:spcBef>
                  <a:buClr>
                    <a:schemeClr val="accent1"/>
                  </a:buClr>
                  <a:buSzPct val="70000"/>
                  <a:buFontTx/>
                  <a:buBlip>
                    <a:blip r:embed="rId21"/>
                  </a:buBlip>
                  <a:defRPr/>
                </a:pPr>
                <a:r>
                  <a:rPr lang="en-US" sz="2000" kern="0" dirty="0">
                    <a:latin typeface="Calibri" pitchFamily="34" charset="0"/>
                    <a:cs typeface="Arial" pitchFamily="34" charset="0"/>
                  </a:rPr>
                  <a:t>Basis selection</a:t>
                </a:r>
                <a:r>
                  <a:rPr lang="en-US" sz="2000" dirty="0">
                    <a:latin typeface="Calibri" pitchFamily="34" charset="0"/>
                  </a:rPr>
                  <a:t> </a:t>
                </a:r>
                <a:endParaRPr lang="en-US" sz="2000" dirty="0">
                  <a:latin typeface="Calibri" pitchFamily="34" charset="0"/>
                </a:endParaRPr>
              </a:p>
              <a:p>
                <a:pPr marL="342900" indent="-342900" eaLnBrk="0" hangingPunct="0">
                  <a:spcBef>
                    <a:spcPct val="20000"/>
                  </a:spcBef>
                  <a:buClr>
                    <a:schemeClr val="accent1"/>
                  </a:buClr>
                  <a:buSzPct val="100000"/>
                  <a:defRPr/>
                </a:pPr>
                <a:r>
                  <a:rPr lang="en-US" sz="2000" kern="0" dirty="0">
                    <a:latin typeface="Calibri" pitchFamily="34" charset="0"/>
                    <a:cs typeface="Arial" pitchFamily="34" charset="0"/>
                  </a:rPr>
                  <a:t>   </a:t>
                </a:r>
                <a:endParaRPr lang="en-US" sz="2000" kern="0" dirty="0">
                  <a:latin typeface="Calibri" pitchFamily="34" charset="0"/>
                  <a:cs typeface="Arial" pitchFamily="34" charset="0"/>
                </a:endParaRPr>
              </a:p>
            </p:txBody>
          </p:sp>
          <p:pic>
            <p:nvPicPr>
              <p:cNvPr id="39971" name="Picture 77" descr="txp_fig.png"/>
              <p:cNvPicPr>
                <a:picLocks noChangeAspect="1"/>
              </p:cNvPicPr>
              <p:nvPr>
                <p:custDataLst>
                  <p:tags r:id="rId15"/>
                </p:custDataLst>
              </p:nvPr>
            </p:nvPicPr>
            <p:blipFill>
              <a:blip r:embed="rId22"/>
              <a:srcRect/>
              <a:stretch>
                <a:fillRect/>
              </a:stretch>
            </p:blipFill>
            <p:spPr bwMode="auto">
              <a:xfrm>
                <a:off x="3051630" y="5181600"/>
                <a:ext cx="885160" cy="267962"/>
              </a:xfrm>
              <a:prstGeom prst="rect">
                <a:avLst/>
              </a:prstGeom>
              <a:noFill/>
              <a:ln w="9525">
                <a:noFill/>
                <a:miter lim="800000"/>
                <a:headEnd/>
                <a:tailEnd/>
              </a:ln>
            </p:spPr>
          </p:pic>
          <p:pic>
            <p:nvPicPr>
              <p:cNvPr id="39972" name="Picture 78" descr="txp_fig.png"/>
              <p:cNvPicPr>
                <a:picLocks noChangeAspect="1"/>
              </p:cNvPicPr>
              <p:nvPr>
                <p:custDataLst>
                  <p:tags r:id="rId16"/>
                </p:custDataLst>
              </p:nvPr>
            </p:nvPicPr>
            <p:blipFill>
              <a:blip r:embed="rId23"/>
              <a:srcRect/>
              <a:stretch>
                <a:fillRect/>
              </a:stretch>
            </p:blipFill>
            <p:spPr bwMode="auto">
              <a:xfrm>
                <a:off x="4546390" y="5181600"/>
                <a:ext cx="1219911" cy="267963"/>
              </a:xfrm>
              <a:prstGeom prst="rect">
                <a:avLst/>
              </a:prstGeom>
              <a:noFill/>
              <a:ln w="9525">
                <a:noFill/>
                <a:miter lim="800000"/>
                <a:headEnd/>
                <a:tailEnd/>
              </a:ln>
            </p:spPr>
          </p:pic>
        </p:grpSp>
        <p:sp>
          <p:nvSpPr>
            <p:cNvPr id="83" name="Right Arrow 82"/>
            <p:cNvSpPr/>
            <p:nvPr/>
          </p:nvSpPr>
          <p:spPr>
            <a:xfrm>
              <a:off x="4013200" y="4952796"/>
              <a:ext cx="457200" cy="2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2" name="Right Arrow 21"/>
          <p:cNvSpPr/>
          <p:nvPr/>
        </p:nvSpPr>
        <p:spPr>
          <a:xfrm>
            <a:off x="3605213" y="1319213"/>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48" name="Picture 2"/>
          <p:cNvPicPr>
            <a:picLocks noChangeAspect="1" noChangeArrowheads="1"/>
          </p:cNvPicPr>
          <p:nvPr/>
        </p:nvPicPr>
        <p:blipFill>
          <a:blip r:embed="rId24"/>
          <a:srcRect/>
          <a:stretch>
            <a:fillRect/>
          </a:stretch>
        </p:blipFill>
        <p:spPr bwMode="auto">
          <a:xfrm>
            <a:off x="6629400" y="152400"/>
            <a:ext cx="1295400" cy="958850"/>
          </a:xfrm>
          <a:prstGeom prst="rect">
            <a:avLst/>
          </a:prstGeom>
          <a:noFill/>
          <a:ln w="9525">
            <a:noFill/>
            <a:miter lim="800000"/>
            <a:headEnd/>
            <a:tailEnd/>
          </a:ln>
        </p:spPr>
      </p:pic>
      <p:pic>
        <p:nvPicPr>
          <p:cNvPr id="39949" name="Picture 32" descr="txp_fig.png"/>
          <p:cNvPicPr>
            <a:picLocks noChangeAspect="1"/>
          </p:cNvPicPr>
          <p:nvPr>
            <p:custDataLst>
              <p:tags r:id="rId2"/>
            </p:custDataLst>
          </p:nvPr>
        </p:nvPicPr>
        <p:blipFill>
          <a:blip r:embed="rId25"/>
          <a:srcRect/>
          <a:stretch>
            <a:fillRect/>
          </a:stretch>
        </p:blipFill>
        <p:spPr bwMode="auto">
          <a:xfrm>
            <a:off x="2190750" y="2600325"/>
            <a:ext cx="1924050" cy="295275"/>
          </a:xfrm>
          <a:prstGeom prst="rect">
            <a:avLst/>
          </a:prstGeom>
          <a:noFill/>
          <a:ln w="9525">
            <a:noFill/>
            <a:miter lim="800000"/>
            <a:headEnd/>
            <a:tailEnd/>
          </a:ln>
        </p:spPr>
      </p:pic>
      <p:pic>
        <p:nvPicPr>
          <p:cNvPr id="39950" name="Picture 49" descr="txp_fig.png"/>
          <p:cNvPicPr>
            <a:picLocks noChangeAspect="1"/>
          </p:cNvPicPr>
          <p:nvPr>
            <p:custDataLst>
              <p:tags r:id="rId3"/>
            </p:custDataLst>
          </p:nvPr>
        </p:nvPicPr>
        <p:blipFill>
          <a:blip r:embed="rId26"/>
          <a:srcRect/>
          <a:stretch>
            <a:fillRect/>
          </a:stretch>
        </p:blipFill>
        <p:spPr bwMode="auto">
          <a:xfrm>
            <a:off x="6954838" y="3784600"/>
            <a:ext cx="1747837" cy="1549400"/>
          </a:xfrm>
          <a:prstGeom prst="rect">
            <a:avLst/>
          </a:prstGeom>
          <a:noFill/>
          <a:ln w="9525">
            <a:noFill/>
            <a:miter lim="800000"/>
            <a:headEnd/>
            <a:tailEnd/>
          </a:ln>
        </p:spPr>
      </p:pic>
      <p:pic>
        <p:nvPicPr>
          <p:cNvPr id="39951" name="Picture 34" descr="txp_fig.png"/>
          <p:cNvPicPr>
            <a:picLocks noChangeAspect="1"/>
          </p:cNvPicPr>
          <p:nvPr>
            <p:custDataLst>
              <p:tags r:id="rId4"/>
            </p:custDataLst>
          </p:nvPr>
        </p:nvPicPr>
        <p:blipFill>
          <a:blip r:embed="rId27"/>
          <a:srcRect/>
          <a:stretch>
            <a:fillRect/>
          </a:stretch>
        </p:blipFill>
        <p:spPr bwMode="auto">
          <a:xfrm>
            <a:off x="5791200" y="4800600"/>
            <a:ext cx="1744663" cy="223838"/>
          </a:xfrm>
          <a:prstGeom prst="rect">
            <a:avLst/>
          </a:prstGeom>
          <a:noFill/>
          <a:ln w="9525">
            <a:noFill/>
            <a:miter lim="800000"/>
            <a:headEnd/>
            <a:tailEnd/>
          </a:ln>
        </p:spPr>
      </p:pic>
      <p:cxnSp>
        <p:nvCxnSpPr>
          <p:cNvPr id="30" name="Straight Arrow Connector 29"/>
          <p:cNvCxnSpPr/>
          <p:nvPr/>
        </p:nvCxnSpPr>
        <p:spPr>
          <a:xfrm flipV="1">
            <a:off x="7543800" y="4648200"/>
            <a:ext cx="304800" cy="152400"/>
          </a:xfrm>
          <a:prstGeom prst="straightConnector1">
            <a:avLst/>
          </a:prstGeom>
          <a:ln>
            <a:solidFill>
              <a:srgbClr val="009900"/>
            </a:solidFill>
            <a:tailEnd type="arrow"/>
          </a:ln>
        </p:spPr>
        <p:style>
          <a:lnRef idx="1">
            <a:schemeClr val="accent1"/>
          </a:lnRef>
          <a:fillRef idx="0">
            <a:schemeClr val="accent1"/>
          </a:fillRef>
          <a:effectRef idx="0">
            <a:schemeClr val="accent1"/>
          </a:effectRef>
          <a:fontRef idx="minor">
            <a:schemeClr val="tx1"/>
          </a:fontRef>
        </p:style>
      </p:cxnSp>
      <p:grpSp>
        <p:nvGrpSpPr>
          <p:cNvPr id="39953" name="Group 62"/>
          <p:cNvGrpSpPr>
            <a:grpSpLocks/>
          </p:cNvGrpSpPr>
          <p:nvPr/>
        </p:nvGrpSpPr>
        <p:grpSpPr bwMode="auto">
          <a:xfrm>
            <a:off x="1752600" y="2720975"/>
            <a:ext cx="6367463" cy="1393825"/>
            <a:chOff x="1861787" y="2887119"/>
            <a:chExt cx="6367813" cy="1394595"/>
          </a:xfrm>
        </p:grpSpPr>
        <p:pic>
          <p:nvPicPr>
            <p:cNvPr id="39958" name="Picture 40" descr="txp_fig.png"/>
            <p:cNvPicPr>
              <a:picLocks noChangeAspect="1"/>
            </p:cNvPicPr>
            <p:nvPr>
              <p:custDataLst>
                <p:tags r:id="rId8"/>
              </p:custDataLst>
            </p:nvPr>
          </p:nvPicPr>
          <p:blipFill>
            <a:blip r:embed="rId28"/>
            <a:srcRect/>
            <a:stretch>
              <a:fillRect/>
            </a:stretch>
          </p:blipFill>
          <p:spPr bwMode="auto">
            <a:xfrm>
              <a:off x="1861787" y="3276600"/>
              <a:ext cx="5682013" cy="418589"/>
            </a:xfrm>
            <a:prstGeom prst="rect">
              <a:avLst/>
            </a:prstGeom>
            <a:noFill/>
            <a:ln w="9525">
              <a:noFill/>
              <a:miter lim="800000"/>
              <a:headEnd/>
              <a:tailEnd/>
            </a:ln>
          </p:spPr>
        </p:pic>
        <p:pic>
          <p:nvPicPr>
            <p:cNvPr id="39959" name="Picture 47" descr="txp_fig.png"/>
            <p:cNvPicPr>
              <a:picLocks noChangeAspect="1"/>
            </p:cNvPicPr>
            <p:nvPr>
              <p:custDataLst>
                <p:tags r:id="rId9"/>
              </p:custDataLst>
            </p:nvPr>
          </p:nvPicPr>
          <p:blipFill>
            <a:blip r:embed="rId29"/>
            <a:srcRect/>
            <a:stretch>
              <a:fillRect/>
            </a:stretch>
          </p:blipFill>
          <p:spPr bwMode="auto">
            <a:xfrm>
              <a:off x="2962784" y="3868056"/>
              <a:ext cx="309219" cy="322944"/>
            </a:xfrm>
            <a:prstGeom prst="rect">
              <a:avLst/>
            </a:prstGeom>
            <a:noFill/>
            <a:ln w="9525">
              <a:noFill/>
              <a:miter lim="800000"/>
              <a:headEnd/>
              <a:tailEnd/>
            </a:ln>
          </p:spPr>
        </p:pic>
        <p:pic>
          <p:nvPicPr>
            <p:cNvPr id="39960" name="Picture 48" descr="txp_fig.png"/>
            <p:cNvPicPr>
              <a:picLocks noChangeAspect="1"/>
            </p:cNvPicPr>
            <p:nvPr>
              <p:custDataLst>
                <p:tags r:id="rId10"/>
              </p:custDataLst>
            </p:nvPr>
          </p:nvPicPr>
          <p:blipFill>
            <a:blip r:embed="rId30"/>
            <a:srcRect/>
            <a:stretch>
              <a:fillRect/>
            </a:stretch>
          </p:blipFill>
          <p:spPr bwMode="auto">
            <a:xfrm>
              <a:off x="4722277" y="3881780"/>
              <a:ext cx="309219" cy="309219"/>
            </a:xfrm>
            <a:prstGeom prst="rect">
              <a:avLst/>
            </a:prstGeom>
            <a:noFill/>
            <a:ln w="9525">
              <a:noFill/>
              <a:miter lim="800000"/>
              <a:headEnd/>
              <a:tailEnd/>
            </a:ln>
          </p:spPr>
        </p:pic>
        <p:pic>
          <p:nvPicPr>
            <p:cNvPr id="39961" name="Picture 51" descr="txp_fig.png"/>
            <p:cNvPicPr>
              <a:picLocks noChangeAspect="1"/>
            </p:cNvPicPr>
            <p:nvPr>
              <p:custDataLst>
                <p:tags r:id="rId11"/>
              </p:custDataLst>
            </p:nvPr>
          </p:nvPicPr>
          <p:blipFill>
            <a:blip r:embed="rId31"/>
            <a:srcRect/>
            <a:stretch>
              <a:fillRect/>
            </a:stretch>
          </p:blipFill>
          <p:spPr bwMode="auto">
            <a:xfrm>
              <a:off x="6387310" y="3891760"/>
              <a:ext cx="470689" cy="389954"/>
            </a:xfrm>
            <a:prstGeom prst="rect">
              <a:avLst/>
            </a:prstGeom>
            <a:noFill/>
            <a:ln w="9525">
              <a:noFill/>
              <a:miter lim="800000"/>
              <a:headEnd/>
              <a:tailEnd/>
            </a:ln>
          </p:spPr>
        </p:pic>
        <p:pic>
          <p:nvPicPr>
            <p:cNvPr id="39962" name="Picture 52" descr="txp_fig.png"/>
            <p:cNvPicPr>
              <a:picLocks noChangeAspect="1"/>
            </p:cNvPicPr>
            <p:nvPr>
              <p:custDataLst>
                <p:tags r:id="rId12"/>
              </p:custDataLst>
            </p:nvPr>
          </p:nvPicPr>
          <p:blipFill>
            <a:blip r:embed="rId32"/>
            <a:srcRect/>
            <a:stretch>
              <a:fillRect/>
            </a:stretch>
          </p:blipFill>
          <p:spPr bwMode="auto">
            <a:xfrm>
              <a:off x="7372186" y="2887119"/>
              <a:ext cx="857414" cy="194761"/>
            </a:xfrm>
            <a:prstGeom prst="rect">
              <a:avLst/>
            </a:prstGeom>
            <a:noFill/>
            <a:ln w="9525">
              <a:noFill/>
              <a:miter lim="800000"/>
              <a:headEnd/>
              <a:tailEnd/>
            </a:ln>
          </p:spPr>
        </p:pic>
        <p:pic>
          <p:nvPicPr>
            <p:cNvPr id="39963" name="Picture 54" descr="txp_fig.png"/>
            <p:cNvPicPr>
              <a:picLocks noChangeAspect="1"/>
            </p:cNvPicPr>
            <p:nvPr>
              <p:custDataLst>
                <p:tags r:id="rId13"/>
              </p:custDataLst>
            </p:nvPr>
          </p:nvPicPr>
          <p:blipFill>
            <a:blip r:embed="rId33"/>
            <a:srcRect/>
            <a:stretch>
              <a:fillRect/>
            </a:stretch>
          </p:blipFill>
          <p:spPr bwMode="auto">
            <a:xfrm>
              <a:off x="2558595" y="3810000"/>
              <a:ext cx="64863" cy="327265"/>
            </a:xfrm>
            <a:prstGeom prst="rect">
              <a:avLst/>
            </a:prstGeom>
            <a:noFill/>
            <a:ln w="9525">
              <a:noFill/>
              <a:miter lim="800000"/>
              <a:headEnd/>
              <a:tailEnd/>
            </a:ln>
          </p:spPr>
        </p:pic>
        <p:sp>
          <p:nvSpPr>
            <p:cNvPr id="56" name="Left Brace 55"/>
            <p:cNvSpPr/>
            <p:nvPr/>
          </p:nvSpPr>
          <p:spPr>
            <a:xfrm rot="16200000">
              <a:off x="3047658" y="3124072"/>
              <a:ext cx="228726" cy="1143063"/>
            </a:xfrm>
            <a:prstGeom prst="leftBrace">
              <a:avLst/>
            </a:prstGeom>
            <a:ln>
              <a:solidFill>
                <a:srgbClr val="00663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Left Brace 56"/>
            <p:cNvSpPr/>
            <p:nvPr/>
          </p:nvSpPr>
          <p:spPr>
            <a:xfrm rot="16200000">
              <a:off x="4724150" y="3124072"/>
              <a:ext cx="228726" cy="1143063"/>
            </a:xfrm>
            <a:prstGeom prst="leftBrace">
              <a:avLst/>
            </a:prstGeom>
            <a:ln>
              <a:solidFill>
                <a:srgbClr val="00663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8" name="Left Brace 57"/>
            <p:cNvSpPr/>
            <p:nvPr/>
          </p:nvSpPr>
          <p:spPr>
            <a:xfrm rot="16200000">
              <a:off x="6524455" y="3000235"/>
              <a:ext cx="304968" cy="1371675"/>
            </a:xfrm>
            <a:prstGeom prst="leftBrace">
              <a:avLst/>
            </a:prstGeom>
            <a:ln>
              <a:solidFill>
                <a:srgbClr val="00663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9967" name="Picture 61" descr="txp_fig.png"/>
            <p:cNvPicPr>
              <a:picLocks noChangeAspect="1"/>
            </p:cNvPicPr>
            <p:nvPr>
              <p:custDataLst>
                <p:tags r:id="rId14"/>
              </p:custDataLst>
            </p:nvPr>
          </p:nvPicPr>
          <p:blipFill>
            <a:blip r:embed="rId34"/>
            <a:srcRect/>
            <a:stretch>
              <a:fillRect/>
            </a:stretch>
          </p:blipFill>
          <p:spPr bwMode="auto">
            <a:xfrm>
              <a:off x="7347246" y="3756542"/>
              <a:ext cx="196554" cy="376402"/>
            </a:xfrm>
            <a:prstGeom prst="rect">
              <a:avLst/>
            </a:prstGeom>
            <a:noFill/>
            <a:ln w="9525">
              <a:noFill/>
              <a:miter lim="800000"/>
              <a:headEnd/>
              <a:tailEnd/>
            </a:ln>
          </p:spPr>
        </p:pic>
      </p:grpSp>
      <p:cxnSp>
        <p:nvCxnSpPr>
          <p:cNvPr id="64" name="Straight Arrow Connector 63"/>
          <p:cNvCxnSpPr/>
          <p:nvPr/>
        </p:nvCxnSpPr>
        <p:spPr>
          <a:xfrm rot="5400000">
            <a:off x="6972300" y="3009900"/>
            <a:ext cx="381000" cy="152400"/>
          </a:xfrm>
          <a:prstGeom prst="straightConnector1">
            <a:avLst/>
          </a:prstGeom>
          <a:ln>
            <a:solidFill>
              <a:srgbClr val="009900"/>
            </a:solidFill>
            <a:tailEnd type="arrow"/>
          </a:ln>
        </p:spPr>
        <p:style>
          <a:lnRef idx="1">
            <a:schemeClr val="accent1"/>
          </a:lnRef>
          <a:fillRef idx="0">
            <a:schemeClr val="accent1"/>
          </a:fillRef>
          <a:effectRef idx="0">
            <a:schemeClr val="accent1"/>
          </a:effectRef>
          <a:fontRef idx="minor">
            <a:schemeClr val="tx1"/>
          </a:fontRef>
        </p:style>
      </p:cxnSp>
      <p:pic>
        <p:nvPicPr>
          <p:cNvPr id="39955" name="Picture 65" descr="txp_fig.png"/>
          <p:cNvPicPr>
            <a:picLocks noChangeAspect="1"/>
          </p:cNvPicPr>
          <p:nvPr>
            <p:custDataLst>
              <p:tags r:id="rId5"/>
            </p:custDataLst>
          </p:nvPr>
        </p:nvPicPr>
        <p:blipFill>
          <a:blip r:embed="rId35"/>
          <a:srcRect/>
          <a:stretch>
            <a:fillRect/>
          </a:stretch>
        </p:blipFill>
        <p:spPr bwMode="auto">
          <a:xfrm>
            <a:off x="2057400" y="1719263"/>
            <a:ext cx="5510213" cy="795337"/>
          </a:xfrm>
          <a:prstGeom prst="rect">
            <a:avLst/>
          </a:prstGeom>
          <a:noFill/>
          <a:ln w="9525">
            <a:noFill/>
            <a:miter lim="800000"/>
            <a:headEnd/>
            <a:tailEnd/>
          </a:ln>
        </p:spPr>
      </p:pic>
      <p:pic>
        <p:nvPicPr>
          <p:cNvPr id="39956" name="Picture 38" descr="txp_fig.png"/>
          <p:cNvPicPr>
            <a:picLocks noChangeAspect="1"/>
          </p:cNvPicPr>
          <p:nvPr>
            <p:custDataLst>
              <p:tags r:id="rId6"/>
            </p:custDataLst>
          </p:nvPr>
        </p:nvPicPr>
        <p:blipFill>
          <a:blip r:embed="rId36"/>
          <a:srcRect/>
          <a:stretch>
            <a:fillRect/>
          </a:stretch>
        </p:blipFill>
        <p:spPr bwMode="auto">
          <a:xfrm>
            <a:off x="7791450" y="1952625"/>
            <a:ext cx="147638" cy="133350"/>
          </a:xfrm>
          <a:prstGeom prst="rect">
            <a:avLst/>
          </a:prstGeom>
          <a:noFill/>
          <a:ln w="9525">
            <a:noFill/>
            <a:miter lim="800000"/>
            <a:headEnd/>
            <a:tailEnd/>
          </a:ln>
        </p:spPr>
      </p:pic>
      <p:pic>
        <p:nvPicPr>
          <p:cNvPr id="39957" name="Picture 41" descr="txp_fig.png"/>
          <p:cNvPicPr>
            <a:picLocks noChangeAspect="1"/>
          </p:cNvPicPr>
          <p:nvPr>
            <p:custDataLst>
              <p:tags r:id="rId7"/>
            </p:custDataLst>
          </p:nvPr>
        </p:nvPicPr>
        <p:blipFill>
          <a:blip r:embed="rId36"/>
          <a:srcRect/>
          <a:stretch>
            <a:fillRect/>
          </a:stretch>
        </p:blipFill>
        <p:spPr bwMode="auto">
          <a:xfrm>
            <a:off x="2824163" y="4467225"/>
            <a:ext cx="147637" cy="13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8" descr="txp_fig.png"/>
          <p:cNvPicPr>
            <a:picLocks noChangeAspect="1"/>
          </p:cNvPicPr>
          <p:nvPr>
            <p:custDataLst>
              <p:tags r:id="rId1"/>
            </p:custDataLst>
          </p:nvPr>
        </p:nvPicPr>
        <p:blipFill>
          <a:blip r:embed="rId9"/>
          <a:srcRect/>
          <a:stretch>
            <a:fillRect/>
          </a:stretch>
        </p:blipFill>
        <p:spPr bwMode="auto">
          <a:xfrm>
            <a:off x="506413" y="3944938"/>
            <a:ext cx="7926387" cy="1525587"/>
          </a:xfrm>
          <a:prstGeom prst="rect">
            <a:avLst/>
          </a:prstGeom>
          <a:noFill/>
          <a:ln w="9525">
            <a:noFill/>
            <a:miter lim="800000"/>
            <a:headEnd/>
            <a:tailEnd/>
          </a:ln>
        </p:spPr>
      </p:pic>
      <p:sp>
        <p:nvSpPr>
          <p:cNvPr id="48" name="Rounded Rectangle 47"/>
          <p:cNvSpPr/>
          <p:nvPr/>
        </p:nvSpPr>
        <p:spPr>
          <a:xfrm>
            <a:off x="381000" y="3733800"/>
            <a:ext cx="8229600" cy="22098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1987" name="Group 21"/>
          <p:cNvGrpSpPr>
            <a:grpSpLocks/>
          </p:cNvGrpSpPr>
          <p:nvPr/>
        </p:nvGrpSpPr>
        <p:grpSpPr bwMode="auto">
          <a:xfrm>
            <a:off x="687388" y="1319213"/>
            <a:ext cx="8151812" cy="990600"/>
            <a:chOff x="687405" y="1090863"/>
            <a:chExt cx="8151477" cy="990600"/>
          </a:xfrm>
        </p:grpSpPr>
        <p:sp>
          <p:nvSpPr>
            <p:cNvPr id="42002" name="Rectangle 3"/>
            <p:cNvSpPr>
              <a:spLocks noChangeArrowheads="1"/>
            </p:cNvSpPr>
            <p:nvPr/>
          </p:nvSpPr>
          <p:spPr bwMode="auto">
            <a:xfrm>
              <a:off x="7772082" y="13716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(P1)</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sp>
          <p:nvSpPr>
            <p:cNvPr id="24" name="Rounded Rectangle 23"/>
            <p:cNvSpPr/>
            <p:nvPr/>
          </p:nvSpPr>
          <p:spPr>
            <a:xfrm>
              <a:off x="687405" y="1090863"/>
              <a:ext cx="6583091" cy="9906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988" name="Rectangle 2"/>
          <p:cNvSpPr>
            <a:spLocks noGrp="1" noChangeArrowheads="1"/>
          </p:cNvSpPr>
          <p:nvPr>
            <p:ph type="title" idx="4294967295"/>
          </p:nvPr>
        </p:nvSpPr>
        <p:spPr>
          <a:xfrm>
            <a:off x="0" y="174625"/>
            <a:ext cx="8229600" cy="788988"/>
          </a:xfrm>
        </p:spPr>
        <p:txBody>
          <a:bodyPr/>
          <a:lstStyle/>
          <a:p>
            <a:r>
              <a:rPr lang="en-US" sz="4000" smtClean="0">
                <a:solidFill>
                  <a:schemeClr val="accent2"/>
                </a:solidFill>
                <a:cs typeface="Times New Roman" pitchFamily="18" charset="0"/>
              </a:rPr>
              <a:t>Consensus-based optimization</a:t>
            </a:r>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67E10E59-815A-414E-BA36-65D4BE74ECFA}" type="slidenum">
              <a:rPr lang="en-US" altLang="en-US" sz="1200">
                <a:latin typeface="+mj-lt"/>
              </a:rPr>
              <a:pPr algn="r">
                <a:defRPr/>
              </a:pPr>
              <a:t>8</a:t>
            </a:fld>
            <a:endParaRPr lang="en-US" altLang="en-US" sz="1200" dirty="0">
              <a:latin typeface="+mj-lt"/>
            </a:endParaRPr>
          </a:p>
        </p:txBody>
      </p:sp>
      <p:grpSp>
        <p:nvGrpSpPr>
          <p:cNvPr id="41990" name="Group 35"/>
          <p:cNvGrpSpPr>
            <a:grpSpLocks/>
          </p:cNvGrpSpPr>
          <p:nvPr/>
        </p:nvGrpSpPr>
        <p:grpSpPr bwMode="auto">
          <a:xfrm>
            <a:off x="381000" y="2590800"/>
            <a:ext cx="8534400" cy="609600"/>
            <a:chOff x="381000" y="2804160"/>
            <a:chExt cx="8534400" cy="609600"/>
          </a:xfrm>
        </p:grpSpPr>
        <p:sp>
          <p:nvSpPr>
            <p:cNvPr id="22535" name="Rectangle 3"/>
            <p:cNvSpPr>
              <a:spLocks noChangeArrowheads="1"/>
            </p:cNvSpPr>
            <p:nvPr/>
          </p:nvSpPr>
          <p:spPr bwMode="auto">
            <a:xfrm>
              <a:off x="381000" y="2804160"/>
              <a:ext cx="85344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Blip>
                  <a:blip r:embed="rId10"/>
                </a:buBlip>
                <a:defRPr/>
              </a:pPr>
              <a:r>
                <a:rPr lang="en-US" sz="2000" dirty="0">
                  <a:latin typeface="+mn-lt"/>
                </a:rPr>
                <a:t>Consider local </a:t>
              </a:r>
              <a:r>
                <a:rPr lang="en-US" sz="2000" dirty="0">
                  <a:latin typeface="+mn-lt"/>
                </a:rPr>
                <a:t>copies                                         </a:t>
              </a:r>
              <a:r>
                <a:rPr lang="en-US" sz="2000" dirty="0">
                  <a:latin typeface="+mn-lt"/>
                </a:rPr>
                <a:t>and enforce consensus </a:t>
              </a:r>
            </a:p>
          </p:txBody>
        </p:sp>
        <p:pic>
          <p:nvPicPr>
            <p:cNvPr id="42001" name="Picture 19" descr="txp_fig.png"/>
            <p:cNvPicPr>
              <a:picLocks noChangeAspect="1"/>
            </p:cNvPicPr>
            <p:nvPr>
              <p:custDataLst>
                <p:tags r:id="rId6"/>
              </p:custDataLst>
            </p:nvPr>
          </p:nvPicPr>
          <p:blipFill>
            <a:blip r:embed="rId11"/>
            <a:srcRect/>
            <a:stretch>
              <a:fillRect/>
            </a:stretch>
          </p:blipFill>
          <p:spPr bwMode="auto">
            <a:xfrm>
              <a:off x="3109686" y="2862216"/>
              <a:ext cx="2034134" cy="303614"/>
            </a:xfrm>
            <a:prstGeom prst="rect">
              <a:avLst/>
            </a:prstGeom>
            <a:noFill/>
            <a:ln w="9525">
              <a:noFill/>
              <a:miter lim="800000"/>
              <a:headEnd/>
              <a:tailEnd/>
            </a:ln>
          </p:spPr>
        </p:pic>
      </p:grpSp>
      <p:grpSp>
        <p:nvGrpSpPr>
          <p:cNvPr id="41991" name="Group 36"/>
          <p:cNvGrpSpPr>
            <a:grpSpLocks/>
          </p:cNvGrpSpPr>
          <p:nvPr/>
        </p:nvGrpSpPr>
        <p:grpSpPr bwMode="auto">
          <a:xfrm>
            <a:off x="381000" y="3171825"/>
            <a:ext cx="8382000" cy="668338"/>
            <a:chOff x="533400" y="3247557"/>
            <a:chExt cx="8382000" cy="669123"/>
          </a:xfrm>
        </p:grpSpPr>
        <p:sp>
          <p:nvSpPr>
            <p:cNvPr id="30" name="Rectangle 3"/>
            <p:cNvSpPr>
              <a:spLocks noChangeArrowheads="1"/>
            </p:cNvSpPr>
            <p:nvPr/>
          </p:nvSpPr>
          <p:spPr bwMode="auto">
            <a:xfrm>
              <a:off x="533400" y="3306364"/>
              <a:ext cx="8382000" cy="610316"/>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000">
                  <a:latin typeface="Calibri" pitchFamily="34" charset="0"/>
                </a:rPr>
                <a:t>Introduce auxiliary  variables                          for decomposition</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endParaRP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endParaRPr>
            </a:p>
          </p:txBody>
        </p:sp>
        <p:pic>
          <p:nvPicPr>
            <p:cNvPr id="41999" name="Picture 32" descr="txp_fig.png"/>
            <p:cNvPicPr>
              <a:picLocks noChangeAspect="1"/>
            </p:cNvPicPr>
            <p:nvPr>
              <p:custDataLst>
                <p:tags r:id="rId5"/>
              </p:custDataLst>
            </p:nvPr>
          </p:nvPicPr>
          <p:blipFill>
            <a:blip r:embed="rId12"/>
            <a:srcRect/>
            <a:stretch>
              <a:fillRect/>
            </a:stretch>
          </p:blipFill>
          <p:spPr bwMode="auto">
            <a:xfrm>
              <a:off x="4071586" y="3247557"/>
              <a:ext cx="1215248" cy="475634"/>
            </a:xfrm>
            <a:prstGeom prst="rect">
              <a:avLst/>
            </a:prstGeom>
            <a:noFill/>
            <a:ln w="9525">
              <a:noFill/>
              <a:miter lim="800000"/>
              <a:headEnd/>
              <a:tailEnd/>
            </a:ln>
          </p:spPr>
        </p:pic>
      </p:grpSp>
      <p:sp>
        <p:nvSpPr>
          <p:cNvPr id="40" name="Rectangle 3"/>
          <p:cNvSpPr>
            <a:spLocks noChangeArrowheads="1"/>
          </p:cNvSpPr>
          <p:nvPr/>
        </p:nvSpPr>
        <p:spPr bwMode="auto">
          <a:xfrm>
            <a:off x="381000" y="6015038"/>
            <a:ext cx="83820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000"/>
              <a:t>(P1) </a:t>
            </a:r>
            <a:r>
              <a:rPr lang="en-US" sz="2000">
                <a:latin typeface="Calibri" pitchFamily="34" charset="0"/>
              </a:rPr>
              <a:t>equivalent to </a:t>
            </a:r>
            <a:r>
              <a:rPr lang="en-US" sz="2000"/>
              <a:t>(P2)              </a:t>
            </a:r>
            <a:r>
              <a:rPr lang="en-US" sz="2000">
                <a:latin typeface="Calibri" pitchFamily="34" charset="0"/>
              </a:rPr>
              <a:t>distributed implementation </a:t>
            </a:r>
          </a:p>
        </p:txBody>
      </p:sp>
      <p:sp>
        <p:nvSpPr>
          <p:cNvPr id="42" name="Striped Right Arrow 41"/>
          <p:cNvSpPr/>
          <p:nvPr/>
        </p:nvSpPr>
        <p:spPr>
          <a:xfrm>
            <a:off x="3733800" y="5984875"/>
            <a:ext cx="838200" cy="487363"/>
          </a:xfrm>
          <a:prstGeom prst="striped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94" name="Rectangle 3"/>
          <p:cNvSpPr>
            <a:spLocks noChangeArrowheads="1"/>
          </p:cNvSpPr>
          <p:nvPr/>
        </p:nvSpPr>
        <p:spPr bwMode="auto">
          <a:xfrm>
            <a:off x="7772400" y="54864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(P2)</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pic>
        <p:nvPicPr>
          <p:cNvPr id="41995" name="Picture 22" descr="txp_fig.png"/>
          <p:cNvPicPr>
            <a:picLocks noChangeAspect="1"/>
          </p:cNvPicPr>
          <p:nvPr>
            <p:custDataLst>
              <p:tags r:id="rId2"/>
            </p:custDataLst>
          </p:nvPr>
        </p:nvPicPr>
        <p:blipFill>
          <a:blip r:embed="rId13"/>
          <a:srcRect/>
          <a:stretch>
            <a:fillRect/>
          </a:stretch>
        </p:blipFill>
        <p:spPr bwMode="auto">
          <a:xfrm>
            <a:off x="5591175" y="5126038"/>
            <a:ext cx="2181225" cy="284162"/>
          </a:xfrm>
          <a:prstGeom prst="rect">
            <a:avLst/>
          </a:prstGeom>
          <a:noFill/>
          <a:ln w="9525">
            <a:noFill/>
            <a:miter lim="800000"/>
            <a:headEnd/>
            <a:tailEnd/>
          </a:ln>
        </p:spPr>
      </p:pic>
      <p:pic>
        <p:nvPicPr>
          <p:cNvPr id="41996" name="Picture 22" descr="txp_fig.png"/>
          <p:cNvPicPr>
            <a:picLocks noChangeAspect="1"/>
          </p:cNvPicPr>
          <p:nvPr>
            <p:custDataLst>
              <p:tags r:id="rId3"/>
            </p:custDataLst>
          </p:nvPr>
        </p:nvPicPr>
        <p:blipFill>
          <a:blip r:embed="rId14"/>
          <a:srcRect/>
          <a:stretch>
            <a:fillRect/>
          </a:stretch>
        </p:blipFill>
        <p:spPr bwMode="auto">
          <a:xfrm>
            <a:off x="3381375" y="5553075"/>
            <a:ext cx="3081338" cy="317500"/>
          </a:xfrm>
          <a:prstGeom prst="rect">
            <a:avLst/>
          </a:prstGeom>
          <a:noFill/>
          <a:ln w="9525">
            <a:noFill/>
            <a:miter lim="800000"/>
            <a:headEnd/>
            <a:tailEnd/>
          </a:ln>
        </p:spPr>
      </p:pic>
      <p:pic>
        <p:nvPicPr>
          <p:cNvPr id="41997" name="Picture 24" descr="txp_fig.png"/>
          <p:cNvPicPr>
            <a:picLocks noChangeAspect="1"/>
          </p:cNvPicPr>
          <p:nvPr>
            <p:custDataLst>
              <p:tags r:id="rId4"/>
            </p:custDataLst>
          </p:nvPr>
        </p:nvPicPr>
        <p:blipFill>
          <a:blip r:embed="rId15"/>
          <a:srcRect/>
          <a:stretch>
            <a:fillRect/>
          </a:stretch>
        </p:blipFill>
        <p:spPr bwMode="auto">
          <a:xfrm>
            <a:off x="804863" y="1420813"/>
            <a:ext cx="6313487"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7"/>
          <p:cNvGrpSpPr>
            <a:grpSpLocks/>
          </p:cNvGrpSpPr>
          <p:nvPr/>
        </p:nvGrpSpPr>
        <p:grpSpPr bwMode="auto">
          <a:xfrm>
            <a:off x="5516563" y="4800600"/>
            <a:ext cx="2147887" cy="798513"/>
            <a:chOff x="6676438" y="2363788"/>
            <a:chExt cx="2612538" cy="1064684"/>
          </a:xfrm>
        </p:grpSpPr>
        <p:cxnSp>
          <p:nvCxnSpPr>
            <p:cNvPr id="24" name="Straight Arrow Connector 23"/>
            <p:cNvCxnSpPr/>
            <p:nvPr/>
          </p:nvCxnSpPr>
          <p:spPr>
            <a:xfrm>
              <a:off x="6676438" y="2971272"/>
              <a:ext cx="2612538" cy="21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7474338" y="2815195"/>
              <a:ext cx="914400" cy="115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306137" y="2514072"/>
              <a:ext cx="532935" cy="45720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010487" y="2971272"/>
              <a:ext cx="532935" cy="45720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543422" y="2971272"/>
              <a:ext cx="762715" cy="2116"/>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44034" name="Rectangle 2"/>
          <p:cNvSpPr>
            <a:spLocks noGrp="1" noChangeArrowheads="1"/>
          </p:cNvSpPr>
          <p:nvPr>
            <p:ph type="title" idx="4294967295"/>
          </p:nvPr>
        </p:nvSpPr>
        <p:spPr>
          <a:xfrm>
            <a:off x="0" y="168275"/>
            <a:ext cx="8229600" cy="788988"/>
          </a:xfrm>
        </p:spPr>
        <p:txBody>
          <a:bodyPr/>
          <a:lstStyle/>
          <a:p>
            <a:r>
              <a:rPr lang="en-US" sz="4000" smtClean="0">
                <a:solidFill>
                  <a:schemeClr val="accent2"/>
                </a:solidFill>
                <a:cs typeface="Times New Roman" pitchFamily="18" charset="0"/>
              </a:rPr>
              <a:t>Vector soft-thresholding operator</a:t>
            </a:r>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D7E28193-09D6-4AF6-A87A-66949B74CDE5}" type="slidenum">
              <a:rPr lang="en-US" altLang="en-US" sz="1200">
                <a:latin typeface="+mj-lt"/>
              </a:rPr>
              <a:pPr algn="r">
                <a:defRPr/>
              </a:pPr>
              <a:t>9</a:t>
            </a:fld>
            <a:endParaRPr lang="en-US" altLang="en-US" sz="1200" dirty="0">
              <a:latin typeface="+mj-lt"/>
            </a:endParaRPr>
          </a:p>
        </p:txBody>
      </p:sp>
      <p:grpSp>
        <p:nvGrpSpPr>
          <p:cNvPr id="44036" name="Group 21"/>
          <p:cNvGrpSpPr>
            <a:grpSpLocks/>
          </p:cNvGrpSpPr>
          <p:nvPr/>
        </p:nvGrpSpPr>
        <p:grpSpPr bwMode="auto">
          <a:xfrm>
            <a:off x="392113" y="1143000"/>
            <a:ext cx="8382000" cy="609600"/>
            <a:chOff x="533400" y="1447800"/>
            <a:chExt cx="8382000" cy="609600"/>
          </a:xfrm>
        </p:grpSpPr>
        <p:sp>
          <p:nvSpPr>
            <p:cNvPr id="22535" name="Rectangle 3"/>
            <p:cNvSpPr>
              <a:spLocks noChangeArrowheads="1"/>
            </p:cNvSpPr>
            <p:nvPr/>
          </p:nvSpPr>
          <p:spPr bwMode="auto">
            <a:xfrm>
              <a:off x="533400" y="1447800"/>
              <a:ext cx="83820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000">
                  <a:latin typeface="Calibri" pitchFamily="34" charset="0"/>
                </a:rPr>
                <a:t>Introduce additional variables              </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endParaRPr>
            </a:p>
            <a:p>
              <a:pPr marL="342900" indent="-342900" eaLnBrk="0" hangingPunct="0">
                <a:lnSpc>
                  <a:spcPct val="90000"/>
                </a:lnSpc>
                <a:spcBef>
                  <a:spcPct val="20000"/>
                </a:spcBef>
                <a:buClr>
                  <a:schemeClr val="accent1"/>
                </a:buClr>
                <a:buSzPct val="65000"/>
                <a:buFont typeface="Times New Roman" pitchFamily="18" charset="0"/>
                <a:buChar char="n"/>
              </a:pPr>
              <a:endParaRPr lang="en-US" sz="2000">
                <a:latin typeface="Calibri" pitchFamily="34" charset="0"/>
              </a:endParaRPr>
            </a:p>
          </p:txBody>
        </p:sp>
        <p:pic>
          <p:nvPicPr>
            <p:cNvPr id="44055" name="Picture 19" descr="txp_fig.png"/>
            <p:cNvPicPr>
              <a:picLocks noChangeAspect="1"/>
            </p:cNvPicPr>
            <p:nvPr>
              <p:custDataLst>
                <p:tags r:id="rId11"/>
              </p:custDataLst>
            </p:nvPr>
          </p:nvPicPr>
          <p:blipFill>
            <a:blip r:embed="rId14"/>
            <a:srcRect/>
            <a:stretch>
              <a:fillRect/>
            </a:stretch>
          </p:blipFill>
          <p:spPr bwMode="auto">
            <a:xfrm>
              <a:off x="4179887" y="1494234"/>
              <a:ext cx="1984379" cy="304007"/>
            </a:xfrm>
            <a:prstGeom prst="rect">
              <a:avLst/>
            </a:prstGeom>
            <a:noFill/>
            <a:ln w="9525">
              <a:noFill/>
              <a:miter lim="800000"/>
              <a:headEnd/>
              <a:tailEnd/>
            </a:ln>
          </p:spPr>
        </p:pic>
      </p:grpSp>
      <p:grpSp>
        <p:nvGrpSpPr>
          <p:cNvPr id="44037" name="Group 38"/>
          <p:cNvGrpSpPr>
            <a:grpSpLocks/>
          </p:cNvGrpSpPr>
          <p:nvPr/>
        </p:nvGrpSpPr>
        <p:grpSpPr bwMode="auto">
          <a:xfrm>
            <a:off x="392113" y="3962400"/>
            <a:ext cx="8142287" cy="609600"/>
            <a:chOff x="392113" y="4495800"/>
            <a:chExt cx="8142287" cy="609600"/>
          </a:xfrm>
        </p:grpSpPr>
        <p:sp>
          <p:nvSpPr>
            <p:cNvPr id="22532" name="Rectangle 3"/>
            <p:cNvSpPr>
              <a:spLocks noChangeArrowheads="1"/>
            </p:cNvSpPr>
            <p:nvPr/>
          </p:nvSpPr>
          <p:spPr bwMode="auto">
            <a:xfrm>
              <a:off x="392113" y="4495800"/>
              <a:ext cx="8142287"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80000"/>
                <a:buFontTx/>
                <a:buChar char="•"/>
              </a:pPr>
              <a:r>
                <a:rPr lang="en-US" sz="2000">
                  <a:solidFill>
                    <a:srgbClr val="C00000"/>
                  </a:solidFill>
                  <a:latin typeface="Calibri" pitchFamily="34" charset="0"/>
                </a:rPr>
                <a:t>Idea:</a:t>
              </a:r>
              <a:r>
                <a:rPr lang="en-US" sz="2000">
                  <a:latin typeface="Calibri" pitchFamily="34" charset="0"/>
                </a:rPr>
                <a:t>  orthogonal system                                              solvable in closed form</a:t>
              </a:r>
              <a:endParaRPr lang="en-US" sz="2000" b="1" i="1">
                <a:latin typeface="Calibri" pitchFamily="34" charset="0"/>
              </a:endParaRP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latin typeface="Calibri" pitchFamily="34" charset="0"/>
              </a:endParaRPr>
            </a:p>
          </p:txBody>
        </p:sp>
        <p:pic>
          <p:nvPicPr>
            <p:cNvPr id="44051" name="Picture 25" descr="txp_fig.png"/>
            <p:cNvPicPr>
              <a:picLocks noChangeAspect="1"/>
            </p:cNvPicPr>
            <p:nvPr>
              <p:custDataLst>
                <p:tags r:id="rId9"/>
              </p:custDataLst>
            </p:nvPr>
          </p:nvPicPr>
          <p:blipFill>
            <a:blip r:embed="rId15"/>
            <a:srcRect/>
            <a:stretch>
              <a:fillRect/>
            </a:stretch>
          </p:blipFill>
          <p:spPr bwMode="auto">
            <a:xfrm>
              <a:off x="5513387" y="4543765"/>
              <a:ext cx="277813" cy="304007"/>
            </a:xfrm>
            <a:prstGeom prst="rect">
              <a:avLst/>
            </a:prstGeom>
            <a:noFill/>
            <a:ln w="9525">
              <a:noFill/>
              <a:miter lim="800000"/>
              <a:headEnd/>
              <a:tailEnd/>
            </a:ln>
          </p:spPr>
        </p:pic>
        <p:sp>
          <p:nvSpPr>
            <p:cNvPr id="27" name="Right Arrow 26"/>
            <p:cNvSpPr/>
            <p:nvPr/>
          </p:nvSpPr>
          <p:spPr>
            <a:xfrm>
              <a:off x="4748213" y="4524375"/>
              <a:ext cx="533400" cy="27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53" name="Picture 15" descr="txp_fig.png"/>
            <p:cNvPicPr>
              <a:picLocks noChangeAspect="1"/>
            </p:cNvPicPr>
            <p:nvPr>
              <p:custDataLst>
                <p:tags r:id="rId10"/>
              </p:custDataLst>
            </p:nvPr>
          </p:nvPicPr>
          <p:blipFill>
            <a:blip r:embed="rId16"/>
            <a:srcRect/>
            <a:stretch>
              <a:fillRect/>
            </a:stretch>
          </p:blipFill>
          <p:spPr bwMode="auto">
            <a:xfrm>
              <a:off x="3513222" y="4563136"/>
              <a:ext cx="1032883" cy="289601"/>
            </a:xfrm>
            <a:prstGeom prst="rect">
              <a:avLst/>
            </a:prstGeom>
            <a:noFill/>
            <a:ln w="9525">
              <a:noFill/>
              <a:miter lim="800000"/>
              <a:headEnd/>
              <a:tailEnd/>
            </a:ln>
          </p:spPr>
        </p:pic>
      </p:grpSp>
      <p:sp>
        <p:nvSpPr>
          <p:cNvPr id="18" name="Bent Arrow 17"/>
          <p:cNvSpPr/>
          <p:nvPr/>
        </p:nvSpPr>
        <p:spPr>
          <a:xfrm flipV="1">
            <a:off x="2057400" y="5486400"/>
            <a:ext cx="990600" cy="990600"/>
          </a:xfrm>
          <a:prstGeom prst="bentArrow">
            <a:avLst>
              <a:gd name="adj1" fmla="val 17713"/>
              <a:gd name="adj2" fmla="val 25000"/>
              <a:gd name="adj3" fmla="val 25000"/>
              <a:gd name="adj4" fmla="val 493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44039" name="Group 37"/>
          <p:cNvGrpSpPr>
            <a:grpSpLocks/>
          </p:cNvGrpSpPr>
          <p:nvPr/>
        </p:nvGrpSpPr>
        <p:grpSpPr bwMode="auto">
          <a:xfrm>
            <a:off x="369888" y="1600200"/>
            <a:ext cx="8316912" cy="2209800"/>
            <a:chOff x="369888" y="1981200"/>
            <a:chExt cx="8316912" cy="2209800"/>
          </a:xfrm>
        </p:grpSpPr>
        <p:pic>
          <p:nvPicPr>
            <p:cNvPr id="44046" name="Picture 35" descr="txp_fig.png"/>
            <p:cNvPicPr>
              <a:picLocks noChangeAspect="1"/>
            </p:cNvPicPr>
            <p:nvPr>
              <p:custDataLst>
                <p:tags r:id="rId7"/>
              </p:custDataLst>
            </p:nvPr>
          </p:nvPicPr>
          <p:blipFill>
            <a:blip r:embed="rId17"/>
            <a:srcRect/>
            <a:stretch>
              <a:fillRect/>
            </a:stretch>
          </p:blipFill>
          <p:spPr bwMode="auto">
            <a:xfrm>
              <a:off x="672602" y="2143396"/>
              <a:ext cx="7633196" cy="1733441"/>
            </a:xfrm>
            <a:prstGeom prst="rect">
              <a:avLst/>
            </a:prstGeom>
            <a:noFill/>
            <a:ln w="9525">
              <a:noFill/>
              <a:miter lim="800000"/>
              <a:headEnd/>
              <a:tailEnd/>
            </a:ln>
          </p:spPr>
        </p:pic>
        <p:sp>
          <p:nvSpPr>
            <p:cNvPr id="29" name="Rounded Rectangle 28"/>
            <p:cNvSpPr/>
            <p:nvPr/>
          </p:nvSpPr>
          <p:spPr>
            <a:xfrm>
              <a:off x="369888" y="1981200"/>
              <a:ext cx="8316912" cy="2133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48" name="Picture 22" descr="txp_fig.png"/>
            <p:cNvPicPr>
              <a:picLocks noChangeAspect="1"/>
            </p:cNvPicPr>
            <p:nvPr>
              <p:custDataLst>
                <p:tags r:id="rId8"/>
              </p:custDataLst>
            </p:nvPr>
          </p:nvPicPr>
          <p:blipFill>
            <a:blip r:embed="rId18"/>
            <a:srcRect/>
            <a:stretch>
              <a:fillRect/>
            </a:stretch>
          </p:blipFill>
          <p:spPr bwMode="auto">
            <a:xfrm>
              <a:off x="5715000" y="3581400"/>
              <a:ext cx="2181225" cy="284162"/>
            </a:xfrm>
            <a:prstGeom prst="rect">
              <a:avLst/>
            </a:prstGeom>
            <a:noFill/>
            <a:ln w="9525">
              <a:noFill/>
              <a:miter lim="800000"/>
              <a:headEnd/>
              <a:tailEnd/>
            </a:ln>
          </p:spPr>
        </p:pic>
        <p:sp>
          <p:nvSpPr>
            <p:cNvPr id="44049" name="Rectangle 3"/>
            <p:cNvSpPr>
              <a:spLocks noChangeArrowheads="1"/>
            </p:cNvSpPr>
            <p:nvPr/>
          </p:nvSpPr>
          <p:spPr bwMode="auto">
            <a:xfrm>
              <a:off x="533400" y="3581400"/>
              <a:ext cx="1066800" cy="60960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accent1"/>
                </a:buClr>
                <a:buSzPct val="65000"/>
              </a:pPr>
              <a:r>
                <a:rPr lang="en-US" sz="2200"/>
                <a:t>(P3)</a:t>
              </a:r>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a:p>
              <a:pPr marL="342900" indent="-342900" eaLnBrk="0" hangingPunct="0">
                <a:lnSpc>
                  <a:spcPct val="90000"/>
                </a:lnSpc>
                <a:spcBef>
                  <a:spcPct val="20000"/>
                </a:spcBef>
                <a:buClr>
                  <a:schemeClr val="accent1"/>
                </a:buClr>
                <a:buSzPct val="65000"/>
                <a:buFont typeface="Times New Roman" pitchFamily="18" charset="0"/>
                <a:buChar char="n"/>
              </a:pPr>
              <a:endParaRPr lang="en-US" sz="2200"/>
            </a:p>
          </p:txBody>
        </p:sp>
      </p:grpSp>
      <p:pic>
        <p:nvPicPr>
          <p:cNvPr id="44040" name="Picture 31" descr="txp_fig.png"/>
          <p:cNvPicPr>
            <a:picLocks noChangeAspect="1"/>
          </p:cNvPicPr>
          <p:nvPr>
            <p:custDataLst>
              <p:tags r:id="rId1"/>
            </p:custDataLst>
          </p:nvPr>
        </p:nvPicPr>
        <p:blipFill>
          <a:blip r:embed="rId19"/>
          <a:srcRect/>
          <a:stretch>
            <a:fillRect/>
          </a:stretch>
        </p:blipFill>
        <p:spPr bwMode="auto">
          <a:xfrm>
            <a:off x="4921250" y="2730500"/>
            <a:ext cx="3079750" cy="317500"/>
          </a:xfrm>
          <a:prstGeom prst="rect">
            <a:avLst/>
          </a:prstGeom>
          <a:noFill/>
          <a:ln w="9525">
            <a:noFill/>
            <a:miter lim="800000"/>
            <a:headEnd/>
            <a:tailEnd/>
          </a:ln>
        </p:spPr>
      </p:pic>
      <p:pic>
        <p:nvPicPr>
          <p:cNvPr id="44041" name="Picture 33" descr="txp_fig.png"/>
          <p:cNvPicPr>
            <a:picLocks noChangeAspect="1"/>
          </p:cNvPicPr>
          <p:nvPr>
            <p:custDataLst>
              <p:tags r:id="rId2"/>
            </p:custDataLst>
          </p:nvPr>
        </p:nvPicPr>
        <p:blipFill>
          <a:blip r:embed="rId20"/>
          <a:srcRect/>
          <a:stretch>
            <a:fillRect/>
          </a:stretch>
        </p:blipFill>
        <p:spPr bwMode="auto">
          <a:xfrm>
            <a:off x="6403975" y="4502150"/>
            <a:ext cx="552450" cy="274638"/>
          </a:xfrm>
          <a:prstGeom prst="rect">
            <a:avLst/>
          </a:prstGeom>
          <a:noFill/>
          <a:ln w="9525">
            <a:noFill/>
            <a:miter lim="800000"/>
            <a:headEnd/>
            <a:tailEnd/>
          </a:ln>
        </p:spPr>
      </p:pic>
      <p:pic>
        <p:nvPicPr>
          <p:cNvPr id="44042" name="Picture 36" descr="txp_fig.png"/>
          <p:cNvPicPr>
            <a:picLocks noChangeAspect="1"/>
          </p:cNvPicPr>
          <p:nvPr>
            <p:custDataLst>
              <p:tags r:id="rId3"/>
            </p:custDataLst>
          </p:nvPr>
        </p:nvPicPr>
        <p:blipFill>
          <a:blip r:embed="rId21"/>
          <a:srcRect/>
          <a:stretch>
            <a:fillRect/>
          </a:stretch>
        </p:blipFill>
        <p:spPr bwMode="auto">
          <a:xfrm>
            <a:off x="7643813" y="5364163"/>
            <a:ext cx="527050" cy="250825"/>
          </a:xfrm>
          <a:prstGeom prst="rect">
            <a:avLst/>
          </a:prstGeom>
          <a:noFill/>
          <a:ln w="9525">
            <a:noFill/>
            <a:miter lim="800000"/>
            <a:headEnd/>
            <a:tailEnd/>
          </a:ln>
        </p:spPr>
      </p:pic>
      <p:pic>
        <p:nvPicPr>
          <p:cNvPr id="44043" name="Picture 41" descr="txp_fig.png"/>
          <p:cNvPicPr>
            <a:picLocks noChangeAspect="1"/>
          </p:cNvPicPr>
          <p:nvPr>
            <p:custDataLst>
              <p:tags r:id="rId4"/>
            </p:custDataLst>
          </p:nvPr>
        </p:nvPicPr>
        <p:blipFill>
          <a:blip r:embed="rId22"/>
          <a:srcRect/>
          <a:stretch>
            <a:fillRect/>
          </a:stretch>
        </p:blipFill>
        <p:spPr bwMode="auto">
          <a:xfrm>
            <a:off x="3687763" y="5969000"/>
            <a:ext cx="4189412" cy="557213"/>
          </a:xfrm>
          <a:prstGeom prst="rect">
            <a:avLst/>
          </a:prstGeom>
          <a:noFill/>
          <a:ln w="9525">
            <a:noFill/>
            <a:miter lim="800000"/>
            <a:headEnd/>
            <a:tailEnd/>
          </a:ln>
        </p:spPr>
      </p:pic>
      <p:pic>
        <p:nvPicPr>
          <p:cNvPr id="44044" name="Picture 45" descr="txp_fig.png"/>
          <p:cNvPicPr>
            <a:picLocks noChangeAspect="1"/>
          </p:cNvPicPr>
          <p:nvPr>
            <p:custDataLst>
              <p:tags r:id="rId5"/>
            </p:custDataLst>
          </p:nvPr>
        </p:nvPicPr>
        <p:blipFill>
          <a:blip r:embed="rId23"/>
          <a:srcRect/>
          <a:stretch>
            <a:fillRect/>
          </a:stretch>
        </p:blipFill>
        <p:spPr bwMode="auto">
          <a:xfrm>
            <a:off x="6856413" y="5370513"/>
            <a:ext cx="155575" cy="180975"/>
          </a:xfrm>
          <a:prstGeom prst="rect">
            <a:avLst/>
          </a:prstGeom>
          <a:noFill/>
          <a:ln w="9525">
            <a:noFill/>
            <a:miter lim="800000"/>
            <a:headEnd/>
            <a:tailEnd/>
          </a:ln>
        </p:spPr>
      </p:pic>
      <p:pic>
        <p:nvPicPr>
          <p:cNvPr id="44045" name="Picture 46" descr="txp_fig.png"/>
          <p:cNvPicPr>
            <a:picLocks noChangeAspect="1"/>
          </p:cNvPicPr>
          <p:nvPr>
            <p:custDataLst>
              <p:tags r:id="rId6"/>
            </p:custDataLst>
          </p:nvPr>
        </p:nvPicPr>
        <p:blipFill>
          <a:blip r:embed="rId24"/>
          <a:srcRect/>
          <a:stretch>
            <a:fillRect/>
          </a:stretch>
        </p:blipFill>
        <p:spPr bwMode="auto">
          <a:xfrm>
            <a:off x="1131888" y="4549775"/>
            <a:ext cx="3201987" cy="67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newcommand{\x}{\bm x}&#10;\newcommand{\y}{\bm y}&#10;\usepackage{bm}&#10;\begin{document}&#10;$   $&#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
  <p:tag name="DEFAULTFONTSIZE" val="10"/>
  <p:tag name="DEFAULTWIDTH" val="458"/>
  <p:tag name="DEFAULTHEIGHT" val="329"/>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left[\bm \beta_1^\prime,\mathbf 0,\bm \beta_\nu^\prime,\ldots,\mathbf 0,\bm \beta_{N_g}^\prime\right]^\prime$&#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49.0005"/>
  <p:tag name="PICTUREFILESIZE" val="13223"/>
</p:tagLst>
</file>

<file path=ppt/tags/tag10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y_{\nu}||&#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2.00008"/>
  <p:tag name="PICTUREFILESIZE" val="1676"/>
</p:tagLst>
</file>

<file path=ppt/tags/tag10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  \min_{t \geq 0}\frac{1}{2} t^2 - (\|\mathbf y_\nu\|-\mu) t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207.0004"/>
  <p:tag name="PICTUREFILESIZE" val="21067"/>
</p:tagLst>
</file>

<file path=ppt/tags/tag10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zeta}\frac{1}{2}\left\|\mathbf{y}-\bm\zeta\right\|_{2}^2 +\mu\sum_{\nu=1}^{N_b}\|\bm\zeta_\nu\|_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76.0005"/>
  <p:tag name="PICTUREFILESIZE" val="18466"/>
</p:tagLst>
</file>

<file path=ppt/tags/tag10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 t^\star =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40.98008"/>
  <p:tag name="PICTUREFILESIZE" val="2934"/>
</p:tagLst>
</file>

<file path=ppt/tags/tag10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  \|\mathbf y_\nu\|-\mu \ \textrm{\ if\ } \|\mathbf y_\nu\| \geq  \mu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201.9604"/>
  <p:tag name="PICTUREFILESIZE" val="10679"/>
</p:tagLst>
</file>

<file path=ppt/tags/tag10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 0&#10;\ \textrm{\ if\ } \|\mathbf y_\nu\| &lt;  \mu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133.9802"/>
  <p:tag name="PICTUREFILESIZE" val="8378"/>
</p:tagLst>
</file>

<file path=ppt/tags/tag10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textcolor{OliveGreen}{(\\|\mathbf y_\nu\|-\mu)_+}$$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109.9802"/>
  <p:tag name="PICTUREFILESIZE" val="7753"/>
</p:tagLst>
</file>

<file path=ppt/tags/tag10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  \min_{t\geq 0, \theta}\frac{1}{2} t^2 - \|\mathbf y_\nu\| t \cos(\theta) +\mu t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271.9806"/>
  <p:tag name="PICTUREFILESIZE" val="29201"/>
</p:tagLst>
</file>

<file path=ppt/tags/tag10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begin{document}&#10;&#10;$$\textcolor{OliveGreen}{\sum_{\nu=1}^{N_b} \left(\phantom{\sum_{\nu=1}^{N_b} }\right.}\hspace{-1.5cm}  \min_{\bm\zeta_\nu}\frac{1}{2}\left\|\bm\zeta_\nu\right\|_{2}^2 - \mathbf y_\nu^\prime \bm \zeta_\nu  +\frac{1}{2}||\mathbf{y_\nu}||^2+\mu\|\bm\zeta_\nu\|_2 \hspace{-1.5cm}\textcolor{OliveGreen}{\left.\phantom{\sum_{\nu=1}^{N_b} }\right)}&#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16m"/>
  <p:tag name="ORIGWIDTH" val="432.0009"/>
  <p:tag name="PICTUREFILESIZE" val="53498"/>
</p:tagLst>
</file>

<file path=ppt/tags/tag10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 t^\star\geq 0 &#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7.00008"/>
  <p:tag name="PICTUREFILESIZE" val="2663"/>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hat \beta}=\arg\hspace{-1cm}\min_{\bm\beta=[\bm\beta_1^\prime,\ldots,\bm\beta_{N_g}^\prime]^\prime}\frac{1}{2}\sum_{j=1}^{J}&#10;\left\|\mathbf y_j-\bm X_j\bm\beta\right\|^2&#10;+ \mu \sum_{\nu=1}^{N_g}\|\bm\beta_\nu\|_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1.981"/>
  <p:tag name="PICTUREFILESIZE" val="36461"/>
</p:tagLst>
</file>

<file path=ppt/tags/tag11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y_{\nu}&#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1.96008"/>
  <p:tag name="PICTUREFILESIZE" val="1376"/>
</p:tagLst>
</file>

<file path=ppt/tags/tag11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zeta_{\nu}^\star=\frac{\mathbf y_\nu}{\|\mathbf y_\nu\|}\ t^\star &#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21.9802"/>
  <p:tag name="PICTUREFILESIZE" val="7242"/>
</p:tagLst>
</file>

<file path=ppt/tags/tag11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10;$$\min_{\{\theta_\nu\in\mathcal{S}\}}&#10;\frac{1}{{JN_f}}\sum_{j=1}^{J}\sum_{k=1}^{N_f}&#10;\left(y_{jk}-\sum_{\nu=1}^{N_b}&#10;\theta_\nu(\mathbf{x}_j)b_\nu(f_k)\right)^2$$&#10;$$ + \lambda&#10;\sum_{\nu=1}^{N_b}\int_{\mathbb{R}^2} ||\nabla^2&#10;\theta_\nu(\mathbf{x})||_F^2 d\mathbf{x}\ +\ \mu\sum_{\nu=1}^{N_b}\left\|\left[\theta_\nu(\mathbf{x}_1), \ldots,&#10;\theta_\nu(\mathbf{x}_{J})\right]^\prime\right\|_2&#1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56.9811"/>
  <p:tag name="PICTUREFILESIZE" val="83392"/>
</p:tagLst>
</file>

<file path=ppt/tags/tag11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hat \theta_\nu(\mathbf x) = \sum_{j=1}^J \beta_{\nu j} k(||\mathbf x-\mathbf x_j||) +\bm \alpha_{\nu1}^\prime \mathbf x  +\alpha_{\nu0} $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20.9609"/>
  <p:tag name="PICTUREFILESIZE" val="21124"/>
</p:tagLst>
</file>

<file path=ppt/tags/tag11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beta_{\nu j},\alpha_{\nu0}\in\mathbb R,\ \bm\alpha_{\nu1}\in \mathbb R^2$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17.9805"/>
  <p:tag name="PICTUREFILESIZE" val="11878"/>
</p:tagLst>
</file>

<file path=ppt/tags/tag115.xml><?xml version="1.0" encoding="utf-8"?>
<p:tagLst xmlns:a="http://schemas.openxmlformats.org/drawingml/2006/main" xmlns:r="http://schemas.openxmlformats.org/officeDocument/2006/relationships" xmlns:p="http://schemas.openxmlformats.org/presentationml/2006/main">
  <p:tag name="SOURCE" val="\documentclass{slides}&#10;\usepackage{bm,amsfonts}&#10;\begin{document}&#10;&#10; $$ \sum_j\beta_{\nu j}=0, \sum_j\beta_{\nu j}\mathbf x_j=\bm 0$$&#10;\end{document}&#10;"/>
  <p:tag name="EXTERNALNAME" val="txp_fig"/>
  <p:tag name="BLEND" val="False"/>
  <p:tag name="TRANSPARENT" val="True"/>
  <p:tag name="KEEPFILES" val="False"/>
  <p:tag name="DEBUGPAUSE" val="False"/>
  <p:tag name="RESOLUTION" val="1200"/>
  <p:tag name="TIMEOUT" val="(none)"/>
  <p:tag name="BOXWIDTH" val="458"/>
  <p:tag name="BOXHEIGHT" val="329"/>
  <p:tag name="BOXFONT" val="10"/>
  <p:tag name="BOXWRAP" val="True"/>
  <p:tag name="WORKAROUNDTRANSPARENCYBUG" val="False"/>
  <p:tag name="ALLOWFONTSUBSTITUTION" val="False"/>
  <p:tag name="BITMAPFORMAT" val="pngmono"/>
  <p:tag name="ORIGWIDTH" val="231.9605"/>
  <p:tag name="PICTUREFILESIZE" val="13883"/>
</p:tagLst>
</file>

<file path=ppt/tags/tag11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k(\rho)=\rho^2 \log(\rho)$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56.0003"/>
  <p:tag name="PICTUREFILESIZE" val="9262"/>
</p:tagLst>
</file>

<file path=ppt/tags/tag11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T^\prime \bm \beta=\mathbf{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78.00016"/>
  <p:tag name="PICTUREFILESIZE" val="3460"/>
</p:tagLst>
</file>

<file path=ppt/tags/tag118.xml><?xml version="1.0" encoding="utf-8"?>
<p:tagLst xmlns:a="http://schemas.openxmlformats.org/drawingml/2006/main" xmlns:r="http://schemas.openxmlformats.org/officeDocument/2006/relationships" xmlns:p="http://schemas.openxmlformats.org/presentationml/2006/main">
  <p:tag name="SOURCE" val="\documentclass{slides}&#10;\usepackage{bm,amsfonts}&#10;\begin{document}&#10;&#10; $$ \sum_r\beta_r=0, \sum_r\beta_r\mathbf x_r=\bm 0$$&#10;\end{document}&#10;"/>
  <p:tag name="EXTERNALNAME" val="txp_fig"/>
  <p:tag name="BLEND" val="False"/>
  <p:tag name="TRANSPARENT" val="True"/>
  <p:tag name="KEEPFILES" val="False"/>
  <p:tag name="DEBUGPAUSE" val="False"/>
  <p:tag name="RESOLUTION" val="1200"/>
  <p:tag name="TIMEOUT" val="(none)"/>
  <p:tag name="BOXWIDTH" val="458"/>
  <p:tag name="BOXHEIGHT" val="329"/>
  <p:tag name="BOXFONT" val="10"/>
  <p:tag name="BOXWRAP" val="True"/>
  <p:tag name="WORKAROUNDTRANSPARENCYBUG" val="False"/>
  <p:tag name="ALLOWFONTSUBSTITUTION" val="False"/>
  <p:tag name="BITMAPFORMAT" val="pngmono"/>
  <p:tag name="ORIGWIDTH" val="213.9605"/>
  <p:tag name="PICTUREFILESIZE" val="12207"/>
</p:tagLst>
</file>

<file path=ppt/tags/tag11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mu \sum_{\nu=1}^{N_b}||\bm K\bm\beta_\nu+\bm T \bm \alpha_\nu||_2&#1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23.9805"/>
  <p:tag name="PICTUREFILESIZE" val="1477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19.98008"/>
  <p:tag name="PICTUREFILESIZE" val="1427"/>
</p:tagLst>
</file>

<file path=ppt/tags/tag12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mu\sum_{\nu=1}^{N_b} \sqrt{\sum_{j'=1}^{J}\left(\sum_{j=1}^{J} \beta_{\nu j} k(||\mathbf x_{j'}-\mathbf x_j||) +\bm \alpha_{\nu1}^\prime \mathbf x_{j'}  +\alpha_{\nu0}\right)^2}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23.9811"/>
  <p:tag name="PICTUREFILESIZE" val="39474"/>
</p:tagLst>
</file>

<file path=ppt/tags/tag12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min_{\bm\alpha,\bm\beta} \frac{1}{JN_f}\sum_{j'=1}^{J}\sum_{k=1}^{N_f}\hspace{-.3cm}\left(y_{j'k}-\sum_{\nu=1}^{N_b}b_\nu(f_k)\left[\sum_{j=1}^J \beta_{\nu j} k(||\mathbf x_{j'}-\mathbf x_j||) +\bm \alpha_{\nu1}^\prime \mathbf x_{j'}  +\alpha_{\nu0}\right]\right)^2\hspace{-.3cm}+\lambda\sum_{\nu=1}^{N_b}  \int_{\mathbb R^2} \left\|\nabla^2 \left[\sum_{j=1}^J \beta_{\nu j} k(||\mathbf x-\mathbf x_j||)\right]\right\|d\mathbf x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720"/>
  <p:tag name="PICTUREFILESIZE" val="85710"/>
</p:tagLst>
</file>

<file path=ppt/tags/tag12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 \alpha,\bm\beta}\frac{1}{JN_f}\|\bm\varphi-(\bm B\otimes\bm K)\bm\beta-&#10;(\bm B\otimes \bm T)\bm \alpha\|^{2}+\lambda \bm\beta^{T}(\bm I_{N_b}&#10;\otimes \bm K)\bm\beta$$&#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01.961"/>
  <p:tag name="PICTUREFILESIZE" val="35771"/>
</p:tagLst>
</file>

<file path=ppt/tags/tag12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T :=\left[\begin{array}{ccc}1 &amp;&amp;\bm x_1^{T}\\&#10;\vdots &amp;&amp;\vdots\\&#10;1 &amp;&amp;\bm x_{J}^{T}\end{array}\right]\in\mathbb{R}^{J\times 3},$$&#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44.9805"/>
  <p:tag name="PICTUREFILESIZE" val="14928"/>
</p:tagLst>
</file>

<file path=ppt/tags/tag12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K \in\mathbb{R}^{J\times 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97.98024"/>
  <p:tag name="PICTUREFILESIZE" val="5129"/>
</p:tagLst>
</file>

<file path=ppt/tags/tag12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K_{jj'}:=k(\|\bm x_j-\bm x_{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02.9804"/>
  <p:tag name="PICTUREFILESIZE" val="9769"/>
</p:tagLst>
</file>

<file path=ppt/tags/tag12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mu \sum_{\nu=1}^{N_b}||\bm K\bm\beta_\nu+\bm T \bm \alpha_\nu||_2&#1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23.9805"/>
  <p:tag name="PICTUREFILESIZE" val="14776"/>
</p:tagLst>
</file>

<file path=ppt/tags/tag12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 \bm T^\prime \bm \beta_\nu= \mathbf{0},\ \nu=1,\ldots,N_b$$&#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31.9605"/>
  <p:tag name="PICTUREFILESIZE" val="8564"/>
</p:tagLst>
</file>

<file path=ppt/tags/tag12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zeta=\left(\bm \zeta_1,\ldots,\bm \zeta_{N_b}\right)}\frac{1}{2}\left\|\mathbf{y}-\bm X\bm\zeta\right\|_{2}^2 +\mu\sum_{\nu=1}^{N_b}\|\bm\zeta_\nu\|_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376.9808"/>
  <p:tag name="PICTUREFILESIZE" val="27524"/>
</p:tagLst>
</file>

<file path=ppt/tags/tag12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bm\zeta_\nu = \bm K\bm\beta_\nu+\bm T \bm \alpha_\nu = \bm K\bm Q_2 \bm\gamma_\nu+\bm T\bm \alpha_\nu$$&#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342.0007"/>
  <p:tag name="PICTUREFILESIZE" val="1255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X_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5.98008"/>
  <p:tag name="PICTUREFILESIZE" val="1865"/>
</p:tagLst>
</file>

<file path=ppt/tags/tag13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left\|\left[\theta_\nu(\mathbf{x}_1), \ldots,&#10;\theta_\nu(\mathbf{x}_{J})\right]^{\prime}\right\|_2=||\bm K\bm\beta_\nu+\bm T \bm \alpha_\nu||_2&#1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00.9808"/>
  <p:tag name="PICTUREFILESIZE" val="19373"/>
</p:tagLst>
</file>

<file path=ppt/tags/tag13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beta,\bm d}\frac{1}{JN_f}\|\bm\varphi-(\bm B\otimes\bm K)\bm\beta-&#10;(\bm B\otimes \bm T)\bm d\|^{2}+\lambda \bm\beta^{T}(\bm I_{N_b}&#10;\otimes \bm K)\bm\beta$$&#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98.961"/>
  <p:tag name="PICTUREFILESIZE" val="36033"/>
</p:tagLst>
</file>

<file path=ppt/tags/tag13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 \alpha,\bm\beta}\frac{1}{JN_f}\|\bm\varphi-(\bm B\otimes\bm K)\bm\beta-&#10;(\bm B\otimes \bm T)\bm \alpha\|^{2}+\lambda \bm\beta^{T}(\bm I_{N_b}&#10;\otimes \bm K)\bm\beta$$&#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01.961"/>
  <p:tag name="PICTUREFILESIZE" val="35771"/>
</p:tagLst>
</file>

<file path=ppt/tags/tag13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 X=\bm X(J,N_f,\lambda,\bm Q_2,\bm K,\bm T,\bm B)$$&#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82.9605"/>
  <p:tag name="PICTUREFILESIZE" val="1552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Phi(\mathbf x,f)$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9.00016"/>
  <p:tag name="PICTUREFILESIZE" val="4169"/>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Phi(\mathbf x,f)$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9.00016"/>
  <p:tag name="PICTUREFILESIZE" val="4169"/>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mathbf x\in \mathbb R^2$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3.00016"/>
  <p:tag name="PICTUREFILESIZE" val="352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 amsmath,amssymb}&#10;\begin{document}&#10;&#10;$ f\in \mathbb R$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1.96008"/>
  <p:tag name="PICTUREFILESIZE" val="2667"/>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Phi(\mathbf x, f)=\sum_{\nu=1}^{N_b}\theta_\nu(\mathbf x)b_\nu(f)$$&#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40.9605"/>
  <p:tag name="PICTUREFILESIZE" val="17821"/>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96008"/>
  <p:tag name="PICTUREFILESIZE" val="351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in\mathbb R^p$&#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3.96016"/>
  <p:tag name="PICTUREFILESIZE" val="396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x$&#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2.96"/>
  <p:tag name="PICTUREFILESIZE" val="792"/>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color}&#10;\begin{document}&#10;&#10;$$\textcolor{red}{\Phi(f)=\sum_{\nu=1}^{N_b}\theta_\nu b_\nu(f)}$$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89.0004"/>
  <p:tag name="PICTUREFILESIZE" val="22770"/>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color}&#10;\begin{document}&#10;&#10;$\textcolor{blue}{ b_\nu(f)}$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48.96008"/>
  <p:tag name="PICTUREFILESIZE" val="5519"/>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_\nu(f)$&#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96008"/>
  <p:tag name="PICTUREFILESIZE" val="326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math,amssymb}&#10;\begin{document}&#10;&#10;$$\min_{\{\theta_\nu\in\mathcal{S}\}}&#10;\frac{1}{{JN_f}}\sum_{j=1}^{J}\sum_{k=1}^{N_f}&#10;\left(y_{jk}-\sum_{\nu=1}^{N_b}&#10;\theta_\nu(\mathbf{x}_j)b_\nu(f_k)\right)^2$$&#10;$$ + \lambda&#10;\sum_{\nu=1}^{N_b}\int_{\mathbb{R}^2} ||\nabla^2&#10;\theta_\nu(\mathbf{x})||_F^2 d\mathbf{x}\ +\ \mu\sum_{\nu=1}^{N_b}\left\|\left[\theta_\nu(\mathbf{x}_1), \ldots,&#10;\theta_\nu(\mathbf{x}_{J})\right]^\prime\right\|_2&#1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56.9811"/>
  <p:tag name="PICTUREFILESIZE" val="8339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96008"/>
  <p:tag name="PICTUREFILESIZE" val="3513"/>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equiv 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90.96016"/>
  <p:tag name="PICTUREFILESIZE" val="4753"/>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_\nu(f)$&#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96008"/>
  <p:tag name="PICTUREFILESIZE" val="3262"/>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96008"/>
  <p:tag name="PICTUREFILESIZE" val="351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 k(\rho):=\rho^2\log(\rho)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62.9603"/>
  <p:tag name="PICTUREFILESIZE" val="853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1$&#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1.96008"/>
  <p:tag name="PICTUREFILESIZE" val="1100"/>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10;\newcommand{\mb}{\bm \beta}&#10;\begin{document}&#10;&#10;$$\tilde{\mb}:=\left[\begin{array}{c}\mathbf K\mb_1\\ \vdots\\ \mathbf K\mb_{\nu}\\ \vdots\\ \mathbf K\mb_{N_g} \end{array}\right]$$&#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41.0003"/>
  <p:tag name="PICTUREFILESIZE" val="15698"/>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mathbf K_{ij}=k(\|\mathbf x_i-\mathbf x_j\|)}$$&#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78.9804"/>
  <p:tag name="PICTUREFILESIZE" val="14675"/>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sum_{j=1}^{J} \beta_{\nu j} k(\|\mathbf x-\mathbf x_j\|)\hspace{1cm} \nu=1,\ldots,N_b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15.9809"/>
  <p:tag name="PICTUREFILESIZE" val="22062"/>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star$&#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0.98"/>
  <p:tag name="PICTUREFILESIZE" val="679"/>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star$&#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0.98"/>
  <p:tag name="PICTUREFILESIZE" val="67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left[\beta_{11},.,\beta_{1J},\ldots,\beta_{\nu1},.,\beta_{\nu J},\ldots,\beta_{N_b1},.,\beta_{N_bJ}\right]^\prime$&#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60.981"/>
  <p:tag name="PICTUREFILESIZE" val="20413"/>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bm \beta_{1}^\prime}$$&#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2.98008"/>
  <p:tag name="PICTUREFILESIZE" val="3342"/>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bm \beta_{\nu}^\prime}$$&#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2.98008"/>
  <p:tag name="PICTUREFILESIZE" val="3542"/>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bm \beta_{N_g}^\prime}$$&#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34.98008"/>
  <p:tag name="PICTUREFILESIZE" val="5524"/>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N_g:=N_b}$$&#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87.96016"/>
  <p:tag name="PICTUREFILESIZE" val="670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4.00008"/>
  <p:tag name="PICTUREFILESIZE" val="1367"/>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3.96"/>
  <p:tag name="PICTUREFILESIZE" val="1097"/>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10;\newcommand{\mb}{\bm \beta}&#10;\begin{document}&#10;$$\textcolor{OliveGreen}{]^\prime}$$&#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2"/>
  <p:tag name="PICTUREFILESIZE" val="1766"/>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nu=\mathbf 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6.00016"/>
  <p:tag name="PICTUREFILESIZE" val="2848"/>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theta_\nu(\mathbf x)\equiv 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90.96016"/>
  <p:tag name="PICTUREFILESIZE" val="4753"/>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begin{document}&#10;&#10;\begin{align}\label{constrmin_2}&#10;\left\{\hat{\bm\beta}_{j}\right\}_{j=1}^{J}=&amp;\:&#10;\arg\hspace{-.8cm}\min_{\{\bm\beta_{j}\},\{\bm\gamma_{j}^{j'}\}}&#10;\frac{1}{2}\sum_{j=1}^{J}&#10;\left[\left\|\mathbf{y}_j-\mathbf{X}_{j}&#10;\bm\beta_{j}\right\|_2^{2}+&#10;\frac{2\mu}{J}\sum_{\nu=1}^{N_g}\|\bm\beta_{j\nu}\|_2\right]\nonumber\\&#10;\nonumber&amp;\begin{array}{ccl}\mbox{ s.&#10;to}&amp;{\:}{\:}&amp;\bm\beta_j=\gamma_j^{j'}=\bm \beta_{j'}\\&#10;\end{array}&#10;\end{align}&#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70.9612"/>
  <p:tag name="PICTUREFILESIZE" val="55947"/>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 \forall j'\in\mathcal N_{j},\ j=1,...,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98.9604"/>
  <p:tag name="PICTUREFILESIZE" val="13558"/>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bm\beta_j:=[\bm\beta_{j1}^\prime,\ldots,\bm\beta_{j\nu}^\prime,\ldots,\bm\beta_{jN_g}^\prime]^\prime}$$&#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80.9806"/>
  <p:tag name="PICTUREFILESIZE" val="21678"/>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hat \beta}=\arg\hspace{-1cm}\min_{\bm\beta=[\bm\beta_1^\prime,\ldots,\bm\beta_{N_g}^\prime]^\prime}\frac{1}{2}\sum_{j=1}^{J}&#10;\left\|\mathbf y_j-\bm X_j\bm\beta\right\|^2&#10;+ \mu \sum_{\nu=1}^{N_g}\|\bm\beta_\nu\|_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1.981"/>
  <p:tag name="PICTUREFILESIZE" val="36461"/>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gamma_{j}^{j'}\}_{j'\in\mathcal{N}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91.98016"/>
  <p:tag name="PICTUREFILESIZE" val="6918"/>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j,\ j=1,\ldots,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53.9603"/>
  <p:tag name="PICTUREFILESIZE" val="5221"/>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j=\bm X_j \bm\beta+\bm w_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147.9603"/>
  <p:tag name="PICTUREFILESIZE" val="7331"/>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bm\beta_j:=[\bm\beta_{j1}^\prime,\ldots,\bm\beta_{j\nu}^\prime,\ldots,\bm\beta_{jN_g}^\prime]^\prime}$$&#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80.9806"/>
  <p:tag name="PICTUREFILESIZE" val="21678"/>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nu}^\star||&#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3.98008"/>
  <p:tag name="PICTUREFILESIZE" val="2527"/>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y_{\nu}||&#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2.00008"/>
  <p:tag name="PICTUREFILESIZE" val="1676"/>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bm \beta^\star_{\nu}=\mathcal T_{\mu}(\mathbf y_{\nu}):=\frac{\mathbf y_{\nu}}{\|\mathbf y_{\nu}\|}\left(\|\mathbf y_{\nu}\|-{\mu}\right)_+$$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322.9806"/>
  <p:tag name="PICTUREFILESIZE" val="17471"/>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mu$$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2"/>
  <p:tag name="PICTUREFILESIZE" val="815"/>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10;$$\min_{\bm\beta}\frac{1}{2}\left\|\mathbf{ y}-\bm\beta\right\|_2^{2}+&#10;\mu\sum_{\nu=1}^{N_b}\|\bm\beta_{\nu}\|_2$$&#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80.9806"/>
  <p:tag name="PICTUREFILESIZE" val="19493"/>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begin{document}&#10;&#10;\begin{align}\label{constrmin_2}&#10;\left\{\hat{\bm\beta}_{j}\right\}_{j=1}^{J}=&amp;\:&#10;\arg\hspace{-1.4cm}\min_{\{\bm\beta_{j}\},\{\bm\xi_j\},\{\bm\gamma_{j}^{j'}\}}&#10;\frac{1}{2}\sum_{j=1}^{J}&#10;\left[\left\|\mathbf{y}_j-\mathbf{X}_{j}&#10;\bm\xi_{j}\right\|_2^{2}+&#10;\frac{2\mu}{J}\sum_{\nu=1}^{N_g}\|\bm\beta_{j\nu}\|_2\right]\nonumber\\&#10;\nonumber&amp;\begin{array}{ccl}\mbox{ s.&#10;to}&amp; &amp;\bm \xi_j=\bm\beta_j \\&amp;{\:}{\:}&amp;\bm\beta_j=\gamma_j^{j'}=\bm\beta_{j'}\\&#10;\end{array}&#10;\end{align}&#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89.9812"/>
  <p:tag name="PICTUREFILESIZE" val="65318"/>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 \forall j'\in\mathcal N_{j},\ j=1,...,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98.9604"/>
  <p:tag name="PICTUREFILESIZE" val="13558"/>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j}$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1.00008"/>
  <p:tag name="PICTUREFILESIZE" val="1851"/>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10;X_j=\mathbf I)&#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81.96016"/>
  <p:tag name="PICTUREFILESIZE" val="376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j\in \mathbb R^{N_j},\ j=1,\ldots,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13.9605"/>
  <p:tag name="PICTUREFILESIZE" val="8804"/>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xi_{j},\ j=1,\ldots,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50.0003"/>
  <p:tag name="PICTUREFILESIZE" val="5097"/>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article}\pagestyle{empty}&#10;\documentclass{slides}\pagestyle{empty}&#10;\RequirePackage{amsthm,amsmath,amssymb}&#10;\usepackage{bm,amsfonts,color}&#10;&#10;%%%%%%%%%%%%%%%%%%%%%%%%%%%%%%%%%%%%%%%%%%%%%%%%%%%%%%%%%%%%%%%%%%&#10;%%%%%%%%%%%%%%%%%%%%%%%%%%%%%%%%%%%%%%%%%%%%%%%%%%%%%%%%%%%%%%%%%%%%%%%&#10;&#10;\begin{document}&#10;&#10;\begin{align*}\label{Aug_Lagr_1}&#10;{\mathcal L}_{c}(\cdot)=&amp;&#10;\frac{1}{2}\sum_{j=1}^J\left[\left\|\mathbf y_j-\mathbf X_j\textcolor{red}{\bm\xi_j}\right\|_2^2&#10;+\frac{2\mu}{J}\sum_{\nu=1}^{N_g}\|\bm\beta_{j\nu}\|_2\right]\\&#10;&amp;+\sum_{j=1}^J\mathbf u_j^\prime(\bm\beta_j-\textcolor{red}{\bm\xi_j})&#10;+\frac{c}{2}\sum_{j=1}^J&#10;\|\bm\beta_j-\textcolor{red}{\bm\xi_j}\|_2^2\\&#10;&amp;+\sum_{j=1}^{{J}}\sum_{j'\in\mathcal N_{j}}\left[(\mathbf&#10;v_{j}^{j'})^\prime (\bm\beta_{j}-{\bm\gamma}_j^{j'})+(\tilde{\mathbf&#10;v}_j^{j'})^\prime&#10;(\bm\beta_{j'}-{\bm\gamma}_{j}^{j'})\right]\nonumber\\&#10;&amp;+\frac{c}{2}\sum_{j=1}^{{J}}\sum_{j'\in\mathcal N_j}&#10;\left[\|\bm\beta_{j}-{\bm\gamma}_j^{j'}\|_2^{2}+&#10;\|\bm\beta_{j'}-{\bm\gamma}_{j}^{j'}\|_2^2\right]&#10;\end{align*}&#10;\end{document}"/>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522.9611"/>
  <p:tag name="PICTUREFILESIZE" val="207333"/>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article}\pagestyle{empty}&#10;\documentclass{slides}\pagestyle{empty}&#10;\RequirePackage{amsthm,amsmath,amssymb}&#10;\usepackage{bm,amsfonts}&#10;\usepackage[usenames,dvipsnames]{color}&#10;%%%%%%%%%%%%%%%%%%%%%%%%%%%%%%%%%%%%%%%%%%%%%%%%%%%%%%%%%%%%%%%%%%&#10;%%%%%%%%%%%%%%%%%%%%%%%%%%%%%%%%%%%%%%%%%%%%%%%%%%%%%%%%%%%%%%%%%%%%%%%&#10;&#10;\begin{document}&#10;&#10;\begin{align*}\label{Aug_Lagr_1}&#10;{\mathcal L}_{c}(\cdot)=&amp;&#10;\frac{1}{2}\sum_{j=1}^J\left[\left\|\mathbf y_j-\mathbf X_j\bm\xi_j\right\|_2^2&#10;+\frac{2\mu}{J}\sum_{\nu=1}^{N_g}\|\bm\beta_{j\nu}\|_2\right]\\&#10;&amp;+\sum_{j=1}^J\mathbf u_j^\prime(\bm\beta_j-\bm\xi_j)&#10;+\frac{c}{2}\sum_{j=1}^J&#10;\|\bm\beta_j-\bm\xi_j\|_2^2\\&#10;&amp;+\sum_{j=1}^{{J}}\sum_{j'\in\mathcal N_{j}}\left[(\mathbf&#10;v_{j}^{j'})^\prime (\bm\beta_{j}-\textcolor{YellowOrange}{{\bm\gamma}_j^{j'}})+(\tilde{\mathbf&#10;v}_j^{j'})^\prime&#10;(\bm\beta_{j'}-\textcolor{YellowOrange}{{\bm\gamma}_{j}^{j'}})\right]\\&#10;&amp;+\frac{c}{2}\sum_{j=1}^J\sum_{j'\in\mathcal N_j}&#10;\left[\|\bm\beta_{j}-\textcolor{YellowOrange}{{\bm\gamma}_j^{j'}}\|_2^{2}+&#10;\|\bm\beta_{j'}-\textcolor{YellowOrange}{{\bm\gamma}_{j}^{j'}}\|_2^2\right]&#10;\end{align*}&#10;\end{document}"/>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522.9611"/>
  <p:tag name="PICTUREFILESIZE" val="215933"/>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article}\pagestyle{empty}&#10;\documentclass{slides}\pagestyle{empty}&#10;\RequirePackage{amsthm,amsmath,amssymb}&#10;\usepackage{bm,amsfonts}&#10;\usepackage[usenames,dvipsnames]{color}&#10;%%%%%%%%%%%%%%%%%%%%%%%%%%%%%%%%%%%%%%%%%%%%%%%%%%%%%%%%%%%%%%%%%%&#10;%%%%%%%%%%%%%%%%%%%%%%%%%%%%%%%%%%%%%%%%%%%%%%%%%%%%%%%%%%%%%%%%%%%%%%%&#10;&#10;\begin{document}&#10;&#10;\begin{align*}\label{Aug_Lagr_1}&#10;{\mathcal L}_{c}(\cdot)=&amp;&#10;\frac{1}{2}\sum_{j=1}^J\left[\left\|\mathbf y_j-\mathbf X_j\bm\xi_j\right\|_2^2&#10;+\frac{2\mu}{J}\sum_{\nu=1}^{N_g}\|\bm\beta_{j \nu}\|_2\right]\\&#10;&amp;+\sum_{j=1}^J\mathbf u_j^\prime(\bm\beta_j-\bm\xi_j)&#10;+\frac{c}{2}\sum_{j=1}^J&#10;\|\bm\beta_j-\bm\xi_j\|_2^2\\&#10;&amp;+\sum_{j=1}^{{J}}\sum_{j'\in\mathcal N_{j}}\left[(\mathbf&#10;v_{j}^{j'})^\prime (\bm\beta_{j}-{\bm\gamma}_j^{j'})+(\tilde{\mathbf&#10;v}_j^{j'})^\prime&#10;(\bm\beta_{j'}-{\bm\gamma}_{j}^{j'})\right]\\&#10;&amp;+\frac{c}{2}\sum_{j=1}^J\sum_{j'\in\mathcal N_j}&#10;\left[\|\bm\beta_{j}-{\bm\gamma}_j^{j'}\|_2^{2}+&#10;\|\bm\beta_{j'}-{\bm\gamma}_{j}^{j'}\|_2^2\right]&#10;\end{align*}&#10;\end{document}"/>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522.9611"/>
  <p:tag name="PICTUREFILESIZE" val="208006"/>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article}\pagestyle{empty}&#10;\documentclass{slides}\pagestyle{empty}&#10;\RequirePackage{amsthm,amsmath,amssymb}&#10;\usepackage{bm,amsfonts}&#10;\usepackage[usenames,dvipsnames]{color}&#10;%%%%%%%%%%%%%%%%%%%%%%%%%%%%%%%%%%%%%%%%%%%%%%%%%%%%%%%%%%%%%%%%%%&#10;%%%%%%%%%%%%%%%%%%%%%%%%%%%%%%%%%%%%%%%%%%%%%%%%%%%%%%%%%%%%%%%%%%%%%%%&#10;&#10;\begin{document}&#10;&#10;\begin{align*}\label{Aug_Lagr_1}&#10;{\mathcal L}_{c}(\cdot)=&amp;&#10;\frac{1}{2}\sum_{j=1}^J\left[\left\|\mathbf y_j-\mathbf X_j\bm\xi_j\right\|_2^2&#10;+\frac{2\mu}{J}\textcolor{blue}{\sum_{\nu=1}^{N_g}\|\bm\beta_{j \nu}\|_2}\right]\\&#10;&amp;+\sum_{j=1}^J\mathbf u_j^\prime(\textcolor{blue}{\bm\beta_j}-\bm\xi_j)&#10;+\frac{c}{2}\sum_{j=1}^J&#10;\|\textcolor{blue}{\bm\beta_j}-\bm\xi_j\|_2^2\\&#10;&amp;+\sum_{j=1}^{{J}}\sum_{j'\in\mathcal N_{j}}\left[(\mathbf&#10;v_{j}^{j'})^{\prime} (\textcolor{blue}{\bm\beta_{j}}-{\bm\gamma}_j^{j'})+(\tilde{\mathbf&#10;v}_j^{j'})^\prime(&#10;\textcolor{blue}{\bm\beta_{j'}}-{\bm\gamma}_{j}^{j'})\right]\\&#10;&amp;+\frac{c}{2}\sum_{j=1}^J\sum_{j'\in\mathcal N_j}&#10;\left[\|\textcolor{blue}{\bm\beta_{j}}-{\bm\gamma}_j^{j'}\|_2^{2}+&#10;\|\textcolor{blue}{\bm\beta_{j'}}-{\bm\gamma}_{j}^{j'}\|_2^2\right]&#10;\end{align*}&#10;\end{document}"/>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522.9611"/>
  <p:tag name="PICTUREFILESIZE" val="206580"/>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u_{j}$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19.98008"/>
  <p:tag name="PICTUREFILESIZE" val="929"/>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tilde v}_{j}^{j'}$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4.96008"/>
  <p:tag name="PICTUREFILESIZE" val="2229"/>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v_{j}^{j'}$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24.96008"/>
  <p:tag name="PICTUREFILESIZE" val="1984"/>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color}&#10;\begin{document}&#10;&#10;$\textcolor{red}{\bm \xi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8"/>
  <p:tag name="PICTUREFILESIZE" val="3124"/>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color}&#10;\begin{document}&#10;&#10;$\textcolor{blue}{\bm \beta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1.00008"/>
  <p:tag name="PICTUREFILESIZE" val="319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hat \beta}=\arg\min_{\bm\beta}\frac{1}{2}\sum_{j=1}^{J}&#10;\left\|\mathbf y_j-\bm X_j\bm\beta\right\|^2&#10;+ \mu \sum_{\nu=1}^{N_g}\|\bm\beta_\nu\|_2$$&#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435.9609"/>
  <p:tag name="PICTUREFILESIZE" val="30310"/>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textcolor{YellowOrange}{\bm\gamma_j^{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25.98008"/>
  <p:tag name="PICTUREFILESIZE" val="5793"/>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gamma_{j}^{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5.98008"/>
  <p:tag name="PICTUREFILESIZE" val="2189"/>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 \xi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8"/>
  <p:tag name="PICTUREFILESIZE" val="1628"/>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1.00008"/>
  <p:tag name="PICTUREFILESIZE" val="1851"/>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cal N_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5.98008"/>
  <p:tag name="PICTUREFILESIZE" val="1952"/>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j}(k)$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1.96008"/>
  <p:tag name="PICTUREFILESIZE" val="4145"/>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documentclass{article}\pagestyle{empty}&#10;\newcommand{\x}{\bm x}&#10;\newcommand{\y}{\bm y}&#10;\usepackage{bm,amsmath}&#10;\begin{document}&#10;&#10;\begin{align*}&#10;\mathbf p_{j}(k)&amp;=\mathbf p_{j}(k-1)+c\sum_{j'\in\mathcal N_j}[\bm\beta_j(k)-\bm\beta_{j'}(k)]\\&#10;\mathbf u_{j}(k)&amp;=\mathbf u_{j}(k-1)+c[\bm\beta_{j}(k)-\bm\xi_j(k)]\\&#10;\end{align*}&#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408.0009"/>
  <p:tag name="PICTUREFILESIZE" val="42745"/>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 u_{j}(-1)=\mathbf p_{j}(-1)=\mathbf 0$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11.9804"/>
  <p:tag name="PICTUREFILESIZE" val="7516"/>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j}(0)\ =\ \bm\xi_{j}(0)\ =\mathbf 0$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02.9804"/>
  <p:tag name="PICTUREFILESIZE" val="9452"/>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documentclass{article}\pagestyle{empty}&#10;\newcommand{\x}{\bm x}&#10;\newcommand{\y}{\bm y}&#10;\usepackage{bm,amsmath}&#10;\begin{document}&#10;&#10;\begin{align*}&#10;\bm\beta_j(k+1)&amp;=\frac{\mathcal&#10;T_{\mu/J}\left(c\bm\xi_j(k)+c\sum_{j'\in\mathcal N_j}\left[&#10;\bm\beta_j(k)+\bm\beta_{j'}(k)\right]-\mathbf{p}_j(k)-&#10;\mathbf{u}_j(k)\right)}{c(2|\mathcal N_j|+1)}\\&#10;\bm\xi_j(k+1)&amp;=\left[c\mathbf{I}_p+\bm{X}_j^{T}&#10;\bm{X}_j\right]^{-1}\left(\bm{X}_j^\prime\mathbf y_{j}&#10;+c\bm\beta_j(k+1)+\mathbf{u}_j(k)\right)&#10;\end{align*}&#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672.9614"/>
  <p:tag name="PICTUREFILESIZE" val="75913"/>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 \in \mathbb R^{p/N_g}}$$&#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72.00016"/>
  <p:tag name="PICTUREFILESIZE" val="8598"/>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RequirePackage{amsthm,amsmath,amssymb}&#10;\usepackage{bm,amsfonts}&#10;\usepackage[usenames,dvipsnames]{color}&#10;\begin{document}&#10;&#10;$$\textcolor{OliveGreen}{\mathbf p_j=\sum_{ j'\in\mathcal N_{j}} \mathbf v_j^{j'}+\mathbf{\tilde v}_{j'}^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256"/>
  <p:tag name="ORIGWIDTH" val="180.0004"/>
  <p:tag name="PICTUREFILESIZE" val="19267"/>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c&gt;0$$&#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8"/>
  <p:tag name="PICTUREFILESIZE" val="2194"/>
</p:tagLst>
</file>

<file path=ppt/tags/tag8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_j(k)$$&#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1.96008"/>
  <p:tag name="PICTUREFILESIZE" val="4135"/>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_j(k)$$&#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1.96008"/>
  <p:tag name="PICTUREFILESIZE" val="4135"/>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lim_{k\to\infty}\bm\beta_j(k)=\bm{\hat\beta},\quad j=1,\ldots,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92.9806"/>
  <p:tag name="PICTUREFILESIZE" val="13396"/>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mathbf y_{j},\bm X_j\}_{j=1}^{J}$$&#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111.9602"/>
  <p:tag name="PICTUREFILESIZE" val="6396"/>
</p:tagLst>
</file>

<file path=ppt/tags/tag8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hat\beta}:=\arg\min_{\bm\beta}\frac{1}{2}&#10;\sum_{j=1}^J\left\|\mathbf y_{j}-\bm X_j\bm\beta\right\|^2&#10;+ \mu \sum_{\nu=1}^{N_g} \|\bm\beta_\nu\|_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442.9809"/>
  <p:tag name="PICTUREFILESIZE" val="30427"/>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nu$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0.98"/>
  <p:tag name="PICTUREFILESIZE" val="695"/>
</p:tagLst>
</file>

<file path=ppt/tags/tag8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k$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9.96"/>
  <p:tag name="PICTUREFILESIZE" val="925"/>
</p:tagLst>
</file>

<file path=ppt/tags/tag8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nu}\|$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39.96008"/>
  <p:tag name="PICTUREFILESIZE" val="2119"/>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bm\beta:=\left[\bm \beta_1^\prime,\ldots,\bm \beta_\nu^\prime,\ldots,\bm \beta_{N_g}^\prime\right]^\prime$&#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52.0005"/>
  <p:tag name="PICTUREFILESIZE" val="12421"/>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frac{1}{J}\sum_{j=1}^J\|\bm\beta_j(k)-\bm{\hat\beta}\|$$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68.0003"/>
  <p:tag name="PICTUREFILESIZE" val="12306"/>
</p:tagLst>
</file>

<file path=ppt/tags/tag91.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j'\in\{1,\ldots,J\}\backslash j $$&#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53.9603"/>
  <p:tag name="PICTUREFILESIZE" val="6339"/>
</p:tagLst>
</file>

<file path=ppt/tags/tag92.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e_{j'}^{(-j)}=||\bm y_j-\bm X_j \bm \beta^{(-j)}||^2$$&#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238.9805"/>
  <p:tag name="PICTUREFILESIZE" val="12138"/>
</p:tagLst>
</file>

<file path=ppt/tags/tag93.xml><?xml version="1.0" encoding="utf-8"?>
<p:tagLst xmlns:a="http://schemas.openxmlformats.org/drawingml/2006/main" xmlns:r="http://schemas.openxmlformats.org/officeDocument/2006/relationships" xmlns:p="http://schemas.openxmlformats.org/presentationml/2006/main">
  <p:tag name="SOURCE" val="\documentclass{slides}\pagestyle{empty}&#10;\usepackage{bm,amsfonts}&#10;\begin{document}&#10;&#10;$$ \bm \beta^{(-j)}$$&#10;&#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1.00008"/>
  <p:tag name="PICTUREFILESIZE" val="3206"/>
</p:tagLst>
</file>

<file path=ppt/tags/tag94.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athbf&#10;X=\mathbf I&#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55.98008"/>
  <p:tag name="PICTUREFILESIZE" val="1554"/>
</p:tagLst>
</file>

<file path=ppt/tags/tag95.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u&#10; $$&#10;\end{document}&#10;"/>
  <p:tag name="EXTERNALNAME" val="txp_fig"/>
  <p:tag name="BLEND" val="False"/>
  <p:tag name="TRANSPARENT" val="False"/>
  <p:tag name="KEEPFILES" val="False"/>
  <p:tag name="DEBUGPAUSE" val="False"/>
  <p:tag name="RESOLUTION" val="1200"/>
  <p:tag name="TIMEOUT" val="(none)"/>
  <p:tag name="BOXWIDTH" val="458"/>
  <p:tag name="BOXHEIGHT" val="329"/>
  <p:tag name="BOXFONT" val="10"/>
  <p:tag name="BOXWRAP" val="False"/>
  <p:tag name="WORKAROUNDTRANSPARENCYBUG" val="False"/>
  <p:tag name="ALLOWFONTSUBSTITUTION" val="False"/>
  <p:tag name="BITMAPFORMAT" val="pngmono"/>
  <p:tag name="ORIGWIDTH" val="12"/>
  <p:tag name="PICTUREFILESIZE" val="814"/>
</p:tagLst>
</file>

<file path=ppt/tags/tag96.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min_{\bm\beta=\left(\bm \beta_1,\ldots,\bm \beta_{N_b}\right)}\frac{1}{2}\left\|\mathbf{y}-\bm\beta\right\|_{2}^2 +\mu\sum_{\nu=1}^{N_b}\|\bm\beta_\nu\|_2&#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369.0008"/>
  <p:tag name="PICTUREFILESIZE" val="28056"/>
</p:tagLst>
</file>

<file path=ppt/tags/tag97.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bm \beta^\star_\nu=\mathcal T_\mu(\mathbf y_\nu):=\frac{\mathbf y_\nu}{\|\mathbf y_\nu\|}(\|\mathbf y_\nu\|-\mu)_+$$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319.9806"/>
  <p:tag name="PICTUREFILESIZE" val="18215"/>
</p:tagLst>
</file>

<file path=ppt/tags/tag98.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begin{document}&#10;&#10;$$||\bm\beta_{\nu}^\star||&#10; $$&#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43.98008"/>
  <p:tag name="PICTUREFILESIZE" val="2531"/>
</p:tagLst>
</file>

<file path=ppt/tags/tag99.xml><?xml version="1.0" encoding="utf-8"?>
<p:tagLst xmlns:a="http://schemas.openxmlformats.org/drawingml/2006/main" xmlns:r="http://schemas.openxmlformats.org/officeDocument/2006/relationships" xmlns:p="http://schemas.openxmlformats.org/presentationml/2006/main">
  <p:tag name="SOURCE" val="\documentclass{slides}\pagestyle{empty}&#10;\usepackage{bm}&#10;\usepackage[usenames,dvipsnames]{color}&#10;\begin{document}&#10;&#10;$\bm \beta^\star=\left(\bm\beta^\star_1,\ldots,\bm\beta^\star_{N_b}\right)$ &#10;&#10;\end{document}&#10;"/>
  <p:tag name="EXTERNALNAME" val="txp_fig"/>
  <p:tag name="BLEND" val="False"/>
  <p:tag name="TRANSPARENT" val="False"/>
  <p:tag name="KEEPFILES" val="False"/>
  <p:tag name="DEBUGPAUSE" val="False"/>
  <p:tag name="RESOLUTION" val="1200"/>
  <p:tag name="TIMEOUT" val="15"/>
  <p:tag name="BOXWIDTH" val="458"/>
  <p:tag name="BOXHEIGHT" val="329"/>
  <p:tag name="BOXFONT" val="10"/>
  <p:tag name="BOXWRAP" val="False"/>
  <p:tag name="WORKAROUNDTRANSPARENCYBUG" val="False"/>
  <p:tag name="ALLOWFONTSUBSTITUTION" val="False"/>
  <p:tag name="BITMAPFORMAT" val="pngmono"/>
  <p:tag name="ORIGWIDTH" val="178.9804"/>
  <p:tag name="PICTUREFILESIZE" val="110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46072</TotalTime>
  <Words>2911</Words>
  <Application>Microsoft Office PowerPoint</Application>
  <PresentationFormat>On-screen Show (4:3)</PresentationFormat>
  <Paragraphs>268</Paragraphs>
  <Slides>20</Slides>
  <Notes>17</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20</vt:i4>
      </vt:variant>
    </vt:vector>
  </HeadingPairs>
  <TitlesOfParts>
    <vt:vector size="25" baseType="lpstr">
      <vt:lpstr>Times New Roman</vt:lpstr>
      <vt:lpstr>Arial</vt:lpstr>
      <vt:lpstr>Calibri</vt:lpstr>
      <vt:lpstr>SimSun</vt:lpstr>
      <vt:lpstr>Office Theme</vt:lpstr>
      <vt:lpstr>Parallelizable Algorithms for the     Selection of Grouped Variables</vt:lpstr>
      <vt:lpstr>Distributed sparse estimation</vt:lpstr>
      <vt:lpstr>Network structure</vt:lpstr>
      <vt:lpstr>Motivating application</vt:lpstr>
      <vt:lpstr>Basis expansion model</vt:lpstr>
      <vt:lpstr>Nonparametric compressed sensing</vt:lpstr>
      <vt:lpstr>Lassoing bases</vt:lpstr>
      <vt:lpstr>Consensus-based optimization</vt:lpstr>
      <vt:lpstr>Vector soft-thresholding operator</vt:lpstr>
      <vt:lpstr>Alternating-direction method of multipliers</vt:lpstr>
      <vt:lpstr>DG-Lasso algorithm </vt:lpstr>
      <vt:lpstr>DG-Lasso: Convergence</vt:lpstr>
      <vt:lpstr>Power spectrum cartography </vt:lpstr>
      <vt:lpstr>Thank You!</vt:lpstr>
      <vt:lpstr>Leave-one-agent-out cross-validation</vt:lpstr>
      <vt:lpstr>Vector soft-thresholding operator</vt:lpstr>
      <vt:lpstr>Proof of Lemma </vt:lpstr>
      <vt:lpstr>Smoothing regularization</vt:lpstr>
      <vt:lpstr>Optimal parameters</vt:lpstr>
      <vt:lpstr>From splines to group-Lasso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Andres</dc:creator>
  <cp:lastModifiedBy>Gonzalo Mateos</cp:lastModifiedBy>
  <cp:revision>1802</cp:revision>
  <cp:lastPrinted>1601-01-01T00:00:00Z</cp:lastPrinted>
  <dcterms:created xsi:type="dcterms:W3CDTF">1601-01-01T00:00:00Z</dcterms:created>
  <dcterms:modified xsi:type="dcterms:W3CDTF">2011-05-02T16:31:39Z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