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332" r:id="rId3"/>
    <p:sldId id="333" r:id="rId4"/>
    <p:sldId id="334" r:id="rId5"/>
    <p:sldId id="310" r:id="rId6"/>
    <p:sldId id="323" r:id="rId7"/>
    <p:sldId id="285" r:id="rId8"/>
    <p:sldId id="325" r:id="rId9"/>
    <p:sldId id="308" r:id="rId10"/>
    <p:sldId id="326" r:id="rId11"/>
    <p:sldId id="327" r:id="rId12"/>
    <p:sldId id="297" r:id="rId13"/>
    <p:sldId id="304" r:id="rId14"/>
  </p:sldIdLst>
  <p:sldSz cx="9144000" cy="6858000" type="letter"/>
  <p:notesSz cx="7315200" cy="9601200"/>
  <p:embeddedFontLst>
    <p:embeddedFont>
      <p:font typeface="cmbx10" pitchFamily="34" charset="0"/>
      <p:regular r:id="rId17"/>
    </p:embeddedFont>
    <p:embeddedFont>
      <p:font typeface="Garamond" pitchFamily="18" charset="0"/>
      <p:regular r:id="rId18"/>
      <p:bold r:id="rId19"/>
      <p:italic r:id="rId20"/>
    </p:embeddedFont>
    <p:embeddedFont>
      <p:font typeface="Helvetica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ECFF"/>
    <a:srgbClr val="0000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2241" autoAdjust="0"/>
  </p:normalViewPr>
  <p:slideViewPr>
    <p:cSldViewPr>
      <p:cViewPr>
        <p:scale>
          <a:sx n="75" d="100"/>
          <a:sy n="75" d="100"/>
        </p:scale>
        <p:origin x="-103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AF4E846-0253-4DA6-90A6-4978E0626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B1D1E35-001B-4BE3-A23E-38D8F33C6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9ABF7167-3C55-4FCB-BEF6-CC32A21FB2CA}" type="slidenum">
              <a:rPr lang="en-US" sz="1300">
                <a:latin typeface="Arial" charset="0"/>
              </a:rPr>
              <a:pPr algn="r"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ABA32-FE06-414A-B8C2-2A50862457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60B41F3B-833B-4D13-8D43-0402BCA84B38}" type="slidenum">
              <a:rPr lang="en-US" sz="1300">
                <a:latin typeface="Arial" charset="0"/>
              </a:rPr>
              <a:pPr algn="r"/>
              <a:t>10</a:t>
            </a:fld>
            <a:endParaRPr lang="en-US" sz="13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54519-97D1-4381-A9A3-BB9E8E3ED8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B1984592-0DCD-400E-959D-430D42780628}" type="slidenum">
              <a:rPr lang="en-US" sz="1300">
                <a:latin typeface="Arial" charset="0"/>
              </a:rPr>
              <a:pPr algn="r"/>
              <a:t>11</a:t>
            </a:fld>
            <a:endParaRPr lang="en-US" sz="13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F7547-75CE-4C51-AEE9-558AF179671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3A3E1435-A75D-44EA-BC3B-290C5B95C958}" type="slidenum">
              <a:rPr lang="en-US" sz="1300">
                <a:latin typeface="Arial" charset="0"/>
              </a:rPr>
              <a:pPr algn="r"/>
              <a:t>12</a:t>
            </a:fld>
            <a:endParaRPr lang="en-US" sz="13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Figures:</a:t>
            </a:r>
          </a:p>
          <a:p>
            <a:pPr eaLnBrk="1" hangingPunct="1"/>
            <a:r>
              <a:rPr lang="en-US" smtClean="0"/>
              <a:t> 1) ROC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2) 3D plot of the detected anomalies like the proposal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1" tIns="47425" rIns="94851" bIns="47425" anchor="b"/>
          <a:lstStyle/>
          <a:p>
            <a:pPr algn="r" defTabSz="947738"/>
            <a:fld id="{DD171FAB-F513-4661-B794-2465A663E494}" type="slidenum">
              <a:rPr lang="en-US" sz="1200">
                <a:latin typeface="Arial" charset="0"/>
              </a:rPr>
              <a:pPr algn="r" defTabSz="947738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2763"/>
          </a:xfrm>
          <a:noFill/>
          <a:ln/>
        </p:spPr>
        <p:txBody>
          <a:bodyPr lIns="94851" tIns="47425" rIns="94851" bIns="47425"/>
          <a:lstStyle/>
          <a:p>
            <a:pPr algn="just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2303C85D-4C3A-4378-AB89-AF83969D91DF}" type="slidenum">
              <a:rPr lang="en-US" sz="1300">
                <a:latin typeface="Arial" charset="0"/>
              </a:rPr>
              <a:pPr algn="r"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D7516F88-9A6B-4669-BAA4-137FC97EA790}" type="slidenum">
              <a:rPr lang="en-US" sz="1300">
                <a:latin typeface="Arial" charset="0"/>
              </a:rPr>
              <a:pPr algn="r"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60AD2-7215-4F79-A5D2-D06E59577E5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5F879708-66B5-43A2-B7A3-5EDD2E9A3CD0}" type="slidenum">
              <a:rPr lang="en-US" sz="1300">
                <a:latin typeface="Arial" charset="0"/>
              </a:rPr>
              <a:pPr algn="r"/>
              <a:t>4</a:t>
            </a:fld>
            <a:endParaRPr lang="en-US" sz="13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7273F-1CC6-406E-8CA5-10C51283E12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61DCCAC8-9C7D-4C0D-88C1-57E5A4E854B4}" type="slidenum">
              <a:rPr lang="en-US" sz="1300">
                <a:latin typeface="Arial" charset="0"/>
              </a:rPr>
              <a:pPr algn="r"/>
              <a:t>5</a:t>
            </a:fld>
            <a:endParaRPr lang="en-US" sz="13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9EC46-95E7-4102-861C-729544F2452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ADB79492-2334-4AAC-8A9B-C8E21DD0138F}" type="slidenum">
              <a:rPr lang="en-US" sz="1300">
                <a:latin typeface="Arial" charset="0"/>
              </a:rPr>
              <a:pPr algn="r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0762C-0A30-4ABD-BD3F-8EE5EC360B8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4B5E386B-07E4-4AA5-AF72-E9BEACCC0AE4}" type="slidenum">
              <a:rPr lang="en-US" sz="1300">
                <a:latin typeface="Arial" charset="0"/>
              </a:rPr>
              <a:pPr algn="r"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ACC8A-9111-4C1F-85F3-86707393195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3727AB37-6B2C-490E-B5C9-F8F4410CD0A0}" type="slidenum">
              <a:rPr lang="en-US" sz="1300">
                <a:latin typeface="Arial" charset="0"/>
              </a:rPr>
              <a:pPr algn="r"/>
              <a:t>8</a:t>
            </a:fld>
            <a:endParaRPr lang="en-US" sz="13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B14B2-CE37-4AEB-9A73-4D66BAF1610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0C264B60-DB2C-47EF-A115-8BBC86949A84}" type="slidenum">
              <a:rPr lang="en-US" sz="1300">
                <a:latin typeface="Arial" charset="0"/>
              </a:rPr>
              <a:pPr algn="r"/>
              <a:t>9</a:t>
            </a:fld>
            <a:endParaRPr lang="en-US" sz="13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3657600"/>
            <a:ext cx="7086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latin typeface="cmbx10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7162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29D2-A709-4950-8DFE-5DA9D0628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1BBE7-47AB-4E48-A158-D674975A2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E87F-587B-4FAA-95F0-4495EE4C7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3962400"/>
            <a:ext cx="7086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latin typeface="cmbx10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7162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998-ADD6-4EE2-AE81-FD8715716B6C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36E4-09A1-4BFA-B090-C7E5FEB73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EFFD-C982-48E2-B77F-001D2429DBCA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CEE0-C99A-4537-8378-08B22B67C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2536-2721-46D9-8FDE-9009758064DD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84DE-5CC4-4348-8DB8-67CE82441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E9E4-AE30-41DE-BE56-8345C33201AC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E64A-F7B1-4A04-AEA9-FEEECE9A6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D0CC-1433-4277-85C8-F3389F12DCCE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7285C-BDE1-4FE5-A04A-EDD23B1F8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1547-A28F-4635-A1BD-FFD96A3DBFB6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4246-E9E9-4D6D-9965-43A452D0E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E581-D6B9-4ECB-8131-FFDDBEB4CAFF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31242-0D50-486F-B710-22BCBB7DD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56C0-F7D1-474F-BE16-89476FC3F811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D7703-A8DF-4C58-9287-2A93560EE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D5A5-DDB0-412C-B689-B53056D02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E186-1933-4AAD-A997-6B4E3B471313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62D3-A55F-4A5B-8448-F6A91BCEF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6595-DB9B-45D0-8816-ADC1D5BC0E09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7DE4-DCD8-489A-993B-0DDAF0CA6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1DD4-08EC-410F-9A8D-B046D3157DD8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C728-4EA1-4B5F-9CB3-B9108C634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D36FD-D3D1-481D-B95C-093305ECC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F369-AB8F-4040-8F41-2932B0C77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748-B2FD-429C-99A1-E279DB131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3BB5-2799-47CE-9F64-9E66E7FDD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AB95-9AD3-46F2-A8A4-03CBD0424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F56D-3BCC-4B28-9D1C-040456361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0967-8554-442D-AD5E-979A93928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CD4D0D69-00E9-4411-AD7F-761789983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074ABFAB-3D0C-4A5B-8B49-5C948D85A7C3}" type="datetimeFigureOut">
              <a:rPr lang="en-US"/>
              <a:pPr>
                <a:defRPr/>
              </a:pPr>
              <a:t>6/12/2012</a:t>
            </a:fld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BD46CD7-32E0-4B3E-85C3-6D51E442A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711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5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4.png"/><Relationship Id="rId5" Type="http://schemas.openxmlformats.org/officeDocument/2006/relationships/tags" Target="../tags/tag45.xml"/><Relationship Id="rId10" Type="http://schemas.openxmlformats.org/officeDocument/2006/relationships/image" Target="../media/image53.png"/><Relationship Id="rId4" Type="http://schemas.openxmlformats.org/officeDocument/2006/relationships/tags" Target="../tags/tag44.xml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6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9.png"/><Relationship Id="rId5" Type="http://schemas.openxmlformats.org/officeDocument/2006/relationships/tags" Target="../tags/tag50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tags" Target="../tags/tag49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4.xml"/><Relationship Id="rId21" Type="http://schemas.openxmlformats.org/officeDocument/2006/relationships/image" Target="../media/image24.png"/><Relationship Id="rId7" Type="http://schemas.openxmlformats.org/officeDocument/2006/relationships/tags" Target="../tags/tag8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3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6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tags" Target="../tags/tag1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5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38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6.png"/><Relationship Id="rId5" Type="http://schemas.openxmlformats.org/officeDocument/2006/relationships/tags" Target="../tags/tag24.xml"/><Relationship Id="rId10" Type="http://schemas.openxmlformats.org/officeDocument/2006/relationships/image" Target="../media/image35.png"/><Relationship Id="rId4" Type="http://schemas.openxmlformats.org/officeDocument/2006/relationships/tags" Target="../tags/tag23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43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1.png"/><Relationship Id="rId5" Type="http://schemas.openxmlformats.org/officeDocument/2006/relationships/tags" Target="../tags/tag30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25.jpe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4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7.png"/><Relationship Id="rId5" Type="http://schemas.openxmlformats.org/officeDocument/2006/relationships/tags" Target="../tags/tag38.xml"/><Relationship Id="rId15" Type="http://schemas.openxmlformats.org/officeDocument/2006/relationships/image" Target="../media/image50.png"/><Relationship Id="rId10" Type="http://schemas.openxmlformats.org/officeDocument/2006/relationships/image" Target="../media/image41.png"/><Relationship Id="rId4" Type="http://schemas.openxmlformats.org/officeDocument/2006/relationships/tags" Target="../tags/tag37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3BEE47-226C-4871-8806-62BE6949AD1B}" type="slidenum">
              <a:rPr lang="en-US" altLang="en-US" sz="1200">
                <a:latin typeface="Garamond" pitchFamily="18" charset="0"/>
              </a:rPr>
              <a:pPr algn="r"/>
              <a:t>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20713" y="1295400"/>
            <a:ext cx="9056687" cy="1371600"/>
          </a:xfrm>
        </p:spPr>
        <p:txBody>
          <a:bodyPr/>
          <a:lstStyle/>
          <a:p>
            <a:pPr eaLnBrk="1" hangingPunct="1"/>
            <a:r>
              <a:rPr lang="en-US" sz="3600" smtClean="0"/>
              <a:t>Distributed Nuclear Norm Minimization </a:t>
            </a:r>
            <a:br>
              <a:rPr lang="en-US" sz="3600" smtClean="0"/>
            </a:br>
            <a:r>
              <a:rPr lang="en-US" sz="3600" smtClean="0"/>
              <a:t>for Matrix Completion</a:t>
            </a:r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46050"/>
            <a:ext cx="152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2497138" y="5726113"/>
            <a:ext cx="184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4"/>
          <a:srcRect t="-1205" r="9756"/>
          <a:stretch>
            <a:fillRect/>
          </a:stretch>
        </p:blipFill>
        <p:spPr bwMode="auto">
          <a:xfrm>
            <a:off x="6096000" y="3810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03325" y="3917950"/>
            <a:ext cx="8426450" cy="1752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solidFill>
                  <a:srgbClr val="0000CC"/>
                </a:solidFill>
              </a:rPr>
              <a:t>Morteza Mardani, Gonzalo Mateos and Georgios Giannakis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000" i="1" smtClean="0">
              <a:solidFill>
                <a:srgbClr val="0000CC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ECE Department, University of Minnesota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CC0000"/>
                </a:solidFill>
              </a:rPr>
              <a:t>Acknowledgments</a:t>
            </a:r>
            <a:r>
              <a:rPr lang="en-US" sz="1800" smtClean="0"/>
              <a:t>: </a:t>
            </a:r>
            <a:r>
              <a:rPr lang="en-US" sz="1700" smtClean="0"/>
              <a:t>MURI (AFOSR FA9550-10-1-0567) grant</a:t>
            </a:r>
            <a:endParaRPr lang="en-US" sz="180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6602413" y="5638800"/>
            <a:ext cx="1931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CC"/>
                </a:solidFill>
              </a:rPr>
              <a:t>Cesme, Turkey</a:t>
            </a:r>
          </a:p>
          <a:p>
            <a:r>
              <a:rPr lang="en-US" i="1">
                <a:solidFill>
                  <a:srgbClr val="0000CC"/>
                </a:solidFill>
              </a:rPr>
              <a:t>June 19, 2012</a:t>
            </a:r>
          </a:p>
        </p:txBody>
      </p:sp>
      <p:pic>
        <p:nvPicPr>
          <p:cNvPr id="27656" name="Picture 10" descr="spawc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" y="5549900"/>
            <a:ext cx="24384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7547DCD9-564D-420B-B02B-176CBB989BD6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608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02CAC5-8354-4BF9-A6E6-89B70C2EF171}" type="slidenum">
              <a:rPr lang="en-US" altLang="en-US" sz="1200">
                <a:latin typeface="Arial" charset="0"/>
                <a:cs typeface="Arial" charset="0"/>
              </a:rPr>
              <a:pPr algn="r"/>
              <a:t>10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788987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Optimality</a:t>
            </a:r>
          </a:p>
        </p:txBody>
      </p:sp>
      <p:sp>
        <p:nvSpPr>
          <p:cNvPr id="46084" name="Rectangle 26"/>
          <p:cNvSpPr>
            <a:spLocks noChangeArrowheads="1"/>
          </p:cNvSpPr>
          <p:nvPr/>
        </p:nvSpPr>
        <p:spPr bwMode="auto">
          <a:xfrm>
            <a:off x="228600" y="1600200"/>
            <a:ext cx="876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solidFill>
                  <a:srgbClr val="FF0000"/>
                </a:solidFill>
                <a:latin typeface="Arial" charset="0"/>
                <a:ea typeface="宋体"/>
                <a:cs typeface="Arial" charset="0"/>
              </a:rPr>
              <a:t>    </a:t>
            </a:r>
            <a:r>
              <a:rPr lang="en-US" altLang="zh-CN" sz="2000" b="1">
                <a:latin typeface="Arial" charset="0"/>
                <a:ea typeface="宋体"/>
                <a:cs typeface="Arial" charset="0"/>
              </a:rPr>
              <a:t>Proposition 2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.</a:t>
            </a:r>
            <a:r>
              <a:rPr lang="en-US" altLang="zh-CN" sz="2000">
                <a:solidFill>
                  <a:srgbClr val="CC0000"/>
                </a:solidFill>
                <a:latin typeface="Arial" charset="0"/>
                <a:ea typeface="宋体"/>
                <a:cs typeface="Arial" charset="0"/>
              </a:rPr>
              <a:t> 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If                               converges to                        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                             and                                   , then: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                             </a:t>
            </a:r>
            <a:r>
              <a:rPr lang="en-US" altLang="zh-CN" sz="2000" i="1">
                <a:latin typeface="Arial" charset="0"/>
                <a:ea typeface="宋体"/>
                <a:cs typeface="Arial" charset="0"/>
              </a:rPr>
              <a:t>i)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                             </a:t>
            </a:r>
            <a:r>
              <a:rPr lang="en-US" altLang="zh-CN" sz="2000" i="1">
                <a:latin typeface="Arial" charset="0"/>
                <a:ea typeface="宋体"/>
                <a:cs typeface="Arial" charset="0"/>
              </a:rPr>
              <a:t>ii) 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                is the </a:t>
            </a:r>
            <a:r>
              <a:rPr lang="en-US" altLang="zh-CN" sz="2000" i="1">
                <a:latin typeface="Arial" charset="0"/>
                <a:ea typeface="宋体"/>
                <a:cs typeface="Arial" charset="0"/>
              </a:rPr>
              <a:t>global optimum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of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</a:rPr>
              <a:t>(P1)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altLang="zh-CN" sz="2000">
              <a:latin typeface="Arial" charset="0"/>
              <a:ea typeface="宋体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altLang="zh-CN" sz="2000">
              <a:latin typeface="Arial" charset="0"/>
              <a:ea typeface="宋体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ADMM can converge even for non-convex problems [Boyd et al’11]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altLang="zh-CN" sz="2000">
              <a:latin typeface="Arial" charset="0"/>
              <a:ea typeface="宋体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Simple distributed algorithm for optimal matrix imputation</a:t>
            </a:r>
          </a:p>
          <a:p>
            <a:pPr marL="742950" lvl="1" indent="-28575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>
                <a:latin typeface="Arial" charset="0"/>
                <a:ea typeface="宋体"/>
                <a:cs typeface="Arial" charset="0"/>
              </a:rPr>
              <a:t>Centralized performance guarantees e.g., [Candes-Recht’09] carry over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Arial" charset="0"/>
              <a:ea typeface="宋体"/>
              <a:cs typeface="Arial" charset="0"/>
            </a:endParaRPr>
          </a:p>
        </p:txBody>
      </p:sp>
      <p:pic>
        <p:nvPicPr>
          <p:cNvPr id="4608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65400" y="1689100"/>
            <a:ext cx="19891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159500" y="1676400"/>
            <a:ext cx="1406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2032000"/>
            <a:ext cx="2319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603500" y="2425700"/>
            <a:ext cx="2046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616200" y="2768600"/>
            <a:ext cx="10858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Rectangle 27"/>
          <p:cNvSpPr>
            <a:spLocks noChangeArrowheads="1"/>
          </p:cNvSpPr>
          <p:nvPr/>
        </p:nvSpPr>
        <p:spPr bwMode="auto">
          <a:xfrm>
            <a:off x="457200" y="1524000"/>
            <a:ext cx="7467600" cy="1676400"/>
          </a:xfrm>
          <a:prstGeom prst="rect">
            <a:avLst/>
          </a:prstGeom>
          <a:noFill/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7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7CD9B-097A-42B3-B62D-216D827AB762}" type="slidenum">
              <a:rPr lang="en-US" altLang="en-US" smtClean="0">
                <a:latin typeface="Arial" charset="0"/>
                <a:cs typeface="Arial" charset="0"/>
              </a:rPr>
              <a:pPr/>
              <a:t>11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8131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0967DB-AA4A-43F6-8B5E-A1E98BA611BE}" type="slidenum">
              <a:rPr lang="en-US" altLang="en-US" sz="1200">
                <a:latin typeface="Arial" charset="0"/>
                <a:cs typeface="Arial" charset="0"/>
              </a:rPr>
              <a:pPr algn="r"/>
              <a:t>11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Synthetic data</a:t>
            </a:r>
          </a:p>
        </p:txBody>
      </p:sp>
      <p:sp>
        <p:nvSpPr>
          <p:cNvPr id="48133" name="Rectangle 26"/>
          <p:cNvSpPr>
            <a:spLocks noChangeArrowheads="1"/>
          </p:cNvSpPr>
          <p:nvPr/>
        </p:nvSpPr>
        <p:spPr bwMode="auto">
          <a:xfrm>
            <a:off x="228600" y="11430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ea typeface="宋体"/>
                <a:cs typeface="Arial" charset="0"/>
              </a:rPr>
              <a:t>Random network topology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i="1">
                <a:latin typeface="Arial" charset="0"/>
                <a:ea typeface="宋体"/>
                <a:cs typeface="Arial" charset="0"/>
              </a:rPr>
              <a:t>N</a:t>
            </a:r>
            <a:r>
              <a:rPr lang="en-US">
                <a:latin typeface="Arial" charset="0"/>
                <a:ea typeface="宋体"/>
                <a:cs typeface="Arial" charset="0"/>
              </a:rPr>
              <a:t>=20, </a:t>
            </a:r>
            <a:r>
              <a:rPr lang="en-US" i="1">
                <a:latin typeface="Arial" charset="0"/>
                <a:ea typeface="宋体"/>
                <a:cs typeface="Arial" charset="0"/>
              </a:rPr>
              <a:t>L</a:t>
            </a:r>
            <a:r>
              <a:rPr lang="en-US">
                <a:latin typeface="Arial" charset="0"/>
                <a:ea typeface="宋体"/>
                <a:cs typeface="Arial" charset="0"/>
              </a:rPr>
              <a:t>=66, </a:t>
            </a:r>
            <a:r>
              <a:rPr lang="en-US" i="1">
                <a:latin typeface="Arial" charset="0"/>
                <a:ea typeface="宋体"/>
                <a:cs typeface="Arial" charset="0"/>
              </a:rPr>
              <a:t>T</a:t>
            </a:r>
            <a:r>
              <a:rPr lang="en-US">
                <a:latin typeface="Arial" charset="0"/>
                <a:ea typeface="宋体"/>
                <a:cs typeface="Arial" charset="0"/>
              </a:rPr>
              <a:t>=66</a:t>
            </a:r>
            <a:endParaRPr lang="en-US" sz="2000">
              <a:solidFill>
                <a:srgbClr val="FF0000"/>
              </a:solidFill>
              <a:latin typeface="Arial" charset="0"/>
              <a:ea typeface="宋体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sz="2000">
              <a:solidFill>
                <a:srgbClr val="FF0000"/>
              </a:solidFill>
              <a:latin typeface="Arial" charset="0"/>
              <a:ea typeface="宋体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latin typeface="Arial" charset="0"/>
              <a:ea typeface="宋体"/>
              <a:cs typeface="Arial" charset="0"/>
            </a:endParaRPr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0725" y="457200"/>
            <a:ext cx="4079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26"/>
          <p:cNvSpPr>
            <a:spLocks noChangeArrowheads="1"/>
          </p:cNvSpPr>
          <p:nvPr/>
        </p:nvSpPr>
        <p:spPr bwMode="auto">
          <a:xfrm>
            <a:off x="228600" y="21336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ea typeface="宋体"/>
                <a:cs typeface="Arial" charset="0"/>
              </a:rPr>
              <a:t>Data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>
                <a:latin typeface="Arial" charset="0"/>
                <a:ea typeface="宋体"/>
                <a:cs typeface="Arial" charset="0"/>
              </a:rPr>
              <a:t>                  ,                           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>
                <a:latin typeface="Arial" charset="0"/>
                <a:ea typeface="宋体"/>
                <a:cs typeface="Arial" charset="0"/>
              </a:rPr>
              <a:t>                         ,</a:t>
            </a:r>
          </a:p>
        </p:txBody>
      </p:sp>
      <p:pic>
        <p:nvPicPr>
          <p:cNvPr id="48136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79500" y="2946400"/>
            <a:ext cx="17494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035300" y="2971800"/>
            <a:ext cx="15192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552700" y="2603500"/>
            <a:ext cx="5794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" y="2227263"/>
            <a:ext cx="25479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25525" y="2595563"/>
            <a:ext cx="1377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28" descr="fig_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3560763"/>
            <a:ext cx="41910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29" descr="fig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8200" y="3581400"/>
            <a:ext cx="37338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4" descr="fig3D_delayprediction_Abilene_d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086100"/>
            <a:ext cx="43434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38EAEB-EEC5-4AF4-9C3D-DF18420B8F20}" type="slidenum">
              <a:rPr lang="en-US" altLang="en-US" smtClean="0">
                <a:latin typeface="Arial" charset="0"/>
                <a:cs typeface="Arial" charset="0"/>
              </a:rPr>
              <a:pPr/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017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21C8B9-F02A-47C2-AB2A-F715C0F412D9}" type="slidenum">
              <a:rPr lang="en-US" altLang="en-US" sz="1200">
                <a:latin typeface="Arial" charset="0"/>
                <a:cs typeface="Arial" charset="0"/>
              </a:rPr>
              <a:pPr algn="r"/>
              <a:t>12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Real data</a:t>
            </a:r>
          </a:p>
        </p:txBody>
      </p:sp>
      <p:sp>
        <p:nvSpPr>
          <p:cNvPr id="50181" name="Rectangle 26"/>
          <p:cNvSpPr>
            <a:spLocks noChangeArrowheads="1"/>
          </p:cNvSpPr>
          <p:nvPr/>
        </p:nvSpPr>
        <p:spPr bwMode="auto">
          <a:xfrm>
            <a:off x="228600" y="19050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Abilene network data (Aug 18-22,2011)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latin typeface="Arial" charset="0"/>
                <a:ea typeface="宋体"/>
                <a:cs typeface="Arial" charset="0"/>
              </a:rPr>
              <a:t>End-to-end latency matrix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i="1">
                <a:latin typeface="Arial" charset="0"/>
                <a:ea typeface="宋体"/>
                <a:cs typeface="Arial" charset="0"/>
              </a:rPr>
              <a:t>N</a:t>
            </a:r>
            <a:r>
              <a:rPr lang="en-US">
                <a:latin typeface="Arial" charset="0"/>
                <a:ea typeface="宋体"/>
                <a:cs typeface="Arial" charset="0"/>
              </a:rPr>
              <a:t>=9, </a:t>
            </a:r>
            <a:r>
              <a:rPr lang="en-US" i="1">
                <a:latin typeface="Arial" charset="0"/>
                <a:ea typeface="宋体"/>
                <a:cs typeface="Arial" charset="0"/>
              </a:rPr>
              <a:t>L=T=N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  <a:ea typeface="宋体"/>
                <a:cs typeface="Arial" charset="0"/>
              </a:rPr>
              <a:t>80%</a:t>
            </a:r>
            <a:r>
              <a:rPr lang="en-US" i="1">
                <a:latin typeface="Arial" charset="0"/>
                <a:ea typeface="宋体"/>
                <a:cs typeface="Arial" charset="0"/>
              </a:rPr>
              <a:t> </a:t>
            </a:r>
            <a:r>
              <a:rPr lang="en-US">
                <a:latin typeface="Arial" charset="0"/>
                <a:ea typeface="宋体"/>
                <a:cs typeface="Arial" charset="0"/>
              </a:rPr>
              <a:t>missing data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sz="2000" i="1">
              <a:latin typeface="Arial" charset="0"/>
              <a:ea typeface="宋体"/>
              <a:cs typeface="Arial" charset="0"/>
            </a:endParaRPr>
          </a:p>
        </p:txBody>
      </p:sp>
      <p:pic>
        <p:nvPicPr>
          <p:cNvPr id="50182" name="Picture 2" descr="http://t0.gstatic.com/images?q=tbn:ANd9GcTYZYp_IW-DAlsPQnQ7_zNZ1oUcfxOfJroeeujctJKZBX72GDhPu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762000"/>
            <a:ext cx="2971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26"/>
          <p:cNvSpPr>
            <a:spLocks noChangeArrowheads="1"/>
          </p:cNvSpPr>
          <p:nvPr/>
        </p:nvSpPr>
        <p:spPr bwMode="auto">
          <a:xfrm>
            <a:off x="228600" y="12192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Network distance prediction [Liau et al’12]</a:t>
            </a:r>
            <a:endParaRPr lang="en-US" sz="2000"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419100" y="6375400"/>
            <a:ext cx="807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Data:</a:t>
            </a:r>
            <a:r>
              <a:rPr lang="en-US" sz="1600">
                <a:latin typeface="Arial" charset="0"/>
              </a:rPr>
              <a:t> http://internet2.edu/observatory/archive/data-collections.html</a:t>
            </a:r>
          </a:p>
        </p:txBody>
      </p:sp>
      <p:sp>
        <p:nvSpPr>
          <p:cNvPr id="50185" name="Text Box 15"/>
          <p:cNvSpPr txBox="1">
            <a:spLocks noChangeArrowheads="1"/>
          </p:cNvSpPr>
          <p:nvPr/>
        </p:nvSpPr>
        <p:spPr bwMode="auto">
          <a:xfrm>
            <a:off x="6553200" y="46482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Relative error: 10%</a:t>
            </a:r>
          </a:p>
        </p:txBody>
      </p:sp>
      <p:sp>
        <p:nvSpPr>
          <p:cNvPr id="50186" name="Rectangle 16"/>
          <p:cNvSpPr>
            <a:spLocks noChangeArrowheads="1"/>
          </p:cNvSpPr>
          <p:nvPr/>
        </p:nvSpPr>
        <p:spPr bwMode="auto">
          <a:xfrm>
            <a:off x="6553200" y="4572000"/>
            <a:ext cx="2057400" cy="4572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1F1976-5CAA-40AB-A04E-194F927B6D24}" type="slidenum">
              <a:rPr lang="en-US" altLang="en-US" sz="1200">
                <a:latin typeface="Garamond" pitchFamily="18" charset="0"/>
              </a:rPr>
              <a:pPr algn="r"/>
              <a:t>2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277813"/>
            <a:ext cx="8505825" cy="1139825"/>
          </a:xfrm>
        </p:spPr>
        <p:txBody>
          <a:bodyPr/>
          <a:lstStyle/>
          <a:p>
            <a:pPr eaLnBrk="1" hangingPunct="1"/>
            <a:r>
              <a:rPr lang="en-US" smtClean="0"/>
              <a:t>Learning from “Big Data”</a:t>
            </a:r>
            <a:r>
              <a:rPr lang="en-US" smtClean="0">
                <a:latin typeface="cmbx10" pitchFamily="34" charset="0"/>
              </a:rPr>
              <a:t> </a:t>
            </a:r>
          </a:p>
        </p:txBody>
      </p:sp>
      <p:grpSp>
        <p:nvGrpSpPr>
          <p:cNvPr id="29699" name="Group 6"/>
          <p:cNvGrpSpPr>
            <a:grpSpLocks/>
          </p:cNvGrpSpPr>
          <p:nvPr/>
        </p:nvGrpSpPr>
        <p:grpSpPr bwMode="auto">
          <a:xfrm>
            <a:off x="76200" y="1003300"/>
            <a:ext cx="9220200" cy="673100"/>
            <a:chOff x="48" y="672"/>
            <a:chExt cx="5808" cy="424"/>
          </a:xfrm>
        </p:grpSpPr>
        <p:sp>
          <p:nvSpPr>
            <p:cNvPr id="29722" name="Rectangle 10"/>
            <p:cNvSpPr>
              <a:spLocks noChangeArrowheads="1"/>
            </p:cNvSpPr>
            <p:nvPr/>
          </p:nvSpPr>
          <p:spPr bwMode="auto">
            <a:xfrm>
              <a:off x="48" y="672"/>
              <a:ext cx="5808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en-US" sz="1600" i="1"/>
                <a:t>`</a:t>
              </a:r>
              <a:r>
                <a:rPr lang="en-US" i="1">
                  <a:latin typeface="Arial" charset="0"/>
                </a:rPr>
                <a:t>Data are widely available, what is scarce is the ability to extract wisdom from them’</a:t>
              </a:r>
              <a:r>
                <a:rPr lang="en-US" i="1">
                  <a:solidFill>
                    <a:srgbClr val="CC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9723" name="Text Box 8"/>
            <p:cNvSpPr txBox="1">
              <a:spLocks noChangeArrowheads="1"/>
            </p:cNvSpPr>
            <p:nvPr/>
          </p:nvSpPr>
          <p:spPr bwMode="auto">
            <a:xfrm>
              <a:off x="3408" y="904"/>
              <a:ext cx="230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Hal Varian, Google’s chief economist</a:t>
              </a:r>
            </a:p>
          </p:txBody>
        </p:sp>
      </p:grp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279400" y="1739900"/>
            <a:ext cx="1854200" cy="1917700"/>
            <a:chOff x="3942" y="1416"/>
            <a:chExt cx="1168" cy="1208"/>
          </a:xfrm>
        </p:grpSpPr>
        <p:pic>
          <p:nvPicPr>
            <p:cNvPr id="29720" name="Picture 10" descr="bi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0" y="1440"/>
              <a:ext cx="1030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1" name="Text Box 11"/>
            <p:cNvSpPr txBox="1">
              <a:spLocks noChangeArrowheads="1"/>
            </p:cNvSpPr>
            <p:nvPr/>
          </p:nvSpPr>
          <p:spPr bwMode="auto">
            <a:xfrm>
              <a:off x="3942" y="1416"/>
              <a:ext cx="624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BIG</a:t>
              </a:r>
            </a:p>
          </p:txBody>
        </p:sp>
      </p:grpSp>
      <p:grpSp>
        <p:nvGrpSpPr>
          <p:cNvPr id="29701" name="Group 12"/>
          <p:cNvGrpSpPr>
            <a:grpSpLocks/>
          </p:cNvGrpSpPr>
          <p:nvPr/>
        </p:nvGrpSpPr>
        <p:grpSpPr bwMode="auto">
          <a:xfrm>
            <a:off x="6096000" y="1676400"/>
            <a:ext cx="2286000" cy="1979613"/>
            <a:chOff x="2640" y="1416"/>
            <a:chExt cx="1440" cy="1247"/>
          </a:xfrm>
        </p:grpSpPr>
        <p:pic>
          <p:nvPicPr>
            <p:cNvPr id="29718" name="Picture 13" descr="wall stree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1584"/>
              <a:ext cx="1440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9" name="Text Box 14"/>
            <p:cNvSpPr txBox="1">
              <a:spLocks noChangeArrowheads="1"/>
            </p:cNvSpPr>
            <p:nvPr/>
          </p:nvSpPr>
          <p:spPr bwMode="auto">
            <a:xfrm>
              <a:off x="2874" y="1416"/>
              <a:ext cx="91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i="1"/>
                <a:t>Fast</a:t>
              </a:r>
            </a:p>
          </p:txBody>
        </p:sp>
      </p:grpSp>
      <p:grpSp>
        <p:nvGrpSpPr>
          <p:cNvPr id="29702" name="Group 15"/>
          <p:cNvGrpSpPr>
            <a:grpSpLocks/>
          </p:cNvGrpSpPr>
          <p:nvPr/>
        </p:nvGrpSpPr>
        <p:grpSpPr bwMode="auto">
          <a:xfrm>
            <a:off x="3429000" y="4343400"/>
            <a:ext cx="2505075" cy="1228725"/>
            <a:chOff x="4308" y="2472"/>
            <a:chExt cx="1578" cy="774"/>
          </a:xfrm>
        </p:grpSpPr>
        <p:pic>
          <p:nvPicPr>
            <p:cNvPr id="29716" name="Picture 16" descr="captc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8" y="2472"/>
              <a:ext cx="1248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7" name="Text Box 17"/>
            <p:cNvSpPr txBox="1">
              <a:spLocks noChangeArrowheads="1"/>
            </p:cNvSpPr>
            <p:nvPr/>
          </p:nvSpPr>
          <p:spPr bwMode="auto">
            <a:xfrm>
              <a:off x="4974" y="2550"/>
              <a:ext cx="91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Productive</a:t>
              </a:r>
            </a:p>
          </p:txBody>
        </p:sp>
      </p:grpSp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228600" y="4114800"/>
            <a:ext cx="2838450" cy="2057400"/>
            <a:chOff x="2448" y="2592"/>
            <a:chExt cx="1788" cy="1296"/>
          </a:xfrm>
        </p:grpSpPr>
        <p:sp>
          <p:nvSpPr>
            <p:cNvPr id="29714" name="Text Box 19"/>
            <p:cNvSpPr txBox="1">
              <a:spLocks noChangeArrowheads="1"/>
            </p:cNvSpPr>
            <p:nvPr/>
          </p:nvSpPr>
          <p:spPr bwMode="auto">
            <a:xfrm>
              <a:off x="2928" y="3696"/>
              <a:ext cx="91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Revealing</a:t>
              </a:r>
            </a:p>
          </p:txBody>
        </p:sp>
        <p:pic>
          <p:nvPicPr>
            <p:cNvPr id="29715" name="Picture 20" descr="crim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8" y="2592"/>
              <a:ext cx="1788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4" name="Group 21"/>
          <p:cNvGrpSpPr>
            <a:grpSpLocks/>
          </p:cNvGrpSpPr>
          <p:nvPr/>
        </p:nvGrpSpPr>
        <p:grpSpPr bwMode="auto">
          <a:xfrm>
            <a:off x="2609850" y="1787525"/>
            <a:ext cx="3028950" cy="2098675"/>
            <a:chOff x="432" y="2916"/>
            <a:chExt cx="1908" cy="1322"/>
          </a:xfrm>
        </p:grpSpPr>
        <p:pic>
          <p:nvPicPr>
            <p:cNvPr id="29712" name="Picture 22" descr="us_map_flick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2928"/>
              <a:ext cx="1824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1428" y="2916"/>
              <a:ext cx="91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Ubiquitous</a:t>
              </a:r>
            </a:p>
          </p:txBody>
        </p:sp>
      </p:grpSp>
      <p:grpSp>
        <p:nvGrpSpPr>
          <p:cNvPr id="29705" name="Group 24"/>
          <p:cNvGrpSpPr>
            <a:grpSpLocks/>
          </p:cNvGrpSpPr>
          <p:nvPr/>
        </p:nvGrpSpPr>
        <p:grpSpPr bwMode="auto">
          <a:xfrm>
            <a:off x="5924550" y="4343400"/>
            <a:ext cx="1314450" cy="1438275"/>
            <a:chOff x="4398" y="3396"/>
            <a:chExt cx="828" cy="906"/>
          </a:xfrm>
        </p:grpSpPr>
        <p:pic>
          <p:nvPicPr>
            <p:cNvPr id="29710" name="Picture 25" descr="albert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98" y="3396"/>
              <a:ext cx="704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 Box 26"/>
            <p:cNvSpPr txBox="1">
              <a:spLocks noChangeArrowheads="1"/>
            </p:cNvSpPr>
            <p:nvPr/>
          </p:nvSpPr>
          <p:spPr bwMode="auto">
            <a:xfrm>
              <a:off x="4602" y="4110"/>
              <a:ext cx="62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Smart</a:t>
              </a:r>
            </a:p>
          </p:txBody>
        </p:sp>
      </p:grpSp>
      <p:sp>
        <p:nvSpPr>
          <p:cNvPr id="29706" name="Text Box 27"/>
          <p:cNvSpPr txBox="1">
            <a:spLocks noChangeArrowheads="1"/>
          </p:cNvSpPr>
          <p:nvPr/>
        </p:nvSpPr>
        <p:spPr bwMode="auto">
          <a:xfrm>
            <a:off x="457200" y="6369050"/>
            <a:ext cx="502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" charset="0"/>
              </a:rPr>
              <a:t>K. Cukier, ``Harnessing the data deluge,'' Nov. 2011.</a:t>
            </a:r>
            <a:r>
              <a:rPr lang="en-US" sz="1400">
                <a:solidFill>
                  <a:srgbClr val="0000CC"/>
                </a:solidFill>
              </a:rPr>
              <a:t> </a:t>
            </a:r>
          </a:p>
        </p:txBody>
      </p:sp>
      <p:grpSp>
        <p:nvGrpSpPr>
          <p:cNvPr id="29707" name="Group 28"/>
          <p:cNvGrpSpPr>
            <a:grpSpLocks/>
          </p:cNvGrpSpPr>
          <p:nvPr/>
        </p:nvGrpSpPr>
        <p:grpSpPr bwMode="auto">
          <a:xfrm>
            <a:off x="7315200" y="4343400"/>
            <a:ext cx="1265238" cy="1447800"/>
            <a:chOff x="4872" y="3312"/>
            <a:chExt cx="797" cy="912"/>
          </a:xfrm>
        </p:grpSpPr>
        <p:pic>
          <p:nvPicPr>
            <p:cNvPr id="29708" name="Picture 29" descr="messi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58" y="3312"/>
              <a:ext cx="711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Text Box 30"/>
            <p:cNvSpPr txBox="1">
              <a:spLocks noChangeArrowheads="1"/>
            </p:cNvSpPr>
            <p:nvPr/>
          </p:nvSpPr>
          <p:spPr bwMode="auto">
            <a:xfrm>
              <a:off x="4872" y="4032"/>
              <a:ext cx="576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Messy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0A1264-F665-4FD8-983A-EB71D7468104}" type="slidenum">
              <a:rPr lang="en-US" altLang="en-US" sz="1200">
                <a:latin typeface="Arial" charset="0"/>
                <a:cs typeface="Arial" charset="0"/>
              </a:rPr>
              <a:pPr algn="r"/>
              <a:t>3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9F1241-4EE2-4F0C-B495-38E505E05D71}" type="slidenum">
              <a:rPr lang="en-US" altLang="en-US" sz="1200">
                <a:latin typeface="Arial" charset="0"/>
                <a:cs typeface="Arial" charset="0"/>
              </a:rPr>
              <a:pPr algn="r"/>
              <a:t>3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Context</a:t>
            </a:r>
          </a:p>
        </p:txBody>
      </p:sp>
      <p:sp>
        <p:nvSpPr>
          <p:cNvPr id="31748" name="Rectangle 29"/>
          <p:cNvSpPr>
            <a:spLocks noChangeArrowheads="1"/>
          </p:cNvSpPr>
          <p:nvPr/>
        </p:nvSpPr>
        <p:spPr bwMode="auto">
          <a:xfrm>
            <a:off x="304800" y="1143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cs typeface="Arial" charset="0"/>
              </a:rPr>
              <a:t>Imputation of </a:t>
            </a:r>
            <a:r>
              <a:rPr lang="en-US" sz="2000">
                <a:solidFill>
                  <a:srgbClr val="CC0000"/>
                </a:solidFill>
                <a:latin typeface="Arial" charset="0"/>
                <a:cs typeface="Arial" charset="0"/>
              </a:rPr>
              <a:t>network</a:t>
            </a:r>
            <a:r>
              <a:rPr lang="en-US" sz="2000">
                <a:latin typeface="Arial" charset="0"/>
                <a:cs typeface="Arial" charset="0"/>
              </a:rPr>
              <a:t> data</a:t>
            </a:r>
          </a:p>
        </p:txBody>
      </p:sp>
      <p:grpSp>
        <p:nvGrpSpPr>
          <p:cNvPr id="31749" name="Group 23"/>
          <p:cNvGrpSpPr>
            <a:grpSpLocks/>
          </p:cNvGrpSpPr>
          <p:nvPr/>
        </p:nvGrpSpPr>
        <p:grpSpPr bwMode="auto">
          <a:xfrm>
            <a:off x="304800" y="5257800"/>
            <a:ext cx="8839200" cy="914400"/>
            <a:chOff x="192" y="3312"/>
            <a:chExt cx="5568" cy="576"/>
          </a:xfrm>
        </p:grpSpPr>
        <p:sp>
          <p:nvSpPr>
            <p:cNvPr id="31757" name="Rectangle 29"/>
            <p:cNvSpPr>
              <a:spLocks noChangeArrowheads="1"/>
            </p:cNvSpPr>
            <p:nvPr/>
          </p:nvSpPr>
          <p:spPr bwMode="auto">
            <a:xfrm>
              <a:off x="192" y="3372"/>
              <a:ext cx="556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CC"/>
                </a:buClr>
              </a:pPr>
              <a:r>
                <a:rPr lang="en-US" sz="2000" b="1">
                  <a:solidFill>
                    <a:srgbClr val="CC0000"/>
                  </a:solidFill>
                  <a:latin typeface="Arial" charset="0"/>
                  <a:cs typeface="Arial" charset="0"/>
                </a:rPr>
                <a:t>Goal</a:t>
              </a:r>
              <a:r>
                <a:rPr lang="en-US" sz="2000" b="1">
                  <a:latin typeface="Arial" charset="0"/>
                  <a:cs typeface="Arial" charset="0"/>
                </a:rPr>
                <a:t>:</a:t>
              </a:r>
              <a:r>
                <a:rPr lang="en-US" sz="2000">
                  <a:latin typeface="Arial" charset="0"/>
                  <a:cs typeface="Arial" charset="0"/>
                </a:rPr>
                <a:t> Given few incomplete rows per agent, impute missing entries</a:t>
              </a:r>
              <a:br>
                <a:rPr lang="en-US" sz="2000">
                  <a:latin typeface="Arial" charset="0"/>
                  <a:cs typeface="Arial" charset="0"/>
                </a:rPr>
              </a:br>
              <a:r>
                <a:rPr lang="en-US" sz="2000">
                  <a:latin typeface="Arial" charset="0"/>
                  <a:cs typeface="Arial" charset="0"/>
                </a:rPr>
                <a:t>          in a </a:t>
              </a:r>
              <a:r>
                <a:rPr lang="en-US" sz="2000">
                  <a:solidFill>
                    <a:srgbClr val="0000CC"/>
                  </a:solidFill>
                  <a:latin typeface="Arial" charset="0"/>
                  <a:cs typeface="Arial" charset="0"/>
                </a:rPr>
                <a:t>distributed</a:t>
              </a:r>
              <a:r>
                <a:rPr lang="en-US" sz="2000">
                  <a:latin typeface="Arial" charset="0"/>
                  <a:cs typeface="Arial" charset="0"/>
                </a:rPr>
                <a:t> fashion by leveraging </a:t>
              </a:r>
              <a:r>
                <a:rPr lang="en-US" sz="2000">
                  <a:solidFill>
                    <a:srgbClr val="0000CC"/>
                  </a:solidFill>
                  <a:latin typeface="Arial" charset="0"/>
                  <a:cs typeface="Arial" charset="0"/>
                </a:rPr>
                <a:t>low-rank</a:t>
              </a:r>
              <a:r>
                <a:rPr lang="en-US" sz="2000">
                  <a:latin typeface="Arial" charset="0"/>
                  <a:cs typeface="Arial" charset="0"/>
                </a:rPr>
                <a:t> of the data matrix.</a:t>
              </a:r>
            </a:p>
          </p:txBody>
        </p:sp>
        <p:sp>
          <p:nvSpPr>
            <p:cNvPr id="31758" name="Rectangle 13"/>
            <p:cNvSpPr>
              <a:spLocks noChangeArrowheads="1"/>
            </p:cNvSpPr>
            <p:nvPr/>
          </p:nvSpPr>
          <p:spPr bwMode="auto">
            <a:xfrm>
              <a:off x="192" y="3312"/>
              <a:ext cx="5280" cy="576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"/>
            <a:ext cx="3810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6" descr="Intern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124200"/>
            <a:ext cx="44958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8" descr="imput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082800"/>
            <a:ext cx="36099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9" descr="smartme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752600"/>
            <a:ext cx="8953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20"/>
          <p:cNvSpPr txBox="1">
            <a:spLocks noChangeArrowheads="1"/>
          </p:cNvSpPr>
          <p:nvPr/>
        </p:nvSpPr>
        <p:spPr bwMode="auto">
          <a:xfrm>
            <a:off x="5638800" y="254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</a:rPr>
              <a:t>Preference modeling</a:t>
            </a:r>
          </a:p>
        </p:txBody>
      </p:sp>
      <p:sp>
        <p:nvSpPr>
          <p:cNvPr id="31755" name="Text Box 21"/>
          <p:cNvSpPr txBox="1">
            <a:spLocks noChangeArrowheads="1"/>
          </p:cNvSpPr>
          <p:nvPr/>
        </p:nvSpPr>
        <p:spPr bwMode="auto">
          <a:xfrm>
            <a:off x="5638800" y="28575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</a:rPr>
              <a:t>Network cartography</a:t>
            </a:r>
          </a:p>
        </p:txBody>
      </p:sp>
      <p:sp>
        <p:nvSpPr>
          <p:cNvPr id="31756" name="Text Box 22"/>
          <p:cNvSpPr txBox="1">
            <a:spLocks noChangeArrowheads="1"/>
          </p:cNvSpPr>
          <p:nvPr/>
        </p:nvSpPr>
        <p:spPr bwMode="auto">
          <a:xfrm>
            <a:off x="1295400" y="18161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</a:rPr>
              <a:t>Smart metering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9"/>
          <p:cNvSpPr>
            <a:spLocks noChangeArrowheads="1"/>
          </p:cNvSpPr>
          <p:nvPr/>
        </p:nvSpPr>
        <p:spPr bwMode="auto">
          <a:xfrm>
            <a:off x="609600" y="2971800"/>
            <a:ext cx="767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宋体"/>
              </a:rPr>
              <a:t>(as)</a:t>
            </a:r>
            <a:r>
              <a:rPr lang="en-US" altLang="zh-CN" sz="2000">
                <a:latin typeface="Arial" charset="0"/>
                <a:ea typeface="宋体"/>
                <a:cs typeface="宋体"/>
              </a:rPr>
              <a:t>       has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宋体"/>
              </a:rPr>
              <a:t>low rank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CC0000"/>
                </a:solidFill>
                <a:latin typeface="Arial" charset="0"/>
                <a:ea typeface="宋体"/>
                <a:cs typeface="Arial" charset="0"/>
              </a:rPr>
              <a:t>Goal: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denoise observed entries, impute missing ones</a:t>
            </a:r>
            <a:endParaRPr lang="en-US" altLang="zh-CN" sz="2000">
              <a:solidFill>
                <a:srgbClr val="CC0000"/>
              </a:solidFill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CE64E-DED7-4B22-BC7E-377F1344DCCA}" type="slidenum">
              <a:rPr lang="en-US" altLang="en-US" smtClean="0">
                <a:latin typeface="Arial" charset="0"/>
                <a:cs typeface="Arial" charset="0"/>
              </a:rPr>
              <a:pPr/>
              <a:t>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379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ED65C1-4481-44CA-858A-E42FE56AEA1D}" type="slidenum">
              <a:rPr lang="en-US" altLang="en-US" sz="1200">
                <a:latin typeface="Arial" charset="0"/>
                <a:cs typeface="Arial" charset="0"/>
              </a:rPr>
              <a:pPr algn="r"/>
              <a:t>4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Low-rank matrix completion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04800" y="1181100"/>
            <a:ext cx="868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cs typeface="Arial" charset="0"/>
              </a:rPr>
              <a:t>Consider matrix                   , set</a:t>
            </a:r>
            <a:endParaRPr lang="en-US" altLang="zh-CN" sz="2000">
              <a:latin typeface="Arial" charset="0"/>
              <a:ea typeface="宋体"/>
              <a:cs typeface="宋体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33798" name="Rectangle 19"/>
          <p:cNvSpPr>
            <a:spLocks noChangeArrowheads="1"/>
          </p:cNvSpPr>
          <p:nvPr/>
        </p:nvSpPr>
        <p:spPr bwMode="auto">
          <a:xfrm>
            <a:off x="304800" y="2574925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Given incomplete (noisy) data</a:t>
            </a:r>
            <a:br>
              <a:rPr lang="en-US" altLang="zh-CN" sz="2000">
                <a:latin typeface="Arial" charset="0"/>
                <a:ea typeface="宋体"/>
                <a:cs typeface="Arial" charset="0"/>
              </a:rPr>
            </a:br>
            <a:endParaRPr lang="en-US" altLang="zh-CN" sz="2000" i="1"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33799" name="Rectangle 20"/>
          <p:cNvSpPr>
            <a:spLocks noChangeArrowheads="1"/>
          </p:cNvSpPr>
          <p:nvPr/>
        </p:nvSpPr>
        <p:spPr bwMode="auto">
          <a:xfrm>
            <a:off x="304800" y="4098925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Nuclear-norm minimization [Fazel’02],[Candes-Recht’09]</a:t>
            </a:r>
          </a:p>
        </p:txBody>
      </p:sp>
      <p:pic>
        <p:nvPicPr>
          <p:cNvPr id="33800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552700" y="1231900"/>
            <a:ext cx="1235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57700" y="1266825"/>
            <a:ext cx="33448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266825" y="3073400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19"/>
          <p:cNvSpPr>
            <a:spLocks noChangeArrowheads="1"/>
          </p:cNvSpPr>
          <p:nvPr/>
        </p:nvSpPr>
        <p:spPr bwMode="auto">
          <a:xfrm>
            <a:off x="635000" y="1752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latin typeface="Arial" charset="0"/>
                <a:ea typeface="宋体"/>
                <a:cs typeface="Arial" charset="0"/>
              </a:rPr>
              <a:t>Sampling operator</a:t>
            </a:r>
            <a:endParaRPr lang="en-US" altLang="zh-CN" i="1">
              <a:latin typeface="Arial" charset="0"/>
              <a:ea typeface="宋体"/>
              <a:cs typeface="Arial" charset="0"/>
            </a:endParaRPr>
          </a:p>
        </p:txBody>
      </p:sp>
      <p:pic>
        <p:nvPicPr>
          <p:cNvPr id="33804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086100" y="1676400"/>
            <a:ext cx="3276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219575" y="2654300"/>
            <a:ext cx="2714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Rectangle 5"/>
          <p:cNvSpPr>
            <a:spLocks noChangeArrowheads="1"/>
          </p:cNvSpPr>
          <p:nvPr/>
        </p:nvSpPr>
        <p:spPr bwMode="auto">
          <a:xfrm>
            <a:off x="7464425" y="2374900"/>
            <a:ext cx="1295400" cy="838200"/>
          </a:xfrm>
          <a:prstGeom prst="rect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3807" name="Straight Connector 7"/>
          <p:cNvCxnSpPr>
            <a:cxnSpLocks noChangeShapeType="1"/>
          </p:cNvCxnSpPr>
          <p:nvPr/>
        </p:nvCxnSpPr>
        <p:spPr bwMode="auto">
          <a:xfrm>
            <a:off x="7464425" y="24511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08" name="Straight Connector 10"/>
          <p:cNvCxnSpPr>
            <a:cxnSpLocks noChangeShapeType="1"/>
          </p:cNvCxnSpPr>
          <p:nvPr/>
        </p:nvCxnSpPr>
        <p:spPr bwMode="auto">
          <a:xfrm>
            <a:off x="7464425" y="25273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09" name="Straight Connector 11"/>
          <p:cNvCxnSpPr>
            <a:cxnSpLocks noChangeShapeType="1"/>
          </p:cNvCxnSpPr>
          <p:nvPr/>
        </p:nvCxnSpPr>
        <p:spPr bwMode="auto">
          <a:xfrm>
            <a:off x="7464425" y="2603500"/>
            <a:ext cx="1295400" cy="0"/>
          </a:xfrm>
          <a:prstGeom prst="line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33810" name="Straight Connector 12"/>
          <p:cNvCxnSpPr>
            <a:cxnSpLocks noChangeShapeType="1"/>
          </p:cNvCxnSpPr>
          <p:nvPr/>
        </p:nvCxnSpPr>
        <p:spPr bwMode="auto">
          <a:xfrm>
            <a:off x="7464425" y="26797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11" name="Straight Connector 29"/>
          <p:cNvCxnSpPr>
            <a:cxnSpLocks noChangeShapeType="1"/>
          </p:cNvCxnSpPr>
          <p:nvPr/>
        </p:nvCxnSpPr>
        <p:spPr bwMode="auto">
          <a:xfrm>
            <a:off x="7464425" y="27559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12" name="Straight Connector 30"/>
          <p:cNvCxnSpPr>
            <a:cxnSpLocks noChangeShapeType="1"/>
          </p:cNvCxnSpPr>
          <p:nvPr/>
        </p:nvCxnSpPr>
        <p:spPr bwMode="auto">
          <a:xfrm>
            <a:off x="7464425" y="28321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13" name="Straight Connector 31"/>
          <p:cNvCxnSpPr>
            <a:cxnSpLocks noChangeShapeType="1"/>
          </p:cNvCxnSpPr>
          <p:nvPr/>
        </p:nvCxnSpPr>
        <p:spPr bwMode="auto">
          <a:xfrm>
            <a:off x="7464425" y="29083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14" name="Straight Connector 32"/>
          <p:cNvCxnSpPr>
            <a:cxnSpLocks noChangeShapeType="1"/>
          </p:cNvCxnSpPr>
          <p:nvPr/>
        </p:nvCxnSpPr>
        <p:spPr bwMode="auto">
          <a:xfrm>
            <a:off x="7464425" y="29845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15" name="Straight Connector 33"/>
          <p:cNvCxnSpPr>
            <a:cxnSpLocks noChangeShapeType="1"/>
          </p:cNvCxnSpPr>
          <p:nvPr/>
        </p:nvCxnSpPr>
        <p:spPr bwMode="auto">
          <a:xfrm>
            <a:off x="7464425" y="30607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33816" name="Straight Connector 34"/>
          <p:cNvCxnSpPr>
            <a:cxnSpLocks noChangeShapeType="1"/>
          </p:cNvCxnSpPr>
          <p:nvPr/>
        </p:nvCxnSpPr>
        <p:spPr bwMode="auto">
          <a:xfrm>
            <a:off x="7464425" y="3136900"/>
            <a:ext cx="1295400" cy="0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pic>
        <p:nvPicPr>
          <p:cNvPr id="33817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27000" y="4949825"/>
            <a:ext cx="50022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8" name="Text Box 55"/>
          <p:cNvSpPr txBox="1">
            <a:spLocks noChangeArrowheads="1"/>
          </p:cNvSpPr>
          <p:nvPr/>
        </p:nvSpPr>
        <p:spPr bwMode="auto">
          <a:xfrm>
            <a:off x="1941513" y="4572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Noisy</a:t>
            </a:r>
          </a:p>
        </p:txBody>
      </p:sp>
      <p:grpSp>
        <p:nvGrpSpPr>
          <p:cNvPr id="33819" name="Group 60"/>
          <p:cNvGrpSpPr>
            <a:grpSpLocks/>
          </p:cNvGrpSpPr>
          <p:nvPr/>
        </p:nvGrpSpPr>
        <p:grpSpPr bwMode="auto">
          <a:xfrm>
            <a:off x="5976938" y="4645025"/>
            <a:ext cx="2874962" cy="1311275"/>
            <a:chOff x="567" y="2928"/>
            <a:chExt cx="1811" cy="826"/>
          </a:xfrm>
        </p:grpSpPr>
        <p:pic>
          <p:nvPicPr>
            <p:cNvPr id="33835" name="Picture 5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67" y="3195"/>
              <a:ext cx="144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6" name="Text Box 56"/>
            <p:cNvSpPr txBox="1">
              <a:spLocks noChangeArrowheads="1"/>
            </p:cNvSpPr>
            <p:nvPr/>
          </p:nvSpPr>
          <p:spPr bwMode="auto">
            <a:xfrm>
              <a:off x="864" y="292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</a:rPr>
                <a:t>Noise-free</a:t>
              </a:r>
            </a:p>
          </p:txBody>
        </p:sp>
        <p:pic>
          <p:nvPicPr>
            <p:cNvPr id="33837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008" y="3544"/>
              <a:ext cx="137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8" name="Rectangle 20"/>
            <p:cNvSpPr>
              <a:spLocks noChangeArrowheads="1"/>
            </p:cNvSpPr>
            <p:nvPr/>
          </p:nvSpPr>
          <p:spPr bwMode="auto">
            <a:xfrm>
              <a:off x="672" y="3504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en-US" altLang="zh-CN" sz="2000">
                  <a:latin typeface="Arial" charset="0"/>
                  <a:ea typeface="宋体"/>
                  <a:cs typeface="Arial" charset="0"/>
                </a:rPr>
                <a:t>s.t.</a:t>
              </a:r>
            </a:p>
          </p:txBody>
        </p:sp>
      </p:grpSp>
      <p:pic>
        <p:nvPicPr>
          <p:cNvPr id="33820" name="Picture 13" descr="C:\Users\morteza\Downloads\nuclear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48000" y="54864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Line Callout 1 (Accent Bar) 12"/>
          <p:cNvSpPr>
            <a:spLocks/>
          </p:cNvSpPr>
          <p:nvPr/>
        </p:nvSpPr>
        <p:spPr bwMode="auto">
          <a:xfrm rot="-5400000">
            <a:off x="4319588" y="5611812"/>
            <a:ext cx="914400" cy="612775"/>
          </a:xfrm>
          <a:prstGeom prst="accentCallout1">
            <a:avLst>
              <a:gd name="adj1" fmla="val 8157"/>
              <a:gd name="adj2" fmla="val 105958"/>
              <a:gd name="adj3" fmla="val -17713"/>
              <a:gd name="adj4" fmla="val 56472"/>
            </a:avLst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3822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114800" y="5867400"/>
            <a:ext cx="9144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3" name="Text Box 66"/>
          <p:cNvSpPr txBox="1">
            <a:spLocks noChangeArrowheads="1"/>
          </p:cNvSpPr>
          <p:nvPr/>
        </p:nvSpPr>
        <p:spPr bwMode="auto">
          <a:xfrm>
            <a:off x="7670800" y="23876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24" name="Text Box 67"/>
          <p:cNvSpPr txBox="1">
            <a:spLocks noChangeArrowheads="1"/>
          </p:cNvSpPr>
          <p:nvPr/>
        </p:nvSpPr>
        <p:spPr bwMode="auto">
          <a:xfrm>
            <a:off x="7467600" y="29083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25" name="Text Box 68"/>
          <p:cNvSpPr txBox="1">
            <a:spLocks noChangeArrowheads="1"/>
          </p:cNvSpPr>
          <p:nvPr/>
        </p:nvSpPr>
        <p:spPr bwMode="auto">
          <a:xfrm>
            <a:off x="7924800" y="24511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26" name="Text Box 69"/>
          <p:cNvSpPr txBox="1">
            <a:spLocks noChangeArrowheads="1"/>
          </p:cNvSpPr>
          <p:nvPr/>
        </p:nvSpPr>
        <p:spPr bwMode="auto">
          <a:xfrm>
            <a:off x="7772400" y="26082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27" name="Text Box 70"/>
          <p:cNvSpPr txBox="1">
            <a:spLocks noChangeArrowheads="1"/>
          </p:cNvSpPr>
          <p:nvPr/>
        </p:nvSpPr>
        <p:spPr bwMode="auto">
          <a:xfrm>
            <a:off x="8153400" y="23749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28" name="Text Box 71"/>
          <p:cNvSpPr txBox="1">
            <a:spLocks noChangeArrowheads="1"/>
          </p:cNvSpPr>
          <p:nvPr/>
        </p:nvSpPr>
        <p:spPr bwMode="auto">
          <a:xfrm>
            <a:off x="8420100" y="25781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29" name="Text Box 72"/>
          <p:cNvSpPr txBox="1">
            <a:spLocks noChangeArrowheads="1"/>
          </p:cNvSpPr>
          <p:nvPr/>
        </p:nvSpPr>
        <p:spPr bwMode="auto">
          <a:xfrm>
            <a:off x="79502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30" name="Text Box 73"/>
          <p:cNvSpPr txBox="1">
            <a:spLocks noChangeArrowheads="1"/>
          </p:cNvSpPr>
          <p:nvPr/>
        </p:nvSpPr>
        <p:spPr bwMode="auto">
          <a:xfrm>
            <a:off x="8293100" y="28241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31" name="Text Box 74"/>
          <p:cNvSpPr txBox="1">
            <a:spLocks noChangeArrowheads="1"/>
          </p:cNvSpPr>
          <p:nvPr/>
        </p:nvSpPr>
        <p:spPr bwMode="auto">
          <a:xfrm>
            <a:off x="7924800" y="29845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32" name="Text Box 75"/>
          <p:cNvSpPr txBox="1">
            <a:spLocks noChangeArrowheads="1"/>
          </p:cNvSpPr>
          <p:nvPr/>
        </p:nvSpPr>
        <p:spPr bwMode="auto">
          <a:xfrm>
            <a:off x="8077200" y="26035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33" name="Text Box 76"/>
          <p:cNvSpPr txBox="1">
            <a:spLocks noChangeArrowheads="1"/>
          </p:cNvSpPr>
          <p:nvPr/>
        </p:nvSpPr>
        <p:spPr bwMode="auto">
          <a:xfrm>
            <a:off x="8394700" y="29845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3834" name="Text Box 77"/>
          <p:cNvSpPr txBox="1">
            <a:spLocks noChangeArrowheads="1"/>
          </p:cNvSpPr>
          <p:nvPr/>
        </p:nvSpPr>
        <p:spPr bwMode="auto">
          <a:xfrm>
            <a:off x="7429500" y="25146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7" descr="clou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00700" y="1231900"/>
            <a:ext cx="28194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F8D6B-DBC4-48D1-9E18-722B4F4C101F}" type="slidenum">
              <a:rPr lang="en-US" altLang="en-US" smtClean="0">
                <a:latin typeface="Arial" charset="0"/>
                <a:cs typeface="Arial" charset="0"/>
              </a:rPr>
              <a:pPr/>
              <a:t>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87AFA3-AEF3-4DB5-9CFF-C803824A9BA8}" type="slidenum">
              <a:rPr lang="en-US" altLang="en-US" sz="1200">
                <a:latin typeface="Arial" charset="0"/>
                <a:cs typeface="Arial" charset="0"/>
              </a:rPr>
              <a:pPr algn="r"/>
              <a:t>5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Problem statement </a:t>
            </a:r>
          </a:p>
        </p:txBody>
      </p:sp>
      <p:sp>
        <p:nvSpPr>
          <p:cNvPr id="35845" name="Rectangle 26"/>
          <p:cNvSpPr>
            <a:spLocks noChangeArrowheads="1"/>
          </p:cNvSpPr>
          <p:nvPr/>
        </p:nvSpPr>
        <p:spPr bwMode="auto">
          <a:xfrm>
            <a:off x="228600" y="3297238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FF0000"/>
                </a:solidFill>
                <a:latin typeface="Arial" charset="0"/>
                <a:ea typeface="宋体"/>
                <a:cs typeface="Arial" charset="0"/>
              </a:rPr>
              <a:t>Goal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: Given                  per node </a:t>
            </a:r>
            <a:r>
              <a:rPr lang="en-US" altLang="zh-CN" sz="2000" i="1">
                <a:latin typeface="Arial" charset="0"/>
                <a:ea typeface="宋体"/>
                <a:cs typeface="Arial" charset="0"/>
              </a:rPr>
              <a:t>         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  and single-hop exchanges, find</a:t>
            </a:r>
            <a:endParaRPr lang="en-US" i="1" baseline="-25000"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130425" y="1981200"/>
            <a:ext cx="1295400" cy="838200"/>
          </a:xfrm>
          <a:prstGeom prst="rect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5847" name="Group 36"/>
          <p:cNvGrpSpPr>
            <a:grpSpLocks/>
          </p:cNvGrpSpPr>
          <p:nvPr/>
        </p:nvGrpSpPr>
        <p:grpSpPr bwMode="auto">
          <a:xfrm>
            <a:off x="2130425" y="2057400"/>
            <a:ext cx="1295400" cy="685800"/>
            <a:chOff x="6400800" y="1219200"/>
            <a:chExt cx="1295400" cy="685800"/>
          </a:xfrm>
        </p:grpSpPr>
        <p:cxnSp>
          <p:nvCxnSpPr>
            <p:cNvPr id="35894" name="Straight Connector 7"/>
            <p:cNvCxnSpPr>
              <a:cxnSpLocks noChangeShapeType="1"/>
            </p:cNvCxnSpPr>
            <p:nvPr/>
          </p:nvCxnSpPr>
          <p:spPr bwMode="auto">
            <a:xfrm>
              <a:off x="6400800" y="12192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95" name="Straight Connector 10"/>
            <p:cNvCxnSpPr>
              <a:cxnSpLocks noChangeShapeType="1"/>
            </p:cNvCxnSpPr>
            <p:nvPr/>
          </p:nvCxnSpPr>
          <p:spPr bwMode="auto">
            <a:xfrm>
              <a:off x="6400800" y="12954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5896" name="Straight Connector 11"/>
            <p:cNvCxnSpPr>
              <a:cxnSpLocks noChangeShapeType="1"/>
            </p:cNvCxnSpPr>
            <p:nvPr/>
          </p:nvCxnSpPr>
          <p:spPr bwMode="auto">
            <a:xfrm>
              <a:off x="6400800" y="13716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5897" name="Straight Connector 12"/>
            <p:cNvCxnSpPr>
              <a:cxnSpLocks noChangeShapeType="1"/>
            </p:cNvCxnSpPr>
            <p:nvPr/>
          </p:nvCxnSpPr>
          <p:spPr bwMode="auto">
            <a:xfrm>
              <a:off x="6400800" y="14478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98" name="Straight Connector 29"/>
            <p:cNvCxnSpPr>
              <a:cxnSpLocks noChangeShapeType="1"/>
            </p:cNvCxnSpPr>
            <p:nvPr/>
          </p:nvCxnSpPr>
          <p:spPr bwMode="auto">
            <a:xfrm>
              <a:off x="6400800" y="15240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5899" name="Straight Connector 30"/>
            <p:cNvCxnSpPr>
              <a:cxnSpLocks noChangeShapeType="1"/>
            </p:cNvCxnSpPr>
            <p:nvPr/>
          </p:nvCxnSpPr>
          <p:spPr bwMode="auto">
            <a:xfrm>
              <a:off x="6400800" y="16002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900" name="Straight Connector 31"/>
            <p:cNvCxnSpPr>
              <a:cxnSpLocks noChangeShapeType="1"/>
            </p:cNvCxnSpPr>
            <p:nvPr/>
          </p:nvCxnSpPr>
          <p:spPr bwMode="auto">
            <a:xfrm>
              <a:off x="6400800" y="16764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5901" name="Straight Connector 32"/>
            <p:cNvCxnSpPr>
              <a:cxnSpLocks noChangeShapeType="1"/>
            </p:cNvCxnSpPr>
            <p:nvPr/>
          </p:nvCxnSpPr>
          <p:spPr bwMode="auto">
            <a:xfrm>
              <a:off x="6400800" y="17526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902" name="Straight Connector 33"/>
            <p:cNvCxnSpPr>
              <a:cxnSpLocks noChangeShapeType="1"/>
            </p:cNvCxnSpPr>
            <p:nvPr/>
          </p:nvCxnSpPr>
          <p:spPr bwMode="auto">
            <a:xfrm>
              <a:off x="6400800" y="18288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903" name="Straight Connector 34"/>
            <p:cNvCxnSpPr>
              <a:cxnSpLocks noChangeShapeType="1"/>
            </p:cNvCxnSpPr>
            <p:nvPr/>
          </p:nvCxnSpPr>
          <p:spPr bwMode="auto">
            <a:xfrm>
              <a:off x="6400800" y="19050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</p:grpSp>
      <p:sp>
        <p:nvSpPr>
          <p:cNvPr id="35848" name="Right Brace 37"/>
          <p:cNvSpPr>
            <a:spLocks/>
          </p:cNvSpPr>
          <p:nvPr/>
        </p:nvSpPr>
        <p:spPr bwMode="auto">
          <a:xfrm>
            <a:off x="3502025" y="2133600"/>
            <a:ext cx="152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50" name="TextBox 51"/>
          <p:cNvSpPr txBox="1">
            <a:spLocks noChangeArrowheads="1"/>
          </p:cNvSpPr>
          <p:nvPr/>
        </p:nvSpPr>
        <p:spPr bwMode="auto">
          <a:xfrm>
            <a:off x="6781800" y="22018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35853" name="Oval 31"/>
          <p:cNvSpPr>
            <a:spLocks noChangeArrowheads="1"/>
          </p:cNvSpPr>
          <p:nvPr/>
        </p:nvSpPr>
        <p:spPr bwMode="auto">
          <a:xfrm>
            <a:off x="6400800" y="183991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55" name="Oval 33"/>
          <p:cNvSpPr>
            <a:spLocks noChangeArrowheads="1"/>
          </p:cNvSpPr>
          <p:nvPr/>
        </p:nvSpPr>
        <p:spPr bwMode="auto">
          <a:xfrm>
            <a:off x="7772400" y="222091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56" name="Oval 34"/>
          <p:cNvSpPr>
            <a:spLocks noChangeArrowheads="1"/>
          </p:cNvSpPr>
          <p:nvPr/>
        </p:nvSpPr>
        <p:spPr bwMode="auto">
          <a:xfrm>
            <a:off x="5791200" y="199231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57" name="Oval 35"/>
          <p:cNvSpPr>
            <a:spLocks noChangeArrowheads="1"/>
          </p:cNvSpPr>
          <p:nvPr/>
        </p:nvSpPr>
        <p:spPr bwMode="auto">
          <a:xfrm>
            <a:off x="7239000" y="237331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61" name="Oval 69"/>
          <p:cNvSpPr>
            <a:spLocks noChangeArrowheads="1"/>
          </p:cNvSpPr>
          <p:nvPr/>
        </p:nvSpPr>
        <p:spPr bwMode="auto">
          <a:xfrm>
            <a:off x="7924800" y="167640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62" name="Oval 70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63" name="Oval 71"/>
          <p:cNvSpPr>
            <a:spLocks noChangeArrowheads="1"/>
          </p:cNvSpPr>
          <p:nvPr/>
        </p:nvSpPr>
        <p:spPr bwMode="auto">
          <a:xfrm>
            <a:off x="6858000" y="152400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64" name="Rectangle 74"/>
          <p:cNvSpPr>
            <a:spLocks noChangeArrowheads="1"/>
          </p:cNvSpPr>
          <p:nvPr/>
        </p:nvSpPr>
        <p:spPr bwMode="auto">
          <a:xfrm>
            <a:off x="152400" y="1116013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  <a:sym typeface="Wingdings" pitchFamily="2" charset="2"/>
              </a:rPr>
              <a:t>Network: undirected, connected graph</a:t>
            </a:r>
          </a:p>
        </p:txBody>
      </p:sp>
      <p:sp>
        <p:nvSpPr>
          <p:cNvPr id="35865" name="Rectangle 73"/>
          <p:cNvSpPr>
            <a:spLocks noChangeArrowheads="1"/>
          </p:cNvSpPr>
          <p:nvPr/>
        </p:nvSpPr>
        <p:spPr bwMode="auto">
          <a:xfrm>
            <a:off x="7543800" y="406400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  <a:sym typeface="Wingdings" pitchFamily="2" charset="2"/>
              </a:rPr>
              <a:t>(P1)</a:t>
            </a:r>
          </a:p>
        </p:txBody>
      </p:sp>
      <p:pic>
        <p:nvPicPr>
          <p:cNvPr id="35866" name="Picture 7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000500" y="3365500"/>
            <a:ext cx="771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7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429625" y="3352800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8" name="Line 53"/>
          <p:cNvSpPr>
            <a:spLocks noChangeShapeType="1"/>
          </p:cNvSpPr>
          <p:nvPr/>
        </p:nvSpPr>
        <p:spPr bwMode="auto">
          <a:xfrm flipV="1">
            <a:off x="5943600" y="1955800"/>
            <a:ext cx="469900" cy="101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Line 54"/>
          <p:cNvSpPr>
            <a:spLocks noChangeShapeType="1"/>
          </p:cNvSpPr>
          <p:nvPr/>
        </p:nvSpPr>
        <p:spPr bwMode="auto">
          <a:xfrm flipV="1">
            <a:off x="6540500" y="1651000"/>
            <a:ext cx="330200" cy="2159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Line 55"/>
          <p:cNvSpPr>
            <a:spLocks noChangeShapeType="1"/>
          </p:cNvSpPr>
          <p:nvPr/>
        </p:nvSpPr>
        <p:spPr bwMode="auto">
          <a:xfrm>
            <a:off x="6438900" y="2451100"/>
            <a:ext cx="355600" cy="3683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Line 56"/>
          <p:cNvSpPr>
            <a:spLocks noChangeShapeType="1"/>
          </p:cNvSpPr>
          <p:nvPr/>
        </p:nvSpPr>
        <p:spPr bwMode="auto">
          <a:xfrm>
            <a:off x="7467600" y="1981200"/>
            <a:ext cx="330200" cy="254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Line 57"/>
          <p:cNvSpPr>
            <a:spLocks noChangeShapeType="1"/>
          </p:cNvSpPr>
          <p:nvPr/>
        </p:nvSpPr>
        <p:spPr bwMode="auto">
          <a:xfrm flipH="1">
            <a:off x="7823200" y="1828800"/>
            <a:ext cx="165100" cy="406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Line 58"/>
          <p:cNvSpPr>
            <a:spLocks noChangeShapeType="1"/>
          </p:cNvSpPr>
          <p:nvPr/>
        </p:nvSpPr>
        <p:spPr bwMode="auto">
          <a:xfrm flipV="1">
            <a:off x="7467600" y="1765300"/>
            <a:ext cx="482600" cy="101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Text Box 59"/>
          <p:cNvSpPr txBox="1">
            <a:spLocks noChangeArrowheads="1"/>
          </p:cNvSpPr>
          <p:nvPr/>
        </p:nvSpPr>
        <p:spPr bwMode="auto">
          <a:xfrm>
            <a:off x="2349500" y="19939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75" name="Text Box 60"/>
          <p:cNvSpPr txBox="1">
            <a:spLocks noChangeArrowheads="1"/>
          </p:cNvSpPr>
          <p:nvPr/>
        </p:nvSpPr>
        <p:spPr bwMode="auto">
          <a:xfrm>
            <a:off x="2146300" y="25146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76" name="Text Box 61"/>
          <p:cNvSpPr txBox="1">
            <a:spLocks noChangeArrowheads="1"/>
          </p:cNvSpPr>
          <p:nvPr/>
        </p:nvSpPr>
        <p:spPr bwMode="auto">
          <a:xfrm>
            <a:off x="2603500" y="2057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77" name="Text Box 62"/>
          <p:cNvSpPr txBox="1">
            <a:spLocks noChangeArrowheads="1"/>
          </p:cNvSpPr>
          <p:nvPr/>
        </p:nvSpPr>
        <p:spPr bwMode="auto">
          <a:xfrm>
            <a:off x="2451100" y="22145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78" name="Text Box 63"/>
          <p:cNvSpPr txBox="1">
            <a:spLocks noChangeArrowheads="1"/>
          </p:cNvSpPr>
          <p:nvPr/>
        </p:nvSpPr>
        <p:spPr bwMode="auto">
          <a:xfrm>
            <a:off x="2832100" y="1981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79" name="Text Box 64"/>
          <p:cNvSpPr txBox="1">
            <a:spLocks noChangeArrowheads="1"/>
          </p:cNvSpPr>
          <p:nvPr/>
        </p:nvSpPr>
        <p:spPr bwMode="auto">
          <a:xfrm>
            <a:off x="2628900" y="23495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80" name="Text Box 65"/>
          <p:cNvSpPr txBox="1">
            <a:spLocks noChangeArrowheads="1"/>
          </p:cNvSpPr>
          <p:nvPr/>
        </p:nvSpPr>
        <p:spPr bwMode="auto">
          <a:xfrm>
            <a:off x="2603500" y="2590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81" name="Text Box 66"/>
          <p:cNvSpPr txBox="1">
            <a:spLocks noChangeArrowheads="1"/>
          </p:cNvSpPr>
          <p:nvPr/>
        </p:nvSpPr>
        <p:spPr bwMode="auto">
          <a:xfrm>
            <a:off x="2755900" y="2209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82" name="Text Box 67"/>
          <p:cNvSpPr txBox="1">
            <a:spLocks noChangeArrowheads="1"/>
          </p:cNvSpPr>
          <p:nvPr/>
        </p:nvSpPr>
        <p:spPr bwMode="auto">
          <a:xfrm>
            <a:off x="3073400" y="2590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5883" name="Text Box 68"/>
          <p:cNvSpPr txBox="1">
            <a:spLocks noChangeArrowheads="1"/>
          </p:cNvSpPr>
          <p:nvPr/>
        </p:nvSpPr>
        <p:spPr bwMode="auto">
          <a:xfrm>
            <a:off x="2108200" y="21209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pic>
        <p:nvPicPr>
          <p:cNvPr id="35884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727200" y="3365500"/>
            <a:ext cx="11064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5" name="Rectangle 74"/>
          <p:cNvSpPr>
            <a:spLocks noChangeArrowheads="1"/>
          </p:cNvSpPr>
          <p:nvPr/>
        </p:nvSpPr>
        <p:spPr bwMode="auto">
          <a:xfrm>
            <a:off x="152400" y="4876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  <a:sym typeface="Wingdings" pitchFamily="2" charset="2"/>
              </a:rPr>
              <a:t>Challenges</a:t>
            </a:r>
          </a:p>
        </p:txBody>
      </p:sp>
      <p:sp>
        <p:nvSpPr>
          <p:cNvPr id="35886" name="Rectangle 74"/>
          <p:cNvSpPr>
            <a:spLocks noChangeArrowheads="1"/>
          </p:cNvSpPr>
          <p:nvPr/>
        </p:nvSpPr>
        <p:spPr bwMode="auto">
          <a:xfrm>
            <a:off x="533400" y="5283200"/>
            <a:ext cx="5867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latin typeface="Arial" charset="0"/>
                <a:ea typeface="宋体"/>
                <a:cs typeface="Arial" charset="0"/>
                <a:sym typeface="Wingdings" pitchFamily="2" charset="2"/>
              </a:rPr>
              <a:t>Nuclear norm is not separable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latin typeface="Arial" charset="0"/>
                <a:ea typeface="宋体"/>
                <a:cs typeface="Arial" charset="0"/>
                <a:sym typeface="Wingdings" pitchFamily="2" charset="2"/>
              </a:rPr>
              <a:t>Global optimization variable</a:t>
            </a:r>
          </a:p>
        </p:txBody>
      </p:sp>
      <p:pic>
        <p:nvPicPr>
          <p:cNvPr id="3588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810000" y="5715000"/>
            <a:ext cx="2286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8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978400" y="1206500"/>
            <a:ext cx="9779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9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838200" y="2260600"/>
            <a:ext cx="1184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0" name="Picture 8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733800" y="2108200"/>
            <a:ext cx="990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1" name="Oval 82"/>
          <p:cNvSpPr>
            <a:spLocks noChangeArrowheads="1"/>
          </p:cNvSpPr>
          <p:nvPr/>
        </p:nvSpPr>
        <p:spPr bwMode="auto">
          <a:xfrm>
            <a:off x="6096000" y="1752600"/>
            <a:ext cx="1600200" cy="914400"/>
          </a:xfrm>
          <a:prstGeom prst="ellipse">
            <a:avLst/>
          </a:prstGeom>
          <a:noFill/>
          <a:ln w="25400">
            <a:solidFill>
              <a:srgbClr val="99CC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92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658938" y="3910013"/>
            <a:ext cx="50895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3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2988" y="2582863"/>
            <a:ext cx="2762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5" name="Line 54"/>
          <p:cNvSpPr>
            <a:spLocks noChangeShapeType="1"/>
          </p:cNvSpPr>
          <p:nvPr/>
        </p:nvSpPr>
        <p:spPr bwMode="auto">
          <a:xfrm flipV="1">
            <a:off x="6477000" y="2209800"/>
            <a:ext cx="393700" cy="152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6" name="Line 54"/>
          <p:cNvSpPr>
            <a:spLocks noChangeShapeType="1"/>
          </p:cNvSpPr>
          <p:nvPr/>
        </p:nvSpPr>
        <p:spPr bwMode="auto">
          <a:xfrm flipV="1">
            <a:off x="6997700" y="1955800"/>
            <a:ext cx="317500" cy="1651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7" name="Line 56"/>
          <p:cNvSpPr>
            <a:spLocks noChangeShapeType="1"/>
          </p:cNvSpPr>
          <p:nvPr/>
        </p:nvSpPr>
        <p:spPr bwMode="auto">
          <a:xfrm>
            <a:off x="6997700" y="2235200"/>
            <a:ext cx="266700" cy="127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8" name="Line 56"/>
          <p:cNvSpPr>
            <a:spLocks noChangeShapeType="1"/>
          </p:cNvSpPr>
          <p:nvPr/>
        </p:nvSpPr>
        <p:spPr bwMode="auto">
          <a:xfrm>
            <a:off x="6553200" y="1968500"/>
            <a:ext cx="342900" cy="203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Oval 29"/>
          <p:cNvSpPr>
            <a:spLocks noChangeArrowheads="1"/>
          </p:cNvSpPr>
          <p:nvPr/>
        </p:nvSpPr>
        <p:spPr bwMode="auto">
          <a:xfrm>
            <a:off x="6858000" y="211455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54" name="Oval 32"/>
          <p:cNvSpPr>
            <a:spLocks noChangeArrowheads="1"/>
          </p:cNvSpPr>
          <p:nvPr/>
        </p:nvSpPr>
        <p:spPr bwMode="auto">
          <a:xfrm>
            <a:off x="6324600" y="229711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52" name="Oval 30"/>
          <p:cNvSpPr>
            <a:spLocks noChangeArrowheads="1"/>
          </p:cNvSpPr>
          <p:nvPr/>
        </p:nvSpPr>
        <p:spPr bwMode="auto">
          <a:xfrm>
            <a:off x="7315200" y="183991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92621-D048-47DE-B0F5-843B0024DD31}" type="slidenum">
              <a:rPr lang="en-US" altLang="en-US" smtClean="0">
                <a:latin typeface="Arial" charset="0"/>
                <a:cs typeface="Arial" charset="0"/>
              </a:rPr>
              <a:pPr/>
              <a:t>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5FA824-36B0-42D6-9F13-70F48FBCD2BA}" type="slidenum">
              <a:rPr lang="en-US" altLang="en-US" sz="1200">
                <a:latin typeface="Arial" charset="0"/>
                <a:cs typeface="Arial" charset="0"/>
              </a:rPr>
              <a:pPr algn="r"/>
              <a:t>6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Separable regularization  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524000" y="1752600"/>
            <a:ext cx="6400800" cy="762000"/>
          </a:xfrm>
          <a:prstGeom prst="rect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228600" y="1219200"/>
            <a:ext cx="341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Key result [Recht et al’11]</a:t>
            </a: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228600" y="2727325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cs typeface="Arial" charset="0"/>
              </a:rPr>
              <a:t>New formulation equivalent to </a:t>
            </a:r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</a:rPr>
              <a:t>(P1)</a:t>
            </a:r>
          </a:p>
        </p:txBody>
      </p:sp>
      <p:sp>
        <p:nvSpPr>
          <p:cNvPr id="37896" name="TextBox 16"/>
          <p:cNvSpPr txBox="1">
            <a:spLocks noChangeArrowheads="1"/>
          </p:cNvSpPr>
          <p:nvPr/>
        </p:nvSpPr>
        <p:spPr bwMode="auto">
          <a:xfrm>
            <a:off x="8229600" y="342900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</a:rPr>
              <a:t>(P2)</a:t>
            </a:r>
          </a:p>
        </p:txBody>
      </p:sp>
      <p:sp>
        <p:nvSpPr>
          <p:cNvPr id="37897" name="Rectangle 26"/>
          <p:cNvSpPr>
            <a:spLocks noChangeArrowheads="1"/>
          </p:cNvSpPr>
          <p:nvPr/>
        </p:nvSpPr>
        <p:spPr bwMode="auto">
          <a:xfrm>
            <a:off x="457200" y="50292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solidFill>
                  <a:srgbClr val="FF0000"/>
                </a:solidFill>
                <a:latin typeface="Arial" charset="0"/>
                <a:ea typeface="宋体"/>
                <a:cs typeface="Arial" charset="0"/>
              </a:rPr>
              <a:t> </a:t>
            </a:r>
            <a:r>
              <a:rPr lang="en-US" altLang="zh-CN" sz="2000" b="1">
                <a:latin typeface="Arial" charset="0"/>
                <a:ea typeface="宋体"/>
                <a:cs typeface="Arial" charset="0"/>
              </a:rPr>
              <a:t>Proposition 1.</a:t>
            </a:r>
            <a:r>
              <a:rPr lang="en-US" altLang="zh-CN" sz="2000">
                <a:solidFill>
                  <a:srgbClr val="FF0000"/>
                </a:solidFill>
                <a:latin typeface="Arial" charset="0"/>
                <a:ea typeface="宋体"/>
                <a:cs typeface="Arial" charset="0"/>
              </a:rPr>
              <a:t> 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If           stationary pt. of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</a:rPr>
              <a:t>(P2)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and                                 ,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                          then                 is a </a:t>
            </a:r>
            <a:r>
              <a:rPr lang="en-US" altLang="zh-CN" sz="2000" i="1">
                <a:latin typeface="Arial" charset="0"/>
                <a:ea typeface="宋体"/>
                <a:cs typeface="Arial" charset="0"/>
              </a:rPr>
              <a:t>global optimum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of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</a:rPr>
              <a:t>(P1)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.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</a:rPr>
              <a:t> </a:t>
            </a:r>
            <a:endParaRPr lang="en-US" sz="2000">
              <a:latin typeface="Arial" charset="0"/>
              <a:ea typeface="宋体"/>
              <a:cs typeface="Arial" charset="0"/>
            </a:endParaRPr>
          </a:p>
        </p:txBody>
      </p:sp>
      <p:pic>
        <p:nvPicPr>
          <p:cNvPr id="37898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87625" y="5105400"/>
            <a:ext cx="685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130925" y="5092700"/>
            <a:ext cx="2251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908300" y="5461000"/>
            <a:ext cx="10398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Rectangle 28"/>
          <p:cNvSpPr>
            <a:spLocks noChangeArrowheads="1"/>
          </p:cNvSpPr>
          <p:nvPr/>
        </p:nvSpPr>
        <p:spPr bwMode="auto">
          <a:xfrm>
            <a:off x="533400" y="4953000"/>
            <a:ext cx="8077200" cy="990600"/>
          </a:xfrm>
          <a:prstGeom prst="rect">
            <a:avLst/>
          </a:prstGeom>
          <a:noFill/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74"/>
          <p:cNvSpPr>
            <a:spLocks noChangeArrowheads="1"/>
          </p:cNvSpPr>
          <p:nvPr/>
        </p:nvSpPr>
        <p:spPr bwMode="auto">
          <a:xfrm>
            <a:off x="457200" y="41910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宋体"/>
                <a:cs typeface="Arial" charset="0"/>
                <a:sym typeface="Wingdings" pitchFamily="2" charset="2"/>
              </a:rPr>
              <a:t>Nonconvex; reduces complexity:</a:t>
            </a:r>
            <a:endParaRPr lang="en-US" altLang="zh-CN" sz="2000" i="1">
              <a:latin typeface="Arial" charset="0"/>
              <a:ea typeface="宋体"/>
              <a:cs typeface="Arial" charset="0"/>
              <a:sym typeface="Wingdings" pitchFamily="2" charset="2"/>
            </a:endParaRPr>
          </a:p>
        </p:txBody>
      </p:sp>
      <p:pic>
        <p:nvPicPr>
          <p:cNvPr id="37903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4279900"/>
            <a:ext cx="1905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55663" y="3275013"/>
            <a:ext cx="7051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Callout 1 (Accent Bar) 54"/>
          <p:cNvSpPr>
            <a:spLocks/>
          </p:cNvSpPr>
          <p:nvPr/>
        </p:nvSpPr>
        <p:spPr bwMode="auto">
          <a:xfrm rot="-5603022">
            <a:off x="6649243" y="1529557"/>
            <a:ext cx="1065213" cy="165100"/>
          </a:xfrm>
          <a:prstGeom prst="accentCallout1">
            <a:avLst>
              <a:gd name="adj1" fmla="val 18750"/>
              <a:gd name="adj2" fmla="val -8333"/>
              <a:gd name="adj3" fmla="val 122847"/>
              <a:gd name="adj4" fmla="val -23458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911" name="Text Box 52"/>
          <p:cNvSpPr txBox="1">
            <a:spLocks noChangeArrowheads="1"/>
          </p:cNvSpPr>
          <p:nvPr/>
        </p:nvSpPr>
        <p:spPr bwMode="auto">
          <a:xfrm>
            <a:off x="6565900" y="1889125"/>
            <a:ext cx="966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sz="1600"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37912" name="TextBox 55"/>
          <p:cNvSpPr txBox="1">
            <a:spLocks noChangeArrowheads="1"/>
          </p:cNvSpPr>
          <p:nvPr/>
        </p:nvSpPr>
        <p:spPr bwMode="auto">
          <a:xfrm>
            <a:off x="7312025" y="2190750"/>
            <a:ext cx="51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Arial" charset="0"/>
                <a:cs typeface="Arial" charset="0"/>
              </a:rPr>
              <a:t>L</a:t>
            </a:r>
            <a:r>
              <a:rPr lang="en-US" sz="1600">
                <a:latin typeface="Arial" charset="0"/>
                <a:cs typeface="Arial" charset="0"/>
              </a:rPr>
              <a:t>x</a:t>
            </a:r>
            <a:r>
              <a:rPr lang="el-GR" sz="1600" i="1">
                <a:latin typeface="Arial" charset="0"/>
                <a:cs typeface="Arial" charset="0"/>
              </a:rPr>
              <a:t>ρ</a:t>
            </a:r>
            <a:endParaRPr lang="en-US" sz="1600" i="1">
              <a:latin typeface="Arial" charset="0"/>
              <a:cs typeface="Arial" charset="0"/>
            </a:endParaRPr>
          </a:p>
        </p:txBody>
      </p:sp>
      <p:sp>
        <p:nvSpPr>
          <p:cNvPr id="59" name="Right Brace 58"/>
          <p:cNvSpPr>
            <a:spLocks/>
          </p:cNvSpPr>
          <p:nvPr/>
        </p:nvSpPr>
        <p:spPr bwMode="auto">
          <a:xfrm rot="5400000">
            <a:off x="7660481" y="2361407"/>
            <a:ext cx="46037" cy="228600"/>
          </a:xfrm>
          <a:prstGeom prst="rightBrace">
            <a:avLst>
              <a:gd name="adj1" fmla="val 8276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629525" y="2403475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" charset="0"/>
                <a:cs typeface="Arial" charset="0"/>
              </a:rPr>
              <a:t>≥</a:t>
            </a:r>
            <a:r>
              <a:rPr lang="en-US">
                <a:latin typeface="Arial" charset="0"/>
                <a:cs typeface="Arial" charset="0"/>
              </a:rPr>
              <a:t>rank[</a:t>
            </a:r>
            <a:r>
              <a:rPr lang="en-US" b="1" i="1">
                <a:latin typeface="Arial" charset="0"/>
                <a:cs typeface="Arial" charset="0"/>
              </a:rPr>
              <a:t>X</a:t>
            </a:r>
            <a:r>
              <a:rPr lang="en-US">
                <a:latin typeface="Arial" charset="0"/>
                <a:cs typeface="Arial" charset="0"/>
              </a:rPr>
              <a:t>]</a:t>
            </a:r>
          </a:p>
        </p:txBody>
      </p:sp>
      <p:pic>
        <p:nvPicPr>
          <p:cNvPr id="3791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835150"/>
            <a:ext cx="58324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2" descr="clou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425950"/>
            <a:ext cx="28194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BBE5B-E08A-4F15-AFEF-C22667EFD8D2}" type="slidenum">
              <a:rPr lang="en-US" altLang="en-US" smtClean="0">
                <a:latin typeface="Arial" charset="0"/>
                <a:cs typeface="Arial" charset="0"/>
              </a:rPr>
              <a:pPr/>
              <a:t>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26875E-75EA-47A9-A444-3EE833BF1D36}" type="slidenum">
              <a:rPr lang="en-US" altLang="en-US" sz="1200">
                <a:latin typeface="Arial" charset="0"/>
                <a:cs typeface="Arial" charset="0"/>
              </a:rPr>
              <a:pPr algn="r"/>
              <a:t>7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Distributed estimator</a:t>
            </a:r>
          </a:p>
        </p:txBody>
      </p:sp>
      <p:sp>
        <p:nvSpPr>
          <p:cNvPr id="39941" name="Rectangle 26"/>
          <p:cNvSpPr>
            <a:spLocks noChangeArrowheads="1"/>
          </p:cNvSpPr>
          <p:nvPr/>
        </p:nvSpPr>
        <p:spPr bwMode="auto">
          <a:xfrm>
            <a:off x="304800" y="3048000"/>
            <a:ext cx="548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Network connectivity 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</a:rPr>
              <a:t>(P2)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 </a:t>
            </a:r>
            <a:r>
              <a:rPr lang="en-US" altLang="zh-CN" sz="2000">
                <a:latin typeface="Arial" charset="0"/>
                <a:ea typeface="宋体"/>
                <a:cs typeface="Arial" charset="0"/>
                <a:sym typeface="Wingdings" pitchFamily="2" charset="2"/>
              </a:rPr>
              <a:t>    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  <a:sym typeface="Wingdings" pitchFamily="2" charset="2"/>
              </a:rPr>
              <a:t>(P3)</a:t>
            </a:r>
            <a:endParaRPr lang="en-US" sz="2000">
              <a:solidFill>
                <a:srgbClr val="0000CC"/>
              </a:solidFill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39942" name="Rectangle 26"/>
          <p:cNvSpPr>
            <a:spLocks noChangeArrowheads="1"/>
          </p:cNvSpPr>
          <p:nvPr/>
        </p:nvSpPr>
        <p:spPr bwMode="auto">
          <a:xfrm>
            <a:off x="8305800" y="16256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solidFill>
                  <a:srgbClr val="0000CC"/>
                </a:solidFill>
                <a:latin typeface="Arial" charset="0"/>
                <a:ea typeface="宋体"/>
                <a:cs typeface="Arial" charset="0"/>
              </a:rPr>
              <a:t>(P3)</a:t>
            </a:r>
            <a:endParaRPr lang="en-US" sz="2000">
              <a:solidFill>
                <a:srgbClr val="0000CC"/>
              </a:solidFill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39943" name="TextBox 13"/>
          <p:cNvSpPr txBox="1">
            <a:spLocks noChangeArrowheads="1"/>
          </p:cNvSpPr>
          <p:nvPr/>
        </p:nvSpPr>
        <p:spPr bwMode="auto">
          <a:xfrm>
            <a:off x="5410200" y="2085975"/>
            <a:ext cx="228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>
                <a:solidFill>
                  <a:srgbClr val="CC0000"/>
                </a:solidFill>
                <a:latin typeface="Arial" charset="0"/>
                <a:cs typeface="Arial" charset="0"/>
              </a:rPr>
              <a:t>Consensus with </a:t>
            </a:r>
          </a:p>
          <a:p>
            <a:pPr algn="just"/>
            <a:r>
              <a:rPr lang="en-US" sz="1600" b="1">
                <a:solidFill>
                  <a:srgbClr val="CC0000"/>
                </a:solidFill>
                <a:latin typeface="Arial" charset="0"/>
                <a:cs typeface="Arial" charset="0"/>
              </a:rPr>
              <a:t>neighboring nodes</a:t>
            </a:r>
          </a:p>
        </p:txBody>
      </p:sp>
      <p:sp>
        <p:nvSpPr>
          <p:cNvPr id="39944" name="Right Brace 14"/>
          <p:cNvSpPr>
            <a:spLocks/>
          </p:cNvSpPr>
          <p:nvPr/>
        </p:nvSpPr>
        <p:spPr bwMode="auto">
          <a:xfrm>
            <a:off x="5257800" y="2209800"/>
            <a:ext cx="762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45" name="Rectangle 26"/>
          <p:cNvSpPr>
            <a:spLocks noChangeArrowheads="1"/>
          </p:cNvSpPr>
          <p:nvPr/>
        </p:nvSpPr>
        <p:spPr bwMode="auto">
          <a:xfrm>
            <a:off x="304800" y="3733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Alternating-directions method of multipliers (ADMM) solver</a:t>
            </a:r>
          </a:p>
          <a:p>
            <a:pPr marL="742950" lvl="1" indent="-28575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>
                <a:latin typeface="Arial" charset="0"/>
                <a:ea typeface="宋体"/>
                <a:cs typeface="Arial" charset="0"/>
              </a:rPr>
              <a:t>Method </a:t>
            </a:r>
            <a:r>
              <a:rPr lang="en-US">
                <a:latin typeface="Arial" charset="0"/>
              </a:rPr>
              <a:t>[Glowinski-Marrocco’75]</a:t>
            </a:r>
            <a:r>
              <a:rPr lang="en-US"/>
              <a:t>, </a:t>
            </a:r>
            <a:r>
              <a:rPr lang="en-US">
                <a:latin typeface="Arial" charset="0"/>
                <a:ea typeface="宋体"/>
                <a:cs typeface="宋体"/>
              </a:rPr>
              <a:t>[Gabay-Mercier’76]</a:t>
            </a:r>
          </a:p>
          <a:p>
            <a:pPr marL="742950" lvl="1" indent="-28575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>
                <a:latin typeface="Arial" charset="0"/>
                <a:ea typeface="宋体"/>
                <a:cs typeface="宋体"/>
              </a:rPr>
              <a:t>Learning over networks [Schizas et al’07]</a:t>
            </a:r>
          </a:p>
        </p:txBody>
      </p:sp>
      <p:sp>
        <p:nvSpPr>
          <p:cNvPr id="39946" name="Rectangle 16"/>
          <p:cNvSpPr>
            <a:spLocks noChangeArrowheads="1"/>
          </p:cNvSpPr>
          <p:nvPr/>
        </p:nvSpPr>
        <p:spPr bwMode="auto">
          <a:xfrm>
            <a:off x="303213" y="5073650"/>
            <a:ext cx="396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Primal variables per agent </a:t>
            </a:r>
            <a:r>
              <a:rPr lang="en-US" altLang="zh-CN" sz="2000" i="1">
                <a:latin typeface="Arial" charset="0"/>
                <a:ea typeface="宋体"/>
                <a:cs typeface="Arial" charset="0"/>
              </a:rPr>
              <a:t>   </a:t>
            </a:r>
            <a:r>
              <a:rPr lang="en-US" altLang="zh-CN" sz="2000">
                <a:latin typeface="Arial" charset="0"/>
                <a:ea typeface="宋体"/>
                <a:cs typeface="Arial" charset="0"/>
              </a:rPr>
              <a:t>: </a:t>
            </a:r>
            <a:r>
              <a:rPr lang="en-US" altLang="zh-CN" sz="2000" i="1">
                <a:latin typeface="Arial" charset="0"/>
                <a:ea typeface="宋体"/>
                <a:cs typeface="Arial" charset="0"/>
              </a:rPr>
              <a:t> </a:t>
            </a:r>
          </a:p>
        </p:txBody>
      </p:sp>
      <p:sp>
        <p:nvSpPr>
          <p:cNvPr id="39947" name="Rectangle 52"/>
          <p:cNvSpPr>
            <a:spLocks noChangeArrowheads="1"/>
          </p:cNvSpPr>
          <p:nvPr/>
        </p:nvSpPr>
        <p:spPr bwMode="auto">
          <a:xfrm>
            <a:off x="303213" y="5699125"/>
            <a:ext cx="257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Message passing:</a:t>
            </a:r>
          </a:p>
        </p:txBody>
      </p:sp>
      <p:pic>
        <p:nvPicPr>
          <p:cNvPr id="39948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00" y="1460500"/>
            <a:ext cx="7489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784600" y="3200400"/>
            <a:ext cx="2571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894013" y="5800725"/>
            <a:ext cx="657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5029200"/>
            <a:ext cx="5334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086225" y="5165725"/>
            <a:ext cx="10699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727450" y="5203825"/>
            <a:ext cx="1841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54" name="Straight Arrow Connector 37"/>
          <p:cNvCxnSpPr>
            <a:cxnSpLocks noChangeShapeType="1"/>
            <a:endCxn id="39962" idx="1"/>
          </p:cNvCxnSpPr>
          <p:nvPr/>
        </p:nvCxnSpPr>
        <p:spPr bwMode="auto">
          <a:xfrm>
            <a:off x="7491413" y="5434013"/>
            <a:ext cx="265112" cy="1460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955" name="TextBox 51"/>
          <p:cNvSpPr txBox="1">
            <a:spLocks noChangeArrowheads="1"/>
          </p:cNvSpPr>
          <p:nvPr/>
        </p:nvSpPr>
        <p:spPr bwMode="auto">
          <a:xfrm>
            <a:off x="7277100" y="5395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39956" name="Oval 29"/>
          <p:cNvSpPr>
            <a:spLocks noChangeArrowheads="1"/>
          </p:cNvSpPr>
          <p:nvPr/>
        </p:nvSpPr>
        <p:spPr bwMode="auto">
          <a:xfrm>
            <a:off x="7353300" y="530860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7" name="Oval 30"/>
          <p:cNvSpPr>
            <a:spLocks noChangeArrowheads="1"/>
          </p:cNvSpPr>
          <p:nvPr/>
        </p:nvSpPr>
        <p:spPr bwMode="auto">
          <a:xfrm>
            <a:off x="7810500" y="503396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8" name="Oval 31"/>
          <p:cNvSpPr>
            <a:spLocks noChangeArrowheads="1"/>
          </p:cNvSpPr>
          <p:nvPr/>
        </p:nvSpPr>
        <p:spPr bwMode="auto">
          <a:xfrm>
            <a:off x="6896100" y="503396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9" name="Oval 32"/>
          <p:cNvSpPr>
            <a:spLocks noChangeArrowheads="1"/>
          </p:cNvSpPr>
          <p:nvPr/>
        </p:nvSpPr>
        <p:spPr bwMode="auto">
          <a:xfrm>
            <a:off x="6819900" y="549116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60" name="Oval 33"/>
          <p:cNvSpPr>
            <a:spLocks noChangeArrowheads="1"/>
          </p:cNvSpPr>
          <p:nvPr/>
        </p:nvSpPr>
        <p:spPr bwMode="auto">
          <a:xfrm>
            <a:off x="8267700" y="541496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61" name="Oval 34"/>
          <p:cNvSpPr>
            <a:spLocks noChangeArrowheads="1"/>
          </p:cNvSpPr>
          <p:nvPr/>
        </p:nvSpPr>
        <p:spPr bwMode="auto">
          <a:xfrm>
            <a:off x="6286500" y="518636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62" name="Oval 35"/>
          <p:cNvSpPr>
            <a:spLocks noChangeArrowheads="1"/>
          </p:cNvSpPr>
          <p:nvPr/>
        </p:nvSpPr>
        <p:spPr bwMode="auto">
          <a:xfrm>
            <a:off x="7734300" y="5567363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9963" name="Straight Arrow Connector 40"/>
          <p:cNvCxnSpPr>
            <a:cxnSpLocks noChangeShapeType="1"/>
            <a:stCxn id="39956" idx="7"/>
            <a:endCxn id="39957" idx="3"/>
          </p:cNvCxnSpPr>
          <p:nvPr/>
        </p:nvCxnSpPr>
        <p:spPr bwMode="auto">
          <a:xfrm flipV="1">
            <a:off x="7483475" y="5173663"/>
            <a:ext cx="349250" cy="1476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9964" name="Straight Arrow Connector 43"/>
          <p:cNvCxnSpPr>
            <a:cxnSpLocks noChangeShapeType="1"/>
            <a:stCxn id="39956" idx="2"/>
            <a:endCxn id="39959" idx="6"/>
          </p:cNvCxnSpPr>
          <p:nvPr/>
        </p:nvCxnSpPr>
        <p:spPr bwMode="auto">
          <a:xfrm flipH="1">
            <a:off x="6981825" y="5384800"/>
            <a:ext cx="361950" cy="1825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9965" name="Straight Arrow Connector 46"/>
          <p:cNvCxnSpPr>
            <a:cxnSpLocks noChangeShapeType="1"/>
            <a:stCxn id="39956" idx="1"/>
            <a:endCxn id="39958" idx="5"/>
          </p:cNvCxnSpPr>
          <p:nvPr/>
        </p:nvCxnSpPr>
        <p:spPr bwMode="auto">
          <a:xfrm flipH="1" flipV="1">
            <a:off x="7026275" y="5173663"/>
            <a:ext cx="349250" cy="1476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966" name="Oval 69"/>
          <p:cNvSpPr>
            <a:spLocks noChangeArrowheads="1"/>
          </p:cNvSpPr>
          <p:nvPr/>
        </p:nvSpPr>
        <p:spPr bwMode="auto">
          <a:xfrm>
            <a:off x="8420100" y="487045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67" name="Oval 70"/>
          <p:cNvSpPr>
            <a:spLocks noChangeArrowheads="1"/>
          </p:cNvSpPr>
          <p:nvPr/>
        </p:nvSpPr>
        <p:spPr bwMode="auto">
          <a:xfrm>
            <a:off x="7277100" y="593725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68" name="Oval 71"/>
          <p:cNvSpPr>
            <a:spLocks noChangeArrowheads="1"/>
          </p:cNvSpPr>
          <p:nvPr/>
        </p:nvSpPr>
        <p:spPr bwMode="auto">
          <a:xfrm>
            <a:off x="7353300" y="4718050"/>
            <a:ext cx="152400" cy="152400"/>
          </a:xfrm>
          <a:prstGeom prst="ellipse">
            <a:avLst/>
          </a:prstGeom>
          <a:solidFill>
            <a:srgbClr val="CC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69" name="Line 88"/>
          <p:cNvSpPr>
            <a:spLocks noChangeShapeType="1"/>
          </p:cNvSpPr>
          <p:nvPr/>
        </p:nvSpPr>
        <p:spPr bwMode="auto">
          <a:xfrm flipV="1">
            <a:off x="6438900" y="5149850"/>
            <a:ext cx="469900" cy="101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Line 89"/>
          <p:cNvSpPr>
            <a:spLocks noChangeShapeType="1"/>
          </p:cNvSpPr>
          <p:nvPr/>
        </p:nvSpPr>
        <p:spPr bwMode="auto">
          <a:xfrm flipV="1">
            <a:off x="7035800" y="4845050"/>
            <a:ext cx="330200" cy="2159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Line 90"/>
          <p:cNvSpPr>
            <a:spLocks noChangeShapeType="1"/>
          </p:cNvSpPr>
          <p:nvPr/>
        </p:nvSpPr>
        <p:spPr bwMode="auto">
          <a:xfrm>
            <a:off x="6934200" y="5645150"/>
            <a:ext cx="355600" cy="3683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2" name="Line 91"/>
          <p:cNvSpPr>
            <a:spLocks noChangeShapeType="1"/>
          </p:cNvSpPr>
          <p:nvPr/>
        </p:nvSpPr>
        <p:spPr bwMode="auto">
          <a:xfrm>
            <a:off x="7962900" y="5175250"/>
            <a:ext cx="330200" cy="254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Line 92"/>
          <p:cNvSpPr>
            <a:spLocks noChangeShapeType="1"/>
          </p:cNvSpPr>
          <p:nvPr/>
        </p:nvSpPr>
        <p:spPr bwMode="auto">
          <a:xfrm flipH="1">
            <a:off x="8318500" y="5022850"/>
            <a:ext cx="165100" cy="406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4" name="Line 93"/>
          <p:cNvSpPr>
            <a:spLocks noChangeShapeType="1"/>
          </p:cNvSpPr>
          <p:nvPr/>
        </p:nvSpPr>
        <p:spPr bwMode="auto">
          <a:xfrm flipV="1">
            <a:off x="7962900" y="4959350"/>
            <a:ext cx="482600" cy="101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AF1A91-8040-445A-88BE-83B99AE6B42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82C27C-02BD-428A-9B22-7C31B065BA56}" type="slidenum">
              <a:rPr lang="en-US" altLang="en-US" sz="1200">
                <a:latin typeface="Garamond" pitchFamily="18" charset="0"/>
              </a:rPr>
              <a:pPr algn="r"/>
              <a:t>8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/>
              <a:t>Distributed iterations</a:t>
            </a:r>
          </a:p>
        </p:txBody>
      </p:sp>
      <p:pic>
        <p:nvPicPr>
          <p:cNvPr id="41988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9100" y="1211263"/>
            <a:ext cx="79629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9" name="Group 16"/>
          <p:cNvGrpSpPr>
            <a:grpSpLocks/>
          </p:cNvGrpSpPr>
          <p:nvPr/>
        </p:nvGrpSpPr>
        <p:grpSpPr bwMode="auto">
          <a:xfrm>
            <a:off x="6172200" y="2133600"/>
            <a:ext cx="2743200" cy="304800"/>
            <a:chOff x="1488" y="3984"/>
            <a:chExt cx="1728" cy="192"/>
          </a:xfrm>
        </p:grpSpPr>
        <p:pic>
          <p:nvPicPr>
            <p:cNvPr id="41990" name="Picture 1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57" y="4029"/>
              <a:ext cx="15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1" name="Rectangle 15"/>
            <p:cNvSpPr>
              <a:spLocks noChangeArrowheads="1"/>
            </p:cNvSpPr>
            <p:nvPr/>
          </p:nvSpPr>
          <p:spPr bwMode="auto">
            <a:xfrm>
              <a:off x="1488" y="3984"/>
              <a:ext cx="1728" cy="192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ChangeArrowheads="1"/>
          </p:cNvSpPr>
          <p:nvPr/>
        </p:nvSpPr>
        <p:spPr bwMode="auto">
          <a:xfrm>
            <a:off x="609600" y="4038600"/>
            <a:ext cx="7848600" cy="1905000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6FE07-6CA4-4E2B-885E-1CF1F4ACE590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403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52FCC6-5A33-4DD3-A40E-C96A12D7C5AA}" type="slidenum">
              <a:rPr lang="en-US" altLang="en-US" sz="1200">
                <a:latin typeface="Arial" charset="0"/>
                <a:cs typeface="Arial" charset="0"/>
              </a:rPr>
              <a:pPr algn="r"/>
              <a:t>9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44036" name="Rectangle 26"/>
          <p:cNvSpPr>
            <a:spLocks noChangeArrowheads="1"/>
          </p:cNvSpPr>
          <p:nvPr/>
        </p:nvSpPr>
        <p:spPr bwMode="auto">
          <a:xfrm>
            <a:off x="342900" y="1320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Highly parallelizable with simple recursions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Unconstrained QPs per agent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No SVD per iteration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altLang="zh-CN" sz="1200">
              <a:latin typeface="Arial" charset="0"/>
              <a:ea typeface="宋体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Low overhead for message exchanges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宋体"/>
                <a:cs typeface="Arial" charset="0"/>
              </a:rPr>
              <a:t>           is </a:t>
            </a:r>
            <a:r>
              <a:rPr lang="en-US" altLang="zh-CN" sz="2000" i="1">
                <a:solidFill>
                  <a:srgbClr val="FF0000"/>
                </a:solidFill>
                <a:latin typeface="Arial" charset="0"/>
                <a:ea typeface="宋体"/>
                <a:cs typeface="宋体"/>
              </a:rPr>
              <a:t>             </a:t>
            </a:r>
            <a:r>
              <a:rPr lang="en-US" altLang="zh-CN" sz="2000">
                <a:latin typeface="Arial" charset="0"/>
                <a:ea typeface="宋体"/>
                <a:cs typeface="宋体"/>
              </a:rPr>
              <a:t>and    is small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宋体"/>
                <a:cs typeface="宋体"/>
              </a:rPr>
              <a:t>Comm. cost independent of network size</a:t>
            </a:r>
            <a:endParaRPr lang="en-US" altLang="zh-CN" sz="2000" baseline="-25000">
              <a:latin typeface="Arial" charset="0"/>
              <a:ea typeface="宋体"/>
              <a:cs typeface="宋体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4037" name="Rectangle 26"/>
          <p:cNvSpPr>
            <a:spLocks noChangeArrowheads="1"/>
          </p:cNvSpPr>
          <p:nvPr/>
        </p:nvSpPr>
        <p:spPr bwMode="auto">
          <a:xfrm>
            <a:off x="609600" y="405765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 b="1">
                <a:latin typeface="Arial" charset="0"/>
                <a:ea typeface="宋体"/>
                <a:cs typeface="Arial" charset="0"/>
              </a:rPr>
              <a:t>Recap:</a:t>
            </a:r>
            <a:endParaRPr lang="en-US" sz="2000" b="1">
              <a:latin typeface="Arial" charset="0"/>
              <a:ea typeface="宋体"/>
              <a:cs typeface="Arial" charset="0"/>
            </a:endParaRPr>
          </a:p>
        </p:txBody>
      </p: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2209800" y="428625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</a:rPr>
              <a:t>(P1)</a:t>
            </a:r>
            <a:r>
              <a:rPr lang="en-US" sz="2000">
                <a:latin typeface="Arial" charset="0"/>
                <a:cs typeface="Arial" charset="0"/>
              </a:rPr>
              <a:t>                     </a:t>
            </a:r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  <a:sym typeface="Wingdings" pitchFamily="2" charset="2"/>
              </a:rPr>
              <a:t>(P2)</a:t>
            </a:r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                       </a:t>
            </a:r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  <a:sym typeface="Wingdings" pitchFamily="2" charset="2"/>
              </a:rPr>
              <a:t>(P3)</a:t>
            </a:r>
            <a:endParaRPr lang="en-US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1833563" y="4667250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</a:rPr>
              <a:t>Centralized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Convex</a:t>
            </a:r>
          </a:p>
        </p:txBody>
      </p:sp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3886200" y="46323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</a:rPr>
              <a:t>Sep. regul.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Nonconvex</a:t>
            </a:r>
          </a:p>
        </p:txBody>
      </p:sp>
      <p:sp>
        <p:nvSpPr>
          <p:cNvPr id="44041" name="TextBox 15"/>
          <p:cNvSpPr txBox="1">
            <a:spLocks noChangeArrowheads="1"/>
          </p:cNvSpPr>
          <p:nvPr/>
        </p:nvSpPr>
        <p:spPr bwMode="auto">
          <a:xfrm>
            <a:off x="5943600" y="462597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</a:rPr>
              <a:t>Consensus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Nonconvex</a:t>
            </a:r>
          </a:p>
        </p:txBody>
      </p:sp>
      <p:sp>
        <p:nvSpPr>
          <p:cNvPr id="44042" name="TextBox 16"/>
          <p:cNvSpPr txBox="1">
            <a:spLocks noChangeArrowheads="1"/>
          </p:cNvSpPr>
          <p:nvPr/>
        </p:nvSpPr>
        <p:spPr bwMode="auto">
          <a:xfrm>
            <a:off x="1765300" y="5397500"/>
            <a:ext cx="611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  <a:sym typeface="Wingdings" pitchFamily="2" charset="2"/>
              </a:rPr>
              <a:t>Stationary </a:t>
            </a:r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  <a:sym typeface="Wingdings" pitchFamily="2" charset="2"/>
              </a:rPr>
              <a:t>(P3)</a:t>
            </a:r>
            <a:r>
              <a:rPr lang="en-US">
                <a:latin typeface="Arial" charset="0"/>
                <a:cs typeface="Arial" charset="0"/>
                <a:sym typeface="Wingdings" pitchFamily="2" charset="2"/>
              </a:rPr>
              <a:t>      </a:t>
            </a:r>
            <a:r>
              <a:rPr lang="en-US">
                <a:latin typeface="Arial" charset="0"/>
                <a:cs typeface="Arial" charset="0"/>
              </a:rPr>
              <a:t>     Stationary </a:t>
            </a:r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</a:rPr>
              <a:t>(P2)</a:t>
            </a:r>
            <a:r>
              <a:rPr lang="en-US">
                <a:latin typeface="Arial" charset="0"/>
                <a:cs typeface="Arial" charset="0"/>
              </a:rPr>
              <a:t>  </a:t>
            </a:r>
            <a:r>
              <a:rPr lang="en-US">
                <a:latin typeface="Arial" charset="0"/>
                <a:cs typeface="Arial" charset="0"/>
                <a:sym typeface="Wingdings" pitchFamily="2" charset="2"/>
              </a:rPr>
              <a:t>            Global </a:t>
            </a:r>
            <a:r>
              <a:rPr lang="en-US" sz="2000">
                <a:solidFill>
                  <a:srgbClr val="0000CC"/>
                </a:solidFill>
                <a:latin typeface="Arial" charset="0"/>
                <a:cs typeface="Arial" charset="0"/>
                <a:sym typeface="Wingdings" pitchFamily="2" charset="2"/>
              </a:rPr>
              <a:t>(P1)</a:t>
            </a:r>
            <a:endParaRPr lang="en-US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44043" name="Rectangle 2"/>
          <p:cNvSpPr>
            <a:spLocks noChangeArrowheads="1"/>
          </p:cNvSpPr>
          <p:nvPr/>
        </p:nvSpPr>
        <p:spPr bwMode="auto">
          <a:xfrm>
            <a:off x="457200" y="277813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>
                <a:solidFill>
                  <a:srgbClr val="CC0000"/>
                </a:solidFill>
                <a:latin typeface="Arial" charset="0"/>
              </a:rPr>
              <a:t>Attractive features</a:t>
            </a:r>
          </a:p>
        </p:txBody>
      </p:sp>
      <p:pic>
        <p:nvPicPr>
          <p:cNvPr id="44044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368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368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54864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6800" y="5549900"/>
            <a:ext cx="3429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231900" y="3086100"/>
            <a:ext cx="657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349500" y="3111500"/>
            <a:ext cx="669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656013" y="3148013"/>
            <a:ext cx="1285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RTEZA@ELMWYOMFUVWZY556" val="4000"/>
  <p:tag name="DEFAULTFONTSIZE" val="10"/>
  <p:tag name="DEFAULTWIDTH" val="624"/>
  <p:tag name="DEFAULTHEIGHT" val="4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cal{P}_{\Omega}(\mathbf{Y})=\mathcal{P}_{\Omega}(\mathbf{M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69"/>
  <p:tag name="PICTUREFILESIZE" val="90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\in\mathcal{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\mathbf{X}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8"/>
  <p:tag name="PICTUREFILESIZE" val="2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P}_{\Omega_n}(\mathbf{Y}_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56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M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8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\mathcal{N},\mathcal{E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76"/>
  <p:tag name="PICTUREFILESIZE" val="5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P}_{\Omega}(\mathbf{Y})=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46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P}_{\Omega_n}(\mathbf{Y}_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56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in_{\mathbf{M}}\sum_{n=1}^N\left\{\frac{1}{2}\|\mathcal{P}_{\Omega_n}(&#10;\mathbf{Y}_n-\mathbf{M}_n)\|_F^2+&#10;\frac{\lambda_*}{N}\|\mathbf{M}\|_{*}\right\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405"/>
  <p:tag name="PICTUREFILESIZE" val="272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J}_n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7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bf{X}\in\mathbb{R}^{L\times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51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bar\mathbf{L},\bar\mathbf{Q}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mathcal{P}_{\Omega}(\mathbf{Y}-\bar\mathbf{L}\bar\mathbf{Q}')\|\leq\lambda_*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97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\mathbf{X}:=\bar\mathbf{L}\bar\mathbf{Q}'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40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LT\Rightarrow\rho(L+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48"/>
  <p:tag name="PICTUREFILESIZE" val="62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in_{\mathbf{L},\mathbf{Q}}\sum_{n=1}^N\left\{\frac{1}{2}\|\mathcal{P}_{\Omega_n}(&#10;\mathbf{Y}_n-\mathbf{L}_n\mathbf{Q}')\|_F^2+&#10;\frac{\lambda_*}{2N}\left(N\|\mathbf{L}_n\|_F^2+\|\mathbf{Q}\|_F^2\right)\right\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61"/>
  <p:tag name="PICTUREFILESIZE" val="385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|\mathbf{X}\|_*:=\min_{\{\mathbf{L},\mathbf{Q}\}}\frac{1}{2}\left\{\|\mathbf{L}\|_F^2+&#10;\|\mathbf{Q}\|_F^2\right\},\:\textrm{ s.t. }\:\mathbf{X}=\mathbf{LQ}'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464"/>
  <p:tag name="PICTUREFILESIZE" val="229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,epsfig,bm,algorithm,algorithmic,amssymb}&#10;&#10;\newcommand{\new}{{\rm new}}&#10;\newcommand{\old}{{\rm old}}&#10;\newcommand{\calB}{{\cal B}}&#10;\newcommand{\calG}{{\cal G}}&#10;\newcommand{\calV}{{\cal V}}&#10;\newcommand{\calE}{{\cal E}}&#10;\newcommand{\calN}{{\cal N}}&#10;\newcommand{\calM}{{\cal M}}&#10;\newcommand{\calL}{{\cal L}_{a}}&#10;\newcommand{\barp}{{\bar p}}&#10;\newcommand{\Diag}{{\rm Diag}\;}&#10;\newcommand{\reals}{\mathbb{R}}&#10;\newcommand{\calP}{{\cal P}}&#10;\newcommand{\calS}{{\cal S}}&#10;\newcommand{\calJ}{{\cal J}}&#10;\newcommand{\calbbs}{\boldsymbol{{\mathit{s}}}}%{\boldsymbol{{\mathit{s}}}}&#10;\newcommand{\calbbz}{\boldsymbol{{\mathit{z}}}}%{\boldsymbol{{\mathit{s}}}}&#10;\newcommand{\calbbv}{\boldsymbol{{\mathit{v}}}}%{\boldsymbol{{\mathit{s}}}}&#10;\newcommand{\calbbu}{\boldsymbol{{\mathit{u}}}}%{\boldsymbol{{\mathit{s}}}}&#10;\newcommand{\calbbg}{\boldsymbol{{\mathit{g}}}}&#10;\newcommand{\calbbw}{\boldsymbol{{\mathit{w}}}}&#10;\newcommand{\calbby}{\boldsymbol{{\mathit{y}}}}&#10;\newcommand{\rmCAP}{{\rm CAP}}&#10;\newcommand{\epc}{\hspace{1pc}}&#10;\newcommand{\gap}{\vspace{0.1in}}&#10;\newcommand{\Mbld}{{\mbox{\bf M}}}&#10;\newcommand{\Xbld}{{\mbox{\bf X}}}&#10;\newcommand{\qbld}{{\mbox{\bf q}}}&#10;\newcommand{\scmax}{{\rm {\scriptstyle max}}}&#10;\newcommand{\scdia}{{\rm {\scriptstyle dia}}}&#10;\newcommand{\sclow}{{\rm {\scriptstyle low}}}&#10;\newcommand{\scupp}{{\rm {\scriptstyle upp}}}&#10;\newcommand{\thalf}{{\textstyle \frac{1}{2}}}&#10;\newcommand{\bbarbu}{{\bar{\bf{s}}}}&#10;\newcommand{\bbarbs}{{\bar{\bf{s}}}}&#10;\newcommand{\hatbbs}{{\hat{\bf{s}}}}&#10;\newcommand{\mybbu}{{{\bf{u}}}}&#10;\newcommand{\bbsigma}{{{\bf{\sigma}}}}&#10;\newcommand{\E}{{{{\rm E}}}}&#10;\newcommand{\hbx}{{{\hat{\bbx}}}}&#10;\newcommand{\bebeta}{\bm{\bar\beta}}&#10;&#10;% abbreviations&#10;\def \cN {\mathcal{N}}&#10;\def \cL {\mathcal{L}}&#10;\def \cF {\mathcal{F}}&#10;\def \cD {\mathcal{D}}&#10;\def \cS {\mathcal{S}}&#10;\def \cU {\mathcal{U}}&#10;\def \cK {\mathcal{K}}&#10;\def \cP {\mathcal{P}}&#10;\def \cJ {\mathcal{J}}&#10;\def \cT {\mathcal{T}}&#10;\def \cX {\mathcal{X}}&#10;\def \Lout {\mathcal{L}_{\text{out}}}&#10;&#10;&#10;&#10;\def \bY {{\bf Y}}&#10;\def \bS {{\bf S}}&#10;\def \bR {{\bf R}}&#10;\def \bX {{\bf X}}&#10;\def \bA {{\bf A}}&#10;\def \bV {{\bf V}}&#10;\def \bW {{\bf W}}&#10;\def \bF {{\bf F}}&#10;\def \bG {{\bf G}}&#10;\def \bI {{\bf I}}&#10;\def \bB {{\bf B}}&#10;\def \bM {{\bf M}}&#10;\def \bU {{\bf U}}&#10;\def \bV {{\bf V}}&#10;\def \bE {{\bf E}}&#10;\def \bD {{\bf D}}&#10;\def \bZ {{\bf Z}}&#10;\def \bW {{\bf W}}&#10;\def \bH {{\bf H}}&#10;\def \bL {{\bf L}}&#10;\def \bQ {{\bf Q}}&#10;\def \bC {{\bf C}}&#10;\def \bO {{\bf O}}&#10;\def \bP {{\bf P}}&#10;\def \bGamma {{\bf \Gamma}}&#10;\def \bw {{\bf w}}&#10;\def \bu {{\bf u}}&#10;\def \bv {{\bf v}}&#10;\def \bx {{\bf x}}&#10;\def \bz {{\bf z}}&#10;\def \bb {{\bf b}}&#10;\def \bc {{\bf c}}&#10;\def \bl {{\bf {\ell}}}&#10;\def \bq {{\bf q}}&#10;&#10;&#10;&#10;\def \bSigma {{\bf \Sigma}}&#10;&#10;%\def \ind {\mathbbm{1}}&#10;\def \sgn {\text{sgn}}&#10;\def \tr {\text{tr}}&#10;\def \vec {\text{vec}}&#10;\def \unvec {\text{unvec}}&#10;\def \supp {\text{supp}}&#10;\def \Phiper {\Phi^{\bot}}&#10;\def \Omegaper {\Omega^{\bot}}&#10;\begin{document}&#10;\begin{align}&#10;\min_{\{\bL_n,\bQ_n\}}&amp; \sum_{n=1}^N \left\{\frac{1}{2}\|\cP_{\Omega_n}(\bY_n - \bL_n\bQ_n')\|_F^2&#10; +&#10;\frac{\lambda_{*}}{2N}\left(N\|\bL_n\|_F^2 + \|\bQ_n\|_F^2 \right) \right\} \nonumber\\&#10;\text{s. t.} &amp;\quad \bQ_n=\bQ_m,\quad m\in\cJ_n,\:n\in\mathcal{N}.\nonumber&#10;\end{align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610"/>
  <p:tag name="PICTUREFILESIZE" val="574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right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0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Q}_n[k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2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Q}_n[k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2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Omega\subset\{1,\ldots,L\}\times\{1,\ldots,T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87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mathbf{L}_n,\mathbf{Q}_n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2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8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port}\pagestyle{empty}&#10;\usepackage{amsmath,amsfonts,epsfig,bm,algorithm,algorithmic,amssymb,color}&#10;&#10;\newcommand{\new}{{\rm new}}&#10;\newcommand{\old}{{\rm old}}&#10;\newcommand{\calB}{{\cal B}}&#10;\newcommand{\calG}{{\cal G}}&#10;\newcommand{\calV}{{\cal V}}&#10;\newcommand{\calE}{{\cal E}}&#10;\newcommand{\calN}{{\cal N}}&#10;\newcommand{\calM}{{\cal M}}&#10;\newcommand{\calL}{{\cal L}_{a}}&#10;\newcommand{\barp}{{\bar p}}&#10;\newcommand{\Diag}{{\rm Diag}\;}&#10;\newcommand{\reals}{\mathbb{R}}&#10;\newcommand{\calP}{{\cal P}}&#10;\newcommand{\calS}{{\cal S}}&#10;\newcommand{\calJ}{{\cal J}}&#10;\newcommand{\calbbs}{\boldsymbol{{\mathit{s}}}}%{\boldsymbol{{\mathit{s}}}}&#10;\newcommand{\calbbz}{\boldsymbol{{\mathit{z}}}}%{\boldsymbol{{\mathit{s}}}}&#10;\newcommand{\calbbv}{\boldsymbol{{\mathit{v}}}}%{\boldsymbol{{\mathit{s}}}}&#10;\newcommand{\calbbu}{\boldsymbol{{\mathit{u}}}}%{\boldsymbol{{\mathit{s}}}}&#10;\newcommand{\calbbg}{\boldsymbol{{\mathit{g}}}}&#10;\newcommand{\calbbw}{\boldsymbol{{\mathit{w}}}}&#10;\newcommand{\calbby}{\boldsymbol{{\mathit{y}}}}&#10;\newcommand{\rmCAP}{{\rm CAP}}&#10;\newcommand{\epc}{\hspace{1pc}}&#10;\newcommand{\gap}{\vspace{0.1in}}&#10;\newcommand{\Mbld}{{\mbox{\bf M}}}&#10;\newcommand{\Xbld}{{\mbox{\bf X}}}&#10;\newcommand{\qbld}{{\mbox{\bf q}}}&#10;\newcommand{\scmax}{{\rm {\scriptstyle max}}}&#10;\newcommand{\scdia}{{\rm {\scriptstyle dia}}}&#10;\newcommand{\sclow}{{\rm {\scriptstyle low}}}&#10;\newcommand{\scupp}{{\rm {\scriptstyle upp}}}&#10;\newcommand{\thalf}{{\textstyle \frac{1}{2}}}&#10;\newcommand{\bbarbu}{{\bar{\bf{s}}}}&#10;\newcommand{\bbarbs}{{\bar{\bf{s}}}}&#10;\newcommand{\hatbbs}{{\hat{\bf{s}}}}&#10;\newcommand{\mybbu}{{{\bf{u}}}}&#10;\newcommand{\bbsigma}{{{\bf{\sigma}}}}&#10;\newcommand{\E}{{{{\rm E}}}}&#10;\newcommand{\hbx}{{{\hat{\bbx}}}}&#10;\newcommand{\bebeta}{\bm{\bar\beta}}&#10;&#10;% abbreviations&#10;\def \cN {\mathcal{N}}&#10;\def \cL {\mathcal{L}}&#10;\def \cF {\mathcal{F}}&#10;\def \cD {\mathcal{D}}&#10;\def \cS {\mathcal{S}}&#10;\def \cU {\mathcal{U}}&#10;\def \cK {\mathcal{K}}&#10;\def \cP {\mathcal{P}}&#10;\def \cJ {\mathcal{J}}&#10;\def \cT {\mathcal{T}}&#10;\def \cX {\mathcal{X}}&#10;\def \Lout {\mathcal{L}_{\text{out}}}&#10;&#10;&#10;&#10;\def \bY {{\bf Y}}&#10;\def \bS {{\bf S}}&#10;\def \bR {{\bf R}}&#10;\def \bX {{\bf X}}&#10;\def \bA {{\bf A}}&#10;\def \bV {{\bf V}}&#10;\def \bW {{\bf W}}&#10;\def \bF {{\bf F}}&#10;\def \bG {{\bf G}}&#10;\def \bI {{\bf I}}&#10;\def \bB {{\bf B}}&#10;\def \bM {{\bf M}}&#10;\def \bU {{\bf U}}&#10;\def \bV {{\bf V}}&#10;\def \bE {{\bf E}}&#10;\def \bD {{\bf D}}&#10;\def \bZ {{\bf Z}}&#10;\def \bW {{\bf W}}&#10;\def \bH {{\bf H}}&#10;\def \bL {{\bf L}}&#10;\def \bQ {{\bf Q}}&#10;\def \bC {{\bf C}}&#10;\def \bO {{\bf O}}&#10;\def \bP {{\bf P}}&#10;\def \bGamma {{\bf \Gamma}}&#10;\def \bw {{\bf w}}&#10;\def \bu {{\bf u}}&#10;\def \bv {{\bf v}}&#10;\def \bx {{\bf x}}&#10;\def \bz {{\bf z}}&#10;\def \bb {{\bf b}}&#10;\def \bc {{\bf c}}&#10;\def \bl {{\bf {\ell}}}&#10;\def \bq {{\bf q}}&#10;&#10;&#10;&#10;\def \bSigma {{\bf \Sigma}}&#10;&#10;%\def \ind {\mathbbm{1}}&#10;\def \sgn {\text{sgn}}&#10;\def \tr {\text{tr}}&#10;\def \vec {\text{vec}}&#10;\def \unvec {\text{unvec}}&#10;\def \supp {\text{supp}}&#10;\def \Phiper {\Phi^{\bot}}&#10;\def \Omegaper {\Omega^{\bot}}&#10;\begin{document}&#10;\begin{algorithm*}[t]&#10;\caption{: Distributed matrix completion at agent $n\in\cN$} \small{ \label{tab:table_1}&#10;\begin{algorithmic}&#10;    \STATE \textbf{Input} $\bY_n, \bA_{\Omega_n}, \lambda_{*}, c$.&#10;&#10;    \STATE \textbf{Initialize}&#10;$\bS[0]=\mathbf{0}_{T\times \rho}$, and $\bL_n[1],\:\bQ_n[1]$ at random.&#10;    \FOR {$k=1,2$,$\ldots$}&#10;        \STATE Receive $\{\bQ_m[k]\}$ from neighbors $m\in\cJ_n$.&#10;        \STATE \textcolor{blue}{\textbf{[S1] Update local dual variables:}}&#10;        \STATE \hspace{0.5cm}$\bS_n[k]=\bS_n[k-1] + c \sum_{m\in\cJ_n}(\bQ_n[k]-\bQ_m[k])$.&#10;        \STATE \textcolor{blue}{\textbf{[S2] Update first group of local primal variables:}}&#10;        \STATE&#10;        \hspace{0.5cm}$\bE_n[k+1] = \left\{ (\bI_T \otimes \bL_n'[k])\bA_{\Omega_n} (\bI_T\otimes {\bL_n}[k]) +&#10;        (\lambda_*/N + 2 c |\cJ_n|) \bI_{\rho T}\right\}^{-1}$.&#10;        \STATE&#10;        \hspace{0.5cm}$\bQ_n'[k+1]= \unvec \Big( \bE_n[k+1] ~ \Big\{ (\bI_T \otimes \bL_n'[k]) \bA_{\Omega_n}&#10;        \vec(\bY_n) $&#10;   \STATE&#10;   \hspace{2.2cm}$\left.\left.- \vec(\bO_n'[k]) + c  \vec(\sum_{m\in\cJ_n}(\bQ_n'[k] +&#10;        \bQ_m'[k])) \right\} \right)$.&#10;        \STATE \textcolor{blue}{\textbf{[S3] Update second group of local primal variables:}}&#10;        \STATE&#10;        \hspace{0.5cm}$\bD_n[k+1] = \left\{(\bQ_n'[k+1] \otimes \bI_{L_n}) \bA_{\Omega_n} (\bQ_n[k+1] \otimes&#10;\bI_{L_n}) + \lambda_* \bI_{\rho L_n} \right\}^{-1}$.&#10;        \STATE&#10;        \hspace{0.5cm}$\bL_n[k+1]= \unvec\left( \bD_n[k+1] ~ (\bQ_n'[k+1] \otimes \bI_{L_n})&#10;         \bA_{\Omega_n} \vec(\bY_n) \right)$.&#10;        \STATE Broadcast $\bQ_n[k+1]$ to neighbors $m\in\cJ_n$.&#10;    \ENDFOR&#10;    \STATE \textbf{Return} $\bQ_n, \bL_n$&#10;\end{algorithmic}}&#10;\label{tab:table_2}&#10;\end{algorithm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256"/>
  <p:tag name="ORIGWIDTH" val="345"/>
  <p:tag name="PICTUREFILESIZE" val="2176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extrm{vec}[\mathcal{P}_{\Omega_n}(\mathbf{M})]=\mathbf{A}_{\Omega_n}&#10;\textrm{vec}[\mathbf{M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68"/>
  <p:tag name="PICTUREFILESIZE" val="142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rightarro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0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rightarro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0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Rightarro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7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2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Q}_n[k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2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\times \rho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25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bf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rho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8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mathbf{L}_n[k],\mathbf{Q}_n[k]\}_{n\in\mathcal{N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74"/>
  <p:tag name="PICTUREFILESIZE" val="960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bar\mathbf{L}_n,\bar\mathbf{Q}_n\}_{n\in\mathcal{N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0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mathcal{P}_{\Omega}(\mathbf{Y}-\bar\mathbf{L}\bar\mathbf{Q}_1')\|\leq\lambda_*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100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\mathbf{Q}_i=\bar\mathbf{Q}_j,\:\forall i,j\in\mathcal{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95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\mathbf{X}:=\bar\mathbf{L}\bar\mathbf{Q}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95"/>
  <p:tag name="PICTUREFILESIZE" val="4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[\mathbf{V}]_{i,j}\sim\mathcal{N}(0,\sigma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60"/>
  <p:tag name="PICTUREFILESIZE" val="89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[\bm\Omega]_{i,j}\sim\textrm{Ber}(p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39"/>
  <p:tag name="PICTUREFILESIZE" val="78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\rho=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3"/>
  <p:tag name="PICTUREFILESIZE" val="21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\mathcal{P}_{\Omega}(\mathbf{Y})=\bm\Omega\odot(\mathbf{X_o+V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33"/>
  <p:tag name="PICTUREFILESIZE" val="11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[\mathcal{P}_\Omega(\mathbf{X})]_{i,j}:=\left\{&#10;\begin{array}{cc}&#10;[\mathbf{X}]_{i,j}&amp;(i,j)\in\Omega\\&#10;0&amp; \textrm{ otherwise}&#10;\end{array}\right.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328"/>
  <p:tag name="PICTUREFILESIZE" val="24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\textrm{rank}[\mathbf{X}_o]=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59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cal{P}_{\Omega}(\mathbf{Y})=\mathcal{P}_{\Omega}(\mathbf{X+V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11"/>
  <p:tag name="PICTUREFILESIZE" val="104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hat\mathbf{X}:=\arg\min_{\mathbf{M}}\frac{1}{2}\|\mathcal{P}_{\Omega}(&#10;\mathbf{Y}-\mathbf{M})\|_F^2+\lambda_*\|\mathbf{M}\|_{*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398"/>
  <p:tag name="PICTUREFILESIZE" val="209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sum_i\sigma_i(\mathbf{M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53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hat\mathbf{X}:=\arg\min_{\mathbf{M}}\|\mathbf{M}\|_{*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543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cmbx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mbx1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mbx10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Arial"/>
        <a:ea typeface=""/>
        <a:cs typeface=""/>
      </a:majorFont>
      <a:minorFont>
        <a:latin typeface="cmbx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37121</TotalTime>
  <Words>404</Words>
  <Application>Microsoft Macintosh PowerPoint</Application>
  <PresentationFormat>Letter Paper (8.5x11 in)</PresentationFormat>
  <Paragraphs>176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cmbx10</vt:lpstr>
      <vt:lpstr>Arial</vt:lpstr>
      <vt:lpstr>Wingdings</vt:lpstr>
      <vt:lpstr>Garamond</vt:lpstr>
      <vt:lpstr>宋体</vt:lpstr>
      <vt:lpstr>Helvetica</vt:lpstr>
      <vt:lpstr>Edge</vt:lpstr>
      <vt:lpstr>1_Edge</vt:lpstr>
      <vt:lpstr>Edge</vt:lpstr>
      <vt:lpstr>1_Edge</vt:lpstr>
      <vt:lpstr>Distributed Nuclear Norm Minimization  for Matrix Completion</vt:lpstr>
      <vt:lpstr>Learning from “Big Data” </vt:lpstr>
      <vt:lpstr>Context</vt:lpstr>
      <vt:lpstr>Low-rank matrix completion</vt:lpstr>
      <vt:lpstr>Problem statement </vt:lpstr>
      <vt:lpstr>Separable regularization  </vt:lpstr>
      <vt:lpstr>Distributed estimator</vt:lpstr>
      <vt:lpstr>Distributed iterations</vt:lpstr>
      <vt:lpstr>Slide 9</vt:lpstr>
      <vt:lpstr>Optimality</vt:lpstr>
      <vt:lpstr>Synthetic data</vt:lpstr>
      <vt:lpstr>Real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</dc:creator>
  <cp:lastModifiedBy>Gonzalo Mateos</cp:lastModifiedBy>
  <cp:revision>1027</cp:revision>
  <cp:lastPrinted>1601-01-01T00:00:00Z</cp:lastPrinted>
  <dcterms:created xsi:type="dcterms:W3CDTF">1601-01-01T00:00:00Z</dcterms:created>
  <dcterms:modified xsi:type="dcterms:W3CDTF">2012-06-13T00:40:17Z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