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6" r:id="rId3"/>
    <p:sldId id="368" r:id="rId4"/>
    <p:sldId id="362" r:id="rId5"/>
    <p:sldId id="363" r:id="rId6"/>
    <p:sldId id="344" r:id="rId7"/>
    <p:sldId id="364" r:id="rId8"/>
    <p:sldId id="365" r:id="rId9"/>
    <p:sldId id="353" r:id="rId10"/>
    <p:sldId id="366" r:id="rId11"/>
    <p:sldId id="369" r:id="rId12"/>
    <p:sldId id="370" r:id="rId13"/>
    <p:sldId id="361" r:id="rId14"/>
    <p:sldId id="348" r:id="rId15"/>
  </p:sldIdLst>
  <p:sldSz cx="9144000" cy="6858000" type="letter"/>
  <p:notesSz cx="7010400" cy="92964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FF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9815" autoAdjust="0"/>
  </p:normalViewPr>
  <p:slideViewPr>
    <p:cSldViewPr>
      <p:cViewPr>
        <p:scale>
          <a:sx n="90" d="100"/>
          <a:sy n="90" d="100"/>
        </p:scale>
        <p:origin x="-1632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5AF3C0D-B294-4701-AE1F-BA4E7879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6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4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834660A-5762-4247-8555-BDBC23F9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90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40B489-A11E-4D50-8ECC-BDD25568F0ED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3A70EE-5661-49F9-98AD-701D19EC37B6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07C7F8-638A-4880-A0F2-90D730AD2709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1611FC-FC15-452E-802D-65A9AC3F37B3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1611FC-FC15-452E-802D-65A9AC3F37B3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1BFA4-6296-4F58-AD27-6B51EAFA5BC9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C1BFA4-6296-4F58-AD27-6B51EAFA5BC9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BFC9D8-632E-487D-B922-FF70B7E60FE4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6DE1F8-EB1D-4EE4-A7EA-3A6F7E06051E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524000" y="3962400"/>
            <a:ext cx="7086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latin typeface="cmbx10" charset="0"/>
              <a:ea typeface="ＭＳ Ｐゴシック" charset="0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latin typeface="cmbx10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62400"/>
            <a:ext cx="71628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E6B7-CA46-426B-B2C7-4B5C5899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5B05F-EC9F-426C-82E6-F55FEB74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B8741-F426-43DD-9CA6-C78C26FA8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7C1A-8CE9-4476-BF10-6967976E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7F39-6538-4E60-8CE5-6C174E48D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5748-AA14-4197-BC84-EE89EC6ED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7F67-AF04-4F9B-862B-F60D44592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DA5F8-38D4-4D36-909D-123CB7A2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DA63-2E2C-4AF5-A56B-8C40762A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FA4C-A273-42C3-B9DE-2227617C6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0A60F-B89F-4024-AE69-EF435934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841C45-9D3B-40AE-B750-45E24AC49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en-US">
              <a:latin typeface="cmbx10" charset="0"/>
              <a:ea typeface="ＭＳ Ｐゴシック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CC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7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jpeg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27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emf"/><Relationship Id="rId10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038600"/>
            <a:ext cx="735965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b="1" i="1" dirty="0" smtClean="0">
                <a:solidFill>
                  <a:srgbClr val="0000CC"/>
                </a:solidFill>
                <a:cs typeface="ＭＳ Ｐゴシック"/>
              </a:rPr>
              <a:t>Brian Baingana, Gonzalo </a:t>
            </a:r>
            <a:r>
              <a:rPr lang="en-US" sz="1800" b="1" i="1" dirty="0" err="1" smtClean="0">
                <a:solidFill>
                  <a:srgbClr val="0000CC"/>
                </a:solidFill>
                <a:cs typeface="ＭＳ Ｐゴシック"/>
              </a:rPr>
              <a:t>Mateos</a:t>
            </a:r>
            <a:r>
              <a:rPr lang="en-US" sz="1800" b="1" i="1" dirty="0" smtClean="0">
                <a:solidFill>
                  <a:srgbClr val="0000CC"/>
                </a:solidFill>
                <a:cs typeface="ＭＳ Ｐゴシック"/>
              </a:rPr>
              <a:t> and </a:t>
            </a:r>
            <a:r>
              <a:rPr lang="en-US" sz="1800" b="1" i="1" dirty="0" err="1" smtClean="0">
                <a:solidFill>
                  <a:srgbClr val="0000CC"/>
                </a:solidFill>
                <a:cs typeface="ＭＳ Ｐゴシック"/>
              </a:rPr>
              <a:t>Georgios</a:t>
            </a:r>
            <a:r>
              <a:rPr lang="en-US" sz="1800" b="1" i="1" dirty="0" smtClean="0">
                <a:solidFill>
                  <a:srgbClr val="0000CC"/>
                </a:solidFill>
                <a:cs typeface="ＭＳ Ｐゴシック"/>
              </a:rPr>
              <a:t> B. </a:t>
            </a:r>
            <a:r>
              <a:rPr lang="en-US" sz="1800" b="1" i="1" dirty="0" err="1" smtClean="0">
                <a:solidFill>
                  <a:srgbClr val="0000CC"/>
                </a:solidFill>
                <a:cs typeface="ＭＳ Ｐゴシック"/>
              </a:rPr>
              <a:t>Giannakis</a:t>
            </a:r>
            <a:endParaRPr lang="en-US" sz="1800" b="1" i="1" dirty="0" smtClean="0">
              <a:solidFill>
                <a:srgbClr val="0000CC"/>
              </a:solidFill>
              <a:cs typeface="ＭＳ Ｐゴシック"/>
            </a:endParaRPr>
          </a:p>
          <a:p>
            <a:pPr eaLnBrk="1" hangingPunct="1">
              <a:buFont typeface="Wingdings" pitchFamily="2" charset="2"/>
              <a:buNone/>
            </a:pPr>
            <a:endParaRPr lang="en-US" sz="1800" i="1" dirty="0" smtClean="0">
              <a:solidFill>
                <a:srgbClr val="0000CC"/>
              </a:solidFill>
              <a:cs typeface="ＭＳ Ｐゴシック"/>
            </a:endParaRP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/>
          <a:srcRect t="-1205" r="9756"/>
          <a:stretch>
            <a:fillRect/>
          </a:stretch>
        </p:blipFill>
        <p:spPr bwMode="auto">
          <a:xfrm>
            <a:off x="457200" y="60960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7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229600" cy="762000"/>
          </a:xfrm>
          <a:extLst/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charset="0"/>
                <a:cs typeface="ＭＳ Ｐゴシック"/>
              </a:rPr>
              <a:t>Dynamic Structural Equation Models for Tracking Cascades over Social Networks</a:t>
            </a:r>
          </a:p>
        </p:txBody>
      </p:sp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3" y="76200"/>
            <a:ext cx="2454417" cy="1104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4797623"/>
            <a:ext cx="6947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Acknowledgments: NSF ECCS Grant No. 1202135 and NSF AST Grant No. 1247885</a:t>
            </a:r>
            <a:endParaRPr lang="en-US" sz="14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344081" y="6107113"/>
            <a:ext cx="2266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</a:rPr>
              <a:t>December 17, 2013</a:t>
            </a:r>
            <a:endParaRPr lang="en-US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Simulation results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11" name="Picture 10" descr="mseplo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048000"/>
            <a:ext cx="4814455" cy="3082636"/>
          </a:xfrm>
          <a:prstGeom prst="rect">
            <a:avLst/>
          </a:prstGeom>
        </p:spPr>
      </p:pic>
      <p:pic>
        <p:nvPicPr>
          <p:cNvPr id="12" name="Picture 11" descr="hmap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4064000" cy="3746500"/>
          </a:xfrm>
          <a:prstGeom prst="rect">
            <a:avLst/>
          </a:prstGeom>
        </p:spPr>
      </p:pic>
      <p:grpSp>
        <p:nvGrpSpPr>
          <p:cNvPr id="39938" name="Group 39937"/>
          <p:cNvGrpSpPr/>
          <p:nvPr/>
        </p:nvGrpSpPr>
        <p:grpSpPr>
          <a:xfrm>
            <a:off x="457200" y="1033046"/>
            <a:ext cx="3886200" cy="795754"/>
            <a:chOff x="457200" y="1078468"/>
            <a:chExt cx="3886200" cy="795754"/>
          </a:xfrm>
        </p:grpSpPr>
        <p:sp>
          <p:nvSpPr>
            <p:cNvPr id="14" name="TextBox 13"/>
            <p:cNvSpPr txBox="1"/>
            <p:nvPr/>
          </p:nvSpPr>
          <p:spPr>
            <a:xfrm>
              <a:off x="457200" y="1078468"/>
              <a:ext cx="24673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Algorithm parameters</a:t>
              </a:r>
              <a:endParaRPr lang="en-US" sz="16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69016" y="1535668"/>
              <a:ext cx="3574384" cy="338554"/>
              <a:chOff x="1066800" y="1981200"/>
              <a:chExt cx="3574384" cy="338554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66800" y="1981200"/>
                <a:ext cx="347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2045732"/>
                <a:ext cx="3193384" cy="221582"/>
              </a:xfrm>
              <a:prstGeom prst="rect">
                <a:avLst/>
              </a:prstGeom>
            </p:spPr>
          </p:pic>
        </p:grpSp>
      </p:grpSp>
      <p:grpSp>
        <p:nvGrpSpPr>
          <p:cNvPr id="39947" name="Group 39946"/>
          <p:cNvGrpSpPr/>
          <p:nvPr/>
        </p:nvGrpSpPr>
        <p:grpSpPr>
          <a:xfrm>
            <a:off x="457200" y="1947446"/>
            <a:ext cx="4257542" cy="1100554"/>
            <a:chOff x="457200" y="2057400"/>
            <a:chExt cx="4257542" cy="1100554"/>
          </a:xfrm>
        </p:grpSpPr>
        <p:sp>
          <p:nvSpPr>
            <p:cNvPr id="29" name="TextBox 28"/>
            <p:cNvSpPr txBox="1"/>
            <p:nvPr/>
          </p:nvSpPr>
          <p:spPr>
            <a:xfrm>
              <a:off x="457200" y="2057400"/>
              <a:ext cx="15824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Initialization</a:t>
              </a:r>
              <a:endParaRPr lang="en-US" sz="1600" dirty="0"/>
            </a:p>
          </p:txBody>
        </p:sp>
        <p:grpSp>
          <p:nvGrpSpPr>
            <p:cNvPr id="39943" name="Group 39942"/>
            <p:cNvGrpSpPr/>
            <p:nvPr/>
          </p:nvGrpSpPr>
          <p:grpSpPr>
            <a:xfrm>
              <a:off x="809978" y="2438400"/>
              <a:ext cx="3069387" cy="338554"/>
              <a:chOff x="838200" y="2819400"/>
              <a:chExt cx="3069387" cy="338554"/>
            </a:xfrm>
          </p:grpSpPr>
          <p:sp>
            <p:nvSpPr>
              <p:cNvPr id="39939" name="TextBox 39938"/>
              <p:cNvSpPr txBox="1"/>
              <p:nvPr/>
            </p:nvSpPr>
            <p:spPr>
              <a:xfrm>
                <a:off x="838200" y="2819400"/>
                <a:ext cx="347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9940" name="Picture 39939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7422" y="2877529"/>
                <a:ext cx="2660165" cy="231061"/>
              </a:xfrm>
              <a:prstGeom prst="rect">
                <a:avLst/>
              </a:prstGeom>
            </p:spPr>
          </p:pic>
        </p:grpSp>
        <p:grpSp>
          <p:nvGrpSpPr>
            <p:cNvPr id="39946" name="Group 39945"/>
            <p:cNvGrpSpPr/>
            <p:nvPr/>
          </p:nvGrpSpPr>
          <p:grpSpPr>
            <a:xfrm>
              <a:off x="838200" y="2819400"/>
              <a:ext cx="3876542" cy="338554"/>
              <a:chOff x="1066800" y="3276600"/>
              <a:chExt cx="3876542" cy="338554"/>
            </a:xfrm>
          </p:grpSpPr>
          <p:pic>
            <p:nvPicPr>
              <p:cNvPr id="39944" name="Picture 39943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3338489"/>
                <a:ext cx="3495542" cy="242911"/>
              </a:xfrm>
              <a:prstGeom prst="rect">
                <a:avLst/>
              </a:prstGeom>
            </p:spPr>
          </p:pic>
          <p:sp>
            <p:nvSpPr>
              <p:cNvPr id="39945" name="TextBox 39944"/>
              <p:cNvSpPr txBox="1"/>
              <p:nvPr/>
            </p:nvSpPr>
            <p:spPr>
              <a:xfrm>
                <a:off x="1066800" y="3276600"/>
                <a:ext cx="3476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p:grpSp>
      </p:grpSp>
      <p:grpSp>
        <p:nvGrpSpPr>
          <p:cNvPr id="39950" name="Group 39949"/>
          <p:cNvGrpSpPr/>
          <p:nvPr/>
        </p:nvGrpSpPr>
        <p:grpSpPr>
          <a:xfrm>
            <a:off x="5387412" y="4572000"/>
            <a:ext cx="3146988" cy="1080566"/>
            <a:chOff x="4419600" y="3897868"/>
            <a:chExt cx="3146988" cy="1080566"/>
          </a:xfrm>
        </p:grpSpPr>
        <p:sp>
          <p:nvSpPr>
            <p:cNvPr id="39948" name="TextBox 39947"/>
            <p:cNvSpPr txBox="1"/>
            <p:nvPr/>
          </p:nvSpPr>
          <p:spPr>
            <a:xfrm>
              <a:off x="4419600" y="3897868"/>
              <a:ext cx="2185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Error performance</a:t>
              </a:r>
              <a:endParaRPr lang="en-US" sz="1600" dirty="0"/>
            </a:p>
          </p:txBody>
        </p:sp>
        <p:pic>
          <p:nvPicPr>
            <p:cNvPr id="39949" name="Picture 3994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403743"/>
              <a:ext cx="2689788" cy="574691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The rise of Kim Jong-un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8" name="Picture 7" descr="jstsp_fig_kim_edges_vs_tim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02" y="3161929"/>
            <a:ext cx="4195498" cy="30102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2667000"/>
            <a:ext cx="5257800" cy="3429000"/>
            <a:chOff x="377394" y="2891994"/>
            <a:chExt cx="4274412" cy="2518206"/>
          </a:xfrm>
        </p:grpSpPr>
        <p:pic>
          <p:nvPicPr>
            <p:cNvPr id="4" name="Picture 3" descr="kju_1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7394" y="3124200"/>
              <a:ext cx="2061006" cy="2061006"/>
            </a:xfrm>
            <a:prstGeom prst="rect">
              <a:avLst/>
            </a:prstGeom>
          </p:spPr>
        </p:pic>
        <p:pic>
          <p:nvPicPr>
            <p:cNvPr id="5" name="Picture 4" descr="kju_4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2891994"/>
              <a:ext cx="2061006" cy="20610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35974" y="5097878"/>
              <a:ext cx="1197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 = 10 weeks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5102423"/>
              <a:ext cx="1197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 = 40 weeks</a:t>
              </a:r>
              <a:endParaRPr lang="en-US" sz="14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1066800"/>
            <a:ext cx="6571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/>
              <a:t>W</a:t>
            </a:r>
            <a:r>
              <a:rPr lang="en-US" sz="1600" dirty="0" smtClean="0"/>
              <a:t>eb mentions of </a:t>
            </a:r>
            <a:r>
              <a:rPr lang="en-US" sz="1600" b="1" dirty="0" smtClean="0"/>
              <a:t>“Kim Jong-un”</a:t>
            </a:r>
            <a:r>
              <a:rPr lang="en-US" sz="1600" dirty="0" smtClean="0"/>
              <a:t> tracked from March’11 to Feb.’12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5186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N = 360 websites, C = 466 cascades, T = 45 weeks</a:t>
            </a:r>
            <a:endParaRPr lang="en-US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355600" y="6350000"/>
            <a:ext cx="711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Data</a:t>
            </a:r>
            <a:r>
              <a:rPr lang="en-US" sz="1400" dirty="0">
                <a:latin typeface="Arial" charset="0"/>
              </a:rPr>
              <a:t>: </a:t>
            </a:r>
            <a:r>
              <a:rPr lang="en-US" sz="1400" dirty="0" smtClean="0">
                <a:latin typeface="Arial" charset="0"/>
              </a:rPr>
              <a:t>SNAP’s “Web and blog datasets”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snap.stanford.edu</a:t>
            </a:r>
            <a:r>
              <a:rPr lang="en-US" sz="1400" dirty="0"/>
              <a:t>/</a:t>
            </a:r>
            <a:r>
              <a:rPr lang="en-US" sz="1400" dirty="0" err="1"/>
              <a:t>infopath</a:t>
            </a:r>
            <a:r>
              <a:rPr lang="en-US" sz="1400" dirty="0"/>
              <a:t>/</a:t>
            </a:r>
            <a:r>
              <a:rPr lang="en-US" sz="1400" dirty="0" err="1"/>
              <a:t>data.html</a:t>
            </a:r>
            <a:endParaRPr lang="en-US" sz="1400" dirty="0"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1828800"/>
            <a:ext cx="2036736" cy="12693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26411" y="1509889"/>
            <a:ext cx="3135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C0000"/>
                </a:solidFill>
              </a:rPr>
              <a:t>Kim Jong-un – Supreme leader of N. Korea</a:t>
            </a:r>
            <a:endParaRPr lang="en-US" sz="1200" dirty="0">
              <a:solidFill>
                <a:srgbClr val="CC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133600" y="2819400"/>
            <a:ext cx="1143000" cy="6096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9600" y="22815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Increased media frenzy following Kim Jong-</a:t>
            </a:r>
            <a:r>
              <a:rPr lang="en-US" sz="1200" dirty="0" err="1" smtClean="0"/>
              <a:t>un’s</a:t>
            </a:r>
            <a:r>
              <a:rPr lang="en-US" sz="1200" dirty="0" smtClean="0"/>
              <a:t> ascent to power in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7049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LinkedIn goes public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6" name="Picture 5" descr="fig_rhoffman_edges_vs_ti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01" y="2514600"/>
            <a:ext cx="4093199" cy="3021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066800"/>
            <a:ext cx="6378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Tracking phrase </a:t>
            </a:r>
            <a:r>
              <a:rPr lang="en-US" sz="1600" b="1" dirty="0" smtClean="0"/>
              <a:t>“Reid Hoffman”</a:t>
            </a:r>
            <a:r>
              <a:rPr lang="en-US" sz="1600" dirty="0" smtClean="0"/>
              <a:t> between March’11 and Feb.’12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5083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N = 125 websites, C = 85 cascades, T = 41 weeks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286000"/>
            <a:ext cx="4495800" cy="2971800"/>
            <a:chOff x="481831" y="3505200"/>
            <a:chExt cx="4150074" cy="2517577"/>
          </a:xfrm>
        </p:grpSpPr>
        <p:pic>
          <p:nvPicPr>
            <p:cNvPr id="2" name="Picture 1" descr="A4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505200"/>
              <a:ext cx="2117305" cy="2117305"/>
            </a:xfrm>
            <a:prstGeom prst="rect">
              <a:avLst/>
            </a:prstGeom>
          </p:spPr>
        </p:pic>
        <p:pic>
          <p:nvPicPr>
            <p:cNvPr id="3" name="Picture 2" descr="A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31" y="3657600"/>
              <a:ext cx="1880369" cy="188036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5715000"/>
              <a:ext cx="1147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  <a:r>
                <a:rPr lang="en-US" sz="1400" dirty="0" smtClean="0"/>
                <a:t> = 5  weeks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04598" y="5712023"/>
              <a:ext cx="1197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</a:t>
              </a:r>
              <a:r>
                <a:rPr lang="en-US" sz="1400" dirty="0" smtClean="0"/>
                <a:t> = 30 weeks</a:t>
              </a:r>
              <a:endParaRPr lang="en-US" sz="1400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355600" y="6350000"/>
            <a:ext cx="711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Arial" charset="0"/>
              </a:rPr>
              <a:t>Data</a:t>
            </a:r>
            <a:r>
              <a:rPr lang="en-US" sz="1400" dirty="0">
                <a:latin typeface="Arial" charset="0"/>
              </a:rPr>
              <a:t>: </a:t>
            </a:r>
            <a:r>
              <a:rPr lang="en-US" sz="1400" dirty="0" smtClean="0">
                <a:latin typeface="Arial" charset="0"/>
              </a:rPr>
              <a:t>SNAP’s “Web and blog datasets” </a:t>
            </a:r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snap.stanford.edu</a:t>
            </a:r>
            <a:r>
              <a:rPr lang="en-US" sz="1400" dirty="0"/>
              <a:t>/</a:t>
            </a:r>
            <a:r>
              <a:rPr lang="en-US" sz="1400" dirty="0" err="1"/>
              <a:t>infopath</a:t>
            </a:r>
            <a:r>
              <a:rPr lang="en-US" sz="1400" dirty="0"/>
              <a:t>/</a:t>
            </a:r>
            <a:r>
              <a:rPr lang="en-US" sz="1400" dirty="0" err="1"/>
              <a:t>data.html</a:t>
            </a:r>
            <a:endParaRPr lang="en-US" sz="1400" dirty="0"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751" y="1882422"/>
            <a:ext cx="2185076" cy="66861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3581400" y="2743200"/>
            <a:ext cx="762000" cy="3048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052711" y="24384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 sites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5715000"/>
            <a:ext cx="8674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Datasets include other interesting “memes”: </a:t>
            </a:r>
            <a:r>
              <a:rPr lang="en-US" sz="1600" b="1" dirty="0" smtClean="0"/>
              <a:t>“Amy Winehouse”</a:t>
            </a:r>
            <a:r>
              <a:rPr lang="en-US" sz="1600" dirty="0" smtClean="0"/>
              <a:t>, </a:t>
            </a:r>
            <a:r>
              <a:rPr lang="en-US" sz="1600" b="1" dirty="0" smtClean="0"/>
              <a:t>“Syria”</a:t>
            </a:r>
            <a:r>
              <a:rPr lang="en-US" sz="1600" dirty="0" smtClean="0"/>
              <a:t>, </a:t>
            </a:r>
            <a:r>
              <a:rPr lang="en-US" sz="1600" b="1" dirty="0" smtClean="0"/>
              <a:t>“</a:t>
            </a:r>
            <a:r>
              <a:rPr lang="en-US" sz="1600" b="1" dirty="0" err="1" smtClean="0"/>
              <a:t>Wikileaks</a:t>
            </a:r>
            <a:r>
              <a:rPr lang="en-US" sz="1600" b="1" dirty="0" smtClean="0"/>
              <a:t>”</a:t>
            </a:r>
            <a:r>
              <a:rPr lang="en-US" sz="1600" dirty="0" smtClean="0"/>
              <a:t>,….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391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Conclusions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330701-7536-434C-A276-6A3FE9C8F86D}" type="slidenum">
              <a:rPr lang="en-US" altLang="en-US" smtClean="0">
                <a:ea typeface="ＭＳ Ｐゴシック"/>
                <a:cs typeface="ＭＳ Ｐゴシック"/>
              </a:rPr>
              <a:pPr/>
              <a:t>13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46084" name="Text Box 21"/>
          <p:cNvSpPr txBox="1">
            <a:spLocks noChangeArrowheads="1"/>
          </p:cNvSpPr>
          <p:nvPr/>
        </p:nvSpPr>
        <p:spPr bwMode="auto">
          <a:xfrm>
            <a:off x="6324600" y="2743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3366FF"/>
              </a:buClr>
            </a:pPr>
            <a:endParaRPr lang="en-US">
              <a:latin typeface="cmbx1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076662"/>
            <a:ext cx="8001000" cy="2657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1600" dirty="0" smtClean="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Dynamic SEM 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for modeling node infection times due to cascades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Topological influences and external sources of information diffusion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Accounts for edge </a:t>
            </a:r>
            <a:r>
              <a:rPr lang="en-US" sz="1600" dirty="0" err="1" smtClean="0">
                <a:solidFill>
                  <a:srgbClr val="9B00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sparsity</a:t>
            </a: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 typical of social networks</a:t>
            </a:r>
          </a:p>
          <a:p>
            <a:pPr marL="342900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endParaRPr lang="en-US" sz="1600" dirty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342900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 ADMM algorithm for tracking slowly-varying network topologies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Corroborating tests with synthetic and real cascades of online social media</a:t>
            </a:r>
          </a:p>
          <a:p>
            <a:pPr marL="800100" lvl="1" indent="-34290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  <a:defRPr/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+mn-cs"/>
              </a:rPr>
              <a:t>Key events manifested as network connectivity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5334000"/>
            <a:ext cx="2543175" cy="525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ＭＳ Ｐゴシック" pitchFamily="34" charset="-128"/>
                <a:cs typeface="+mn-cs"/>
              </a:rPr>
              <a:t>Thank You!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120" y="4038600"/>
            <a:ext cx="30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Ongoing and future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353" y="4419600"/>
            <a:ext cx="5211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err="1" smtClean="0"/>
              <a:t>Identifiabiality</a:t>
            </a:r>
            <a:r>
              <a:rPr lang="en-US" sz="1600" dirty="0" smtClean="0"/>
              <a:t> of sparse and dynamic SEMs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Statistical model consistency tied to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/>
              <a:t>L</a:t>
            </a:r>
            <a:r>
              <a:rPr lang="en-US" sz="1600" dirty="0" smtClean="0"/>
              <a:t>arge-scale </a:t>
            </a:r>
            <a:r>
              <a:rPr lang="en-US" sz="1600" dirty="0" err="1" smtClean="0"/>
              <a:t>MapReduce</a:t>
            </a:r>
            <a:r>
              <a:rPr lang="en-US" sz="1600" dirty="0" smtClean="0"/>
              <a:t>/</a:t>
            </a:r>
            <a:r>
              <a:rPr lang="en-US" sz="1600" dirty="0" err="1" smtClean="0"/>
              <a:t>GraphLab</a:t>
            </a:r>
            <a:r>
              <a:rPr lang="en-US" sz="1600" dirty="0" smtClean="0"/>
              <a:t> implementations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Kernel extensions for network topology forecasting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23" y="4738511"/>
            <a:ext cx="190499" cy="20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cs typeface="+mj-cs"/>
              </a:rPr>
              <a:t>ADMM closed-form updates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F3B7C-6CEE-4E01-9FFD-4567D2B9D260}" type="slidenum">
              <a:rPr lang="en-US" altLang="en-US" smtClean="0">
                <a:ea typeface="ＭＳ Ｐゴシック"/>
                <a:cs typeface="ＭＳ Ｐゴシック"/>
              </a:rPr>
              <a:pPr/>
              <a:t>14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1013936"/>
            <a:ext cx="7731757" cy="1469886"/>
            <a:chOff x="304800" y="1078468"/>
            <a:chExt cx="7731757" cy="1469886"/>
          </a:xfrm>
        </p:grpSpPr>
        <p:grpSp>
          <p:nvGrpSpPr>
            <p:cNvPr id="5" name="Group 4"/>
            <p:cNvGrpSpPr/>
            <p:nvPr/>
          </p:nvGrpSpPr>
          <p:grpSpPr>
            <a:xfrm>
              <a:off x="304800" y="1078468"/>
              <a:ext cx="4134465" cy="338554"/>
              <a:chOff x="609600" y="1219200"/>
              <a:chExt cx="4134465" cy="33855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609600" y="1219200"/>
                <a:ext cx="41344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Update             with equality constraints:</a:t>
                </a:r>
                <a:endParaRPr lang="en-US" sz="1600" dirty="0"/>
              </a:p>
            </p:txBody>
          </p:sp>
          <p:pic>
            <p:nvPicPr>
              <p:cNvPr id="4" name="Picture 3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062" y="1300286"/>
                <a:ext cx="468047" cy="207362"/>
              </a:xfrm>
              <a:prstGeom prst="rect">
                <a:avLst/>
              </a:prstGeom>
            </p:spPr>
          </p:pic>
        </p:grp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525" y="1571978"/>
              <a:ext cx="6245475" cy="3290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11100" y="2209800"/>
              <a:ext cx="2863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66FF"/>
                </a:buClr>
              </a:pPr>
              <a:r>
                <a:rPr lang="en-US" sz="1600" dirty="0" smtClean="0"/>
                <a:t>                                              ,  </a:t>
              </a:r>
              <a:endParaRPr lang="en-US" sz="1600" dirty="0"/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2222696"/>
              <a:ext cx="2854494" cy="280236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843" y="2260221"/>
              <a:ext cx="3890714" cy="2476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04800" y="2652907"/>
            <a:ext cx="4495155" cy="1212368"/>
            <a:chOff x="304800" y="2514600"/>
            <a:chExt cx="4495155" cy="1212368"/>
          </a:xfrm>
        </p:grpSpPr>
        <p:grpSp>
          <p:nvGrpSpPr>
            <p:cNvPr id="13" name="Group 12"/>
            <p:cNvGrpSpPr/>
            <p:nvPr/>
          </p:nvGrpSpPr>
          <p:grpSpPr>
            <a:xfrm>
              <a:off x="304800" y="2514600"/>
              <a:ext cx="1120820" cy="338554"/>
              <a:chOff x="457200" y="3657600"/>
              <a:chExt cx="1120820" cy="3385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7200" y="3657600"/>
                <a:ext cx="11208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          :</a:t>
                </a:r>
                <a:endParaRPr lang="en-US" sz="1600" dirty="0"/>
              </a:p>
            </p:txBody>
          </p:sp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701" y="3767138"/>
                <a:ext cx="456197" cy="201438"/>
              </a:xfrm>
              <a:prstGeom prst="rect">
                <a:avLst/>
              </a:prstGeom>
            </p:spPr>
          </p:pic>
        </p:grpSp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955" y="2803236"/>
              <a:ext cx="2909000" cy="556916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894" y="3527684"/>
              <a:ext cx="1901272" cy="19928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10039" y="4181896"/>
            <a:ext cx="6512467" cy="1664572"/>
            <a:chOff x="310039" y="4126468"/>
            <a:chExt cx="6512467" cy="1664572"/>
          </a:xfrm>
        </p:grpSpPr>
        <p:grpSp>
          <p:nvGrpSpPr>
            <p:cNvPr id="21" name="Group 20"/>
            <p:cNvGrpSpPr/>
            <p:nvPr/>
          </p:nvGrpSpPr>
          <p:grpSpPr>
            <a:xfrm>
              <a:off x="310039" y="4126468"/>
              <a:ext cx="4647426" cy="338554"/>
              <a:chOff x="685800" y="4267200"/>
              <a:chExt cx="4647426" cy="33855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85800" y="4267200"/>
                <a:ext cx="4647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Update            by </a:t>
                </a:r>
                <a:r>
                  <a:rPr lang="en-US" sz="1600" b="1" dirty="0" smtClean="0"/>
                  <a:t>soft-</a:t>
                </a:r>
                <a:r>
                  <a:rPr lang="en-US" sz="1600" b="1" dirty="0" err="1" smtClean="0"/>
                  <a:t>thresholding</a:t>
                </a:r>
                <a:r>
                  <a:rPr lang="en-US" sz="1600" dirty="0" smtClean="0"/>
                  <a:t> operator</a:t>
                </a:r>
                <a:endParaRPr lang="en-US" sz="1600" dirty="0"/>
              </a:p>
            </p:txBody>
          </p:sp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9761" y="4381499"/>
                <a:ext cx="409340" cy="188511"/>
              </a:xfrm>
              <a:prstGeom prst="rect">
                <a:avLst/>
              </a:prstGeom>
            </p:spPr>
          </p:pic>
        </p:grp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188" y="4653592"/>
              <a:ext cx="4692318" cy="579233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354772"/>
              <a:ext cx="1982062" cy="4362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Context and motivation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EB3117-2F9E-4859-9D96-984E62B2AD93}" type="slidenum">
              <a:rPr lang="en-US" altLang="en-US" smtClean="0">
                <a:ea typeface="ＭＳ Ｐゴシック"/>
                <a:cs typeface="ＭＳ Ｐゴシック"/>
              </a:rPr>
              <a:pPr/>
              <a:t>2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6324600" y="310107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mbx10" pitchFamily="34" charset="0"/>
            </a:endParaRPr>
          </a:p>
        </p:txBody>
      </p:sp>
      <p:pic>
        <p:nvPicPr>
          <p:cNvPr id="2" name="Picture 1" descr="diffnet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78" y="3048000"/>
            <a:ext cx="2746222" cy="22976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Picture 6" descr="vir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066800"/>
            <a:ext cx="1752600" cy="1312732"/>
          </a:xfrm>
          <a:prstGeom prst="rect">
            <a:avLst/>
          </a:prstGeom>
          <a:ln w="25400">
            <a:solidFill>
              <a:schemeClr val="tx1">
                <a:alpha val="67000"/>
              </a:schemeClr>
            </a:solidFill>
          </a:ln>
        </p:spPr>
      </p:pic>
      <p:pic>
        <p:nvPicPr>
          <p:cNvPr id="10" name="Picture 9" descr="webnew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3" y="1587547"/>
            <a:ext cx="1952317" cy="130805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 descr="apple_prods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3844" r="16673" b="5919"/>
          <a:stretch/>
        </p:blipFill>
        <p:spPr>
          <a:xfrm>
            <a:off x="6434666" y="990600"/>
            <a:ext cx="2099734" cy="1472542"/>
          </a:xfrm>
          <a:prstGeom prst="rect">
            <a:avLst/>
          </a:prstGeom>
          <a:ln w="25400">
            <a:solidFill>
              <a:schemeClr val="tx1">
                <a:alpha val="67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04800" y="2892623"/>
            <a:ext cx="1851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P</a:t>
            </a:r>
            <a:r>
              <a:rPr lang="en-US" sz="1400" dirty="0" smtClean="0">
                <a:solidFill>
                  <a:srgbClr val="0000CC"/>
                </a:solidFill>
              </a:rPr>
              <a:t>opular news stories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2435423"/>
            <a:ext cx="1711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I</a:t>
            </a:r>
            <a:r>
              <a:rPr lang="en-US" sz="1400" dirty="0" smtClean="0">
                <a:solidFill>
                  <a:srgbClr val="0000CC"/>
                </a:solidFill>
              </a:rPr>
              <a:t>nfectious diseases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2547916"/>
            <a:ext cx="1432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B</a:t>
            </a:r>
            <a:r>
              <a:rPr lang="en-US" sz="1400" dirty="0" smtClean="0">
                <a:solidFill>
                  <a:srgbClr val="0000CC"/>
                </a:solidFill>
              </a:rPr>
              <a:t>uying patterns</a:t>
            </a:r>
            <a:endParaRPr lang="en-US" sz="1400" dirty="0">
              <a:solidFill>
                <a:srgbClr val="0000CC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94556" y="3231444"/>
            <a:ext cx="1377244" cy="34995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2743200"/>
            <a:ext cx="152400" cy="6096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562600" y="2892778"/>
            <a:ext cx="1775179" cy="68862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533400" y="4038600"/>
            <a:ext cx="2286000" cy="609600"/>
            <a:chOff x="3371461" y="3755168"/>
            <a:chExt cx="3623330" cy="696686"/>
          </a:xfrm>
        </p:grpSpPr>
        <p:sp>
          <p:nvSpPr>
            <p:cNvPr id="24" name="TextBox 23"/>
            <p:cNvSpPr txBox="1"/>
            <p:nvPr/>
          </p:nvSpPr>
          <p:spPr>
            <a:xfrm>
              <a:off x="3565791" y="3785251"/>
              <a:ext cx="3429000" cy="597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ropagate in </a:t>
              </a:r>
              <a:r>
                <a:rPr lang="en-US" sz="1400" dirty="0" smtClean="0">
                  <a:solidFill>
                    <a:srgbClr val="0000CC"/>
                  </a:solidFill>
                </a:rPr>
                <a:t>cascades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over </a:t>
              </a:r>
              <a:r>
                <a:rPr lang="en-US" sz="1400" dirty="0" smtClean="0">
                  <a:solidFill>
                    <a:srgbClr val="CC0000"/>
                  </a:solidFill>
                </a:rPr>
                <a:t>social networks</a:t>
              </a:r>
              <a:endParaRPr lang="en-US" sz="1400" dirty="0">
                <a:solidFill>
                  <a:srgbClr val="CC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3371461" y="3755168"/>
              <a:ext cx="3544078" cy="696686"/>
            </a:xfrm>
            <a:prstGeom prst="roundRect">
              <a:avLst/>
            </a:prstGeom>
            <a:noFill/>
            <a:ln w="1905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sp>
        <p:nvSpPr>
          <p:cNvPr id="19456" name="TextBox 19455"/>
          <p:cNvSpPr txBox="1"/>
          <p:nvPr/>
        </p:nvSpPr>
        <p:spPr>
          <a:xfrm>
            <a:off x="6477000" y="3429000"/>
            <a:ext cx="28194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0000"/>
                </a:solidFill>
              </a:rPr>
              <a:t>N</a:t>
            </a:r>
            <a:r>
              <a:rPr lang="en-US" sz="1400" b="1" dirty="0" smtClean="0"/>
              <a:t>etwork topologies: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U</a:t>
            </a:r>
            <a:r>
              <a:rPr lang="en-US" sz="1400" dirty="0" smtClean="0"/>
              <a:t>nobservable, dynamic, sparse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177844" y="4537090"/>
            <a:ext cx="2895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/>
              <a:t>Topology inference vital: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V</a:t>
            </a:r>
            <a:r>
              <a:rPr lang="en-US" sz="1400" dirty="0" smtClean="0"/>
              <a:t>iral advertising, healthcare policy</a:t>
            </a:r>
          </a:p>
        </p:txBody>
      </p:sp>
      <p:cxnSp>
        <p:nvCxnSpPr>
          <p:cNvPr id="19461" name="Straight Arrow Connector 19460"/>
          <p:cNvCxnSpPr>
            <a:endCxn id="19456" idx="1"/>
          </p:cNvCxnSpPr>
          <p:nvPr/>
        </p:nvCxnSpPr>
        <p:spPr bwMode="auto">
          <a:xfrm flipV="1">
            <a:off x="5562600" y="3789355"/>
            <a:ext cx="914400" cy="173045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464" name="Straight Arrow Connector 19463"/>
          <p:cNvCxnSpPr>
            <a:endCxn id="37" idx="1"/>
          </p:cNvCxnSpPr>
          <p:nvPr/>
        </p:nvCxnSpPr>
        <p:spPr bwMode="auto">
          <a:xfrm>
            <a:off x="5486400" y="4689490"/>
            <a:ext cx="691444" cy="207955"/>
          </a:xfrm>
          <a:prstGeom prst="straightConnector1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0" y="6273800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dirty="0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B. </a:t>
            </a:r>
            <a:r>
              <a:rPr lang="en-US" sz="1400" dirty="0" err="1" smtClean="0">
                <a:latin typeface="Arial" charset="0"/>
                <a:ea typeface="MS PGothic" pitchFamily="34" charset="-128"/>
              </a:rPr>
              <a:t>Baingana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, G</a:t>
            </a:r>
            <a:r>
              <a:rPr lang="en-US" sz="1400" dirty="0">
                <a:latin typeface="Arial" charset="0"/>
                <a:ea typeface="MS PGothic" pitchFamily="34" charset="-128"/>
              </a:rPr>
              <a:t>. 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Mateos, </a:t>
            </a:r>
            <a:r>
              <a:rPr lang="en-US" sz="1400" dirty="0">
                <a:latin typeface="Arial" charset="0"/>
                <a:ea typeface="MS PGothic" pitchFamily="34" charset="-128"/>
              </a:rPr>
              <a:t>and G. B. </a:t>
            </a:r>
            <a:r>
              <a:rPr lang="en-US" sz="1400" dirty="0" err="1">
                <a:latin typeface="Arial" charset="0"/>
                <a:ea typeface="MS PGothic" pitchFamily="34" charset="-128"/>
              </a:rPr>
              <a:t>Giannakis</a:t>
            </a:r>
            <a:r>
              <a:rPr lang="en-US" sz="1400" dirty="0">
                <a:latin typeface="Arial" charset="0"/>
                <a:ea typeface="MS PGothic" pitchFamily="34" charset="-128"/>
              </a:rPr>
              <a:t>, `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`Dynamic structural equation models for social network topology inference,</a:t>
            </a:r>
            <a:r>
              <a:rPr lang="en-US" sz="1400" dirty="0">
                <a:latin typeface="Arial" charset="0"/>
                <a:ea typeface="MS PGothic" pitchFamily="34" charset="-128"/>
              </a:rPr>
              <a:t>'' </a:t>
            </a:r>
            <a:r>
              <a:rPr lang="en-US" sz="1400" i="1" dirty="0">
                <a:latin typeface="Arial" charset="0"/>
                <a:ea typeface="MS PGothic" pitchFamily="34" charset="-128"/>
              </a:rPr>
              <a:t>IEEE </a:t>
            </a:r>
            <a:r>
              <a:rPr lang="en-US" sz="1400" i="1" dirty="0" smtClean="0">
                <a:latin typeface="Arial" charset="0"/>
                <a:ea typeface="MS PGothic" pitchFamily="34" charset="-128"/>
              </a:rPr>
              <a:t>J. of Selected Topics in </a:t>
            </a:r>
            <a:r>
              <a:rPr lang="en-US" sz="1400" i="1" dirty="0">
                <a:latin typeface="Arial" charset="0"/>
                <a:ea typeface="MS PGothic" pitchFamily="34" charset="-128"/>
              </a:rPr>
              <a:t>Signal Processing</a:t>
            </a:r>
            <a:r>
              <a:rPr lang="en-US" sz="1400" dirty="0">
                <a:latin typeface="Arial" charset="0"/>
                <a:ea typeface="MS PGothic" pitchFamily="34" charset="-128"/>
              </a:rPr>
              <a:t>, 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2013 (arXiv:1309.6683 [</a:t>
            </a:r>
            <a:r>
              <a:rPr lang="en-US" sz="1400" dirty="0" err="1" smtClean="0">
                <a:latin typeface="Arial" charset="0"/>
                <a:ea typeface="MS PGothic" pitchFamily="34" charset="-128"/>
              </a:rPr>
              <a:t>cs.SI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])</a:t>
            </a:r>
            <a:endParaRPr lang="en-US" sz="1400" dirty="0">
              <a:latin typeface="Arial" charset="0"/>
              <a:ea typeface="MS PGothic" pitchFamily="34" charset="-12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02987" y="5542847"/>
            <a:ext cx="7365475" cy="533392"/>
            <a:chOff x="1143000" y="5721927"/>
            <a:chExt cx="6377822" cy="290941"/>
          </a:xfrm>
        </p:grpSpPr>
        <p:sp>
          <p:nvSpPr>
            <p:cNvPr id="39" name="TextBox 38"/>
            <p:cNvSpPr txBox="1"/>
            <p:nvPr/>
          </p:nvSpPr>
          <p:spPr>
            <a:xfrm>
              <a:off x="1208982" y="5757446"/>
              <a:ext cx="631184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Goal:</a:t>
              </a:r>
              <a:r>
                <a:rPr lang="en-US" sz="1600" dirty="0" smtClean="0"/>
                <a:t> track unobservable time-varying network topology from cascade traces</a:t>
              </a:r>
              <a:endParaRPr lang="en-US" sz="1600" dirty="0"/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1143000" y="5721927"/>
              <a:ext cx="6315249" cy="290941"/>
            </a:xfrm>
            <a:prstGeom prst="roundRect">
              <a:avLst>
                <a:gd name="adj" fmla="val 29013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3685781"/>
            <a:ext cx="762000" cy="962419"/>
          </a:xfrm>
          <a:prstGeom prst="rect">
            <a:avLst/>
          </a:prstGeom>
          <a:ln w="12700">
            <a:solidFill>
              <a:srgbClr val="CC0000">
                <a:alpha val="67000"/>
              </a:srgbClr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762000" y="1032933"/>
            <a:ext cx="1371600" cy="369332"/>
          </a:xfrm>
          <a:prstGeom prst="rect">
            <a:avLst/>
          </a:prstGeom>
          <a:noFill/>
          <a:ln w="22225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Contagions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Contributions in context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EB3117-2F9E-4859-9D96-984E62B2AD93}" type="slidenum">
              <a:rPr lang="en-US" altLang="en-US" smtClean="0">
                <a:ea typeface="ＭＳ Ｐゴシック"/>
                <a:cs typeface="ＭＳ Ｐゴシック"/>
              </a:rPr>
              <a:pPr/>
              <a:t>3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6324600" y="279425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mbx1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2844" y="4343400"/>
            <a:ext cx="7995355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>
                <a:solidFill>
                  <a:srgbClr val="CC0000"/>
                </a:solidFill>
              </a:rPr>
              <a:t>Contributions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Dynamic SEM for tracking slowly-varying </a:t>
            </a:r>
            <a:r>
              <a:rPr lang="en-US" sz="1600" dirty="0" smtClean="0">
                <a:solidFill>
                  <a:srgbClr val="9B00FF"/>
                </a:solidFill>
              </a:rPr>
              <a:t>sparse</a:t>
            </a:r>
            <a:r>
              <a:rPr lang="en-US" sz="1600" dirty="0" smtClean="0"/>
              <a:t> networks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Accounting for external influences – </a:t>
            </a:r>
            <a:r>
              <a:rPr lang="en-US" sz="1600" dirty="0" err="1" smtClean="0"/>
              <a:t>Identifiability</a:t>
            </a:r>
            <a:r>
              <a:rPr lang="en-US" sz="1600" dirty="0" smtClean="0"/>
              <a:t> [Bazerque-Baingana-GG’13] 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ADMM-based topology inference algorithm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418644"/>
            <a:ext cx="853440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Related work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Static, undirected networks e.g., [Meinshausen-Buhlmann’06], [Friedman et al’07]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MLE-based dynamic network inference [Rodriguez-Leskovec’13]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Time-invariant sparse SEM for gene network inference </a:t>
            </a:r>
            <a:r>
              <a:rPr lang="en-US" sz="1600" dirty="0"/>
              <a:t>[Cai-Bazerque-GG’13</a:t>
            </a:r>
            <a:r>
              <a:rPr lang="en-US" sz="1600" dirty="0" smtClean="0"/>
              <a:t>]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85344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q"/>
            </a:pPr>
            <a:r>
              <a:rPr lang="en-US" sz="1600" b="1" dirty="0" smtClean="0"/>
              <a:t>Structural equation models (SEM): </a:t>
            </a:r>
            <a:r>
              <a:rPr lang="en-US" sz="1600" dirty="0"/>
              <a:t>[Goldberger’72]</a:t>
            </a:r>
            <a:endParaRPr lang="en-US" sz="1600" b="1" dirty="0" smtClean="0"/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b="1" dirty="0"/>
              <a:t> </a:t>
            </a:r>
            <a:r>
              <a:rPr lang="en-US" sz="1600" dirty="0"/>
              <a:t>S</a:t>
            </a:r>
            <a:r>
              <a:rPr lang="en-US" sz="1600" dirty="0" smtClean="0"/>
              <a:t>tatistical framework for modeling causal interactions (</a:t>
            </a:r>
            <a:r>
              <a:rPr lang="en-US" sz="1600" dirty="0" err="1" smtClean="0"/>
              <a:t>endo</a:t>
            </a:r>
            <a:r>
              <a:rPr lang="en-US" sz="1600" dirty="0" smtClean="0"/>
              <a:t>/exogenous effects)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b="1" dirty="0"/>
              <a:t> </a:t>
            </a:r>
            <a:r>
              <a:rPr lang="en-US" sz="1600" dirty="0"/>
              <a:t>U</a:t>
            </a:r>
            <a:r>
              <a:rPr lang="en-US" sz="1600" dirty="0" smtClean="0"/>
              <a:t>sed in economics, psychometrics, social sciences, genetics… [Pearl’09]</a:t>
            </a:r>
            <a:endParaRPr lang="en-US" sz="1600" b="1" dirty="0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0" y="6273800"/>
            <a:ext cx="876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 dirty="0">
                <a:solidFill>
                  <a:srgbClr val="CC0000"/>
                </a:solidFill>
                <a:latin typeface="Arial" charset="0"/>
                <a:ea typeface="MS PGothic" pitchFamily="34" charset="-128"/>
              </a:rPr>
              <a:t>	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J. Pearl, </a:t>
            </a:r>
            <a:r>
              <a:rPr lang="en-US" sz="1400" i="1" dirty="0" smtClean="0"/>
              <a:t>Causality</a:t>
            </a:r>
            <a:r>
              <a:rPr lang="en-US" sz="1400" i="1" dirty="0"/>
              <a:t>: Models, Reasoning, and Inference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, 2</a:t>
            </a:r>
            <a:r>
              <a:rPr lang="en-US" sz="1400" baseline="30000" dirty="0" smtClean="0">
                <a:latin typeface="Arial" charset="0"/>
                <a:ea typeface="MS PGothic" pitchFamily="34" charset="-128"/>
              </a:rPr>
              <a:t>nd</a:t>
            </a:r>
            <a:r>
              <a:rPr lang="en-US" sz="1400" dirty="0" smtClean="0">
                <a:latin typeface="Arial" charset="0"/>
                <a:ea typeface="MS PGothic" pitchFamily="34" charset="-128"/>
              </a:rPr>
              <a:t> Ed., Cambridge Univ. Press, 2009</a:t>
            </a:r>
            <a:endParaRPr lang="en-US" sz="1400" dirty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79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81000" y="261938"/>
            <a:ext cx="8610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Cascades over dynamic networks</a:t>
            </a:r>
            <a:endParaRPr lang="en-US" sz="3800" dirty="0" smtClean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005EAF-C86D-47EC-B277-628B4FE6D0F2}" type="slidenum">
              <a:rPr lang="en-US" altLang="en-US" smtClean="0">
                <a:ea typeface="ＭＳ Ｐゴシック"/>
                <a:cs typeface="ＭＳ Ｐゴシック"/>
              </a:rPr>
              <a:pPr/>
              <a:t>4</a:t>
            </a:fld>
            <a:endParaRPr lang="en-US" alt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580" y="1981200"/>
            <a:ext cx="5673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b="1" dirty="0" smtClean="0"/>
              <a:t>Example:</a:t>
            </a:r>
            <a:r>
              <a:rPr lang="en-US" sz="1600" dirty="0" smtClean="0"/>
              <a:t> N = 16 websites, C = 2 news event, T = 2 days</a:t>
            </a:r>
            <a:endParaRPr lang="en-US" sz="1600" dirty="0"/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68" y="1587855"/>
            <a:ext cx="728732" cy="24291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99849" y="1524000"/>
            <a:ext cx="442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 smtClean="0"/>
              <a:t> Unknown (asymmetric) adjacency matrices</a:t>
            </a:r>
            <a:endParaRPr lang="en-US" sz="16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33400" y="1066800"/>
            <a:ext cx="7186135" cy="338554"/>
            <a:chOff x="533400" y="1154668"/>
            <a:chExt cx="7186135" cy="338554"/>
          </a:xfrm>
        </p:grpSpPr>
        <p:pic>
          <p:nvPicPr>
            <p:cNvPr id="34" name="Picture 3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253218"/>
              <a:ext cx="1090135" cy="189589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33400" y="1154668"/>
              <a:ext cx="61863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N-node directed, dynamic network, C cascades observed over 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2598572"/>
            <a:ext cx="7391400" cy="2436967"/>
            <a:chOff x="762000" y="3276600"/>
            <a:chExt cx="7391400" cy="2436967"/>
          </a:xfrm>
        </p:grpSpPr>
        <p:grpSp>
          <p:nvGrpSpPr>
            <p:cNvPr id="26" name="Group 25"/>
            <p:cNvGrpSpPr/>
            <p:nvPr/>
          </p:nvGrpSpPr>
          <p:grpSpPr>
            <a:xfrm>
              <a:off x="762000" y="3276600"/>
              <a:ext cx="7391400" cy="2097617"/>
              <a:chOff x="533400" y="1371600"/>
              <a:chExt cx="8153400" cy="2162776"/>
            </a:xfrm>
          </p:grpSpPr>
          <p:pic>
            <p:nvPicPr>
              <p:cNvPr id="10" name="Picture 9" descr="contagions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1324" y="1371600"/>
                <a:ext cx="6245476" cy="216277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09601" y="1764268"/>
                <a:ext cx="1018319" cy="31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Event #1</a:t>
                </a:r>
                <a:endParaRPr 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3400" y="2373868"/>
                <a:ext cx="1018319" cy="317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9B00FF"/>
                    </a:solidFill>
                  </a:rPr>
                  <a:t>Event #2</a:t>
                </a:r>
                <a:endParaRPr lang="en-US" sz="1400" b="1" dirty="0">
                  <a:solidFill>
                    <a:srgbClr val="9B00FF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12" idx="3"/>
              </p:cNvCxnSpPr>
              <p:nvPr/>
            </p:nvCxnSpPr>
            <p:spPr bwMode="auto">
              <a:xfrm flipV="1">
                <a:off x="1627920" y="1676402"/>
                <a:ext cx="931680" cy="24653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>
                <a:stCxn id="13" idx="3"/>
              </p:cNvCxnSpPr>
              <p:nvPr/>
            </p:nvCxnSpPr>
            <p:spPr bwMode="auto">
              <a:xfrm>
                <a:off x="1551719" y="2532537"/>
                <a:ext cx="810481" cy="134463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5486400"/>
              <a:ext cx="1405756" cy="220828"/>
            </a:xfrm>
            <a:prstGeom prst="rect">
              <a:avLst/>
            </a:prstGeom>
          </p:spPr>
        </p:pic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5492739"/>
              <a:ext cx="1411143" cy="220828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 bwMode="auto">
            <a:xfrm>
              <a:off x="5152555" y="4114800"/>
              <a:ext cx="257645" cy="484632"/>
            </a:xfrm>
            <a:prstGeom prst="rightArrow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533400" y="4992390"/>
            <a:ext cx="8153400" cy="117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3366FF"/>
              </a:buClr>
              <a:buFont typeface="Wingdings" pitchFamily="2" charset="2"/>
              <a:buChar char="q"/>
            </a:pPr>
            <a:r>
              <a:rPr lang="en-US" sz="1600" dirty="0" smtClean="0"/>
              <a:t>Cascade </a:t>
            </a:r>
            <a:r>
              <a:rPr lang="en-US" sz="1600" dirty="0" smtClean="0">
                <a:solidFill>
                  <a:srgbClr val="9B00FF"/>
                </a:solidFill>
              </a:rPr>
              <a:t>infection times </a:t>
            </a:r>
            <a:r>
              <a:rPr lang="en-US" sz="1600" dirty="0" smtClean="0"/>
              <a:t>depend on: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Causal interactions among nodes (topological influences)</a:t>
            </a:r>
          </a:p>
          <a:p>
            <a:pPr marL="742950" lvl="1" indent="-285750">
              <a:lnSpc>
                <a:spcPct val="150000"/>
              </a:lnSpc>
              <a:buClr>
                <a:srgbClr val="3366FF"/>
              </a:buClr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Susceptibility to infection (non-topological influences)</a:t>
            </a:r>
          </a:p>
        </p:txBody>
      </p:sp>
    </p:spTree>
    <p:extLst>
      <p:ext uri="{BB962C8B-B14F-4D97-AF65-F5344CB8AC3E}">
        <p14:creationId xmlns:p14="http://schemas.microsoft.com/office/powerpoint/2010/main" val="270621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81000" y="261938"/>
            <a:ext cx="8610600" cy="881062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Model and problem </a:t>
            </a:r>
            <a:r>
              <a:rPr lang="en-US" sz="3800" dirty="0"/>
              <a:t>s</a:t>
            </a:r>
            <a:r>
              <a:rPr lang="en-US" sz="3800" dirty="0" smtClean="0"/>
              <a:t>tatement</a:t>
            </a:r>
            <a:endParaRPr lang="en-US" sz="3800" dirty="0" smtClean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7005EAF-C86D-47EC-B277-628B4FE6D0F2}" type="slidenum">
              <a:rPr lang="en-US" altLang="en-US" smtClean="0">
                <a:ea typeface="ＭＳ Ｐゴシック"/>
                <a:cs typeface="ＭＳ Ｐゴシック"/>
              </a:rPr>
              <a:pPr/>
              <a:t>5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49625" y="3733800"/>
            <a:ext cx="6332931" cy="338554"/>
            <a:chOff x="533400" y="4191000"/>
            <a:chExt cx="6332931" cy="338554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4191000"/>
              <a:ext cx="6135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600" dirty="0" smtClean="0"/>
                <a:t>Captures (directed) </a:t>
              </a:r>
              <a:r>
                <a:rPr lang="en-US" sz="1600" b="1" dirty="0" smtClean="0"/>
                <a:t>topological </a:t>
              </a:r>
              <a:r>
                <a:rPr lang="en-US" sz="1600" dirty="0" smtClean="0"/>
                <a:t>        and </a:t>
              </a:r>
              <a:r>
                <a:rPr lang="en-US" sz="1600" b="1" dirty="0" smtClean="0"/>
                <a:t>external influences </a:t>
              </a:r>
              <a:endParaRPr lang="en-US" sz="1600" b="1" dirty="0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285" y="4267200"/>
              <a:ext cx="318267" cy="200753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6823" y="4309533"/>
              <a:ext cx="259508" cy="18116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71443" y="4724400"/>
            <a:ext cx="7986757" cy="1066800"/>
            <a:chOff x="471443" y="4572000"/>
            <a:chExt cx="7986757" cy="1066800"/>
          </a:xfrm>
        </p:grpSpPr>
        <p:grpSp>
          <p:nvGrpSpPr>
            <p:cNvPr id="19" name="Group 18"/>
            <p:cNvGrpSpPr/>
            <p:nvPr/>
          </p:nvGrpSpPr>
          <p:grpSpPr>
            <a:xfrm>
              <a:off x="471443" y="4572000"/>
              <a:ext cx="7986757" cy="1066800"/>
              <a:chOff x="762000" y="4495800"/>
              <a:chExt cx="7630205" cy="10668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93989" y="4507468"/>
                <a:ext cx="25479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b="1" dirty="0" smtClean="0"/>
                  <a:t>Problem statement:</a:t>
                </a:r>
                <a:endParaRPr lang="en-US" sz="1600" b="1" dirty="0"/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762000" y="4495800"/>
                <a:ext cx="7630205" cy="10668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</p:grp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4953000"/>
              <a:ext cx="7557025" cy="507881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81000" y="1295400"/>
            <a:ext cx="8104080" cy="2119111"/>
            <a:chOff x="381000" y="928889"/>
            <a:chExt cx="8104080" cy="2119111"/>
          </a:xfrm>
        </p:grpSpPr>
        <p:grpSp>
          <p:nvGrpSpPr>
            <p:cNvPr id="30" name="Group 29"/>
            <p:cNvGrpSpPr/>
            <p:nvPr/>
          </p:nvGrpSpPr>
          <p:grpSpPr>
            <a:xfrm>
              <a:off x="381000" y="928889"/>
              <a:ext cx="8104080" cy="1345821"/>
              <a:chOff x="390139" y="1078468"/>
              <a:chExt cx="8104080" cy="134582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90139" y="1078468"/>
                <a:ext cx="608371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q"/>
                </a:pPr>
                <a:r>
                  <a:rPr lang="en-US" sz="1600" dirty="0" smtClean="0"/>
                  <a:t> </a:t>
                </a:r>
                <a:r>
                  <a:rPr lang="en-US" sz="1600" b="1" dirty="0" smtClean="0">
                    <a:solidFill>
                      <a:srgbClr val="CC0000"/>
                    </a:solidFill>
                  </a:rPr>
                  <a:t>Data:</a:t>
                </a:r>
                <a:r>
                  <a:rPr lang="en-US" sz="1600" dirty="0" smtClean="0"/>
                  <a:t> Infection time of node </a:t>
                </a:r>
                <a:r>
                  <a:rPr lang="en-US" sz="1600" i="1" dirty="0">
                    <a:latin typeface="Times New Roman"/>
                    <a:cs typeface="Times New Roman"/>
                  </a:rPr>
                  <a:t>i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/>
                  <a:t> by contagion 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c</a:t>
                </a:r>
                <a:r>
                  <a:rPr lang="en-US" sz="1600" dirty="0" smtClean="0"/>
                  <a:t> during interval </a:t>
                </a:r>
                <a:r>
                  <a:rPr lang="en-US" sz="1600" i="1" dirty="0" smtClean="0">
                    <a:latin typeface="Times New Roman"/>
                    <a:cs typeface="Times New Roman"/>
                  </a:rPr>
                  <a:t>t</a:t>
                </a:r>
                <a:r>
                  <a:rPr lang="en-US" sz="1600" dirty="0" smtClean="0"/>
                  <a:t>:</a:t>
                </a:r>
                <a:endParaRPr lang="en-US" sz="1600" dirty="0"/>
              </a:p>
            </p:txBody>
          </p:sp>
          <p:pic>
            <p:nvPicPr>
              <p:cNvPr id="6" name="Picture 5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7769" y="1600200"/>
                <a:ext cx="3204462" cy="60218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572956" y="2116512"/>
                <a:ext cx="15919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400" dirty="0" smtClean="0"/>
                  <a:t>external influence</a:t>
                </a:r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553200" y="1648178"/>
                <a:ext cx="19410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400" dirty="0"/>
                  <a:t>u</a:t>
                </a:r>
                <a:r>
                  <a:rPr lang="en-US" sz="1400" dirty="0" smtClean="0"/>
                  <a:t>n-modeled dynamics</a:t>
                </a:r>
                <a:endParaRPr lang="en-US" sz="1400" dirty="0"/>
              </a:p>
            </p:txBody>
          </p:sp>
          <p:cxnSp>
            <p:nvCxnSpPr>
              <p:cNvPr id="14" name="Elbow Connector 13"/>
              <p:cNvCxnSpPr/>
              <p:nvPr/>
            </p:nvCxnSpPr>
            <p:spPr bwMode="auto">
              <a:xfrm>
                <a:off x="4572000" y="1981200"/>
                <a:ext cx="2057400" cy="306289"/>
              </a:xfrm>
              <a:prstGeom prst="bentConnector3">
                <a:avLst>
                  <a:gd name="adj1" fmla="val 617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>
                <a:endCxn id="8" idx="1"/>
              </p:cNvCxnSpPr>
              <p:nvPr/>
            </p:nvCxnSpPr>
            <p:spPr bwMode="auto">
              <a:xfrm flipV="1">
                <a:off x="5526583" y="1802067"/>
                <a:ext cx="1026617" cy="171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8" name="Down Arrow 47"/>
            <p:cNvSpPr/>
            <p:nvPr/>
          </p:nvSpPr>
          <p:spPr bwMode="auto">
            <a:xfrm>
              <a:off x="3706368" y="1919489"/>
              <a:ext cx="256032" cy="442711"/>
            </a:xfrm>
            <a:prstGeom prst="downArrow">
              <a:avLst/>
            </a:prstGeom>
            <a:solidFill>
              <a:srgbClr val="3366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66FF"/>
                </a:buClr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057400" y="2438400"/>
              <a:ext cx="6373254" cy="609600"/>
              <a:chOff x="2057400" y="2438400"/>
              <a:chExt cx="6373254" cy="6096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6889046" y="2571535"/>
                <a:ext cx="1541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b="1" dirty="0">
                    <a:solidFill>
                      <a:srgbClr val="9B00FF"/>
                    </a:solidFill>
                  </a:rPr>
                  <a:t>D</a:t>
                </a:r>
                <a:r>
                  <a:rPr lang="en-US" sz="1600" b="1" dirty="0" smtClean="0">
                    <a:solidFill>
                      <a:srgbClr val="9B00FF"/>
                    </a:solidFill>
                  </a:rPr>
                  <a:t>ynamic SEM</a:t>
                </a:r>
                <a:endParaRPr lang="en-US" sz="1600" b="1" dirty="0">
                  <a:solidFill>
                    <a:srgbClr val="9B00FF"/>
                  </a:solidFill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 bwMode="auto">
              <a:xfrm>
                <a:off x="2057400" y="2438400"/>
                <a:ext cx="4495800" cy="60960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mbx10" charset="0"/>
                  <a:ea typeface="ＭＳ Ｐゴシック" charset="0"/>
                </a:endParaRPr>
              </a:p>
            </p:txBody>
          </p:sp>
          <p:pic>
            <p:nvPicPr>
              <p:cNvPr id="25" name="Picture 24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1014" y="2612488"/>
                <a:ext cx="3963586" cy="2429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014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Exponentially-weighted LS criterion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6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" y="990600"/>
            <a:ext cx="5261076" cy="1179810"/>
            <a:chOff x="990600" y="1752600"/>
            <a:chExt cx="5261076" cy="1179810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1752600"/>
              <a:ext cx="3839513" cy="1179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Structural </a:t>
              </a:r>
              <a:r>
                <a:rPr lang="en-US" sz="1600" dirty="0" err="1" smtClean="0"/>
                <a:t>spatio</a:t>
              </a:r>
              <a:r>
                <a:rPr lang="en-US" sz="1600" dirty="0" smtClean="0"/>
                <a:t>-temporal properties</a:t>
              </a:r>
            </a:p>
            <a:p>
              <a:pPr marL="742950" lvl="1" indent="-285750">
                <a:lnSpc>
                  <a:spcPct val="150000"/>
                </a:lnSpc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600" dirty="0"/>
                <a:t> S</a:t>
              </a:r>
              <a:r>
                <a:rPr lang="en-US" sz="1600" dirty="0" smtClean="0"/>
                <a:t>lowly time-varying topology</a:t>
              </a:r>
            </a:p>
            <a:p>
              <a:pPr marL="742950" lvl="1" indent="-285750">
                <a:lnSpc>
                  <a:spcPct val="150000"/>
                </a:lnSpc>
                <a:buClr>
                  <a:srgbClr val="3366FF"/>
                </a:buClr>
                <a:buFont typeface="Wingdings" charset="2"/>
                <a:buChar char="Ø"/>
              </a:pPr>
              <a:r>
                <a:rPr lang="en-US" sz="1600" dirty="0"/>
                <a:t> </a:t>
              </a:r>
              <a:r>
                <a:rPr lang="en-US" sz="1600" dirty="0" smtClean="0"/>
                <a:t>Sparse edge connectivity,  </a:t>
              </a:r>
              <a:endParaRPr lang="en-US" sz="1600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845" y="2661355"/>
              <a:ext cx="1978831" cy="21921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83924" y="2590800"/>
            <a:ext cx="8074276" cy="2057400"/>
            <a:chOff x="383924" y="2590800"/>
            <a:chExt cx="8074276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383924" y="2590800"/>
              <a:ext cx="7032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</a:t>
              </a:r>
              <a:r>
                <a:rPr lang="en-US" sz="1600" dirty="0" err="1" smtClean="0">
                  <a:solidFill>
                    <a:srgbClr val="CC0000"/>
                  </a:solidFill>
                </a:rPr>
                <a:t>Sparsity</a:t>
              </a:r>
              <a:r>
                <a:rPr lang="en-US" sz="1600" dirty="0" smtClean="0">
                  <a:solidFill>
                    <a:srgbClr val="CC0000"/>
                  </a:solidFill>
                </a:rPr>
                <a:t>-promoting </a:t>
              </a:r>
              <a:r>
                <a:rPr lang="en-US" sz="1600" dirty="0" smtClean="0">
                  <a:solidFill>
                    <a:srgbClr val="0000CC"/>
                  </a:solidFill>
                </a:rPr>
                <a:t>exponentially-weighted </a:t>
              </a:r>
              <a:r>
                <a:rPr lang="en-US" sz="1600" dirty="0" smtClean="0"/>
                <a:t>least-squares (LS) estimator</a:t>
              </a:r>
              <a:endParaRPr lang="en-US" sz="1600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3358923"/>
              <a:ext cx="6245475" cy="98447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685055" y="3429000"/>
              <a:ext cx="57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66FF"/>
                </a:buClr>
              </a:pPr>
              <a:r>
                <a:rPr lang="en-US" sz="1600" dirty="0" smtClean="0"/>
                <a:t>(P1)</a:t>
              </a:r>
              <a:endParaRPr lang="en-US" sz="1600" dirty="0"/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85800" y="3200400"/>
              <a:ext cx="7772400" cy="144780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2908" y="5029200"/>
            <a:ext cx="6198095" cy="727007"/>
            <a:chOff x="990600" y="5250347"/>
            <a:chExt cx="6198095" cy="727007"/>
          </a:xfrm>
        </p:grpSpPr>
        <p:grpSp>
          <p:nvGrpSpPr>
            <p:cNvPr id="15" name="Group 14"/>
            <p:cNvGrpSpPr/>
            <p:nvPr/>
          </p:nvGrpSpPr>
          <p:grpSpPr>
            <a:xfrm>
              <a:off x="990600" y="5250347"/>
              <a:ext cx="6198095" cy="338554"/>
              <a:chOff x="457200" y="5748127"/>
              <a:chExt cx="6198095" cy="33855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7200" y="5748127"/>
                <a:ext cx="58144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>
                    <a:solidFill>
                      <a:srgbClr val="CC0000"/>
                    </a:solidFill>
                  </a:rPr>
                  <a:t>Edge </a:t>
                </a:r>
                <a:r>
                  <a:rPr lang="en-US" sz="1600" dirty="0" err="1" smtClean="0">
                    <a:solidFill>
                      <a:srgbClr val="CC0000"/>
                    </a:solidFill>
                  </a:rPr>
                  <a:t>sparsity</a:t>
                </a:r>
                <a:r>
                  <a:rPr lang="en-US" sz="1600" dirty="0" smtClean="0">
                    <a:solidFill>
                      <a:srgbClr val="CC0000"/>
                    </a:solidFill>
                  </a:rPr>
                  <a:t> </a:t>
                </a:r>
                <a:r>
                  <a:rPr lang="en-US" sz="1600" dirty="0" smtClean="0"/>
                  <a:t>encouraged by     -norm regularization with </a:t>
                </a:r>
                <a:endParaRPr lang="en-US" sz="1600" dirty="0"/>
              </a:p>
            </p:txBody>
          </p:sp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0981" y="5850799"/>
                <a:ext cx="604314" cy="189589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990600" y="5638800"/>
              <a:ext cx="5429606" cy="338554"/>
              <a:chOff x="990600" y="5802868"/>
              <a:chExt cx="5429606" cy="33855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90600" y="5802868"/>
                <a:ext cx="40446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>
                    <a:solidFill>
                      <a:srgbClr val="0000CC"/>
                    </a:solidFill>
                  </a:rPr>
                  <a:t>Tracking</a:t>
                </a:r>
                <a:r>
                  <a:rPr lang="en-US" sz="1600" dirty="0" smtClean="0"/>
                  <a:t> dynamic topologies possible if    </a:t>
                </a:r>
                <a:endParaRPr lang="en-US" sz="1600" dirty="0"/>
              </a:p>
            </p:txBody>
          </p:sp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292" y="5879068"/>
                <a:ext cx="1421914" cy="199284"/>
              </a:xfrm>
              <a:prstGeom prst="rect">
                <a:avLst/>
              </a:prstGeom>
            </p:spPr>
          </p:pic>
        </p:grpSp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35" y="5105400"/>
            <a:ext cx="180976" cy="21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Topology-tracking algorithm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7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849" y="1219200"/>
            <a:ext cx="8419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</a:t>
            </a:r>
            <a:r>
              <a:rPr lang="en-US" sz="1600" b="1" dirty="0" smtClean="0"/>
              <a:t>Alternating-direction method of multipliers (ADMM)</a:t>
            </a:r>
            <a:r>
              <a:rPr lang="en-US" sz="1600" dirty="0" smtClean="0"/>
              <a:t>, e.g., [Bertsekas-Tsitsiklis’89]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3478" y="1828800"/>
            <a:ext cx="7811292" cy="2676701"/>
            <a:chOff x="381000" y="1524000"/>
            <a:chExt cx="7811292" cy="2676701"/>
          </a:xfrm>
        </p:grpSpPr>
        <p:sp>
          <p:nvSpPr>
            <p:cNvPr id="21" name="TextBox 20"/>
            <p:cNvSpPr txBox="1"/>
            <p:nvPr/>
          </p:nvSpPr>
          <p:spPr>
            <a:xfrm>
              <a:off x="381000" y="1524000"/>
              <a:ext cx="21467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Each time interval</a:t>
              </a:r>
              <a:endParaRPr lang="en-US" sz="1600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145" y="3333766"/>
              <a:ext cx="6245476" cy="86693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620000" y="3714766"/>
              <a:ext cx="57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3366FF"/>
                </a:buClr>
              </a:pPr>
              <a:r>
                <a:rPr lang="en-US" sz="1600" dirty="0" smtClean="0"/>
                <a:t>(P2)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4690" y="270723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Acquire new data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985911" y="237985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Recursively update data sample (cross-)correlations  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844818" y="2724166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Solve (P2) using ADMM</a:t>
            </a:r>
            <a:endParaRPr lang="en-US" sz="1200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23" y="1922657"/>
            <a:ext cx="1038577" cy="19782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1" y="2777789"/>
            <a:ext cx="189089" cy="139566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13" y="2817301"/>
            <a:ext cx="1660325" cy="436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68490" y="2650790"/>
            <a:ext cx="1752600" cy="4374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mbx10" charset="0"/>
              <a:ea typeface="ＭＳ Ｐゴシック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960513" y="2331879"/>
            <a:ext cx="2133600" cy="10470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mbx10" charset="0"/>
              <a:ea typeface="ＭＳ Ｐゴシック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839178" y="2647966"/>
            <a:ext cx="1865489" cy="437444"/>
          </a:xfrm>
          <a:prstGeom prst="rect">
            <a:avLst/>
          </a:prstGeom>
          <a:noFill/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mbx10" charset="0"/>
              <a:ea typeface="ＭＳ Ｐゴシック" charset="0"/>
            </a:endParaRP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 bwMode="auto">
          <a:xfrm>
            <a:off x="2221090" y="2869512"/>
            <a:ext cx="725311" cy="42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113867" y="2873745"/>
            <a:ext cx="725311" cy="42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747000" y="2873745"/>
            <a:ext cx="725311" cy="42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66" y="2560479"/>
            <a:ext cx="537634" cy="23041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23333" y="4800600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sz="1600" dirty="0" smtClean="0"/>
              <a:t> Attractive features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92908" y="5140393"/>
            <a:ext cx="74815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500" dirty="0" smtClean="0"/>
              <a:t>Provably convergent, close-form updates (unconstrained LS and soft-</a:t>
            </a:r>
            <a:r>
              <a:rPr lang="en-US" sz="1500" dirty="0" err="1" smtClean="0"/>
              <a:t>thresholding</a:t>
            </a:r>
            <a:r>
              <a:rPr lang="en-US" sz="1500" dirty="0" smtClean="0"/>
              <a:t>)</a:t>
            </a:r>
            <a:endParaRPr lang="en-US" sz="1500" dirty="0"/>
          </a:p>
        </p:txBody>
      </p:sp>
      <p:sp>
        <p:nvSpPr>
          <p:cNvPr id="42" name="TextBox 41"/>
          <p:cNvSpPr txBox="1"/>
          <p:nvPr/>
        </p:nvSpPr>
        <p:spPr>
          <a:xfrm>
            <a:off x="792908" y="5528846"/>
            <a:ext cx="58272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366FF"/>
              </a:buClr>
              <a:buFont typeface="Wingdings" charset="2"/>
              <a:buChar char="Ø"/>
            </a:pPr>
            <a:r>
              <a:rPr lang="en-US" sz="1500" dirty="0" smtClean="0"/>
              <a:t>Fixed computational cost and memory storage requirement per </a:t>
            </a:r>
            <a:endParaRPr lang="en-US" sz="1500" dirty="0"/>
          </a:p>
        </p:txBody>
      </p: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23" y="5610578"/>
            <a:ext cx="1038577" cy="1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1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ADMM iterations</a:t>
            </a: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14255D-2C00-43B7-B30C-81914BFA9C43}" type="slidenum">
              <a:rPr lang="en-US" altLang="en-US" smtClean="0">
                <a:ea typeface="ＭＳ Ｐゴシック"/>
                <a:cs typeface="ＭＳ Ｐゴシック"/>
              </a:rPr>
              <a:pPr/>
              <a:t>8</a:t>
            </a:fld>
            <a:endParaRPr lang="en-US" altLang="en-US" smtClean="0">
              <a:ea typeface="ＭＳ Ｐゴシック"/>
              <a:cs typeface="ＭＳ Ｐゴシック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1219200"/>
            <a:ext cx="8305800" cy="2209800"/>
            <a:chOff x="457200" y="1295400"/>
            <a:chExt cx="8305800" cy="2209800"/>
          </a:xfrm>
        </p:grpSpPr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989" y="1447800"/>
              <a:ext cx="6870023" cy="1847273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 bwMode="auto">
            <a:xfrm>
              <a:off x="457200" y="1295400"/>
              <a:ext cx="8305800" cy="2209800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3752601"/>
            <a:ext cx="7562054" cy="2114799"/>
            <a:chOff x="457200" y="3752601"/>
            <a:chExt cx="7562054" cy="2114799"/>
          </a:xfrm>
        </p:grpSpPr>
        <p:grpSp>
          <p:nvGrpSpPr>
            <p:cNvPr id="12" name="Group 11"/>
            <p:cNvGrpSpPr/>
            <p:nvPr/>
          </p:nvGrpSpPr>
          <p:grpSpPr>
            <a:xfrm>
              <a:off x="457200" y="3752601"/>
              <a:ext cx="7562054" cy="794266"/>
              <a:chOff x="457200" y="3676401"/>
              <a:chExt cx="7562054" cy="79426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57200" y="3676401"/>
                <a:ext cx="7562054" cy="438399"/>
                <a:chOff x="457200" y="3579226"/>
                <a:chExt cx="7562054" cy="438399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7200" y="3581400"/>
                  <a:ext cx="5647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q"/>
                  </a:pPr>
                  <a:r>
                    <a:rPr lang="en-US" sz="1600" dirty="0" smtClean="0"/>
                    <a:t>Sequential data terms:                            ,                         ,  </a:t>
                  </a:r>
                  <a:endParaRPr lang="en-US" sz="1600" dirty="0"/>
                </a:p>
              </p:txBody>
            </p:sp>
            <p:pic>
              <p:nvPicPr>
                <p:cNvPr id="7" name="Picture 6" descr="latex-image-1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0400" y="3579226"/>
                  <a:ext cx="1660325" cy="436225"/>
                </a:xfrm>
                <a:prstGeom prst="rect">
                  <a:avLst/>
                </a:prstGeom>
              </p:spPr>
            </p:pic>
            <p:pic>
              <p:nvPicPr>
                <p:cNvPr id="8" name="Picture 7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11045" y="3581400"/>
                  <a:ext cx="1362089" cy="436225"/>
                </a:xfrm>
                <a:prstGeom prst="rect">
                  <a:avLst/>
                </a:prstGeom>
              </p:spPr>
            </p:pic>
            <p:pic>
              <p:nvPicPr>
                <p:cNvPr id="9" name="Picture 8" descr="latex-image-1.pdf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1800" y="3581400"/>
                  <a:ext cx="1237454" cy="436225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/>
              <p:cNvSpPr txBox="1"/>
              <p:nvPr/>
            </p:nvSpPr>
            <p:spPr>
              <a:xfrm>
                <a:off x="726171" y="4132113"/>
                <a:ext cx="26939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dirty="0" smtClean="0"/>
                  <a:t>can be updated recursively: </a:t>
                </a:r>
                <a:endParaRPr lang="en-US" sz="1600" dirty="0"/>
              </a:p>
            </p:txBody>
          </p:sp>
        </p:grp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0750" y="4717665"/>
              <a:ext cx="1973250" cy="768735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5754" y="5528846"/>
              <a:ext cx="2413523" cy="338554"/>
              <a:chOff x="6364758" y="5300133"/>
              <a:chExt cx="2413523" cy="338554"/>
            </a:xfrm>
          </p:grpSpPr>
          <p:pic>
            <p:nvPicPr>
              <p:cNvPr id="14" name="Picture 13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4758" y="5352105"/>
                <a:ext cx="479895" cy="24883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6835423" y="5300133"/>
                <a:ext cx="1646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3366FF"/>
                  </a:buClr>
                </a:pPr>
                <a:r>
                  <a:rPr lang="en-US" sz="1600" dirty="0" smtClean="0"/>
                  <a:t>denotes row </a:t>
                </a:r>
                <a:r>
                  <a:rPr lang="en-US" sz="1600" i="1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sz="1600" dirty="0" smtClean="0"/>
                  <a:t> of   </a:t>
                </a:r>
                <a:endParaRPr lang="en-US" sz="1600" dirty="0"/>
              </a:p>
            </p:txBody>
          </p:sp>
          <p:pic>
            <p:nvPicPr>
              <p:cNvPr id="16" name="Picture 15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9446" y="5395618"/>
                <a:ext cx="248835" cy="1836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53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457200" y="261938"/>
            <a:ext cx="8229600" cy="881062"/>
          </a:xfrm>
        </p:spPr>
        <p:txBody>
          <a:bodyPr/>
          <a:lstStyle/>
          <a:p>
            <a:pPr eaLnBrk="1" hangingPunct="1"/>
            <a:r>
              <a:rPr lang="en-US" sz="3800" dirty="0" smtClean="0">
                <a:cs typeface="ＭＳ Ｐゴシック"/>
              </a:rPr>
              <a:t>Simulation setup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688" y="6172200"/>
            <a:ext cx="8875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1200" dirty="0">
              <a:solidFill>
                <a:schemeClr val="accent6"/>
              </a:solidFill>
              <a:latin typeface="cmbx10" charset="0"/>
              <a:ea typeface="ＭＳ Ｐゴシック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058730"/>
            <a:ext cx="7214550" cy="770070"/>
            <a:chOff x="381000" y="724324"/>
            <a:chExt cx="7214550" cy="770070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914400"/>
              <a:ext cx="5698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</a:t>
              </a:r>
              <a:r>
                <a:rPr lang="en-US" sz="1600" dirty="0" err="1" smtClean="0"/>
                <a:t>Kronecker</a:t>
              </a:r>
              <a:r>
                <a:rPr lang="en-US" sz="1600" dirty="0" smtClean="0"/>
                <a:t> graph [</a:t>
              </a:r>
              <a:r>
                <a:rPr lang="en-US" sz="1600" dirty="0" err="1" smtClean="0"/>
                <a:t>Leskovec</a:t>
              </a:r>
              <a:r>
                <a:rPr lang="en-US" sz="1600" dirty="0" smtClean="0"/>
                <a:t> et al’10]:  N = 64, seed graph</a:t>
              </a:r>
              <a:endParaRPr lang="en-US" sz="1600" dirty="0"/>
            </a:p>
          </p:txBody>
        </p: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724324"/>
              <a:ext cx="1575750" cy="770070"/>
            </a:xfrm>
            <a:prstGeom prst="rect">
              <a:avLst/>
            </a:prstGeom>
          </p:spPr>
        </p:pic>
      </p:grpSp>
      <p:grpSp>
        <p:nvGrpSpPr>
          <p:cNvPr id="39942" name="Group 39941"/>
          <p:cNvGrpSpPr/>
          <p:nvPr/>
        </p:nvGrpSpPr>
        <p:grpSpPr>
          <a:xfrm>
            <a:off x="457200" y="5334000"/>
            <a:ext cx="6764786" cy="338554"/>
            <a:chOff x="762000" y="5257800"/>
            <a:chExt cx="6764786" cy="338554"/>
          </a:xfrm>
        </p:grpSpPr>
        <p:sp>
          <p:nvSpPr>
            <p:cNvPr id="30" name="TextBox 29"/>
            <p:cNvSpPr txBox="1"/>
            <p:nvPr/>
          </p:nvSpPr>
          <p:spPr>
            <a:xfrm>
              <a:off x="762000" y="5257800"/>
              <a:ext cx="41729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3366FF"/>
                </a:buClr>
                <a:buFont typeface="Wingdings" charset="2"/>
                <a:buChar char="q"/>
              </a:pPr>
              <a:r>
                <a:rPr lang="en-US" sz="1600" dirty="0" smtClean="0"/>
                <a:t>               cascades,                                ,  </a:t>
              </a:r>
              <a:endParaRPr lang="en-US" sz="1600" dirty="0"/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843" y="5378057"/>
              <a:ext cx="587078" cy="150809"/>
            </a:xfrm>
            <a:prstGeom prst="rect">
              <a:avLst/>
            </a:prstGeom>
          </p:spPr>
        </p:pic>
        <p:pic>
          <p:nvPicPr>
            <p:cNvPr id="39936" name="Picture 3993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111" y="5300515"/>
              <a:ext cx="1648829" cy="272415"/>
            </a:xfrm>
            <a:prstGeom prst="rect">
              <a:avLst/>
            </a:prstGeom>
          </p:spPr>
        </p:pic>
        <p:pic>
          <p:nvPicPr>
            <p:cNvPr id="39941" name="Picture 3994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5114" y="5340501"/>
              <a:ext cx="2541672" cy="24291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81000" y="2057400"/>
            <a:ext cx="8458200" cy="2743200"/>
            <a:chOff x="381000" y="2057400"/>
            <a:chExt cx="8458200" cy="2743200"/>
          </a:xfrm>
        </p:grpSpPr>
        <p:grpSp>
          <p:nvGrpSpPr>
            <p:cNvPr id="27" name="Group 26"/>
            <p:cNvGrpSpPr/>
            <p:nvPr/>
          </p:nvGrpSpPr>
          <p:grpSpPr>
            <a:xfrm>
              <a:off x="381000" y="2057400"/>
              <a:ext cx="8458200" cy="2590800"/>
              <a:chOff x="381000" y="1600200"/>
              <a:chExt cx="8458200" cy="25908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81000" y="1600200"/>
                <a:ext cx="4800600" cy="338554"/>
                <a:chOff x="762000" y="1828800"/>
                <a:chExt cx="4800600" cy="338554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762000" y="1828800"/>
                  <a:ext cx="354456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q"/>
                  </a:pPr>
                  <a:r>
                    <a:rPr lang="en-US" sz="1600" dirty="0" smtClean="0"/>
                    <a:t> Non-zero edge weights varied for </a:t>
                  </a:r>
                  <a:endParaRPr lang="en-US" sz="1600" dirty="0"/>
                </a:p>
              </p:txBody>
            </p:sp>
            <p:pic>
              <p:nvPicPr>
                <p:cNvPr id="5" name="Picture 4" descr="latex-image-1.pdf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2500" y="1923095"/>
                  <a:ext cx="1250100" cy="189589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990600" y="2133600"/>
                <a:ext cx="2955258" cy="338554"/>
                <a:chOff x="990600" y="2590800"/>
                <a:chExt cx="2955258" cy="338554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990600" y="2590800"/>
                  <a:ext cx="3476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Ø"/>
                  </a:pPr>
                  <a:r>
                    <a:rPr lang="en-US" sz="1600" dirty="0" smtClean="0"/>
                    <a:t> </a:t>
                  </a:r>
                  <a:endParaRPr lang="en-US" sz="1600" dirty="0"/>
                </a:p>
              </p:txBody>
            </p:sp>
            <p:pic>
              <p:nvPicPr>
                <p:cNvPr id="8" name="Picture 7" descr="latex-image-1.pdf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71600" y="2633255"/>
                  <a:ext cx="2574258" cy="293269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990600" y="2514600"/>
                <a:ext cx="3313728" cy="1207532"/>
                <a:chOff x="990600" y="2602468"/>
                <a:chExt cx="3313728" cy="1207532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990600" y="2602468"/>
                  <a:ext cx="331372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3366FF"/>
                    </a:buClr>
                    <a:buFont typeface="Wingdings" charset="2"/>
                    <a:buChar char="Ø"/>
                  </a:pPr>
                  <a:r>
                    <a:rPr lang="en-US" sz="1600" dirty="0" smtClean="0"/>
                    <a:t> Uniform random selection from</a:t>
                  </a:r>
                  <a:endParaRPr lang="en-US" sz="1600" dirty="0"/>
                </a:p>
              </p:txBody>
            </p:sp>
            <p:pic>
              <p:nvPicPr>
                <p:cNvPr id="13" name="Picture 12" descr="latex-image-1.pdf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0" y="2996707"/>
                  <a:ext cx="2100555" cy="813293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1042496" y="3821668"/>
                <a:ext cx="36215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3366FF"/>
                  </a:buClr>
                  <a:buFont typeface="Wingdings" charset="2"/>
                  <a:buChar char="Ø"/>
                </a:pPr>
                <a:r>
                  <a:rPr lang="en-US" sz="1600" dirty="0" smtClean="0"/>
                  <a:t> Non-smooth edge weight variation</a:t>
                </a:r>
                <a:endParaRPr lang="en-US" sz="1600" dirty="0"/>
              </a:p>
            </p:txBody>
          </p:sp>
          <p:pic>
            <p:nvPicPr>
              <p:cNvPr id="21" name="Picture 20" descr="nonsmoothweights200.pdf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11" t="26078" r="15107" b="27799"/>
              <a:stretch/>
            </p:blipFill>
            <p:spPr>
              <a:xfrm>
                <a:off x="5415409" y="2133600"/>
                <a:ext cx="3423791" cy="2057400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 bwMode="auto">
            <a:xfrm>
              <a:off x="5410200" y="2514600"/>
              <a:ext cx="3429000" cy="22860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mbx10" charset="0"/>
                <a:ea typeface="ＭＳ Ｐゴシック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1DA63-2E2C-4AF5-A56B-8C40762A25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 bwMode="auto">
          <a:xfrm flipV="1">
            <a:off x="4664000" y="3581400"/>
            <a:ext cx="593800" cy="86674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58"/>
  <p:tag name="DEFAULTHEIGHT" val="329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ＭＳ Ｐゴシック"/>
        <a:cs typeface=""/>
      </a:majorFont>
      <a:minorFont>
        <a:latin typeface="cmbx10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mbx10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mbx10" charset="0"/>
            <a:ea typeface="ＭＳ Ｐゴシック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48722</TotalTime>
  <Words>840</Words>
  <Application>Microsoft Macintosh PowerPoint</Application>
  <PresentationFormat>Letter Paper (8.5x11 in)</PresentationFormat>
  <Paragraphs>144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Edge</vt:lpstr>
      <vt:lpstr>Dynamic Structural Equation Models for Tracking Cascades over Social Networks</vt:lpstr>
      <vt:lpstr>Context and motivation</vt:lpstr>
      <vt:lpstr>Contributions in context</vt:lpstr>
      <vt:lpstr>Cascades over dynamic networks</vt:lpstr>
      <vt:lpstr>Model and problem statement</vt:lpstr>
      <vt:lpstr>Exponentially-weighted LS criterion</vt:lpstr>
      <vt:lpstr>Topology-tracking algorithm</vt:lpstr>
      <vt:lpstr>ADMM iterations</vt:lpstr>
      <vt:lpstr>Simulation setup</vt:lpstr>
      <vt:lpstr>Simulation results</vt:lpstr>
      <vt:lpstr>The rise of Kim Jong-un</vt:lpstr>
      <vt:lpstr>LinkedIn goes public</vt:lpstr>
      <vt:lpstr>Conclusions</vt:lpstr>
      <vt:lpstr>ADMM closed-form updates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Baingana</dc:creator>
  <cp:lastModifiedBy>Gonzalo Mateos</cp:lastModifiedBy>
  <cp:revision>1277</cp:revision>
  <cp:lastPrinted>1601-01-01T00:00:00Z</cp:lastPrinted>
  <dcterms:created xsi:type="dcterms:W3CDTF">1601-01-01T00:00:00Z</dcterms:created>
  <dcterms:modified xsi:type="dcterms:W3CDTF">2013-12-17T21:33:14Z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