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6" r:id="rId3"/>
    <p:sldId id="368" r:id="rId4"/>
    <p:sldId id="362" r:id="rId5"/>
    <p:sldId id="363" r:id="rId6"/>
    <p:sldId id="344" r:id="rId7"/>
    <p:sldId id="371" r:id="rId8"/>
    <p:sldId id="372" r:id="rId9"/>
    <p:sldId id="353" r:id="rId10"/>
    <p:sldId id="366" r:id="rId11"/>
    <p:sldId id="369" r:id="rId12"/>
    <p:sldId id="370" r:id="rId13"/>
    <p:sldId id="361" r:id="rId14"/>
    <p:sldId id="373" r:id="rId15"/>
    <p:sldId id="365" r:id="rId16"/>
    <p:sldId id="348" r:id="rId17"/>
    <p:sldId id="374" r:id="rId18"/>
  </p:sldIdLst>
  <p:sldSz cx="9144000" cy="6858000" type="letter"/>
  <p:notesSz cx="7010400" cy="92964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FF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1925" autoAdjust="0"/>
  </p:normalViewPr>
  <p:slideViewPr>
    <p:cSldViewPr>
      <p:cViewPr>
        <p:scale>
          <a:sx n="80" d="100"/>
          <a:sy n="80" d="100"/>
        </p:scale>
        <p:origin x="-21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5AF3C0D-B294-4701-AE1F-BA4E7879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6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834660A-5762-4247-8555-BDBC23F9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0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40B489-A11E-4D50-8ECC-BDD25568F0ED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3A70EE-5661-49F9-98AD-701D19EC37B6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7C7F8-638A-4880-A0F2-90D730AD2709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1611FC-FC15-452E-802D-65A9AC3F37B3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1611FC-FC15-452E-802D-65A9AC3F37B3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baseline="0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1BFA4-6296-4F58-AD27-6B51EAFA5BC9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1BFA4-6296-4F58-AD27-6B51EAFA5BC9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9624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latin typeface="cmbx10" charset="0"/>
              <a:ea typeface="ＭＳ Ｐゴシック" charset="0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cmbx1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71628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E6B7-CA46-426B-B2C7-4B5C5899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B05F-EC9F-426C-82E6-F55FEB74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8741-F426-43DD-9CA6-C78C26FA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7C1A-8CE9-4476-BF10-6967976E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F39-6538-4E60-8CE5-6C174E48D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5748-AA14-4197-BC84-EE89EC6ED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7F67-AF04-4F9B-862B-F60D44592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A5F8-38D4-4D36-909D-123CB7A2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DA63-2E2C-4AF5-A56B-8C40762A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FA4C-A273-42C3-B9DE-2227617C6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A60F-B89F-4024-AE69-EF435934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841C45-9D3B-40AE-B750-45E24AC49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latin typeface="cmbx10" charset="0"/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image" Target="../media/image83.emf"/><Relationship Id="rId13" Type="http://schemas.openxmlformats.org/officeDocument/2006/relationships/image" Target="../media/image84.emf"/><Relationship Id="rId14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0" Type="http://schemas.openxmlformats.org/officeDocument/2006/relationships/image" Target="../media/image8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image" Target="../media/image39.emf"/><Relationship Id="rId13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26.emf"/><Relationship Id="rId10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038600"/>
            <a:ext cx="735965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b="1" i="1" dirty="0" smtClean="0">
                <a:solidFill>
                  <a:srgbClr val="0000CC"/>
                </a:solidFill>
                <a:cs typeface="ＭＳ Ｐゴシック"/>
              </a:rPr>
              <a:t>Brian Baingana, Gonzalo </a:t>
            </a:r>
            <a:r>
              <a:rPr lang="en-US" sz="1800" b="1" i="1" dirty="0" err="1" smtClean="0">
                <a:solidFill>
                  <a:srgbClr val="0000CC"/>
                </a:solidFill>
                <a:cs typeface="ＭＳ Ｐゴシック"/>
              </a:rPr>
              <a:t>Mateos</a:t>
            </a:r>
            <a:r>
              <a:rPr lang="en-US" sz="1800" b="1" i="1" dirty="0" smtClean="0">
                <a:solidFill>
                  <a:srgbClr val="0000CC"/>
                </a:solidFill>
                <a:cs typeface="ＭＳ Ｐゴシック"/>
              </a:rPr>
              <a:t> and </a:t>
            </a:r>
            <a:r>
              <a:rPr lang="en-US" sz="1800" b="1" i="1" dirty="0" err="1" smtClean="0">
                <a:solidFill>
                  <a:srgbClr val="0000CC"/>
                </a:solidFill>
                <a:cs typeface="ＭＳ Ｐゴシック"/>
              </a:rPr>
              <a:t>Georgios</a:t>
            </a:r>
            <a:r>
              <a:rPr lang="en-US" sz="1800" b="1" i="1" dirty="0" smtClean="0">
                <a:solidFill>
                  <a:srgbClr val="0000CC"/>
                </a:solidFill>
                <a:cs typeface="ＭＳ Ｐゴシック"/>
              </a:rPr>
              <a:t> B. </a:t>
            </a:r>
            <a:r>
              <a:rPr lang="en-US" sz="1800" b="1" i="1" dirty="0" err="1" smtClean="0">
                <a:solidFill>
                  <a:srgbClr val="0000CC"/>
                </a:solidFill>
                <a:cs typeface="ＭＳ Ｐゴシック"/>
              </a:rPr>
              <a:t>Giannakis</a:t>
            </a:r>
            <a:endParaRPr lang="en-US" sz="1800" b="1" i="1" dirty="0" smtClean="0">
              <a:solidFill>
                <a:srgbClr val="0000CC"/>
              </a:solidFill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i="1" dirty="0" smtClean="0">
              <a:solidFill>
                <a:srgbClr val="0000CC"/>
              </a:solidFill>
              <a:cs typeface="ＭＳ Ｐゴシック"/>
            </a:endParaRP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/>
          <a:srcRect t="-1205" r="9756"/>
          <a:stretch>
            <a:fillRect/>
          </a:stretch>
        </p:blipFill>
        <p:spPr bwMode="auto">
          <a:xfrm>
            <a:off x="457200" y="60960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229600" cy="762000"/>
          </a:xfrm>
          <a:extLst/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ＭＳ Ｐゴシック"/>
              </a:rPr>
              <a:t>A Proximal Gradient Algorithm for Tracking Cascades over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4797623"/>
            <a:ext cx="6947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Acknowledgments: NSF ECCS Grant No. 1202135 and NSF AST Grant No. 1247885</a:t>
            </a:r>
            <a:endParaRPr lang="en-US" sz="14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324600" y="5867400"/>
            <a:ext cx="1688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</a:rPr>
              <a:t>May </a:t>
            </a:r>
            <a:r>
              <a:rPr lang="en-US" i="1" dirty="0">
                <a:solidFill>
                  <a:srgbClr val="0000CC"/>
                </a:solidFill>
              </a:rPr>
              <a:t>8</a:t>
            </a:r>
            <a:r>
              <a:rPr lang="en-US" i="1" dirty="0" smtClean="0">
                <a:solidFill>
                  <a:srgbClr val="0000CC"/>
                </a:solidFill>
              </a:rPr>
              <a:t>, 2014</a:t>
            </a:r>
          </a:p>
          <a:p>
            <a:r>
              <a:rPr lang="en-US" i="1" dirty="0" smtClean="0">
                <a:solidFill>
                  <a:srgbClr val="0000CC"/>
                </a:solidFill>
              </a:rPr>
              <a:t>Florence, Italy</a:t>
            </a:r>
            <a:endParaRPr lang="en-US" i="1" dirty="0">
              <a:solidFill>
                <a:srgbClr val="0000CC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08650" y="76200"/>
            <a:ext cx="3276600" cy="990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4" descr="ICASSP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55575"/>
            <a:ext cx="3133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Simulation results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12" name="Picture 11" descr="hma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4064000" cy="3746500"/>
          </a:xfrm>
          <a:prstGeom prst="rect">
            <a:avLst/>
          </a:prstGeom>
        </p:spPr>
      </p:pic>
      <p:grpSp>
        <p:nvGrpSpPr>
          <p:cNvPr id="39950" name="Group 39949"/>
          <p:cNvGrpSpPr/>
          <p:nvPr/>
        </p:nvGrpSpPr>
        <p:grpSpPr>
          <a:xfrm>
            <a:off x="5387412" y="4572000"/>
            <a:ext cx="3146988" cy="1080566"/>
            <a:chOff x="4419600" y="3897868"/>
            <a:chExt cx="3146988" cy="1080566"/>
          </a:xfrm>
        </p:grpSpPr>
        <p:sp>
          <p:nvSpPr>
            <p:cNvPr id="39948" name="TextBox 39947"/>
            <p:cNvSpPr txBox="1"/>
            <p:nvPr/>
          </p:nvSpPr>
          <p:spPr>
            <a:xfrm>
              <a:off x="4419600" y="3897868"/>
              <a:ext cx="2185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Error performance</a:t>
              </a:r>
              <a:endParaRPr lang="en-US" sz="1600" dirty="0"/>
            </a:p>
          </p:txBody>
        </p:sp>
        <p:pic>
          <p:nvPicPr>
            <p:cNvPr id="39949" name="Picture 3994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403743"/>
              <a:ext cx="2689788" cy="574691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385441"/>
            <a:ext cx="5045751" cy="35581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7200" y="1143000"/>
            <a:ext cx="4343400" cy="795754"/>
            <a:chOff x="457200" y="1143000"/>
            <a:chExt cx="4343400" cy="795754"/>
          </a:xfrm>
        </p:grpSpPr>
        <p:grpSp>
          <p:nvGrpSpPr>
            <p:cNvPr id="39938" name="Group 39937"/>
            <p:cNvGrpSpPr/>
            <p:nvPr/>
          </p:nvGrpSpPr>
          <p:grpSpPr>
            <a:xfrm>
              <a:off x="457200" y="1143000"/>
              <a:ext cx="4343400" cy="795754"/>
              <a:chOff x="457200" y="1078468"/>
              <a:chExt cx="2467342" cy="79575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7200" y="1078468"/>
                <a:ext cx="2467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Algorithm parameters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8969" y="1535668"/>
                <a:ext cx="347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50" y="1685925"/>
              <a:ext cx="20828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79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The rise of Kim Jong-un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8" name="Picture 7" descr="jstsp_fig_kim_edges_vs_tim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02" y="3161929"/>
            <a:ext cx="4195498" cy="30102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2667000"/>
            <a:ext cx="5257800" cy="3429000"/>
            <a:chOff x="377394" y="2891994"/>
            <a:chExt cx="4274412" cy="2518206"/>
          </a:xfrm>
        </p:grpSpPr>
        <p:pic>
          <p:nvPicPr>
            <p:cNvPr id="4" name="Picture 3" descr="kju_1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394" y="3124200"/>
              <a:ext cx="2061006" cy="2061006"/>
            </a:xfrm>
            <a:prstGeom prst="rect">
              <a:avLst/>
            </a:prstGeom>
          </p:spPr>
        </p:pic>
        <p:pic>
          <p:nvPicPr>
            <p:cNvPr id="5" name="Picture 4" descr="kju_4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2891994"/>
              <a:ext cx="2061006" cy="20610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35974" y="5097878"/>
              <a:ext cx="119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 = 10 weeks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102423"/>
              <a:ext cx="119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 = 40 weeks</a:t>
              </a:r>
              <a:endParaRPr lang="en-US" sz="1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066800"/>
            <a:ext cx="657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/>
              <a:t>W</a:t>
            </a:r>
            <a:r>
              <a:rPr lang="en-US" sz="1600" dirty="0" smtClean="0"/>
              <a:t>eb mentions of </a:t>
            </a:r>
            <a:r>
              <a:rPr lang="en-US" sz="1600" b="1" dirty="0" smtClean="0"/>
              <a:t>“Kim Jong-un”</a:t>
            </a:r>
            <a:r>
              <a:rPr lang="en-US" sz="1600" dirty="0" smtClean="0"/>
              <a:t> tracked from March’11 to Feb.’12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5186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N = 360 websites, C = 466 cascades, T = 45 weeks</a:t>
            </a:r>
            <a:endParaRPr lang="en-US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355600" y="6350000"/>
            <a:ext cx="711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Data</a:t>
            </a:r>
            <a:r>
              <a:rPr lang="en-US" sz="1400" dirty="0">
                <a:latin typeface="Arial" charset="0"/>
              </a:rPr>
              <a:t>: </a:t>
            </a:r>
            <a:r>
              <a:rPr lang="en-US" sz="1400" dirty="0" smtClean="0">
                <a:latin typeface="Arial" charset="0"/>
              </a:rPr>
              <a:t>SNAP’s “Web and blog datasets”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snap.stanford.edu</a:t>
            </a:r>
            <a:r>
              <a:rPr lang="en-US" sz="1400" dirty="0"/>
              <a:t>/</a:t>
            </a:r>
            <a:r>
              <a:rPr lang="en-US" sz="1400" dirty="0" err="1"/>
              <a:t>infopath</a:t>
            </a:r>
            <a:r>
              <a:rPr lang="en-US" sz="1400" dirty="0"/>
              <a:t>/</a:t>
            </a:r>
            <a:r>
              <a:rPr lang="en-US" sz="1400" dirty="0" err="1"/>
              <a:t>data.html</a:t>
            </a:r>
            <a:endParaRPr lang="en-US" sz="1400" dirty="0"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828800"/>
            <a:ext cx="2036736" cy="12693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26411" y="1509889"/>
            <a:ext cx="3135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C0000"/>
                </a:solidFill>
              </a:rPr>
              <a:t>Kim Jong-un – Supreme leader of N. Korea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133600" y="2819400"/>
            <a:ext cx="1143000" cy="6096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22815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Increased media frenzy following Kim Jong-</a:t>
            </a:r>
            <a:r>
              <a:rPr lang="en-US" sz="1200" dirty="0" err="1" smtClean="0"/>
              <a:t>un’s</a:t>
            </a:r>
            <a:r>
              <a:rPr lang="en-US" sz="1200" dirty="0" smtClean="0"/>
              <a:t> ascent to power in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04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LinkedIn goes public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63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Tracking phrase </a:t>
            </a:r>
            <a:r>
              <a:rPr lang="en-US" sz="1600" b="1" dirty="0" smtClean="0"/>
              <a:t>“Reid Hoffman”</a:t>
            </a:r>
            <a:r>
              <a:rPr lang="en-US" sz="1600" dirty="0" smtClean="0"/>
              <a:t> between March’11 and Feb.’12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5083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N = 125 websites, C = 85 cascades, T = 41 weeks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286000"/>
            <a:ext cx="4495800" cy="2971800"/>
            <a:chOff x="481831" y="3505200"/>
            <a:chExt cx="4150074" cy="2517577"/>
          </a:xfrm>
        </p:grpSpPr>
        <p:pic>
          <p:nvPicPr>
            <p:cNvPr id="2" name="Picture 1" descr="A4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505200"/>
              <a:ext cx="2117305" cy="2117305"/>
            </a:xfrm>
            <a:prstGeom prst="rect">
              <a:avLst/>
            </a:prstGeom>
          </p:spPr>
        </p:pic>
        <p:pic>
          <p:nvPicPr>
            <p:cNvPr id="3" name="Picture 2" descr="A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1" y="3657600"/>
              <a:ext cx="1880369" cy="188036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5715000"/>
              <a:ext cx="1147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  <a:r>
                <a:rPr lang="en-US" sz="1400" dirty="0" smtClean="0"/>
                <a:t> = 5  weeks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4598" y="5712023"/>
              <a:ext cx="119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  <a:r>
                <a:rPr lang="en-US" sz="1400" dirty="0" smtClean="0"/>
                <a:t> = 30 weeks</a:t>
              </a:r>
              <a:endParaRPr lang="en-US" sz="1400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355600" y="6350000"/>
            <a:ext cx="711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Data</a:t>
            </a:r>
            <a:r>
              <a:rPr lang="en-US" sz="1400" dirty="0">
                <a:latin typeface="Arial" charset="0"/>
              </a:rPr>
              <a:t>: </a:t>
            </a:r>
            <a:r>
              <a:rPr lang="en-US" sz="1400" dirty="0" smtClean="0">
                <a:latin typeface="Arial" charset="0"/>
              </a:rPr>
              <a:t>SNAP’s “Web and blog datasets”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snap.stanford.edu</a:t>
            </a:r>
            <a:r>
              <a:rPr lang="en-US" sz="1400" dirty="0"/>
              <a:t>/</a:t>
            </a:r>
            <a:r>
              <a:rPr lang="en-US" sz="1400" dirty="0" err="1"/>
              <a:t>infopath</a:t>
            </a:r>
            <a:r>
              <a:rPr lang="en-US" sz="1400" dirty="0"/>
              <a:t>/</a:t>
            </a:r>
            <a:r>
              <a:rPr lang="en-US" sz="1400" dirty="0" err="1"/>
              <a:t>data.html</a:t>
            </a:r>
            <a:endParaRPr lang="en-US" sz="1400" dirty="0"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751" y="1882422"/>
            <a:ext cx="2185076" cy="66861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3581400" y="2743200"/>
            <a:ext cx="762000" cy="3048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052711" y="243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 sites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715000"/>
            <a:ext cx="8674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Datasets include other interesting “memes”: </a:t>
            </a:r>
            <a:r>
              <a:rPr lang="en-US" sz="1600" b="1" dirty="0" smtClean="0"/>
              <a:t>“Amy Winehouse”</a:t>
            </a:r>
            <a:r>
              <a:rPr lang="en-US" sz="1600" dirty="0" smtClean="0"/>
              <a:t>, </a:t>
            </a:r>
            <a:r>
              <a:rPr lang="en-US" sz="1600" b="1" dirty="0" smtClean="0"/>
              <a:t>“Syria”</a:t>
            </a:r>
            <a:r>
              <a:rPr lang="en-US" sz="1600" dirty="0" smtClean="0"/>
              <a:t>, </a:t>
            </a:r>
            <a:r>
              <a:rPr lang="en-US" sz="1600" b="1" dirty="0" smtClean="0"/>
              <a:t>“</a:t>
            </a:r>
            <a:r>
              <a:rPr lang="en-US" sz="1600" b="1" dirty="0" err="1" smtClean="0"/>
              <a:t>Wikileaks</a:t>
            </a:r>
            <a:r>
              <a:rPr lang="en-US" sz="1600" b="1" dirty="0" smtClean="0"/>
              <a:t>”</a:t>
            </a:r>
            <a:r>
              <a:rPr lang="en-US" sz="1600" dirty="0" smtClean="0"/>
              <a:t>,….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953000" y="2514600"/>
            <a:ext cx="4093199" cy="3021825"/>
            <a:chOff x="4953000" y="2514600"/>
            <a:chExt cx="4093199" cy="3021825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0" y="2514600"/>
              <a:ext cx="4093199" cy="3021825"/>
              <a:chOff x="4953000" y="2514600"/>
              <a:chExt cx="4093199" cy="302182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953000" y="2514600"/>
                <a:ext cx="4093199" cy="3021825"/>
                <a:chOff x="4974601" y="2514600"/>
                <a:chExt cx="4093199" cy="3021825"/>
              </a:xfrm>
            </p:grpSpPr>
            <p:pic>
              <p:nvPicPr>
                <p:cNvPr id="6" name="Picture 5" descr="fig_rhoffman_edges_vs_time.jp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4601" y="2514600"/>
                  <a:ext cx="4093199" cy="3021825"/>
                </a:xfrm>
                <a:prstGeom prst="rect">
                  <a:avLst/>
                </a:prstGeom>
              </p:spPr>
            </p:pic>
            <p:sp>
              <p:nvSpPr>
                <p:cNvPr id="9" name="Rectangle 8"/>
                <p:cNvSpPr/>
                <p:nvPr/>
              </p:nvSpPr>
              <p:spPr bwMode="auto">
                <a:xfrm>
                  <a:off x="5905500" y="4438650"/>
                  <a:ext cx="527050" cy="48895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mbx10" charset="0"/>
                    <a:ea typeface="ＭＳ Ｐゴシック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6324600" y="4879975"/>
                  <a:ext cx="123825" cy="73025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mbx10" charset="0"/>
                    <a:ea typeface="ＭＳ Ｐゴシック" charset="0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6117601" y="4419600"/>
                  <a:ext cx="381000" cy="76200"/>
                </a:xfrm>
                <a:prstGeom prst="straightConnector1">
                  <a:avLst/>
                </a:prstGeom>
                <a:noFill/>
                <a:ln w="152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1" name="Rectangle 20"/>
              <p:cNvSpPr/>
              <p:nvPr/>
            </p:nvSpPr>
            <p:spPr bwMode="auto">
              <a:xfrm>
                <a:off x="6426200" y="5013324"/>
                <a:ext cx="76200" cy="17462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H="1">
              <a:off x="6527800" y="4502150"/>
              <a:ext cx="3175" cy="685800"/>
            </a:xfrm>
            <a:prstGeom prst="line">
              <a:avLst/>
            </a:prstGeom>
            <a:noFill/>
            <a:ln w="381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391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Conclusions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330701-7536-434C-A276-6A3FE9C8F86D}" type="slidenum">
              <a:rPr lang="en-US" altLang="en-US" smtClean="0">
                <a:ea typeface="ＭＳ Ｐゴシック"/>
                <a:cs typeface="ＭＳ Ｐゴシック"/>
              </a:rPr>
              <a:pPr/>
              <a:t>13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6324600" y="2743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3366FF"/>
              </a:buClr>
            </a:pPr>
            <a:endParaRPr lang="en-US">
              <a:latin typeface="cmbx1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076662"/>
            <a:ext cx="8001000" cy="2657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600" dirty="0" smtClean="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Dynamic SEM 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for modeling node infection times due to cascades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Topological influences and external sources of information diffusion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Accounts for edge </a:t>
            </a:r>
            <a:r>
              <a:rPr lang="en-US" sz="1600" dirty="0" err="1" smtClean="0">
                <a:solidFill>
                  <a:srgbClr val="9B00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sparsity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 typical of social networks</a:t>
            </a:r>
          </a:p>
          <a:p>
            <a:pPr marL="342900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endParaRPr lang="en-US" sz="1600" dirty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 Proximal gradient algorithm for tracking slowly-varying network topologies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Corroborating tests with synthetic and real cascades of online social media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Key events manifested as network connectivity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2543175" cy="525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ＭＳ Ｐゴシック" pitchFamily="34" charset="-128"/>
                <a:cs typeface="+mn-cs"/>
              </a:rPr>
              <a:t>Thank You!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120" y="4038600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Ongoing and future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353" y="4391561"/>
            <a:ext cx="5211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Dynamical models </a:t>
            </a:r>
            <a:r>
              <a:rPr lang="en-US" sz="1600" dirty="0" smtClean="0"/>
              <a:t>with</a:t>
            </a:r>
            <a:r>
              <a:rPr lang="en-US" sz="1600" dirty="0" smtClean="0"/>
              <a:t> memory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err="1" smtClean="0"/>
              <a:t>Identifiabiality</a:t>
            </a:r>
            <a:r>
              <a:rPr lang="en-US" sz="1600" dirty="0" smtClean="0"/>
              <a:t> </a:t>
            </a:r>
            <a:r>
              <a:rPr lang="en-US" sz="1600" dirty="0" smtClean="0"/>
              <a:t>of sparse and dynamic SEMs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Statistical model consistency tied to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L</a:t>
            </a:r>
            <a:r>
              <a:rPr lang="en-US" sz="1600" dirty="0" smtClean="0"/>
              <a:t>arge-scale </a:t>
            </a:r>
            <a:r>
              <a:rPr lang="en-US" sz="1600" dirty="0" err="1" smtClean="0"/>
              <a:t>MapReduce</a:t>
            </a:r>
            <a:r>
              <a:rPr lang="en-US" sz="1600" dirty="0" smtClean="0"/>
              <a:t>/</a:t>
            </a:r>
            <a:r>
              <a:rPr lang="en-US" sz="1600" dirty="0" err="1" smtClean="0"/>
              <a:t>GraphLab</a:t>
            </a:r>
            <a:r>
              <a:rPr lang="en-US" sz="1600" dirty="0" smtClean="0"/>
              <a:t> implementations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Kernel extensions for network topology forecasting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3" y="4738511"/>
            <a:ext cx="190499" cy="20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14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1030070"/>
            <a:ext cx="8544234" cy="4966280"/>
            <a:chOff x="457200" y="1086514"/>
            <a:chExt cx="8544234" cy="49662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68" y="1086514"/>
              <a:ext cx="8137366" cy="49662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457200" y="1153391"/>
              <a:ext cx="8229600" cy="4779818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90600" y="2163198"/>
              <a:ext cx="6705600" cy="503802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90600" y="3505200"/>
              <a:ext cx="7543800" cy="91440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86400" y="2145268"/>
            <a:ext cx="213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90"/>
                </a:solidFill>
              </a:rPr>
              <a:t>Recursive Updates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6800" y="3429000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Parallelizable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ISTA</a:t>
            </a:r>
            <a:r>
              <a:rPr lang="en-US" sz="3800" dirty="0" smtClean="0">
                <a:cs typeface="ＭＳ Ｐゴシック"/>
              </a:rPr>
              <a:t> </a:t>
            </a:r>
            <a:r>
              <a:rPr lang="en-US" sz="3800" dirty="0" smtClean="0">
                <a:cs typeface="ＭＳ Ｐゴシック"/>
              </a:rPr>
              <a:t>iterations</a:t>
            </a:r>
          </a:p>
        </p:txBody>
      </p:sp>
    </p:spTree>
    <p:extLst>
      <p:ext uri="{BB962C8B-B14F-4D97-AF65-F5344CB8AC3E}">
        <p14:creationId xmlns:p14="http://schemas.microsoft.com/office/powerpoint/2010/main" val="114779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ADMM iterations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15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219200"/>
            <a:ext cx="8305800" cy="2209800"/>
            <a:chOff x="457200" y="1295400"/>
            <a:chExt cx="8305800" cy="2209800"/>
          </a:xfrm>
        </p:grpSpPr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89" y="1447800"/>
              <a:ext cx="6870023" cy="1847273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 bwMode="auto">
            <a:xfrm>
              <a:off x="457200" y="1295400"/>
              <a:ext cx="8305800" cy="220980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3752601"/>
            <a:ext cx="7562054" cy="2114799"/>
            <a:chOff x="457200" y="3752601"/>
            <a:chExt cx="7562054" cy="2114799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752601"/>
              <a:ext cx="7562054" cy="794266"/>
              <a:chOff x="457200" y="3676401"/>
              <a:chExt cx="7562054" cy="79426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7200" y="3676401"/>
                <a:ext cx="7562054" cy="438399"/>
                <a:chOff x="457200" y="3579226"/>
                <a:chExt cx="7562054" cy="438399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7200" y="3581400"/>
                  <a:ext cx="5647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q"/>
                  </a:pPr>
                  <a:r>
                    <a:rPr lang="en-US" sz="1600" dirty="0" smtClean="0"/>
                    <a:t>Sequential data terms:                            ,                         ,  </a:t>
                  </a:r>
                  <a:endParaRPr lang="en-US" sz="1600" dirty="0"/>
                </a:p>
              </p:txBody>
            </p:sp>
            <p:pic>
              <p:nvPicPr>
                <p:cNvPr id="7" name="Picture 6" descr="latex-image-1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3579226"/>
                  <a:ext cx="1660325" cy="436225"/>
                </a:xfrm>
                <a:prstGeom prst="rect">
                  <a:avLst/>
                </a:prstGeom>
              </p:spPr>
            </p:pic>
            <p:pic>
              <p:nvPicPr>
                <p:cNvPr id="8" name="Picture 7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11045" y="3581400"/>
                  <a:ext cx="1362089" cy="436225"/>
                </a:xfrm>
                <a:prstGeom prst="rect">
                  <a:avLst/>
                </a:prstGeom>
              </p:spPr>
            </p:pic>
            <p:pic>
              <p:nvPicPr>
                <p:cNvPr id="9" name="Picture 8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1800" y="3581400"/>
                  <a:ext cx="1237454" cy="436225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26171" y="4132113"/>
                <a:ext cx="26939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dirty="0" smtClean="0"/>
                  <a:t>can be updated recursively: </a:t>
                </a:r>
                <a:endParaRPr lang="en-US" sz="1600" dirty="0"/>
              </a:p>
            </p:txBody>
          </p: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750" y="4717665"/>
              <a:ext cx="1973250" cy="768735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5754" y="5528846"/>
              <a:ext cx="2413523" cy="338554"/>
              <a:chOff x="6364758" y="5300133"/>
              <a:chExt cx="2413523" cy="338554"/>
            </a:xfrm>
          </p:grpSpPr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758" y="5352105"/>
                <a:ext cx="479895" cy="24883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835423" y="5300133"/>
                <a:ext cx="1646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dirty="0" smtClean="0"/>
                  <a:t>denotes row </a:t>
                </a:r>
                <a:r>
                  <a:rPr lang="en-US" sz="1600" i="1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1600" dirty="0" smtClean="0"/>
                  <a:t> of   </a:t>
                </a:r>
                <a:endParaRPr lang="en-US" sz="1600" dirty="0"/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9446" y="5395618"/>
                <a:ext cx="248835" cy="1836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3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ADMM closed-form updates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F3B7C-6CEE-4E01-9FFD-4567D2B9D260}" type="slidenum">
              <a:rPr lang="en-US" altLang="en-US" smtClean="0">
                <a:ea typeface="ＭＳ Ｐゴシック"/>
                <a:cs typeface="ＭＳ Ｐゴシック"/>
              </a:rPr>
              <a:pPr/>
              <a:t>16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013936"/>
            <a:ext cx="7731757" cy="1469886"/>
            <a:chOff x="304800" y="1078468"/>
            <a:chExt cx="7731757" cy="1469886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1078468"/>
              <a:ext cx="4134465" cy="338554"/>
              <a:chOff x="609600" y="1219200"/>
              <a:chExt cx="4134465" cy="3385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09600" y="1219200"/>
                <a:ext cx="4134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Update             with equality constraints:</a:t>
                </a:r>
                <a:endParaRPr lang="en-US" sz="1600" dirty="0"/>
              </a:p>
            </p:txBody>
          </p:sp>
          <p:pic>
            <p:nvPicPr>
              <p:cNvPr id="4" name="Picture 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062" y="1300286"/>
                <a:ext cx="468047" cy="207362"/>
              </a:xfrm>
              <a:prstGeom prst="rect">
                <a:avLst/>
              </a:prstGeom>
            </p:spPr>
          </p:pic>
        </p:grp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525" y="1571978"/>
              <a:ext cx="6245475" cy="3290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1100" y="2209800"/>
              <a:ext cx="2863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66FF"/>
                </a:buClr>
              </a:pPr>
              <a:r>
                <a:rPr lang="en-US" sz="1600" dirty="0" smtClean="0"/>
                <a:t>                                              ,  </a:t>
              </a:r>
              <a:endParaRPr lang="en-US" sz="1600" dirty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222696"/>
              <a:ext cx="2854494" cy="280236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843" y="2260221"/>
              <a:ext cx="3890714" cy="2476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04800" y="2652907"/>
            <a:ext cx="4495155" cy="1212368"/>
            <a:chOff x="304800" y="2514600"/>
            <a:chExt cx="4495155" cy="1212368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514600"/>
              <a:ext cx="1120820" cy="338554"/>
              <a:chOff x="457200" y="3657600"/>
              <a:chExt cx="1120820" cy="338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" y="3657600"/>
                <a:ext cx="1120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          :</a:t>
                </a:r>
                <a:endParaRPr lang="en-US" sz="1600" dirty="0"/>
              </a:p>
            </p:txBody>
          </p:sp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701" y="3767138"/>
                <a:ext cx="456197" cy="201438"/>
              </a:xfrm>
              <a:prstGeom prst="rect">
                <a:avLst/>
              </a:prstGeom>
            </p:spPr>
          </p:pic>
        </p:grp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955" y="2803236"/>
              <a:ext cx="2909000" cy="556916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94" y="3527684"/>
              <a:ext cx="1901272" cy="19928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10039" y="4181896"/>
            <a:ext cx="6512467" cy="1664572"/>
            <a:chOff x="310039" y="4126468"/>
            <a:chExt cx="6512467" cy="1664572"/>
          </a:xfrm>
        </p:grpSpPr>
        <p:grpSp>
          <p:nvGrpSpPr>
            <p:cNvPr id="21" name="Group 20"/>
            <p:cNvGrpSpPr/>
            <p:nvPr/>
          </p:nvGrpSpPr>
          <p:grpSpPr>
            <a:xfrm>
              <a:off x="310039" y="4126468"/>
              <a:ext cx="4647426" cy="338554"/>
              <a:chOff x="685800" y="4267200"/>
              <a:chExt cx="4647426" cy="33855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85800" y="4267200"/>
                <a:ext cx="4647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Update            by </a:t>
                </a:r>
                <a:r>
                  <a:rPr lang="en-US" sz="1600" b="1" dirty="0" smtClean="0"/>
                  <a:t>soft-</a:t>
                </a:r>
                <a:r>
                  <a:rPr lang="en-US" sz="1600" b="1" dirty="0" err="1" smtClean="0"/>
                  <a:t>thresholding</a:t>
                </a:r>
                <a:r>
                  <a:rPr lang="en-US" sz="1600" dirty="0" smtClean="0"/>
                  <a:t> operator</a:t>
                </a:r>
                <a:endParaRPr lang="en-US" sz="1600" dirty="0"/>
              </a:p>
            </p:txBody>
          </p: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9761" y="4381499"/>
                <a:ext cx="409340" cy="188511"/>
              </a:xfrm>
              <a:prstGeom prst="rect">
                <a:avLst/>
              </a:prstGeom>
            </p:spPr>
          </p:pic>
        </p:grp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188" y="4653592"/>
              <a:ext cx="4692318" cy="579233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354772"/>
              <a:ext cx="1982062" cy="436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32565" y="1033046"/>
            <a:ext cx="4748125" cy="1100554"/>
            <a:chOff x="737365" y="1337846"/>
            <a:chExt cx="4748125" cy="1100554"/>
          </a:xfrm>
        </p:grpSpPr>
        <p:grpSp>
          <p:nvGrpSpPr>
            <p:cNvPr id="18" name="Group 17"/>
            <p:cNvGrpSpPr/>
            <p:nvPr/>
          </p:nvGrpSpPr>
          <p:grpSpPr>
            <a:xfrm>
              <a:off x="737365" y="1337846"/>
              <a:ext cx="3989041" cy="338554"/>
              <a:chOff x="1815927" y="1566446"/>
              <a:chExt cx="3989041" cy="33855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815927" y="1566446"/>
                <a:ext cx="19296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3366FF"/>
                  </a:buClr>
                </a:pPr>
                <a:r>
                  <a:rPr lang="en-US" sz="1600" dirty="0" smtClean="0"/>
                  <a:t> </a:t>
                </a:r>
                <a:r>
                  <a:rPr lang="en-US" sz="1600" b="1" dirty="0" smtClean="0">
                    <a:solidFill>
                      <a:srgbClr val="000090"/>
                    </a:solidFill>
                  </a:rPr>
                  <a:t>a1)</a:t>
                </a:r>
                <a:r>
                  <a:rPr lang="en-US" sz="1600" dirty="0" smtClean="0"/>
                  <a:t>  edge </a:t>
                </a:r>
                <a:r>
                  <a:rPr lang="en-US" sz="1600" dirty="0" err="1" smtClean="0"/>
                  <a:t>sparsity</a:t>
                </a:r>
                <a:r>
                  <a:rPr lang="en-US" sz="1600" dirty="0"/>
                  <a:t>:</a:t>
                </a:r>
                <a:r>
                  <a:rPr lang="en-US" sz="1600" dirty="0" smtClean="0"/>
                  <a:t> </a:t>
                </a:r>
              </a:p>
            </p:txBody>
          </p:sp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5562" y="1637798"/>
                <a:ext cx="2059406" cy="267202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62000" y="1718846"/>
              <a:ext cx="4723490" cy="338554"/>
              <a:chOff x="1916762" y="3166646"/>
              <a:chExt cx="4723490" cy="3385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16762" y="3166646"/>
                <a:ext cx="20438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3366FF"/>
                  </a:buClr>
                </a:pPr>
                <a:r>
                  <a:rPr lang="en-US" sz="1600" b="1" dirty="0" smtClean="0">
                    <a:solidFill>
                      <a:srgbClr val="000090"/>
                    </a:solidFill>
                  </a:rPr>
                  <a:t>a2)</a:t>
                </a:r>
                <a:r>
                  <a:rPr lang="en-US" sz="1600" dirty="0" smtClean="0"/>
                  <a:t> sparse changes:</a:t>
                </a:r>
              </a:p>
            </p:txBody>
          </p:sp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4162" y="3262289"/>
                <a:ext cx="2666090" cy="242911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62000" y="2099846"/>
              <a:ext cx="4341595" cy="338554"/>
              <a:chOff x="762000" y="2557046"/>
              <a:chExt cx="4341595" cy="33855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62000" y="2557046"/>
                <a:ext cx="21571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3366FF"/>
                  </a:buClr>
                </a:pPr>
                <a:r>
                  <a:rPr lang="en-US" sz="1600" dirty="0" smtClean="0"/>
                  <a:t> </a:t>
                </a:r>
                <a:r>
                  <a:rPr lang="en-US" sz="1600" b="1" dirty="0" smtClean="0">
                    <a:solidFill>
                      <a:srgbClr val="000090"/>
                    </a:solidFill>
                  </a:rPr>
                  <a:t>a3)</a:t>
                </a:r>
                <a:r>
                  <a:rPr lang="en-US" sz="1600" dirty="0" smtClean="0"/>
                  <a:t> error-free DSEM:</a:t>
                </a:r>
              </a:p>
            </p:txBody>
          </p:sp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0" y="2590800"/>
                <a:ext cx="2207995" cy="24374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33400" y="2590800"/>
            <a:ext cx="7655930" cy="609600"/>
            <a:chOff x="497470" y="2514600"/>
            <a:chExt cx="7655930" cy="609600"/>
          </a:xfrm>
        </p:grpSpPr>
        <p:grpSp>
          <p:nvGrpSpPr>
            <p:cNvPr id="39" name="Group 38"/>
            <p:cNvGrpSpPr/>
            <p:nvPr/>
          </p:nvGrpSpPr>
          <p:grpSpPr>
            <a:xfrm>
              <a:off x="497470" y="2633246"/>
              <a:ext cx="7543800" cy="338554"/>
              <a:chOff x="152400" y="2590800"/>
              <a:chExt cx="7543800" cy="33855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52400" y="2590800"/>
                <a:ext cx="6955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3366FF"/>
                  </a:buClr>
                </a:pPr>
                <a:r>
                  <a:rPr lang="en-US" sz="1600" b="1" dirty="0" smtClean="0"/>
                  <a:t> Goal:</a:t>
                </a:r>
                <a:r>
                  <a:rPr lang="en-US" sz="1600" dirty="0" smtClean="0"/>
                  <a:t> under </a:t>
                </a:r>
                <a:r>
                  <a:rPr lang="en-US" sz="1600" b="1" dirty="0" smtClean="0">
                    <a:solidFill>
                      <a:srgbClr val="000090"/>
                    </a:solidFill>
                  </a:rPr>
                  <a:t>a1)-a3)</a:t>
                </a:r>
                <a:r>
                  <a:rPr lang="en-US" sz="1600" dirty="0" smtClean="0"/>
                  <a:t>, establish conditions on                to uniquely identify  </a:t>
                </a:r>
              </a:p>
            </p:txBody>
          </p:sp>
          <p:pic>
            <p:nvPicPr>
              <p:cNvPr id="36" name="Picture 35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7513" y="2663730"/>
                <a:ext cx="737887" cy="220828"/>
              </a:xfrm>
              <a:prstGeom prst="rect">
                <a:avLst/>
              </a:prstGeom>
            </p:spPr>
          </p:pic>
          <p:pic>
            <p:nvPicPr>
              <p:cNvPr id="38" name="Picture 37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4470" y="2660661"/>
                <a:ext cx="721730" cy="220828"/>
              </a:xfrm>
              <a:prstGeom prst="rect">
                <a:avLst/>
              </a:prstGeom>
            </p:spPr>
          </p:pic>
        </p:grpSp>
        <p:sp>
          <p:nvSpPr>
            <p:cNvPr id="40" name="Rounded Rectangle 39"/>
            <p:cNvSpPr/>
            <p:nvPr/>
          </p:nvSpPr>
          <p:spPr bwMode="auto">
            <a:xfrm>
              <a:off x="533400" y="2514600"/>
              <a:ext cx="7620000" cy="60960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700046"/>
            <a:ext cx="8077200" cy="1862554"/>
            <a:chOff x="457200" y="3700046"/>
            <a:chExt cx="8077200" cy="1862554"/>
          </a:xfrm>
        </p:grpSpPr>
        <p:sp>
          <p:nvSpPr>
            <p:cNvPr id="43" name="TextBox 42"/>
            <p:cNvSpPr txBox="1"/>
            <p:nvPr/>
          </p:nvSpPr>
          <p:spPr>
            <a:xfrm>
              <a:off x="457200" y="3700046"/>
              <a:ext cx="3275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Preliminary result (static SEM)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85800" y="4191000"/>
              <a:ext cx="7848600" cy="1371600"/>
              <a:chOff x="609600" y="3886200"/>
              <a:chExt cx="7848600" cy="1371600"/>
            </a:xfrm>
          </p:grpSpPr>
          <p:pic>
            <p:nvPicPr>
              <p:cNvPr id="42" name="Picture 41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600" y="4114800"/>
                <a:ext cx="171814" cy="148115"/>
              </a:xfrm>
              <a:prstGeom prst="rect">
                <a:avLst/>
              </a:prstGeom>
            </p:spPr>
          </p:pic>
          <p:sp>
            <p:nvSpPr>
              <p:cNvPr id="51" name="Rounded Rectangle 50"/>
              <p:cNvSpPr/>
              <p:nvPr/>
            </p:nvSpPr>
            <p:spPr bwMode="auto">
              <a:xfrm>
                <a:off x="609600" y="3886200"/>
                <a:ext cx="7848600" cy="1371600"/>
              </a:xfrm>
              <a:prstGeom prst="roundRect">
                <a:avLst/>
              </a:prstGeom>
              <a:solidFill>
                <a:srgbClr val="ABDFE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i="1" dirty="0" smtClean="0">
                  <a:latin typeface="cmbx10" charset="0"/>
                  <a:ea typeface="ＭＳ Ｐゴシック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i="1" dirty="0" smtClean="0">
                    <a:latin typeface="cmbx10" charset="0"/>
                    <a:ea typeface="ＭＳ Ｐゴシック" charset="0"/>
                  </a:rPr>
                  <a:t>If                             , with                      and diagonal matrix     </a:t>
                </a:r>
                <a:r>
                  <a:rPr lang="en-US" sz="1600" i="1" dirty="0">
                    <a:latin typeface="cmbx10" charset="0"/>
                    <a:ea typeface="ＭＳ Ｐゴシック" charset="0"/>
                  </a:rPr>
                  <a:t> </a:t>
                </a:r>
                <a:r>
                  <a:rPr lang="en-US" sz="1600" i="1" dirty="0" smtClean="0">
                    <a:latin typeface="cmbx10" charset="0"/>
                    <a:ea typeface="ＭＳ Ｐゴシック" charset="0"/>
                  </a:rPr>
                  <a:t>and </a:t>
                </a:r>
                <a:r>
                  <a:rPr lang="en-US" sz="1600" i="1" dirty="0" err="1" smtClean="0">
                    <a:latin typeface="cmbx10" charset="0"/>
                    <a:ea typeface="ＭＳ Ｐゴシック" charset="0"/>
                  </a:rPr>
                  <a:t>i</a:t>
                </a:r>
                <a:r>
                  <a:rPr lang="en-US" sz="1600" i="1" dirty="0" smtClean="0">
                    <a:latin typeface="cmbx10" charset="0"/>
                    <a:ea typeface="ＭＳ Ｐゴシック" charset="0"/>
                  </a:rPr>
                  <a:t>)                   , ii) non-zero entries of        are drawn from a continuous distribution, and iii)  </a:t>
                </a:r>
                <a:r>
                  <a:rPr lang="en-US" sz="1600" i="1" dirty="0" err="1">
                    <a:latin typeface="cmbx10" charset="0"/>
                    <a:ea typeface="ＭＳ Ｐゴシック" charset="0"/>
                  </a:rPr>
                  <a:t>K</a:t>
                </a:r>
                <a:r>
                  <a:rPr lang="en-US" sz="1600" i="1" dirty="0" err="1" smtClean="0">
                    <a:latin typeface="cmbx10" charset="0"/>
                    <a:ea typeface="ＭＳ Ｐゴシック" charset="0"/>
                  </a:rPr>
                  <a:t>ruskal</a:t>
                </a:r>
                <a:r>
                  <a:rPr lang="en-US" sz="1600" i="1" dirty="0" smtClean="0">
                    <a:latin typeface="cmbx10" charset="0"/>
                    <a:ea typeface="ＭＳ Ｐゴシック" charset="0"/>
                  </a:rPr>
                  <a:t> rank                             , then      and       can be uniquely determined.</a:t>
                </a:r>
                <a:endParaRPr kumimoji="0" lang="en-US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468" y="4295764"/>
                <a:ext cx="1439688" cy="171814"/>
              </a:xfrm>
              <a:prstGeom prst="rect">
                <a:avLst/>
              </a:prstGeom>
            </p:spPr>
          </p:pic>
          <p:pic>
            <p:nvPicPr>
              <p:cNvPr id="56" name="Picture 55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4529610"/>
                <a:ext cx="188995" cy="169445"/>
              </a:xfrm>
              <a:prstGeom prst="rect">
                <a:avLst/>
              </a:prstGeom>
            </p:spPr>
          </p:pic>
          <p:pic>
            <p:nvPicPr>
              <p:cNvPr id="57" name="Picture 56" descr="latex-image-1.pd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614" y="4244919"/>
                <a:ext cx="1023186" cy="208548"/>
              </a:xfrm>
              <a:prstGeom prst="rect">
                <a:avLst/>
              </a:prstGeom>
            </p:spPr>
          </p:pic>
          <p:pic>
            <p:nvPicPr>
              <p:cNvPr id="58" name="Picture 57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2822" y="4281311"/>
                <a:ext cx="169445" cy="162927"/>
              </a:xfrm>
              <a:prstGeom prst="rect">
                <a:avLst/>
              </a:prstGeom>
            </p:spPr>
          </p:pic>
          <p:pic>
            <p:nvPicPr>
              <p:cNvPr id="59" name="Picture 58" descr="latex-image-1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4270664"/>
                <a:ext cx="965715" cy="225136"/>
              </a:xfrm>
              <a:prstGeom prst="rect">
                <a:avLst/>
              </a:prstGeom>
            </p:spPr>
          </p:pic>
          <p:pic>
            <p:nvPicPr>
              <p:cNvPr id="60" name="Picture 59" descr="latex-image-1.pdf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4743109"/>
                <a:ext cx="1475775" cy="226214"/>
              </a:xfrm>
              <a:prstGeom prst="rect">
                <a:avLst/>
              </a:prstGeom>
            </p:spPr>
          </p:pic>
          <p:pic>
            <p:nvPicPr>
              <p:cNvPr id="63" name="Picture 62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2312" y="4772378"/>
                <a:ext cx="188995" cy="169445"/>
              </a:xfrm>
              <a:prstGeom prst="rect">
                <a:avLst/>
              </a:prstGeom>
            </p:spPr>
          </p:pic>
          <p:pic>
            <p:nvPicPr>
              <p:cNvPr id="64" name="Picture 63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866" y="4775962"/>
                <a:ext cx="169445" cy="162927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28600" y="6248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/>
              <a:t>J</a:t>
            </a:r>
            <a:r>
              <a:rPr lang="en-US" sz="1100" dirty="0"/>
              <a:t>. A. </a:t>
            </a:r>
            <a:r>
              <a:rPr lang="en-US" sz="1100" dirty="0" err="1"/>
              <a:t>Bazerque</a:t>
            </a:r>
            <a:r>
              <a:rPr lang="en-US" sz="1100" dirty="0"/>
              <a:t>, B. </a:t>
            </a:r>
            <a:r>
              <a:rPr lang="en-US" sz="1100" dirty="0" err="1" smtClean="0"/>
              <a:t>Baingana</a:t>
            </a:r>
            <a:r>
              <a:rPr lang="en-US" sz="1100" dirty="0" smtClean="0"/>
              <a:t>, and </a:t>
            </a:r>
            <a:r>
              <a:rPr lang="en-US" sz="1100" dirty="0"/>
              <a:t>G. B. </a:t>
            </a:r>
            <a:r>
              <a:rPr lang="en-US" sz="1100" dirty="0" err="1"/>
              <a:t>Giannakis</a:t>
            </a:r>
            <a:r>
              <a:rPr lang="en-US" sz="1100" dirty="0"/>
              <a:t>, "</a:t>
            </a:r>
            <a:r>
              <a:rPr lang="en-US" sz="1100" dirty="0" err="1"/>
              <a:t>Identifiability</a:t>
            </a:r>
            <a:r>
              <a:rPr lang="en-US" sz="1100" dirty="0"/>
              <a:t> of </a:t>
            </a:r>
            <a:r>
              <a:rPr lang="en-US" sz="1100" dirty="0" smtClean="0"/>
              <a:t>sparse structural equation models </a:t>
            </a:r>
            <a:r>
              <a:rPr lang="en-US" sz="1100" dirty="0"/>
              <a:t>for </a:t>
            </a:r>
            <a:r>
              <a:rPr lang="en-US" sz="1100" dirty="0" smtClean="0"/>
              <a:t>directed</a:t>
            </a:r>
            <a:r>
              <a:rPr lang="en-US" sz="1100" dirty="0"/>
              <a:t>, </a:t>
            </a:r>
            <a:r>
              <a:rPr lang="en-US" sz="1100" dirty="0" smtClean="0"/>
              <a:t>cyclic</a:t>
            </a:r>
            <a:r>
              <a:rPr lang="en-US" sz="1100" dirty="0"/>
              <a:t>, and </a:t>
            </a:r>
            <a:r>
              <a:rPr lang="en-US" sz="1100" dirty="0" smtClean="0"/>
              <a:t>time</a:t>
            </a:r>
            <a:r>
              <a:rPr lang="en-US" sz="1100" dirty="0"/>
              <a:t>-varying </a:t>
            </a:r>
            <a:r>
              <a:rPr lang="en-US" sz="1100" dirty="0" smtClean="0"/>
              <a:t>networks</a:t>
            </a:r>
            <a:r>
              <a:rPr lang="en-US" sz="1100" dirty="0"/>
              <a:t>," </a:t>
            </a:r>
            <a:r>
              <a:rPr lang="en-US" sz="1100" i="1" dirty="0"/>
              <a:t>Proc. of Global Conf. on Signal and Info. Processing</a:t>
            </a:r>
            <a:r>
              <a:rPr lang="en-US" sz="1100" dirty="0"/>
              <a:t>, Austin, TX, December 3-5, 2013.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457200" y="261938"/>
            <a:ext cx="82296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Outlook: </a:t>
            </a:r>
            <a:r>
              <a:rPr lang="en-US" sz="3800" dirty="0" err="1" smtClean="0">
                <a:cs typeface="+mj-cs"/>
              </a:rPr>
              <a:t>Indentifiability</a:t>
            </a:r>
            <a:r>
              <a:rPr lang="en-US" sz="3800" dirty="0" smtClean="0">
                <a:cs typeface="+mj-cs"/>
              </a:rPr>
              <a:t> of DSEMs</a:t>
            </a:r>
            <a:endParaRPr lang="en-US" sz="38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838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Context and motivation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EB3117-2F9E-4859-9D96-984E62B2AD93}" type="slidenum">
              <a:rPr lang="en-US" altLang="en-US" smtClean="0">
                <a:ea typeface="ＭＳ Ｐゴシック"/>
                <a:cs typeface="ＭＳ Ｐゴシック"/>
              </a:rPr>
              <a:pPr/>
              <a:t>2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6324600" y="31010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mbx10" pitchFamily="34" charset="0"/>
            </a:endParaRPr>
          </a:p>
        </p:txBody>
      </p:sp>
      <p:pic>
        <p:nvPicPr>
          <p:cNvPr id="2" name="Picture 1" descr="diff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78" y="3048000"/>
            <a:ext cx="2746222" cy="22976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vir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1752600" cy="1312732"/>
          </a:xfrm>
          <a:prstGeom prst="rect">
            <a:avLst/>
          </a:prstGeom>
          <a:ln w="25400">
            <a:solidFill>
              <a:schemeClr val="tx1">
                <a:alpha val="67000"/>
              </a:schemeClr>
            </a:solidFill>
          </a:ln>
        </p:spPr>
      </p:pic>
      <p:pic>
        <p:nvPicPr>
          <p:cNvPr id="10" name="Picture 9" descr="webnew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3" y="1587547"/>
            <a:ext cx="1952317" cy="13080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apple_prods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3844" r="16673" b="5919"/>
          <a:stretch/>
        </p:blipFill>
        <p:spPr>
          <a:xfrm>
            <a:off x="6434666" y="990600"/>
            <a:ext cx="2099734" cy="1472542"/>
          </a:xfrm>
          <a:prstGeom prst="rect">
            <a:avLst/>
          </a:prstGeom>
          <a:ln w="25400">
            <a:solidFill>
              <a:schemeClr val="tx1">
                <a:alpha val="67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800" y="2892623"/>
            <a:ext cx="1851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P</a:t>
            </a:r>
            <a:r>
              <a:rPr lang="en-US" sz="1400" dirty="0" smtClean="0">
                <a:solidFill>
                  <a:srgbClr val="0000CC"/>
                </a:solidFill>
              </a:rPr>
              <a:t>opular news stories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435423"/>
            <a:ext cx="171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I</a:t>
            </a:r>
            <a:r>
              <a:rPr lang="en-US" sz="1400" dirty="0" smtClean="0">
                <a:solidFill>
                  <a:srgbClr val="0000CC"/>
                </a:solidFill>
              </a:rPr>
              <a:t>nfectious diseases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2547916"/>
            <a:ext cx="1432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B</a:t>
            </a:r>
            <a:r>
              <a:rPr lang="en-US" sz="1400" dirty="0" smtClean="0">
                <a:solidFill>
                  <a:srgbClr val="0000CC"/>
                </a:solidFill>
              </a:rPr>
              <a:t>uying patterns</a:t>
            </a:r>
            <a:endParaRPr lang="en-US" sz="1400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94556" y="3231444"/>
            <a:ext cx="1377244" cy="3499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2743200"/>
            <a:ext cx="152400" cy="6096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562600" y="2892778"/>
            <a:ext cx="1775179" cy="68862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533400" y="4038600"/>
            <a:ext cx="2286000" cy="609600"/>
            <a:chOff x="3371461" y="3755168"/>
            <a:chExt cx="3623330" cy="696686"/>
          </a:xfrm>
        </p:grpSpPr>
        <p:sp>
          <p:nvSpPr>
            <p:cNvPr id="24" name="TextBox 23"/>
            <p:cNvSpPr txBox="1"/>
            <p:nvPr/>
          </p:nvSpPr>
          <p:spPr>
            <a:xfrm>
              <a:off x="3565791" y="3785251"/>
              <a:ext cx="3429000" cy="59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ropagate in </a:t>
              </a:r>
              <a:r>
                <a:rPr lang="en-US" sz="1400" dirty="0" smtClean="0">
                  <a:solidFill>
                    <a:srgbClr val="0000CC"/>
                  </a:solidFill>
                </a:rPr>
                <a:t>cascades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over </a:t>
              </a:r>
              <a:r>
                <a:rPr lang="en-US" sz="1400" dirty="0" smtClean="0">
                  <a:solidFill>
                    <a:srgbClr val="CC0000"/>
                  </a:solidFill>
                </a:rPr>
                <a:t>social networks</a:t>
              </a:r>
              <a:endParaRPr lang="en-US" sz="1400" dirty="0">
                <a:solidFill>
                  <a:srgbClr val="CC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371461" y="3755168"/>
              <a:ext cx="3544078" cy="696686"/>
            </a:xfrm>
            <a:prstGeom prst="roundRect">
              <a:avLst/>
            </a:prstGeom>
            <a:noFill/>
            <a:ln w="190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19456" name="TextBox 19455"/>
          <p:cNvSpPr txBox="1"/>
          <p:nvPr/>
        </p:nvSpPr>
        <p:spPr>
          <a:xfrm>
            <a:off x="6477000" y="3429000"/>
            <a:ext cx="28194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</a:rPr>
              <a:t>N</a:t>
            </a:r>
            <a:r>
              <a:rPr lang="en-US" sz="1400" b="1" dirty="0" smtClean="0"/>
              <a:t>etwork topologies: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U</a:t>
            </a:r>
            <a:r>
              <a:rPr lang="en-US" sz="1400" dirty="0" smtClean="0"/>
              <a:t>nobservable, dynamic, sparse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77844" y="4537090"/>
            <a:ext cx="2895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Topology inference </a:t>
            </a:r>
            <a:r>
              <a:rPr lang="en-US" sz="1400" b="1" i="1" dirty="0" smtClean="0">
                <a:solidFill>
                  <a:srgbClr val="FF0000"/>
                </a:solidFill>
              </a:rPr>
              <a:t>vital</a:t>
            </a:r>
            <a:r>
              <a:rPr lang="en-US" sz="14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V</a:t>
            </a:r>
            <a:r>
              <a:rPr lang="en-US" sz="1400" dirty="0" smtClean="0"/>
              <a:t>iral advertising, healthcare policy</a:t>
            </a:r>
          </a:p>
        </p:txBody>
      </p:sp>
      <p:cxnSp>
        <p:nvCxnSpPr>
          <p:cNvPr id="19461" name="Straight Arrow Connector 19460"/>
          <p:cNvCxnSpPr>
            <a:endCxn id="19456" idx="1"/>
          </p:cNvCxnSpPr>
          <p:nvPr/>
        </p:nvCxnSpPr>
        <p:spPr bwMode="auto">
          <a:xfrm flipV="1">
            <a:off x="5562600" y="3789355"/>
            <a:ext cx="914400" cy="173045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64" name="Straight Arrow Connector 19463"/>
          <p:cNvCxnSpPr>
            <a:endCxn id="37" idx="1"/>
          </p:cNvCxnSpPr>
          <p:nvPr/>
        </p:nvCxnSpPr>
        <p:spPr bwMode="auto">
          <a:xfrm>
            <a:off x="5486400" y="4689490"/>
            <a:ext cx="691444" cy="207955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0" y="6273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dirty="0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B. </a:t>
            </a:r>
            <a:r>
              <a:rPr lang="en-US" sz="1400" dirty="0" err="1" smtClean="0">
                <a:latin typeface="Arial" charset="0"/>
                <a:ea typeface="MS PGothic" pitchFamily="34" charset="-128"/>
              </a:rPr>
              <a:t>Baingana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, G</a:t>
            </a:r>
            <a:r>
              <a:rPr lang="en-US" sz="1400" dirty="0">
                <a:latin typeface="Arial" charset="0"/>
                <a:ea typeface="MS PGothic" pitchFamily="34" charset="-128"/>
              </a:rPr>
              <a:t>. 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Mateos, </a:t>
            </a:r>
            <a:r>
              <a:rPr lang="en-US" sz="1400" dirty="0">
                <a:latin typeface="Arial" charset="0"/>
                <a:ea typeface="MS PGothic" pitchFamily="34" charset="-128"/>
              </a:rPr>
              <a:t>and G. B. </a:t>
            </a:r>
            <a:r>
              <a:rPr lang="en-US" sz="1400" dirty="0" err="1">
                <a:latin typeface="Arial" charset="0"/>
                <a:ea typeface="MS PGothic" pitchFamily="34" charset="-128"/>
              </a:rPr>
              <a:t>Giannakis</a:t>
            </a:r>
            <a:r>
              <a:rPr lang="en-US" sz="1400" dirty="0">
                <a:latin typeface="Arial" charset="0"/>
                <a:ea typeface="MS PGothic" pitchFamily="34" charset="-128"/>
              </a:rPr>
              <a:t>, `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`A proximal-gradient algorithm for tracking cascades over social networks,</a:t>
            </a:r>
            <a:r>
              <a:rPr lang="en-US" sz="1400" dirty="0">
                <a:latin typeface="Arial" charset="0"/>
                <a:ea typeface="MS PGothic" pitchFamily="34" charset="-128"/>
              </a:rPr>
              <a:t>'' </a:t>
            </a:r>
            <a:r>
              <a:rPr lang="en-US" sz="1400" i="1" dirty="0">
                <a:latin typeface="Arial" charset="0"/>
                <a:ea typeface="MS PGothic" pitchFamily="34" charset="-128"/>
              </a:rPr>
              <a:t>IEEE </a:t>
            </a:r>
            <a:r>
              <a:rPr lang="en-US" sz="1400" i="1" dirty="0" smtClean="0">
                <a:latin typeface="Arial" charset="0"/>
                <a:ea typeface="MS PGothic" pitchFamily="34" charset="-128"/>
              </a:rPr>
              <a:t>J. of Selected Topics in </a:t>
            </a:r>
            <a:r>
              <a:rPr lang="en-US" sz="1400" i="1" dirty="0">
                <a:latin typeface="Arial" charset="0"/>
                <a:ea typeface="MS PGothic" pitchFamily="34" charset="-128"/>
              </a:rPr>
              <a:t>Signal Processing</a:t>
            </a:r>
            <a:r>
              <a:rPr lang="en-US" sz="1400" dirty="0">
                <a:latin typeface="Arial" charset="0"/>
                <a:ea typeface="MS PGothic" pitchFamily="34" charset="-128"/>
              </a:rPr>
              <a:t>, 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Aug. 2014 (arXiv:1309.6683 [</a:t>
            </a:r>
            <a:r>
              <a:rPr lang="en-US" sz="1400" dirty="0" err="1" smtClean="0">
                <a:latin typeface="Arial" charset="0"/>
                <a:ea typeface="MS PGothic" pitchFamily="34" charset="-128"/>
              </a:rPr>
              <a:t>cs.SI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]).</a:t>
            </a:r>
            <a:endParaRPr lang="en-US" sz="1400" dirty="0">
              <a:latin typeface="Arial" charset="0"/>
              <a:ea typeface="MS PGothic" pitchFamily="34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02987" y="5542847"/>
            <a:ext cx="7365475" cy="533392"/>
            <a:chOff x="1143000" y="5721927"/>
            <a:chExt cx="6377822" cy="290941"/>
          </a:xfrm>
        </p:grpSpPr>
        <p:sp>
          <p:nvSpPr>
            <p:cNvPr id="39" name="TextBox 38"/>
            <p:cNvSpPr txBox="1"/>
            <p:nvPr/>
          </p:nvSpPr>
          <p:spPr>
            <a:xfrm>
              <a:off x="1208982" y="5757446"/>
              <a:ext cx="63118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Goal:</a:t>
              </a:r>
              <a:r>
                <a:rPr lang="en-US" sz="1600" dirty="0" smtClean="0"/>
                <a:t> track unobservable time-varying network topology from cascade traces</a:t>
              </a:r>
              <a:endParaRPr lang="en-US" sz="1600" dirty="0"/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1143000" y="5721927"/>
              <a:ext cx="6315249" cy="290941"/>
            </a:xfrm>
            <a:prstGeom prst="roundRect">
              <a:avLst>
                <a:gd name="adj" fmla="val 2901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3685781"/>
            <a:ext cx="762000" cy="962419"/>
          </a:xfrm>
          <a:prstGeom prst="rect">
            <a:avLst/>
          </a:prstGeom>
          <a:ln w="12700">
            <a:solidFill>
              <a:srgbClr val="CC0000">
                <a:alpha val="67000"/>
              </a:srgb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762000" y="1032933"/>
            <a:ext cx="1371600" cy="369332"/>
          </a:xfrm>
          <a:prstGeom prst="rect">
            <a:avLst/>
          </a:prstGeom>
          <a:noFill/>
          <a:ln w="2222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Contagions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Contributions in context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EB3117-2F9E-4859-9D96-984E62B2AD93}" type="slidenum">
              <a:rPr lang="en-US" altLang="en-US" smtClean="0">
                <a:ea typeface="ＭＳ Ｐゴシック"/>
                <a:cs typeface="ＭＳ Ｐゴシック"/>
              </a:rPr>
              <a:pPr/>
              <a:t>3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6324600" y="279425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mbx1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844" y="4343400"/>
            <a:ext cx="7995355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</a:pPr>
            <a:r>
              <a:rPr lang="en-US" sz="1600" b="1" dirty="0" smtClean="0">
                <a:solidFill>
                  <a:srgbClr val="0000FF"/>
                </a:solidFill>
              </a:rPr>
              <a:t>Contributions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Dynamic SEM for tracking slowly-varying </a:t>
            </a:r>
            <a:r>
              <a:rPr lang="en-US" sz="1600" dirty="0" smtClean="0">
                <a:solidFill>
                  <a:srgbClr val="9B00FF"/>
                </a:solidFill>
              </a:rPr>
              <a:t>sparse</a:t>
            </a:r>
            <a:r>
              <a:rPr lang="en-US" sz="1600" dirty="0" smtClean="0"/>
              <a:t> networks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Accounting for external influences – </a:t>
            </a:r>
            <a:r>
              <a:rPr lang="en-US" sz="1600" dirty="0" err="1" smtClean="0"/>
              <a:t>Identifiability</a:t>
            </a:r>
            <a:r>
              <a:rPr lang="en-US" sz="1600" dirty="0" smtClean="0"/>
              <a:t> [Bazerque-Baingana-GG’13] 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First-order topology inference algorithm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418644"/>
            <a:ext cx="853440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</a:pPr>
            <a:r>
              <a:rPr lang="en-US" sz="1600" b="1" dirty="0" smtClean="0">
                <a:solidFill>
                  <a:srgbClr val="0000FF"/>
                </a:solidFill>
              </a:rPr>
              <a:t>Related work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Static, undirected networks e.g., [Meinshausen-Buhlmann’06], [Friedman et al’07]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MLE-based dynamic network inference [Rodriguez-Leskovec’13]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Time-invariant sparse SEM </a:t>
            </a:r>
            <a:r>
              <a:rPr lang="en-US" sz="1600" dirty="0"/>
              <a:t>for gene network inference [Cai-Bazerque-GG’13</a:t>
            </a:r>
            <a:r>
              <a:rPr lang="en-US" sz="1600" dirty="0" smtClean="0"/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85344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</a:pPr>
            <a:r>
              <a:rPr lang="en-US" sz="1600" b="1" dirty="0" smtClean="0">
                <a:solidFill>
                  <a:srgbClr val="0000FF"/>
                </a:solidFill>
              </a:rPr>
              <a:t>Structural equation models (SEM)</a:t>
            </a:r>
            <a:r>
              <a:rPr lang="en-US" sz="1600" b="1" dirty="0" smtClean="0"/>
              <a:t> </a:t>
            </a:r>
            <a:r>
              <a:rPr lang="en-US" sz="1600" dirty="0"/>
              <a:t>[Goldberger’72]</a:t>
            </a:r>
            <a:endParaRPr lang="en-US" sz="1600" b="1" dirty="0" smtClean="0"/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b="1" dirty="0"/>
              <a:t> </a:t>
            </a:r>
            <a:r>
              <a:rPr lang="en-US" sz="1600" dirty="0"/>
              <a:t>S</a:t>
            </a:r>
            <a:r>
              <a:rPr lang="en-US" sz="1600" dirty="0" smtClean="0"/>
              <a:t>tatistical framework for modeling relational interactions (</a:t>
            </a:r>
            <a:r>
              <a:rPr lang="en-US" sz="1600" dirty="0" err="1" smtClean="0"/>
              <a:t>endo</a:t>
            </a:r>
            <a:r>
              <a:rPr lang="en-US" sz="1600" dirty="0" smtClean="0"/>
              <a:t>/exogenous effects)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b="1" dirty="0"/>
              <a:t> </a:t>
            </a:r>
            <a:r>
              <a:rPr lang="en-US" sz="1600" dirty="0"/>
              <a:t>U</a:t>
            </a:r>
            <a:r>
              <a:rPr lang="en-US" sz="1600" dirty="0" smtClean="0"/>
              <a:t>sed in economics, psychometrics, social sciences, genetics… [Pearl’09]</a:t>
            </a:r>
            <a:endParaRPr lang="en-US" sz="1600" b="1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0" y="6273800"/>
            <a:ext cx="876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dirty="0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sz="1400" dirty="0">
                <a:ea typeface="MS PGothic" pitchFamily="34" charset="-128"/>
              </a:rPr>
              <a:t>D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. </a:t>
            </a:r>
            <a:r>
              <a:rPr lang="en-US" sz="1400" dirty="0" smtClean="0">
                <a:ea typeface="MS PGothic" pitchFamily="34" charset="-128"/>
              </a:rPr>
              <a:t>Kaplan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, Str</a:t>
            </a:r>
            <a:r>
              <a:rPr lang="en-US" sz="1400" i="1" dirty="0" smtClean="0"/>
              <a:t>uctural Equation Modeling: Foundations and Extensions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, 2</a:t>
            </a:r>
            <a:r>
              <a:rPr lang="en-US" sz="1400" baseline="30000" dirty="0" smtClean="0">
                <a:latin typeface="Arial" charset="0"/>
                <a:ea typeface="MS PGothic" pitchFamily="34" charset="-128"/>
              </a:rPr>
              <a:t>nd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 Ed., Sage, 2009.</a:t>
            </a:r>
            <a:endParaRPr lang="en-US" sz="140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79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81000" y="261938"/>
            <a:ext cx="8610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Cascades over dynamic networks</a:t>
            </a:r>
            <a:endParaRPr lang="en-US" sz="3800" dirty="0" smtClean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05EAF-C86D-47EC-B277-628B4FE6D0F2}" type="slidenum">
              <a:rPr lang="en-US" altLang="en-US" smtClean="0">
                <a:ea typeface="ＭＳ Ｐゴシック"/>
                <a:cs typeface="ＭＳ Ｐゴシック"/>
              </a:rPr>
              <a:pPr/>
              <a:t>4</a:t>
            </a:fld>
            <a:endParaRPr lang="en-US" alt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580" y="1981200"/>
            <a:ext cx="582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b="1" dirty="0" smtClean="0"/>
              <a:t>Example:</a:t>
            </a:r>
            <a:r>
              <a:rPr lang="en-US" sz="1600" dirty="0" smtClean="0"/>
              <a:t> N = 16 websites, C = 2 news </a:t>
            </a:r>
            <a:r>
              <a:rPr lang="en-US" sz="1600" dirty="0" smtClean="0"/>
              <a:t>events, </a:t>
            </a:r>
            <a:r>
              <a:rPr lang="en-US" sz="1600" dirty="0" smtClean="0"/>
              <a:t>T = 2 days</a:t>
            </a:r>
            <a:endParaRPr lang="en-US" sz="1600" dirty="0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68" y="1587855"/>
            <a:ext cx="728732" cy="24291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9849" y="1524000"/>
            <a:ext cx="442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 Unknown (asymmetric) adjacency matrices</a:t>
            </a:r>
            <a:endParaRPr lang="en-US" sz="1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33400" y="1066800"/>
            <a:ext cx="7186135" cy="338554"/>
            <a:chOff x="533400" y="1154668"/>
            <a:chExt cx="7186135" cy="338554"/>
          </a:xfrm>
        </p:grpSpPr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253218"/>
              <a:ext cx="1090135" cy="18958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3400" y="1154668"/>
              <a:ext cx="6186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N-node directed, dynamic network, C cascades observed over 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2598572"/>
            <a:ext cx="7391400" cy="2436967"/>
            <a:chOff x="762000" y="3276600"/>
            <a:chExt cx="7391400" cy="2436967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3276600"/>
              <a:ext cx="7391400" cy="2097617"/>
              <a:chOff x="533400" y="1371600"/>
              <a:chExt cx="8153400" cy="2162776"/>
            </a:xfrm>
          </p:grpSpPr>
          <p:pic>
            <p:nvPicPr>
              <p:cNvPr id="10" name="Picture 9" descr="contagions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324" y="1371600"/>
                <a:ext cx="6245476" cy="216277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09601" y="1764268"/>
                <a:ext cx="1018319" cy="31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Event #1</a:t>
                </a:r>
                <a:endPara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3400" y="2373868"/>
                <a:ext cx="1018319" cy="31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9B00FF"/>
                    </a:solidFill>
                  </a:rPr>
                  <a:t>Event #2</a:t>
                </a:r>
                <a:endParaRPr lang="en-US" sz="1400" b="1" dirty="0">
                  <a:solidFill>
                    <a:srgbClr val="9B00FF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12" idx="3"/>
              </p:cNvCxnSpPr>
              <p:nvPr/>
            </p:nvCxnSpPr>
            <p:spPr bwMode="auto">
              <a:xfrm flipV="1">
                <a:off x="1627920" y="1676402"/>
                <a:ext cx="931680" cy="24653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>
                <a:stCxn id="13" idx="3"/>
              </p:cNvCxnSpPr>
              <p:nvPr/>
            </p:nvCxnSpPr>
            <p:spPr bwMode="auto">
              <a:xfrm>
                <a:off x="1551719" y="2532537"/>
                <a:ext cx="810481" cy="134463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5486400"/>
              <a:ext cx="1405756" cy="220828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5492739"/>
              <a:ext cx="1411143" cy="22082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 bwMode="auto">
            <a:xfrm>
              <a:off x="5152555" y="4114800"/>
              <a:ext cx="257645" cy="484632"/>
            </a:xfrm>
            <a:prstGeom prst="rightArrow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33400" y="4992390"/>
            <a:ext cx="8153400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q"/>
            </a:pPr>
            <a:r>
              <a:rPr lang="en-US" sz="1600" dirty="0" smtClean="0"/>
              <a:t>Node </a:t>
            </a:r>
            <a:r>
              <a:rPr lang="en-US" sz="1600" dirty="0" smtClean="0">
                <a:solidFill>
                  <a:srgbClr val="9B00FF"/>
                </a:solidFill>
              </a:rPr>
              <a:t>infection times </a:t>
            </a:r>
            <a:r>
              <a:rPr lang="en-US" sz="1600" dirty="0" smtClean="0"/>
              <a:t>depend on: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Causal interactions among nodes (topological influences)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Susceptibility to infection (non-topological influences)</a:t>
            </a:r>
          </a:p>
        </p:txBody>
      </p:sp>
    </p:spTree>
    <p:extLst>
      <p:ext uri="{BB962C8B-B14F-4D97-AF65-F5344CB8AC3E}">
        <p14:creationId xmlns:p14="http://schemas.microsoft.com/office/powerpoint/2010/main" val="270621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81000" y="261938"/>
            <a:ext cx="8610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Model and problem </a:t>
            </a:r>
            <a:r>
              <a:rPr lang="en-US" sz="3800" dirty="0"/>
              <a:t>s</a:t>
            </a:r>
            <a:r>
              <a:rPr lang="en-US" sz="3800" dirty="0" smtClean="0"/>
              <a:t>tatement</a:t>
            </a:r>
            <a:endParaRPr lang="en-US" sz="3800" dirty="0" smtClean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05EAF-C86D-47EC-B277-628B4FE6D0F2}" type="slidenum">
              <a:rPr lang="en-US" altLang="en-US" smtClean="0">
                <a:ea typeface="ＭＳ Ｐゴシック"/>
                <a:cs typeface="ＭＳ Ｐゴシック"/>
              </a:rPr>
              <a:pPr/>
              <a:t>5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9625" y="3733800"/>
            <a:ext cx="6332931" cy="338554"/>
            <a:chOff x="533400" y="4191000"/>
            <a:chExt cx="6332931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191000"/>
              <a:ext cx="6135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600" dirty="0" smtClean="0"/>
                <a:t>Captures (directed) </a:t>
              </a:r>
              <a:r>
                <a:rPr lang="en-US" sz="1600" b="1" dirty="0" smtClean="0"/>
                <a:t>topological </a:t>
              </a:r>
              <a:r>
                <a:rPr lang="en-US" sz="1600" dirty="0" smtClean="0"/>
                <a:t>        and </a:t>
              </a:r>
              <a:r>
                <a:rPr lang="en-US" sz="1600" b="1" dirty="0" smtClean="0"/>
                <a:t>external influences </a:t>
              </a:r>
              <a:endParaRPr lang="en-US" sz="1600" b="1" dirty="0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85" y="4267200"/>
              <a:ext cx="318267" cy="200753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823" y="4309533"/>
              <a:ext cx="259508" cy="18116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71443" y="4724400"/>
            <a:ext cx="7986757" cy="1066800"/>
            <a:chOff x="471443" y="4572000"/>
            <a:chExt cx="7986757" cy="1066800"/>
          </a:xfrm>
        </p:grpSpPr>
        <p:grpSp>
          <p:nvGrpSpPr>
            <p:cNvPr id="19" name="Group 18"/>
            <p:cNvGrpSpPr/>
            <p:nvPr/>
          </p:nvGrpSpPr>
          <p:grpSpPr>
            <a:xfrm>
              <a:off x="471443" y="4572000"/>
              <a:ext cx="7986757" cy="1066800"/>
              <a:chOff x="762000" y="4495800"/>
              <a:chExt cx="7630205" cy="10668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93989" y="4507468"/>
                <a:ext cx="25479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b="1" dirty="0" smtClean="0"/>
                  <a:t>Problem statement:</a:t>
                </a:r>
                <a:endParaRPr lang="en-US" sz="1600" b="1" dirty="0"/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762000" y="4495800"/>
                <a:ext cx="7630205" cy="10668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4953000"/>
              <a:ext cx="7557025" cy="50788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1295400"/>
            <a:ext cx="8104080" cy="2119111"/>
            <a:chOff x="381000" y="928889"/>
            <a:chExt cx="8104080" cy="2119111"/>
          </a:xfrm>
        </p:grpSpPr>
        <p:grpSp>
          <p:nvGrpSpPr>
            <p:cNvPr id="30" name="Group 29"/>
            <p:cNvGrpSpPr/>
            <p:nvPr/>
          </p:nvGrpSpPr>
          <p:grpSpPr>
            <a:xfrm>
              <a:off x="381000" y="928889"/>
              <a:ext cx="8104080" cy="1345821"/>
              <a:chOff x="390139" y="1078468"/>
              <a:chExt cx="8104080" cy="13458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90139" y="1078468"/>
                <a:ext cx="60837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</a:t>
                </a:r>
                <a:r>
                  <a:rPr lang="en-US" sz="1600" b="1" dirty="0" smtClean="0">
                    <a:solidFill>
                      <a:srgbClr val="CC0000"/>
                    </a:solidFill>
                  </a:rPr>
                  <a:t>Data:</a:t>
                </a:r>
                <a:r>
                  <a:rPr lang="en-US" sz="1600" dirty="0" smtClean="0"/>
                  <a:t> Infection time of node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i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/>
                  <a:t> by contagion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c</a:t>
                </a:r>
                <a:r>
                  <a:rPr lang="en-US" sz="1600" dirty="0" smtClean="0"/>
                  <a:t> during interval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t</a:t>
                </a:r>
                <a:r>
                  <a:rPr lang="en-US" sz="1600" dirty="0" smtClean="0"/>
                  <a:t>:</a:t>
                </a:r>
                <a:endParaRPr lang="en-US" sz="1600" dirty="0"/>
              </a:p>
            </p:txBody>
          </p:sp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7769" y="1600200"/>
                <a:ext cx="3204462" cy="60218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572956" y="2116512"/>
                <a:ext cx="1591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400" dirty="0" smtClean="0"/>
                  <a:t>external influence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53200" y="1648178"/>
                <a:ext cx="1941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400" dirty="0"/>
                  <a:t>u</a:t>
                </a:r>
                <a:r>
                  <a:rPr lang="en-US" sz="1400" dirty="0" smtClean="0"/>
                  <a:t>n-modeled dynamics</a:t>
                </a:r>
                <a:endParaRPr lang="en-US" sz="1400" dirty="0"/>
              </a:p>
            </p:txBody>
          </p:sp>
          <p:cxnSp>
            <p:nvCxnSpPr>
              <p:cNvPr id="14" name="Elbow Connector 13"/>
              <p:cNvCxnSpPr/>
              <p:nvPr/>
            </p:nvCxnSpPr>
            <p:spPr bwMode="auto">
              <a:xfrm>
                <a:off x="4572000" y="1981200"/>
                <a:ext cx="2057400" cy="306289"/>
              </a:xfrm>
              <a:prstGeom prst="bentConnector3">
                <a:avLst>
                  <a:gd name="adj1" fmla="val 617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>
                <a:endCxn id="8" idx="1"/>
              </p:cNvCxnSpPr>
              <p:nvPr/>
            </p:nvCxnSpPr>
            <p:spPr bwMode="auto">
              <a:xfrm flipV="1">
                <a:off x="5526583" y="1802067"/>
                <a:ext cx="1026617" cy="171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" name="Down Arrow 47"/>
            <p:cNvSpPr/>
            <p:nvPr/>
          </p:nvSpPr>
          <p:spPr bwMode="auto">
            <a:xfrm>
              <a:off x="3706368" y="1919489"/>
              <a:ext cx="256032" cy="442711"/>
            </a:xfrm>
            <a:prstGeom prst="downArrow">
              <a:avLst/>
            </a:prstGeom>
            <a:solidFill>
              <a:srgbClr val="3366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66FF"/>
                </a:buClr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57400" y="2438400"/>
              <a:ext cx="6373254" cy="609600"/>
              <a:chOff x="2057400" y="2438400"/>
              <a:chExt cx="6373254" cy="6096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889046" y="2571535"/>
                <a:ext cx="1541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b="1" dirty="0">
                    <a:solidFill>
                      <a:srgbClr val="9B00FF"/>
                    </a:solidFill>
                  </a:rPr>
                  <a:t>D</a:t>
                </a:r>
                <a:r>
                  <a:rPr lang="en-US" sz="1600" b="1" dirty="0" smtClean="0">
                    <a:solidFill>
                      <a:srgbClr val="9B00FF"/>
                    </a:solidFill>
                  </a:rPr>
                  <a:t>ynamic SEM</a:t>
                </a:r>
                <a:endParaRPr lang="en-US" sz="1600" b="1" dirty="0">
                  <a:solidFill>
                    <a:srgbClr val="9B00FF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2057400" y="2438400"/>
                <a:ext cx="4495800" cy="6096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014" y="2612488"/>
                <a:ext cx="3963586" cy="2429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014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Exponentially-weighted LS criterion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6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990600"/>
            <a:ext cx="5261076" cy="1179810"/>
            <a:chOff x="990600" y="1752600"/>
            <a:chExt cx="5261076" cy="1179810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1752600"/>
              <a:ext cx="3839513" cy="117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Structural </a:t>
              </a:r>
              <a:r>
                <a:rPr lang="en-US" sz="1600" dirty="0" err="1" smtClean="0"/>
                <a:t>spatio</a:t>
              </a:r>
              <a:r>
                <a:rPr lang="en-US" sz="1600" dirty="0" smtClean="0"/>
                <a:t>-temporal properties</a:t>
              </a:r>
            </a:p>
            <a:p>
              <a:pPr marL="742950" lvl="1" indent="-285750">
                <a:lnSpc>
                  <a:spcPct val="150000"/>
                </a:lnSpc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600" dirty="0"/>
                <a:t> S</a:t>
              </a:r>
              <a:r>
                <a:rPr lang="en-US" sz="1600" dirty="0" smtClean="0"/>
                <a:t>lowly time-varying topology</a:t>
              </a:r>
            </a:p>
            <a:p>
              <a:pPr marL="742950" lvl="1" indent="-285750">
                <a:lnSpc>
                  <a:spcPct val="150000"/>
                </a:lnSpc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600" dirty="0"/>
                <a:t> </a:t>
              </a:r>
              <a:r>
                <a:rPr lang="en-US" sz="1600" dirty="0" smtClean="0"/>
                <a:t>Sparse edge connectivity,  </a:t>
              </a:r>
              <a:endParaRPr lang="en-US" sz="16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45" y="2661355"/>
              <a:ext cx="1978831" cy="21921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83924" y="2590800"/>
            <a:ext cx="8074276" cy="2057400"/>
            <a:chOff x="383924" y="2590800"/>
            <a:chExt cx="8074276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383924" y="2590800"/>
              <a:ext cx="7032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</a:t>
              </a:r>
              <a:r>
                <a:rPr lang="en-US" sz="1600" dirty="0" err="1" smtClean="0">
                  <a:solidFill>
                    <a:srgbClr val="CC0000"/>
                  </a:solidFill>
                </a:rPr>
                <a:t>Sparsity</a:t>
              </a:r>
              <a:r>
                <a:rPr lang="en-US" sz="1600" dirty="0" smtClean="0">
                  <a:solidFill>
                    <a:srgbClr val="CC0000"/>
                  </a:solidFill>
                </a:rPr>
                <a:t>-promoting </a:t>
              </a:r>
              <a:r>
                <a:rPr lang="en-US" sz="1600" dirty="0" smtClean="0">
                  <a:solidFill>
                    <a:srgbClr val="0000CC"/>
                  </a:solidFill>
                </a:rPr>
                <a:t>exponentially-weighted </a:t>
              </a:r>
              <a:r>
                <a:rPr lang="en-US" sz="1600" dirty="0" smtClean="0"/>
                <a:t>least-squares (LS) estimator</a:t>
              </a:r>
              <a:endParaRPr lang="en-US" sz="1600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358923"/>
              <a:ext cx="6245475" cy="98447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85055" y="3429000"/>
              <a:ext cx="57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66FF"/>
                </a:buClr>
              </a:pPr>
              <a:r>
                <a:rPr lang="en-US" sz="1600" dirty="0" smtClean="0"/>
                <a:t>(P1)</a:t>
              </a:r>
              <a:endParaRPr lang="en-US" sz="1600" dirty="0"/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85800" y="3200400"/>
              <a:ext cx="7772400" cy="144780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2908" y="5029200"/>
            <a:ext cx="6198095" cy="727007"/>
            <a:chOff x="990600" y="5250347"/>
            <a:chExt cx="6198095" cy="727007"/>
          </a:xfrm>
        </p:grpSpPr>
        <p:grpSp>
          <p:nvGrpSpPr>
            <p:cNvPr id="15" name="Group 14"/>
            <p:cNvGrpSpPr/>
            <p:nvPr/>
          </p:nvGrpSpPr>
          <p:grpSpPr>
            <a:xfrm>
              <a:off x="990600" y="5250347"/>
              <a:ext cx="6198095" cy="338554"/>
              <a:chOff x="457200" y="5748127"/>
              <a:chExt cx="6198095" cy="33855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7200" y="5748127"/>
                <a:ext cx="5814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>
                    <a:solidFill>
                      <a:srgbClr val="CC0000"/>
                    </a:solidFill>
                  </a:rPr>
                  <a:t>Edge </a:t>
                </a:r>
                <a:r>
                  <a:rPr lang="en-US" sz="1600" dirty="0" err="1" smtClean="0">
                    <a:solidFill>
                      <a:srgbClr val="CC0000"/>
                    </a:solidFill>
                  </a:rPr>
                  <a:t>sparsity</a:t>
                </a:r>
                <a:r>
                  <a:rPr lang="en-US" sz="16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sz="1600" dirty="0" smtClean="0"/>
                  <a:t>encouraged by     -norm regularization with </a:t>
                </a:r>
                <a:endParaRPr lang="en-US" sz="1600" dirty="0"/>
              </a:p>
            </p:txBody>
          </p:sp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0981" y="5850799"/>
                <a:ext cx="604314" cy="18958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990600" y="5638800"/>
              <a:ext cx="5429606" cy="338554"/>
              <a:chOff x="990600" y="5802868"/>
              <a:chExt cx="5429606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90600" y="5802868"/>
                <a:ext cx="40446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Tracking</a:t>
                </a:r>
                <a:r>
                  <a:rPr lang="en-US" sz="1600" dirty="0" smtClean="0"/>
                  <a:t> dynamic topologies possible if    </a:t>
                </a:r>
                <a:endParaRPr lang="en-US" sz="1600" dirty="0"/>
              </a:p>
            </p:txBody>
          </p:sp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292" y="5879068"/>
                <a:ext cx="1421914" cy="199284"/>
              </a:xfrm>
              <a:prstGeom prst="rect">
                <a:avLst/>
              </a:prstGeom>
            </p:spPr>
          </p:pic>
        </p:grpSp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35" y="5105400"/>
            <a:ext cx="180976" cy="2144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02424" y="2895601"/>
            <a:ext cx="2365376" cy="3162299"/>
            <a:chOff x="6702424" y="2895601"/>
            <a:chExt cx="2365376" cy="3162299"/>
          </a:xfrm>
        </p:grpSpPr>
        <p:pic>
          <p:nvPicPr>
            <p:cNvPr id="22" name="Picture 19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81825" y="4724400"/>
              <a:ext cx="101917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4" descr="C:\Users\morteza\Downloads\l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01000" y="4724400"/>
              <a:ext cx="10668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Callout 1 (Accent Bar) 12"/>
            <p:cNvSpPr>
              <a:spLocks/>
            </p:cNvSpPr>
            <p:nvPr/>
          </p:nvSpPr>
          <p:spPr bwMode="auto">
            <a:xfrm rot="16200000">
              <a:off x="6551612" y="3046413"/>
              <a:ext cx="914400" cy="612775"/>
            </a:xfrm>
            <a:prstGeom prst="accentCallout1">
              <a:avLst>
                <a:gd name="adj1" fmla="val 18750"/>
                <a:gd name="adj2" fmla="val -8333"/>
                <a:gd name="adj3" fmla="val 112896"/>
                <a:gd name="adj4" fmla="val -97528"/>
              </a:avLst>
            </a:prstGeom>
            <a:noFill/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7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21514" name="Group 21513"/>
          <p:cNvGrpSpPr/>
          <p:nvPr/>
        </p:nvGrpSpPr>
        <p:grpSpPr>
          <a:xfrm>
            <a:off x="389826" y="4629835"/>
            <a:ext cx="7992174" cy="1466165"/>
            <a:chOff x="339977" y="4724400"/>
            <a:chExt cx="7992174" cy="1466165"/>
          </a:xfrm>
        </p:grpSpPr>
        <p:sp>
          <p:nvSpPr>
            <p:cNvPr id="40" name="TextBox 39"/>
            <p:cNvSpPr txBox="1"/>
            <p:nvPr/>
          </p:nvSpPr>
          <p:spPr>
            <a:xfrm>
              <a:off x="339977" y="4724400"/>
              <a:ext cx="2326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Attractive features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5200" y="5064193"/>
              <a:ext cx="75969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500" dirty="0" smtClean="0"/>
                <a:t>Provably convergent, closed-form updates (unconstrained LS and soft-</a:t>
              </a:r>
              <a:r>
                <a:rPr lang="en-US" sz="1500" dirty="0" err="1" smtClean="0"/>
                <a:t>thresholding</a:t>
              </a:r>
              <a:r>
                <a:rPr lang="en-US" sz="1500" dirty="0" smtClean="0"/>
                <a:t>)</a:t>
              </a:r>
              <a:endParaRPr lang="en-US" sz="15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5964" y="5452646"/>
              <a:ext cx="58272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500" dirty="0" smtClean="0"/>
                <a:t>Fixed computational cost and memory storage requirement per </a:t>
              </a:r>
              <a:endParaRPr lang="en-US" sz="1500" dirty="0"/>
            </a:p>
          </p:txBody>
        </p:sp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423" y="5534378"/>
              <a:ext cx="1038577" cy="19782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62000" y="5867400"/>
              <a:ext cx="25186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500" dirty="0" smtClean="0"/>
                <a:t>Scales to large datasets</a:t>
              </a:r>
              <a:endParaRPr lang="en-US" sz="1500" dirty="0"/>
            </a:p>
          </p:txBody>
        </p:sp>
      </p:grpSp>
      <p:grpSp>
        <p:nvGrpSpPr>
          <p:cNvPr id="21515" name="Group 21514"/>
          <p:cNvGrpSpPr/>
          <p:nvPr/>
        </p:nvGrpSpPr>
        <p:grpSpPr>
          <a:xfrm>
            <a:off x="457200" y="2007860"/>
            <a:ext cx="8419351" cy="2183140"/>
            <a:chOff x="419849" y="1858437"/>
            <a:chExt cx="8419351" cy="2183140"/>
          </a:xfrm>
        </p:grpSpPr>
        <p:grpSp>
          <p:nvGrpSpPr>
            <p:cNvPr id="20" name="Group 19"/>
            <p:cNvGrpSpPr/>
            <p:nvPr/>
          </p:nvGrpSpPr>
          <p:grpSpPr>
            <a:xfrm>
              <a:off x="419849" y="1858437"/>
              <a:ext cx="8419351" cy="1477822"/>
              <a:chOff x="381000" y="3095423"/>
              <a:chExt cx="8419351" cy="147782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81000" y="3095423"/>
                <a:ext cx="8419351" cy="615597"/>
                <a:chOff x="419849" y="5361667"/>
                <a:chExt cx="8419351" cy="615597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19849" y="5452646"/>
                  <a:ext cx="84193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l">
                    <a:buClr>
                      <a:srgbClr val="3366FF"/>
                    </a:buClr>
                    <a:buFont typeface="Wingdings" charset="2"/>
                    <a:buChar char="q"/>
                  </a:pPr>
                  <a:r>
                    <a:rPr lang="en-US" sz="1600" dirty="0" smtClean="0"/>
                    <a:t> Let </a:t>
                  </a:r>
                  <a:endParaRPr lang="en-US" sz="1600" dirty="0"/>
                </a:p>
              </p:txBody>
            </p:sp>
            <p:pic>
              <p:nvPicPr>
                <p:cNvPr id="31" name="Picture 30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8099" y="5361667"/>
                  <a:ext cx="5161550" cy="615597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686" y="4090713"/>
                <a:ext cx="6870024" cy="48253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781961" y="4205809"/>
                <a:ext cx="5238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(P2)</a:t>
                </a:r>
                <a:endParaRPr lang="en-US" sz="1400" dirty="0"/>
              </a:p>
            </p:txBody>
          </p:sp>
        </p:grpSp>
        <p:sp>
          <p:nvSpPr>
            <p:cNvPr id="21510" name="Left Brace 21509"/>
            <p:cNvSpPr/>
            <p:nvPr/>
          </p:nvSpPr>
          <p:spPr bwMode="auto">
            <a:xfrm rot="5400000">
              <a:off x="4681715" y="1290066"/>
              <a:ext cx="228600" cy="3134868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sp>
          <p:nvSpPr>
            <p:cNvPr id="21511" name="TextBox 21510"/>
            <p:cNvSpPr txBox="1"/>
            <p:nvPr/>
          </p:nvSpPr>
          <p:spPr>
            <a:xfrm>
              <a:off x="4031412" y="2362200"/>
              <a:ext cx="1635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00CC"/>
                  </a:solidFill>
                </a:rPr>
                <a:t>gradient</a:t>
              </a:r>
              <a:r>
                <a:rPr lang="en-US" b="1" dirty="0" smtClean="0">
                  <a:solidFill>
                    <a:srgbClr val="0000CC"/>
                  </a:solidFill>
                </a:rPr>
                <a:t> 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descent</a:t>
              </a:r>
              <a:endParaRPr lang="en-US" sz="1400" b="1" dirty="0">
                <a:solidFill>
                  <a:srgbClr val="0000CC"/>
                </a:solidFill>
              </a:endParaRPr>
            </a:p>
          </p:txBody>
        </p:sp>
        <p:sp>
          <p:nvSpPr>
            <p:cNvPr id="21512" name="Right Brace 21511"/>
            <p:cNvSpPr/>
            <p:nvPr/>
          </p:nvSpPr>
          <p:spPr bwMode="auto">
            <a:xfrm rot="5400000">
              <a:off x="4396062" y="554736"/>
              <a:ext cx="368808" cy="5900929"/>
            </a:xfrm>
            <a:prstGeom prst="righ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sp>
          <p:nvSpPr>
            <p:cNvPr id="21513" name="TextBox 21512"/>
            <p:cNvSpPr txBox="1"/>
            <p:nvPr/>
          </p:nvSpPr>
          <p:spPr>
            <a:xfrm>
              <a:off x="2330169" y="3733800"/>
              <a:ext cx="443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CC"/>
                  </a:solidFill>
                </a:rPr>
                <a:t>Solvable by soft-</a:t>
              </a:r>
              <a:r>
                <a:rPr lang="en-US" sz="1400" b="1" dirty="0" err="1" smtClean="0">
                  <a:solidFill>
                    <a:srgbClr val="0000CC"/>
                  </a:solidFill>
                </a:rPr>
                <a:t>thresholding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 operator [cf. Lasso]</a:t>
              </a:r>
              <a:endParaRPr lang="en-US" sz="1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9849" y="1066800"/>
            <a:ext cx="8419351" cy="685800"/>
            <a:chOff x="419849" y="990600"/>
            <a:chExt cx="8419351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419849" y="990600"/>
              <a:ext cx="8419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</a:t>
              </a:r>
              <a:r>
                <a:rPr lang="en-US" sz="1600" b="1" dirty="0" smtClean="0"/>
                <a:t>Iterative shrinkage-</a:t>
              </a:r>
              <a:r>
                <a:rPr lang="en-US" sz="1600" b="1" dirty="0" err="1" smtClean="0"/>
                <a:t>thresholding</a:t>
              </a:r>
              <a:r>
                <a:rPr lang="en-US" sz="1600" b="1" dirty="0" smtClean="0"/>
                <a:t> algorithm (ISTA)</a:t>
              </a:r>
              <a:r>
                <a:rPr lang="en-US" sz="1600" dirty="0" smtClean="0"/>
                <a:t> [Parikh-Boyd’13</a:t>
              </a:r>
              <a:r>
                <a:rPr lang="en-US" sz="1600" dirty="0"/>
                <a:t>]</a:t>
              </a:r>
              <a:endParaRPr lang="en-US" sz="1600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" y="1353235"/>
              <a:ext cx="454483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500" dirty="0" smtClean="0"/>
                <a:t>Ideal for composite </a:t>
              </a:r>
              <a:r>
                <a:rPr lang="en-US" sz="1500" i="1" dirty="0" smtClean="0"/>
                <a:t>convex + non-smooth</a:t>
              </a:r>
              <a:r>
                <a:rPr lang="en-US" sz="1500" dirty="0" smtClean="0"/>
                <a:t> cost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800" dirty="0" smtClean="0">
                <a:cs typeface="ＭＳ Ｐゴシック"/>
              </a:rPr>
              <a:t>Topology-tracking algorithm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91400" y="3733800"/>
            <a:ext cx="1524000" cy="1025525"/>
            <a:chOff x="6680200" y="4300538"/>
            <a:chExt cx="1676400" cy="949325"/>
          </a:xfrm>
        </p:grpSpPr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6680200" y="4300538"/>
              <a:ext cx="1676400" cy="949325"/>
              <a:chOff x="6680199" y="4301063"/>
              <a:chExt cx="1676400" cy="948267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6680199" y="4806911"/>
                <a:ext cx="1676400" cy="158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7518399" y="4301063"/>
                <a:ext cx="1588" cy="9482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7899399" y="4453293"/>
                <a:ext cx="431800" cy="35361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6738937" y="4806911"/>
                <a:ext cx="398462" cy="34093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7137399" y="4806911"/>
                <a:ext cx="762000" cy="158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730998" y="4326464"/>
                <a:ext cx="674688" cy="211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9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2924" y="4897965"/>
                <a:ext cx="104775" cy="10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7772400" y="4749800"/>
              <a:ext cx="304800" cy="20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 err="1">
                  <a:latin typeface="Arial"/>
                  <a:cs typeface="Arial"/>
                </a:rPr>
                <a:t>γ</a:t>
              </a:r>
              <a:endParaRPr lang="en-US" sz="1400" i="1" dirty="0">
                <a:latin typeface="Arial"/>
                <a:cs typeface="Arial"/>
              </a:endParaRPr>
            </a:p>
          </p:txBody>
        </p:sp>
        <p:sp>
          <p:nvSpPr>
            <p:cNvPr id="30" name="TextBox 23"/>
            <p:cNvSpPr txBox="1">
              <a:spLocks noChangeArrowheads="1"/>
            </p:cNvSpPr>
            <p:nvPr/>
          </p:nvSpPr>
          <p:spPr bwMode="auto">
            <a:xfrm>
              <a:off x="7046529" y="4754164"/>
              <a:ext cx="421289" cy="20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Arial"/>
                  <a:cs typeface="Arial"/>
                </a:rPr>
                <a:t>-</a:t>
              </a:r>
              <a:r>
                <a:rPr lang="en-US" sz="1400" i="1" dirty="0" err="1">
                  <a:latin typeface="Arial"/>
                  <a:cs typeface="Arial"/>
                </a:rPr>
                <a:t>γ</a:t>
              </a:r>
              <a:endParaRPr lang="en-US" sz="1400" i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83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8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21520" name="Group 21519"/>
          <p:cNvGrpSpPr/>
          <p:nvPr/>
        </p:nvGrpSpPr>
        <p:grpSpPr>
          <a:xfrm>
            <a:off x="457200" y="956846"/>
            <a:ext cx="8305800" cy="3005554"/>
            <a:chOff x="457200" y="914400"/>
            <a:chExt cx="8305800" cy="3005554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914400"/>
              <a:ext cx="2659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Sequential data </a:t>
              </a:r>
              <a:r>
                <a:rPr lang="en-US" sz="1600" dirty="0" smtClean="0"/>
                <a:t>terms in                                                    </a:t>
              </a:r>
              <a:endParaRPr lang="en-US" sz="16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911077" y="3581400"/>
              <a:ext cx="1595558" cy="338554"/>
              <a:chOff x="6364758" y="5300133"/>
              <a:chExt cx="1595558" cy="338554"/>
            </a:xfrm>
          </p:grpSpPr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758" y="5352105"/>
                <a:ext cx="479895" cy="24883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765021" y="5300133"/>
                <a:ext cx="979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dirty="0" smtClean="0"/>
                  <a:t>: row </a:t>
                </a:r>
                <a:r>
                  <a:rPr lang="en-US" sz="1600" i="1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1600" dirty="0" smtClean="0"/>
                  <a:t> of   </a:t>
                </a:r>
                <a:endParaRPr lang="en-US" sz="1600" dirty="0"/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1481" y="5381507"/>
                <a:ext cx="248835" cy="18366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838200" y="1371600"/>
              <a:ext cx="2743200" cy="2362200"/>
              <a:chOff x="762000" y="1371600"/>
              <a:chExt cx="2743200" cy="2362200"/>
            </a:xfrm>
          </p:grpSpPr>
          <p:pic>
            <p:nvPicPr>
              <p:cNvPr id="7" name="Picture 6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1487265"/>
                <a:ext cx="2209893" cy="580616"/>
              </a:xfrm>
              <a:prstGeom prst="rect">
                <a:avLst/>
              </a:prstGeom>
            </p:spPr>
          </p:pic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238784"/>
                <a:ext cx="1812941" cy="580616"/>
              </a:xfrm>
              <a:prstGeom prst="rect">
                <a:avLst/>
              </a:prstGeom>
            </p:spPr>
          </p:pic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3076984"/>
                <a:ext cx="1647051" cy="580616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762000" y="1371600"/>
                <a:ext cx="2743200" cy="2362200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grpSp>
          <p:nvGrpSpPr>
            <p:cNvPr id="21508" name="Group 21507"/>
            <p:cNvGrpSpPr/>
            <p:nvPr/>
          </p:nvGrpSpPr>
          <p:grpSpPr>
            <a:xfrm>
              <a:off x="3962400" y="2219007"/>
              <a:ext cx="1676400" cy="676593"/>
              <a:chOff x="3810000" y="2138204"/>
              <a:chExt cx="1676400" cy="676593"/>
            </a:xfrm>
          </p:grpSpPr>
          <p:sp>
            <p:nvSpPr>
              <p:cNvPr id="3" name="Right Arrow 2"/>
              <p:cNvSpPr/>
              <p:nvPr/>
            </p:nvSpPr>
            <p:spPr bwMode="auto">
              <a:xfrm>
                <a:off x="3810000" y="2138204"/>
                <a:ext cx="1676400" cy="676593"/>
              </a:xfrm>
              <a:prstGeom prst="rightArrow">
                <a:avLst/>
              </a:prstGeom>
              <a:noFill/>
              <a:ln w="190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63623" y="2300111"/>
                <a:ext cx="15018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1" dirty="0" smtClean="0">
                    <a:solidFill>
                      <a:srgbClr val="000090"/>
                    </a:solidFill>
                  </a:rPr>
                  <a:t>recursive updates</a:t>
                </a:r>
                <a:endParaRPr lang="en-US" sz="1200" b="1" dirty="0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1507" name="Group 21506"/>
            <p:cNvGrpSpPr/>
            <p:nvPr/>
          </p:nvGrpSpPr>
          <p:grpSpPr>
            <a:xfrm>
              <a:off x="5943600" y="1828800"/>
              <a:ext cx="2819400" cy="1524000"/>
              <a:chOff x="5867400" y="1676400"/>
              <a:chExt cx="2819400" cy="1524000"/>
            </a:xfrm>
          </p:grpSpPr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204" y="1981200"/>
                <a:ext cx="2626396" cy="1023187"/>
              </a:xfrm>
              <a:prstGeom prst="rect">
                <a:avLst/>
              </a:prstGeom>
            </p:spPr>
          </p:pic>
          <p:sp>
            <p:nvSpPr>
              <p:cNvPr id="21504" name="Rectangle 21503"/>
              <p:cNvSpPr/>
              <p:nvPr/>
            </p:nvSpPr>
            <p:spPr bwMode="auto">
              <a:xfrm>
                <a:off x="5867400" y="1676400"/>
                <a:ext cx="2819400" cy="1524000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cxnSp>
          <p:nvCxnSpPr>
            <p:cNvPr id="21510" name="Straight Arrow Connector 21509"/>
            <p:cNvCxnSpPr>
              <a:stCxn id="8" idx="3"/>
              <a:endCxn id="14" idx="0"/>
            </p:cNvCxnSpPr>
            <p:nvPr/>
          </p:nvCxnSpPr>
          <p:spPr bwMode="auto">
            <a:xfrm>
              <a:off x="2955941" y="2529092"/>
              <a:ext cx="1195084" cy="110428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1519" name="Group 21518"/>
          <p:cNvGrpSpPr/>
          <p:nvPr/>
        </p:nvGrpSpPr>
        <p:grpSpPr>
          <a:xfrm>
            <a:off x="457200" y="4164877"/>
            <a:ext cx="8305800" cy="1931123"/>
            <a:chOff x="457200" y="4088677"/>
            <a:chExt cx="8305800" cy="1931123"/>
          </a:xfrm>
        </p:grpSpPr>
        <p:sp>
          <p:nvSpPr>
            <p:cNvPr id="22" name="TextBox 21"/>
            <p:cNvSpPr txBox="1"/>
            <p:nvPr/>
          </p:nvSpPr>
          <p:spPr>
            <a:xfrm>
              <a:off x="457200" y="4088677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Each time interval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53008" y="4800600"/>
              <a:ext cx="1752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90"/>
                  </a:solidFill>
                </a:rPr>
                <a:t>Recursively update </a:t>
              </a:r>
              <a:endParaRPr lang="en-US" sz="1200" b="1" dirty="0">
                <a:solidFill>
                  <a:srgbClr val="000090"/>
                </a:solidFill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945" y="4182534"/>
              <a:ext cx="1038577" cy="197824"/>
            </a:xfrm>
            <a:prstGeom prst="rect">
              <a:avLst/>
            </a:prstGeom>
          </p:spPr>
        </p:pic>
        <p:grpSp>
          <p:nvGrpSpPr>
            <p:cNvPr id="21517" name="Group 21516"/>
            <p:cNvGrpSpPr/>
            <p:nvPr/>
          </p:nvGrpSpPr>
          <p:grpSpPr>
            <a:xfrm>
              <a:off x="533400" y="5077178"/>
              <a:ext cx="1763745" cy="437444"/>
              <a:chOff x="491067" y="4910667"/>
              <a:chExt cx="1763745" cy="43744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91067" y="4983339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90"/>
                    </a:solidFill>
                  </a:rPr>
                  <a:t>Acquire new data</a:t>
                </a:r>
                <a:endParaRPr lang="en-US" sz="1200" b="1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323" y="5037666"/>
                <a:ext cx="189089" cy="139566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 bwMode="auto">
              <a:xfrm>
                <a:off x="502212" y="4910667"/>
                <a:ext cx="1752600" cy="437444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2994235" y="4591756"/>
              <a:ext cx="2339766" cy="142804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grpSp>
          <p:nvGrpSpPr>
            <p:cNvPr id="21518" name="Group 21517"/>
            <p:cNvGrpSpPr/>
            <p:nvPr/>
          </p:nvGrpSpPr>
          <p:grpSpPr>
            <a:xfrm>
              <a:off x="6096000" y="5091289"/>
              <a:ext cx="2133600" cy="437444"/>
              <a:chOff x="5824922" y="5029200"/>
              <a:chExt cx="2133600" cy="43744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824922" y="5105400"/>
                <a:ext cx="2133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90"/>
                    </a:solidFill>
                  </a:rPr>
                  <a:t>Solve (P2) using </a:t>
                </a:r>
                <a:r>
                  <a:rPr lang="en-US" sz="1200" b="1" dirty="0" smtClean="0">
                    <a:solidFill>
                      <a:srgbClr val="000090"/>
                    </a:solidFill>
                  </a:rPr>
                  <a:t>(F)ISTA</a:t>
                </a:r>
                <a:endParaRPr lang="en-US" sz="12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872900" y="5029200"/>
                <a:ext cx="1865489" cy="437444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 bwMode="auto">
            <a:xfrm>
              <a:off x="8037689" y="5307190"/>
              <a:ext cx="725311" cy="42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007" y="5004343"/>
              <a:ext cx="591397" cy="253457"/>
            </a:xfrm>
            <a:prstGeom prst="rect">
              <a:avLst/>
            </a:prstGeom>
          </p:spPr>
        </p:pic>
        <p:pic>
          <p:nvPicPr>
            <p:cNvPr id="21512" name="Picture 21511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5181600"/>
              <a:ext cx="1616243" cy="273718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 bwMode="auto">
            <a:xfrm>
              <a:off x="5334000" y="5334000"/>
              <a:ext cx="797842" cy="42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2341123" y="5329767"/>
              <a:ext cx="659374" cy="42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800" dirty="0" smtClean="0">
                <a:cs typeface="ＭＳ Ｐゴシック"/>
              </a:rPr>
              <a:t>Recursive updates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044575"/>
            <a:ext cx="317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Simulation setup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058730"/>
            <a:ext cx="7214550" cy="770070"/>
            <a:chOff x="381000" y="724324"/>
            <a:chExt cx="7214550" cy="77007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914400"/>
              <a:ext cx="5698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</a:t>
              </a:r>
              <a:r>
                <a:rPr lang="en-US" sz="1600" dirty="0" err="1" smtClean="0"/>
                <a:t>Kronecker</a:t>
              </a:r>
              <a:r>
                <a:rPr lang="en-US" sz="1600" dirty="0" smtClean="0"/>
                <a:t> graph [</a:t>
              </a:r>
              <a:r>
                <a:rPr lang="en-US" sz="1600" dirty="0" err="1" smtClean="0"/>
                <a:t>Leskovec</a:t>
              </a:r>
              <a:r>
                <a:rPr lang="en-US" sz="1600" dirty="0" smtClean="0"/>
                <a:t> et al’10]:  N = 64, seed graph</a:t>
              </a:r>
              <a:endParaRPr lang="en-US" sz="16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724324"/>
              <a:ext cx="1575750" cy="770070"/>
            </a:xfrm>
            <a:prstGeom prst="rect">
              <a:avLst/>
            </a:prstGeom>
          </p:spPr>
        </p:pic>
      </p:grpSp>
      <p:grpSp>
        <p:nvGrpSpPr>
          <p:cNvPr id="39942" name="Group 39941"/>
          <p:cNvGrpSpPr/>
          <p:nvPr/>
        </p:nvGrpSpPr>
        <p:grpSpPr>
          <a:xfrm>
            <a:off x="457200" y="5334000"/>
            <a:ext cx="6764786" cy="338554"/>
            <a:chOff x="762000" y="5257800"/>
            <a:chExt cx="6764786" cy="338554"/>
          </a:xfrm>
        </p:grpSpPr>
        <p:sp>
          <p:nvSpPr>
            <p:cNvPr id="30" name="TextBox 29"/>
            <p:cNvSpPr txBox="1"/>
            <p:nvPr/>
          </p:nvSpPr>
          <p:spPr>
            <a:xfrm>
              <a:off x="762000" y="5257800"/>
              <a:ext cx="4172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              cascades,                                ,  </a:t>
              </a:r>
              <a:endParaRPr lang="en-US" sz="1600" dirty="0"/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843" y="5378057"/>
              <a:ext cx="587078" cy="150809"/>
            </a:xfrm>
            <a:prstGeom prst="rect">
              <a:avLst/>
            </a:prstGeom>
          </p:spPr>
        </p:pic>
        <p:pic>
          <p:nvPicPr>
            <p:cNvPr id="39936" name="Picture 399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111" y="5300515"/>
              <a:ext cx="1648829" cy="272415"/>
            </a:xfrm>
            <a:prstGeom prst="rect">
              <a:avLst/>
            </a:prstGeom>
          </p:spPr>
        </p:pic>
        <p:pic>
          <p:nvPicPr>
            <p:cNvPr id="39941" name="Picture 3994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14" y="5340501"/>
              <a:ext cx="2541672" cy="242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81000" y="2057400"/>
            <a:ext cx="8458200" cy="2743200"/>
            <a:chOff x="381000" y="2057400"/>
            <a:chExt cx="8458200" cy="2743200"/>
          </a:xfrm>
        </p:grpSpPr>
        <p:grpSp>
          <p:nvGrpSpPr>
            <p:cNvPr id="27" name="Group 26"/>
            <p:cNvGrpSpPr/>
            <p:nvPr/>
          </p:nvGrpSpPr>
          <p:grpSpPr>
            <a:xfrm>
              <a:off x="381000" y="2057400"/>
              <a:ext cx="8458200" cy="2590800"/>
              <a:chOff x="381000" y="1600200"/>
              <a:chExt cx="8458200" cy="2590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1000" y="1600200"/>
                <a:ext cx="4800600" cy="338554"/>
                <a:chOff x="762000" y="1828800"/>
                <a:chExt cx="4800600" cy="338554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762000" y="1828800"/>
                  <a:ext cx="35445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q"/>
                  </a:pPr>
                  <a:r>
                    <a:rPr lang="en-US" sz="1600" dirty="0" smtClean="0"/>
                    <a:t> Non-zero edge weights varied for </a:t>
                  </a:r>
                  <a:endParaRPr lang="en-US" sz="1600" dirty="0"/>
                </a:p>
              </p:txBody>
            </p:sp>
            <p:pic>
              <p:nvPicPr>
                <p:cNvPr id="5" name="Picture 4" descr="latex-image-1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2500" y="1923095"/>
                  <a:ext cx="1250100" cy="189589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990600" y="2133600"/>
                <a:ext cx="2955258" cy="338554"/>
                <a:chOff x="990600" y="2590800"/>
                <a:chExt cx="2955258" cy="338554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990600" y="2590800"/>
                  <a:ext cx="3476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Ø"/>
                  </a:pPr>
                  <a:r>
                    <a:rPr lang="en-US" sz="1600" dirty="0" smtClean="0"/>
                    <a:t> </a:t>
                  </a:r>
                  <a:endParaRPr lang="en-US" sz="1600" dirty="0"/>
                </a:p>
              </p:txBody>
            </p:sp>
            <p:pic>
              <p:nvPicPr>
                <p:cNvPr id="8" name="Picture 7" descr="latex-image-1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33255"/>
                  <a:ext cx="2574258" cy="293269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990600" y="2514600"/>
                <a:ext cx="3313728" cy="1207532"/>
                <a:chOff x="990600" y="2602468"/>
                <a:chExt cx="3313728" cy="120753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990600" y="2602468"/>
                  <a:ext cx="331372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Ø"/>
                  </a:pPr>
                  <a:r>
                    <a:rPr lang="en-US" sz="1600" dirty="0" smtClean="0"/>
                    <a:t> Uniform random selection from</a:t>
                  </a:r>
                  <a:endParaRPr lang="en-US" sz="1600" dirty="0"/>
                </a:p>
              </p:txBody>
            </p:sp>
            <p:pic>
              <p:nvPicPr>
                <p:cNvPr id="13" name="Picture 12" descr="latex-image-1.pd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0" y="2996707"/>
                  <a:ext cx="2100555" cy="813293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1042496" y="3821668"/>
                <a:ext cx="36215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/>
                  <a:t> Non-smooth edge weight variation</a:t>
                </a:r>
                <a:endParaRPr lang="en-US" sz="1600" dirty="0"/>
              </a:p>
            </p:txBody>
          </p:sp>
          <p:pic>
            <p:nvPicPr>
              <p:cNvPr id="21" name="Picture 20" descr="nonsmoothweights200.pdf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1" t="26078" r="15107" b="27799"/>
              <a:stretch/>
            </p:blipFill>
            <p:spPr>
              <a:xfrm>
                <a:off x="5415409" y="2133600"/>
                <a:ext cx="3423791" cy="2057400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 bwMode="auto">
            <a:xfrm>
              <a:off x="5410200" y="2514600"/>
              <a:ext cx="3429000" cy="22860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 bwMode="auto">
          <a:xfrm flipV="1">
            <a:off x="4664000" y="3581400"/>
            <a:ext cx="593800" cy="86674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58"/>
  <p:tag name="DEFAULTHEIGHT" val="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bm}&#10;\usepackage{amssymb}&#10;&#10;&#10;\def \cJ {\mathcal{J}}&#10;\def \cS {\mathcal{S}}&#10;\def \cN {\mathcal{N}}&#10;&#10;&#10;&#10;\pagestyle{empty}&#10;\begin{document}&#10;&#10;&#10;$\sum_{i,j}|a_{i,j}|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,amsfonts}&#10;\begin{document}&#10;&#10;$$\mathcal{S}(z,\gamma)$$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58"/>
  <p:tag name="BOXHEIGHT" val="329"/>
  <p:tag name="BOXFONT" val="10"/>
  <p:tag name="BOXWRAP" val="Falso"/>
  <p:tag name="WORKAROUNDTRANSPARENCYBUG" val="Falso"/>
  <p:tag name="ALLOWFONTSUBSTITUTION" val="Falso"/>
  <p:tag name="BITMAPFORMAT" val="pngmono"/>
  <p:tag name="ORIGWIDTH" val="64"/>
  <p:tag name="PICTUREFILESIZE" val="43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,amsfonts}&#10;\begin{document}&#10;&#10;$$z$$&#10;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58"/>
  <p:tag name="BOXHEIGHT" val="329"/>
  <p:tag name="BOXFONT" val="10"/>
  <p:tag name="BOXWRAP" val="Falso"/>
  <p:tag name="WORKAROUNDTRANSPARENCYBUG" val="Falso"/>
  <p:tag name="ALLOWFONTSUBSTITUTION" val="Falso"/>
  <p:tag name="BITMAPFORMAT" val="pngmono"/>
  <p:tag name="ORIGWIDTH" val="10"/>
  <p:tag name="PICTUREFILESIZE" val="822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ＭＳ Ｐゴシック"/>
        <a:cs typeface=""/>
      </a:majorFont>
      <a:minorFont>
        <a:latin typeface="cmbx10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mbx10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mbx10" charset="0"/>
            <a:ea typeface="ＭＳ Ｐゴシック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49520</TotalTime>
  <Words>1031</Words>
  <Application>Microsoft Macintosh PowerPoint</Application>
  <PresentationFormat>Letter Paper (8.5x11 in)</PresentationFormat>
  <Paragraphs>172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Edge</vt:lpstr>
      <vt:lpstr>A Proximal Gradient Algorithm for Tracking Cascades over Networks</vt:lpstr>
      <vt:lpstr>Context and motivation</vt:lpstr>
      <vt:lpstr>Contributions in context</vt:lpstr>
      <vt:lpstr>Cascades over dynamic networks</vt:lpstr>
      <vt:lpstr>Model and problem statement</vt:lpstr>
      <vt:lpstr>Exponentially-weighted LS criterion</vt:lpstr>
      <vt:lpstr>PowerPoint Presentation</vt:lpstr>
      <vt:lpstr>PowerPoint Presentation</vt:lpstr>
      <vt:lpstr>Simulation setup</vt:lpstr>
      <vt:lpstr>Simulation results</vt:lpstr>
      <vt:lpstr>The rise of Kim Jong-un</vt:lpstr>
      <vt:lpstr>LinkedIn goes public</vt:lpstr>
      <vt:lpstr>Conclusions</vt:lpstr>
      <vt:lpstr>ISTA iterations</vt:lpstr>
      <vt:lpstr>ADMM iterations</vt:lpstr>
      <vt:lpstr>ADMM closed-form updates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Baingana</dc:creator>
  <cp:lastModifiedBy>G M</cp:lastModifiedBy>
  <cp:revision>1320</cp:revision>
  <cp:lastPrinted>1601-01-01T00:00:00Z</cp:lastPrinted>
  <dcterms:created xsi:type="dcterms:W3CDTF">1601-01-01T00:00:00Z</dcterms:created>
  <dcterms:modified xsi:type="dcterms:W3CDTF">2014-05-08T05:12:29Z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