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332" r:id="rId3"/>
    <p:sldId id="334" r:id="rId4"/>
    <p:sldId id="335" r:id="rId5"/>
    <p:sldId id="336" r:id="rId6"/>
    <p:sldId id="310" r:id="rId7"/>
    <p:sldId id="337" r:id="rId8"/>
    <p:sldId id="323" r:id="rId9"/>
    <p:sldId id="338" r:id="rId10"/>
    <p:sldId id="339" r:id="rId11"/>
    <p:sldId id="340" r:id="rId12"/>
    <p:sldId id="341" r:id="rId13"/>
    <p:sldId id="342" r:id="rId14"/>
    <p:sldId id="297" r:id="rId15"/>
    <p:sldId id="304" r:id="rId16"/>
    <p:sldId id="343" r:id="rId17"/>
  </p:sldIdLst>
  <p:sldSz cx="9144000" cy="6858000" type="letter"/>
  <p:notesSz cx="7315200" cy="9601200"/>
  <p:embeddedFontLst>
    <p:embeddedFont>
      <p:font typeface="cmbx10" pitchFamily="34" charset="0"/>
      <p:regular r:id="rId20"/>
    </p:embeddedFont>
    <p:embeddedFont>
      <p:font typeface="Garamond" pitchFamily="18" charset="0"/>
      <p:regular r:id="rId21"/>
      <p:bold r:id="rId22"/>
      <p:italic r:id="rId23"/>
    </p:embeddedFont>
    <p:embeddedFont>
      <p:font typeface="Tahoma" pitchFamily="34" charset="0"/>
      <p:regular r:id="rId24"/>
      <p:bold r:id="rId25"/>
    </p:embeddedFont>
    <p:embeddedFont>
      <p:font typeface="SimSun" pitchFamily="2" charset="-122"/>
      <p:regular r:id="rId26"/>
    </p:embeddedFont>
  </p:embeddedFont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ECFF"/>
    <a:srgbClr val="0000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2241" autoAdjust="0"/>
  </p:normalViewPr>
  <p:slideViewPr>
    <p:cSldViewPr>
      <p:cViewPr>
        <p:scale>
          <a:sx n="75" d="100"/>
          <a:sy n="75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AD69FD-C0BF-448B-88F3-68CA2BB61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E57F6-EA2A-40F6-87A3-FD24E4FC5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B64A58CE-BC8F-4D4A-9E63-53390B50A7D7}" type="slidenum">
              <a:rPr lang="en-US" sz="1300">
                <a:latin typeface="Arial" charset="0"/>
              </a:rPr>
              <a:pPr algn="r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2EA778E3-647C-4D9B-A1A4-6B670D537CA9}" type="slidenum">
              <a:rPr lang="en-US" sz="1300">
                <a:latin typeface="Arial" charset="0"/>
              </a:rPr>
              <a:pPr algn="r"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5A284A8B-4F73-42CF-8E3D-ACCCC9FB1240}" type="slidenum">
              <a:rPr lang="en-US" sz="1300">
                <a:latin typeface="Arial" charset="0"/>
              </a:rPr>
              <a:pPr algn="r"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B8614C5D-7AAF-44A9-AFDA-533C5BC3AF11}" type="slidenum">
              <a:rPr lang="en-US" sz="1300">
                <a:latin typeface="Arial" charset="0"/>
              </a:rPr>
              <a:pPr algn="r"/>
              <a:t>11</a:t>
            </a:fld>
            <a:endParaRPr lang="en-US" sz="1300">
              <a:latin typeface="Arial" charset="0"/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54183793-0161-40BA-A71D-CD99DD281768}" type="slidenum">
              <a:rPr lang="en-US" sz="1300">
                <a:latin typeface="Arial" charset="0"/>
              </a:rPr>
              <a:pPr algn="r"/>
              <a:t>11</a:t>
            </a:fld>
            <a:endParaRPr lang="en-US" sz="13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662BB034-2BB6-4E3B-B2BD-B81C0AD154F3}" type="slidenum">
              <a:rPr lang="en-US" sz="1300">
                <a:latin typeface="Arial" charset="0"/>
              </a:rPr>
              <a:pPr algn="r"/>
              <a:t>12</a:t>
            </a:fld>
            <a:endParaRPr lang="en-US" sz="1300">
              <a:latin typeface="Arial" charset="0"/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D3B92998-9A6C-47BD-9B20-0BD666BBBE53}" type="slidenum">
              <a:rPr lang="en-US" sz="1300">
                <a:latin typeface="Arial" charset="0"/>
              </a:rPr>
              <a:pPr algn="r"/>
              <a:t>12</a:t>
            </a:fld>
            <a:endParaRPr lang="en-US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DFA9B-4104-431C-A17F-561A3B8D13A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7E5F4F5C-141B-4EFD-A0BC-912F1FDC399A}" type="slidenum">
              <a:rPr lang="en-US" sz="1300">
                <a:latin typeface="Arial" charset="0"/>
              </a:rPr>
              <a:pPr algn="r"/>
              <a:t>13</a:t>
            </a:fld>
            <a:endParaRPr lang="en-US" sz="13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9231A-E9DE-4650-B004-3B8329A1B4CA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E787E4C9-B8E6-4D4C-8CC6-D8546A85B595}" type="slidenum">
              <a:rPr lang="en-US" sz="1300">
                <a:latin typeface="Arial" charset="0"/>
              </a:rPr>
              <a:pPr algn="r"/>
              <a:t>14</a:t>
            </a:fld>
            <a:endParaRPr lang="en-US" sz="13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E90DAA5D-5F68-4406-A0CD-7ADF48E51F9B}" type="slidenum">
              <a:rPr lang="en-US" sz="1300">
                <a:latin typeface="Arial" charset="0"/>
              </a:rPr>
              <a:pPr algn="r"/>
              <a:t>15</a:t>
            </a:fld>
            <a:endParaRPr lang="en-US" sz="1300">
              <a:latin typeface="Arial" charset="0"/>
            </a:endParaRPr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D1265816-0552-468E-84B9-E6940AEC60A8}" type="slidenum">
              <a:rPr lang="en-US" sz="1300">
                <a:latin typeface="Arial" charset="0"/>
              </a:rPr>
              <a:pPr algn="r"/>
              <a:t>15</a:t>
            </a:fld>
            <a:endParaRPr lang="en-US" sz="13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B44A8E2F-52D1-4BF0-B2E5-EC438A801BD0}" type="slidenum">
              <a:rPr lang="en-US" sz="1300">
                <a:latin typeface="Arial" charset="0"/>
              </a:rPr>
              <a:pPr algn="r"/>
              <a:t>2</a:t>
            </a:fld>
            <a:endParaRPr lang="en-US" sz="130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CD483912-C75D-48B3-9E00-960687879B77}" type="slidenum">
              <a:rPr lang="en-US" sz="1300">
                <a:latin typeface="Arial" charset="0"/>
              </a:rPr>
              <a:pPr algn="r"/>
              <a:t>2</a:t>
            </a:fld>
            <a:endParaRPr lang="en-US" sz="13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1" tIns="47425" rIns="94851" bIns="47425" anchor="b"/>
          <a:lstStyle/>
          <a:p>
            <a:pPr algn="r" defTabSz="947738"/>
            <a:fld id="{DF7A6669-F896-47ED-ADAC-BA87AD0A8012}" type="slidenum">
              <a:rPr lang="en-US" sz="1200">
                <a:latin typeface="Arial" charset="0"/>
              </a:rPr>
              <a:pPr algn="r" defTabSz="947738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2763"/>
          </a:xfrm>
          <a:noFill/>
          <a:ln/>
        </p:spPr>
        <p:txBody>
          <a:bodyPr lIns="94851" tIns="47425" rIns="94851" bIns="47425"/>
          <a:lstStyle/>
          <a:p>
            <a:pPr algn="just"/>
            <a:r>
              <a:rPr lang="en-US" smtClean="0"/>
              <a:t>Another application we have explored is load curve data cleansing for power systems engineering and monitoring. </a:t>
            </a:r>
            <a:r>
              <a:rPr lang="en-US" u="sng" smtClean="0"/>
              <a:t>The term load curve refers</a:t>
            </a:r>
            <a:r>
              <a:rPr lang="en-US" smtClean="0"/>
              <a:t> to the electric power consumption recorded periodically at points of interest (residential units, substations). </a:t>
            </a:r>
            <a:r>
              <a:rPr lang="en-US" u="sng" smtClean="0"/>
              <a:t>Accurate load profiles are critical assets aiding operational decisions in the envisioned smart grid system</a:t>
            </a:r>
            <a:r>
              <a:rPr lang="en-US" smtClean="0"/>
              <a:t>. However, it is not uncommon to encounter data deviating from nominal models due to faulty meters, communication errors,….</a:t>
            </a:r>
          </a:p>
          <a:p>
            <a:pPr algn="just"/>
            <a:r>
              <a:rPr lang="en-US" smtClean="0"/>
              <a:t>Sport events may seem like out of place, but take a look at this plot. </a:t>
            </a:r>
          </a:p>
          <a:p>
            <a:pPr algn="just"/>
            <a:r>
              <a:rPr lang="en-US" smtClean="0"/>
              <a:t>I would also like to point out that spline models we adopted recently for load curve prediction and denoising.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1" tIns="47425" rIns="94851" bIns="47425" anchor="b"/>
          <a:lstStyle/>
          <a:p>
            <a:pPr algn="r" defTabSz="947738"/>
            <a:fld id="{817E921A-A60D-492B-B8DC-E00034CA8B8E}" type="slidenum">
              <a:rPr lang="en-US" sz="1200">
                <a:latin typeface="Arial" charset="0"/>
              </a:rPr>
              <a:pPr algn="r" defTabSz="947738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2763"/>
          </a:xfrm>
          <a:noFill/>
          <a:ln/>
        </p:spPr>
        <p:txBody>
          <a:bodyPr lIns="94851" tIns="47425" rIns="94851" bIns="47425"/>
          <a:lstStyle/>
          <a:p>
            <a:pPr algn="just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CA7EF-3C33-4D8A-8E5C-56E24CF06F3F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151CBE58-8A3E-490A-BC3D-D814A03025B7}" type="slidenum">
              <a:rPr lang="en-US" sz="1300">
                <a:latin typeface="Arial" charset="0"/>
              </a:rPr>
              <a:pPr algn="r"/>
              <a:t>5</a:t>
            </a:fld>
            <a:endParaRPr lang="en-US" sz="13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540CF8C3-73C0-4644-AA7F-CA903BDEC92F}" type="slidenum">
              <a:rPr lang="en-US" sz="1300">
                <a:solidFill>
                  <a:srgbClr val="000000"/>
                </a:solidFill>
                <a:latin typeface="Arial" charset="0"/>
              </a:rPr>
              <a:pPr algn="r"/>
              <a:t>6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B93A46D6-F6DB-43B9-8F1F-8C810A6B2C4C}" type="slidenum">
              <a:rPr lang="en-US" sz="1300">
                <a:solidFill>
                  <a:srgbClr val="000000"/>
                </a:solidFill>
                <a:latin typeface="Arial" charset="0"/>
              </a:rPr>
              <a:pPr algn="r"/>
              <a:t>6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E874E-7212-43F0-B4C7-BE4103B38E7D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38E71A52-CDAF-4038-BA22-ED90E306EC8E}" type="slidenum">
              <a:rPr lang="en-US" sz="1300">
                <a:latin typeface="Arial" charset="0"/>
              </a:rPr>
              <a:pPr algn="r"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41E71B1A-28B8-4AD1-B7D7-307115B850F2}" type="slidenum">
              <a:rPr lang="en-US" sz="1300">
                <a:latin typeface="Arial" charset="0"/>
              </a:rPr>
              <a:pPr algn="r"/>
              <a:t>8</a:t>
            </a:fld>
            <a:endParaRPr lang="en-US" sz="1300">
              <a:latin typeface="Arial" charset="0"/>
            </a:endParaRPr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A5BA5177-6E26-4CE3-AE00-48B07658C926}" type="slidenum">
              <a:rPr lang="en-US" sz="1300">
                <a:latin typeface="Arial" charset="0"/>
              </a:rPr>
              <a:pPr algn="r"/>
              <a:t>8</a:t>
            </a:fld>
            <a:endParaRPr lang="en-US" sz="13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001A147E-FABB-48E4-A580-76A42307BEFA}" type="slidenum">
              <a:rPr lang="en-US" sz="1300">
                <a:latin typeface="Arial" charset="0"/>
              </a:rPr>
              <a:pPr algn="r"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B793B48F-EC7E-4F05-B0A5-B05BCA566B06}" type="slidenum">
              <a:rPr lang="en-US" sz="1300">
                <a:latin typeface="Arial" charset="0"/>
              </a:rPr>
              <a:pPr algn="r"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4478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6576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cmbx10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7162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C9AC-392C-4700-858F-2908458C2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AE48-85A5-4CE3-94D0-0A5171133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A348-C0D3-40BB-B0C5-84C44B891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4478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9624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cmbx10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7162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8003-5578-422E-9CC4-9BCDDA447C49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6901-97A4-444D-8EB2-3934F1737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73C4-2F91-471F-B398-BAD5D1F3A397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C266-6A86-401C-92DC-DAA268476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0AD8-BA7E-4DB8-8272-9D7A684C22B9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557C-6271-4962-8A95-AACF866B0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6E55-FA0F-4AFA-9E5D-FC39C95D244A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0814-D126-47ED-83EA-C3514C400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4FE4-049F-4F8A-822F-54EBF4EFF2CA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49A4-3614-48A2-BC5B-8E0FE26B7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C8FC-C93E-48B0-B158-684930BCCFB6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A37D-FC53-45CE-9A19-AE1DC0C93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8756-AA65-4810-B0BF-7D8C326B74DC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4B9F-F5E5-4F0F-95F4-AC70EFAA2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FF2D-C40D-4160-B935-09292BC0BF19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25C99-FA3A-4328-BDD5-7CBAE7272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5F0A-EDFD-436B-B66B-41EC46F9A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3F21-0997-432C-9360-A7C161E97FA7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B7EC-964B-4BA8-8611-1243F332A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7E9E-D6D1-4743-B3F8-4243F7E280E1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2048-48C1-482B-83C7-41131352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7A72-137D-44C4-894F-2F7D56C39959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1797-31BB-492B-B18C-113AA93D7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CABF-5276-4956-BBC1-9A062FB92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AEC8-4F18-4B2B-828A-7386BF576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4704-16D4-4D61-9737-751F42756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A4C7-2F4D-46EC-86AF-A1DBE73EF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EED3-E638-44A1-8E5F-AC65CB55D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C43B-B7F1-47D4-82BD-EB39B77A4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1D13-F267-4CAF-AF0C-51CFED06B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A111368E-ED73-4912-BDFF-77889660D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20ECE676-3F37-42B6-AECC-0E428CBFD864}" type="datetimeFigureOut">
              <a:rPr lang="en-US"/>
              <a:pPr>
                <a:defRPr/>
              </a:pPr>
              <a:t>11/3/2012</a:t>
            </a:fld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BEAE6F6C-FBAB-491E-9E2D-F2D1FF280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71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6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6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61.png"/><Relationship Id="rId5" Type="http://schemas.openxmlformats.org/officeDocument/2006/relationships/tags" Target="../tags/tag51.xml"/><Relationship Id="rId15" Type="http://schemas.openxmlformats.org/officeDocument/2006/relationships/image" Target="../media/image64.png"/><Relationship Id="rId10" Type="http://schemas.openxmlformats.org/officeDocument/2006/relationships/image" Target="../media/image55.png"/><Relationship Id="rId4" Type="http://schemas.openxmlformats.org/officeDocument/2006/relationships/tags" Target="../tags/tag50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56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5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5" Type="http://schemas.openxmlformats.org/officeDocument/2006/relationships/tags" Target="../tags/tag58.xml"/><Relationship Id="rId10" Type="http://schemas.openxmlformats.org/officeDocument/2006/relationships/image" Target="../media/image67.png"/><Relationship Id="rId4" Type="http://schemas.openxmlformats.org/officeDocument/2006/relationships/tags" Target="../tags/tag57.xml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73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tags" Target="../tags/tag60.xml"/><Relationship Id="rId16" Type="http://schemas.openxmlformats.org/officeDocument/2006/relationships/image" Target="../media/image76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71.png"/><Relationship Id="rId5" Type="http://schemas.openxmlformats.org/officeDocument/2006/relationships/tags" Target="../tags/tag63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tags" Target="../tags/tag62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tags" Target="../tags/tag10.xml"/><Relationship Id="rId21" Type="http://schemas.openxmlformats.org/officeDocument/2006/relationships/image" Target="../media/image26.wmf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29.jpeg"/><Relationship Id="rId5" Type="http://schemas.openxmlformats.org/officeDocument/2006/relationships/tags" Target="../tags/tag12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17.xml"/><Relationship Id="rId19" Type="http://schemas.openxmlformats.org/officeDocument/2006/relationships/image" Target="../media/image24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tags" Target="../tags/tag22.xml"/><Relationship Id="rId21" Type="http://schemas.openxmlformats.org/officeDocument/2006/relationships/image" Target="../media/image42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tags" Target="../tags/tag21.xml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45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44.png"/><Relationship Id="rId10" Type="http://schemas.openxmlformats.org/officeDocument/2006/relationships/tags" Target="../tags/tag29.xml"/><Relationship Id="rId19" Type="http://schemas.openxmlformats.org/officeDocument/2006/relationships/image" Target="../media/image35.jpe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52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0.png"/><Relationship Id="rId5" Type="http://schemas.openxmlformats.org/officeDocument/2006/relationships/tags" Target="../tags/tag37.xml"/><Relationship Id="rId10" Type="http://schemas.openxmlformats.org/officeDocument/2006/relationships/image" Target="../media/image49.png"/><Relationship Id="rId4" Type="http://schemas.openxmlformats.org/officeDocument/2006/relationships/tags" Target="../tags/tag36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57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6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35.jpeg"/><Relationship Id="rId5" Type="http://schemas.openxmlformats.org/officeDocument/2006/relationships/tags" Target="../tags/tag43.xml"/><Relationship Id="rId10" Type="http://schemas.openxmlformats.org/officeDocument/2006/relationships/image" Target="../media/image55.png"/><Relationship Id="rId4" Type="http://schemas.openxmlformats.org/officeDocument/2006/relationships/tags" Target="../tags/tag42.xml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F334BF-F900-42F3-BB17-44C667DD0703}" type="slidenum">
              <a:rPr lang="en-US" altLang="en-US" sz="1200">
                <a:latin typeface="Garamond" pitchFamily="18" charset="0"/>
              </a:rPr>
              <a:pPr algn="r"/>
              <a:t>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473200"/>
            <a:ext cx="9056687" cy="1371600"/>
          </a:xfrm>
        </p:spPr>
        <p:txBody>
          <a:bodyPr/>
          <a:lstStyle/>
          <a:p>
            <a:pPr eaLnBrk="1" hangingPunct="1"/>
            <a:r>
              <a:rPr lang="en-US" sz="3400" smtClean="0"/>
              <a:t>Spatio-temporal Load Curve Data Cleansing and Imputation via Sparsity and Low Rank</a:t>
            </a: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2497138" y="5726113"/>
            <a:ext cx="184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27652" name="Picture 12"/>
          <p:cNvPicPr>
            <a:picLocks noChangeAspect="1" noChangeArrowheads="1"/>
          </p:cNvPicPr>
          <p:nvPr/>
        </p:nvPicPr>
        <p:blipFill>
          <a:blip r:embed="rId3"/>
          <a:srcRect t="-1205" r="9756"/>
          <a:stretch>
            <a:fillRect/>
          </a:stretch>
        </p:blipFill>
        <p:spPr bwMode="auto">
          <a:xfrm>
            <a:off x="381000" y="59944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54150" y="3708400"/>
            <a:ext cx="8426450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rgbClr val="0000CC"/>
                </a:solidFill>
                <a:latin typeface="Arial" charset="0"/>
              </a:rPr>
              <a:t>Gonzalo Mateos and Georgios B. Giannakis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600" i="1" smtClean="0">
              <a:solidFill>
                <a:srgbClr val="0000CC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" charset="0"/>
              </a:rPr>
              <a:t>Dept. of ECE and Digital Technology Center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" charset="0"/>
              </a:rPr>
              <a:t>University of Minnesota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6400800" y="6083300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CC"/>
                </a:solidFill>
                <a:latin typeface="Arial" charset="0"/>
              </a:rPr>
              <a:t>November 5, 2012</a:t>
            </a:r>
          </a:p>
        </p:txBody>
      </p:sp>
      <p:pic>
        <p:nvPicPr>
          <p:cNvPr id="27655" name="Picture 9" descr="IEEE SmartGridComms Confer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862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http://www.ieee-smartgridcomm.org/images/ieeeSmartGr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2238" y="0"/>
            <a:ext cx="3124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685800" y="914400"/>
            <a:ext cx="555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>
                <a:solidFill>
                  <a:srgbClr val="7030A0"/>
                </a:solidFill>
                <a:latin typeface="Tahoma" pitchFamily="34" charset="0"/>
              </a:rPr>
              <a:t>Workshop on Architectures and Models for the Smart Grid</a:t>
            </a:r>
          </a:p>
        </p:txBody>
      </p:sp>
    </p:spTree>
  </p:cSld>
  <p:clrMapOvr>
    <a:masterClrMapping/>
  </p:clrMapOvr>
  <p:transition advTm="26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52134F-576B-42F4-A092-1E4220886AFB}" type="slidenum">
              <a:rPr lang="en-US" altLang="en-US" sz="1200">
                <a:latin typeface="Garamond" pitchFamily="18" charset="0"/>
              </a:rPr>
              <a:pPr algn="r"/>
              <a:t>10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46082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0AF485-CC92-4D27-9A13-48EFF0956C37}" type="slidenum">
              <a:rPr lang="en-US" altLang="en-US" sz="1200">
                <a:latin typeface="Garamond" pitchFamily="18" charset="0"/>
              </a:rPr>
              <a:pPr algn="r"/>
              <a:t>10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/>
              <a:t>Distributed iterations</a:t>
            </a:r>
          </a:p>
        </p:txBody>
      </p:sp>
      <p:pic>
        <p:nvPicPr>
          <p:cNvPr id="46084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9100" y="1211263"/>
            <a:ext cx="79629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16"/>
          <p:cNvGrpSpPr>
            <a:grpSpLocks/>
          </p:cNvGrpSpPr>
          <p:nvPr/>
        </p:nvGrpSpPr>
        <p:grpSpPr bwMode="auto">
          <a:xfrm>
            <a:off x="6172200" y="2133600"/>
            <a:ext cx="2743200" cy="304800"/>
            <a:chOff x="1488" y="3984"/>
            <a:chExt cx="1728" cy="192"/>
          </a:xfrm>
        </p:grpSpPr>
        <p:pic>
          <p:nvPicPr>
            <p:cNvPr id="46086" name="Picture 1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57" y="4029"/>
              <a:ext cx="15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7" name="Rectangle 15"/>
            <p:cNvSpPr>
              <a:spLocks noChangeArrowheads="1"/>
            </p:cNvSpPr>
            <p:nvPr/>
          </p:nvSpPr>
          <p:spPr bwMode="auto">
            <a:xfrm>
              <a:off x="1488" y="3984"/>
              <a:ext cx="1728" cy="192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ChangeArrowheads="1"/>
          </p:cNvSpPr>
          <p:nvPr/>
        </p:nvSpPr>
        <p:spPr bwMode="auto">
          <a:xfrm>
            <a:off x="609600" y="4038600"/>
            <a:ext cx="7848600" cy="1905000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90822-F746-41A6-AE1E-67EDAAD27913}" type="slidenum">
              <a:rPr lang="en-US" altLang="en-US" sz="1200">
                <a:latin typeface="Arial" charset="0"/>
              </a:rPr>
              <a:pPr algn="r"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813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7B1F72-4DC3-4984-8885-71B693F3E5DC}" type="slidenum">
              <a:rPr lang="en-US" altLang="en-US" sz="1200">
                <a:latin typeface="Arial" charset="0"/>
              </a:rPr>
              <a:pPr algn="r"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8132" name="Rectangle 26"/>
          <p:cNvSpPr>
            <a:spLocks noChangeArrowheads="1"/>
          </p:cNvSpPr>
          <p:nvPr/>
        </p:nvSpPr>
        <p:spPr bwMode="auto">
          <a:xfrm>
            <a:off x="342900" y="1320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Highly parallelizable with simple recursions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Unconstrained QPs per agent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No SVD per iteration [</a:t>
            </a:r>
            <a:r>
              <a:rPr lang="en-US" altLang="zh-CN">
                <a:latin typeface="Arial" charset="0"/>
                <a:ea typeface="SimSun" pitchFamily="2" charset="-122"/>
              </a:rPr>
              <a:t>O(</a:t>
            </a:r>
            <a:r>
              <a:rPr lang="en-US" altLang="zh-CN" i="1">
                <a:latin typeface="Arial" charset="0"/>
                <a:ea typeface="SimSun" pitchFamily="2" charset="-122"/>
              </a:rPr>
              <a:t>T</a:t>
            </a:r>
            <a:r>
              <a:rPr lang="el-GR" altLang="zh-CN" i="1">
                <a:latin typeface="Arial" charset="0"/>
              </a:rPr>
              <a:t>ρ</a:t>
            </a:r>
            <a:r>
              <a:rPr lang="en-US" altLang="zh-CN" baseline="30000">
                <a:latin typeface="Arial" charset="0"/>
                <a:ea typeface="SimSun" pitchFamily="2" charset="-122"/>
              </a:rPr>
              <a:t>3</a:t>
            </a:r>
            <a:r>
              <a:rPr lang="en-US" altLang="zh-CN">
                <a:latin typeface="Arial" charset="0"/>
                <a:ea typeface="SimSun" pitchFamily="2" charset="-122"/>
              </a:rPr>
              <a:t>) complexity</a:t>
            </a:r>
            <a:r>
              <a:rPr lang="en-US" altLang="zh-CN" sz="2000">
                <a:latin typeface="Arial" charset="0"/>
                <a:ea typeface="SimSun" pitchFamily="2" charset="-122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altLang="zh-CN" sz="1200"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Low overhead for message exchanges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           is </a:t>
            </a:r>
            <a:r>
              <a:rPr lang="en-US" altLang="zh-CN" sz="2000" i="1">
                <a:solidFill>
                  <a:srgbClr val="FF0000"/>
                </a:solidFill>
                <a:latin typeface="Arial" charset="0"/>
                <a:ea typeface="SimSun" pitchFamily="2" charset="-122"/>
              </a:rPr>
              <a:t>             </a:t>
            </a:r>
            <a:r>
              <a:rPr lang="en-US" altLang="zh-CN" sz="2000">
                <a:latin typeface="Arial" charset="0"/>
                <a:ea typeface="SimSun" pitchFamily="2" charset="-122"/>
              </a:rPr>
              <a:t>and    is small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Comm. cost independent of network size</a:t>
            </a:r>
            <a:endParaRPr lang="en-US" altLang="zh-CN" sz="2000" baseline="-25000"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48133" name="Rectangle 26"/>
          <p:cNvSpPr>
            <a:spLocks noChangeArrowheads="1"/>
          </p:cNvSpPr>
          <p:nvPr/>
        </p:nvSpPr>
        <p:spPr bwMode="auto">
          <a:xfrm>
            <a:off x="609600" y="405765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 b="1">
                <a:latin typeface="Arial" charset="0"/>
                <a:ea typeface="SimSun" pitchFamily="2" charset="-122"/>
              </a:rPr>
              <a:t>Recap:</a:t>
            </a:r>
            <a:endParaRPr lang="en-US" sz="2000" b="1">
              <a:latin typeface="Arial" charset="0"/>
              <a:ea typeface="SimSun" pitchFamily="2" charset="-122"/>
            </a:endParaRP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2209800" y="428625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Arial" charset="0"/>
              </a:rPr>
              <a:t>(P1)</a:t>
            </a:r>
            <a:r>
              <a:rPr lang="en-US" sz="2000">
                <a:latin typeface="Arial" charset="0"/>
              </a:rPr>
              <a:t>                     </a:t>
            </a:r>
            <a:r>
              <a:rPr lang="en-US" sz="2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(P2)</a:t>
            </a:r>
            <a:r>
              <a:rPr lang="en-US" sz="2000">
                <a:latin typeface="Arial" charset="0"/>
                <a:sym typeface="Wingdings" pitchFamily="2" charset="2"/>
              </a:rPr>
              <a:t>                       </a:t>
            </a:r>
            <a:r>
              <a:rPr lang="en-US" sz="2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(P3)</a:t>
            </a:r>
            <a:endParaRPr lang="en-US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8135" name="TextBox 12"/>
          <p:cNvSpPr txBox="1">
            <a:spLocks noChangeArrowheads="1"/>
          </p:cNvSpPr>
          <p:nvPr/>
        </p:nvSpPr>
        <p:spPr bwMode="auto">
          <a:xfrm>
            <a:off x="1833563" y="466725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Centralized</a:t>
            </a:r>
          </a:p>
          <a:p>
            <a:pPr algn="ctr"/>
            <a:r>
              <a:rPr lang="en-US">
                <a:latin typeface="Arial" charset="0"/>
              </a:rPr>
              <a:t>Convex</a:t>
            </a:r>
          </a:p>
        </p:txBody>
      </p:sp>
      <p:sp>
        <p:nvSpPr>
          <p:cNvPr id="48136" name="TextBox 14"/>
          <p:cNvSpPr txBox="1">
            <a:spLocks noChangeArrowheads="1"/>
          </p:cNvSpPr>
          <p:nvPr/>
        </p:nvSpPr>
        <p:spPr bwMode="auto">
          <a:xfrm>
            <a:off x="3886200" y="46323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Sep. regul.</a:t>
            </a:r>
          </a:p>
          <a:p>
            <a:pPr algn="ctr"/>
            <a:r>
              <a:rPr lang="en-US">
                <a:latin typeface="Arial" charset="0"/>
              </a:rPr>
              <a:t>Nonconvex</a:t>
            </a:r>
          </a:p>
        </p:txBody>
      </p:sp>
      <p:sp>
        <p:nvSpPr>
          <p:cNvPr id="48137" name="TextBox 15"/>
          <p:cNvSpPr txBox="1">
            <a:spLocks noChangeArrowheads="1"/>
          </p:cNvSpPr>
          <p:nvPr/>
        </p:nvSpPr>
        <p:spPr bwMode="auto">
          <a:xfrm>
            <a:off x="5943600" y="462597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Consensus</a:t>
            </a:r>
          </a:p>
          <a:p>
            <a:pPr algn="ctr"/>
            <a:r>
              <a:rPr lang="en-US">
                <a:latin typeface="Arial" charset="0"/>
              </a:rPr>
              <a:t>Nonconvex</a:t>
            </a:r>
          </a:p>
        </p:txBody>
      </p:sp>
      <p:sp>
        <p:nvSpPr>
          <p:cNvPr id="48138" name="TextBox 16"/>
          <p:cNvSpPr txBox="1">
            <a:spLocks noChangeArrowheads="1"/>
          </p:cNvSpPr>
          <p:nvPr/>
        </p:nvSpPr>
        <p:spPr bwMode="auto">
          <a:xfrm>
            <a:off x="1765300" y="5397500"/>
            <a:ext cx="611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Wingdings" pitchFamily="2" charset="2"/>
              </a:rPr>
              <a:t>Stationary </a:t>
            </a:r>
            <a:r>
              <a:rPr lang="en-US" sz="2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(P3)</a:t>
            </a:r>
            <a:r>
              <a:rPr lang="en-US">
                <a:latin typeface="Arial" charset="0"/>
                <a:sym typeface="Wingdings" pitchFamily="2" charset="2"/>
              </a:rPr>
              <a:t>      </a:t>
            </a:r>
            <a:r>
              <a:rPr lang="en-US">
                <a:latin typeface="Arial" charset="0"/>
              </a:rPr>
              <a:t>     Stationary 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(P2)</a:t>
            </a:r>
            <a:r>
              <a:rPr lang="en-US">
                <a:latin typeface="Arial" charset="0"/>
              </a:rPr>
              <a:t>  </a:t>
            </a:r>
            <a:r>
              <a:rPr lang="en-US">
                <a:latin typeface="Arial" charset="0"/>
                <a:sym typeface="Wingdings" pitchFamily="2" charset="2"/>
              </a:rPr>
              <a:t>            Global </a:t>
            </a:r>
            <a:r>
              <a:rPr lang="en-US" sz="2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(P1)</a:t>
            </a:r>
            <a:endParaRPr lang="en-US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8139" name="Rectangle 2"/>
          <p:cNvSpPr>
            <a:spLocks noChangeArrowheads="1"/>
          </p:cNvSpPr>
          <p:nvPr/>
        </p:nvSpPr>
        <p:spPr bwMode="auto">
          <a:xfrm>
            <a:off x="457200" y="277813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200">
                <a:solidFill>
                  <a:srgbClr val="CC0000"/>
                </a:solidFill>
                <a:latin typeface="Arial" charset="0"/>
              </a:rPr>
              <a:t>Attractive features</a:t>
            </a:r>
          </a:p>
        </p:txBody>
      </p:sp>
      <p:pic>
        <p:nvPicPr>
          <p:cNvPr id="48140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368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368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4864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6800" y="5549900"/>
            <a:ext cx="3429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231900" y="3086100"/>
            <a:ext cx="657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349500" y="3111500"/>
            <a:ext cx="669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656013" y="3148013"/>
            <a:ext cx="1285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E7D361-F1FD-4E3D-B07B-19CA08D47F77}" type="slidenum">
              <a:rPr lang="en-US" altLang="en-US" sz="1200">
                <a:latin typeface="Arial" charset="0"/>
              </a:rPr>
              <a:pPr algn="r"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017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B82767-6199-4338-AFDB-0AFA1635F0F1}" type="slidenum">
              <a:rPr lang="en-US" altLang="en-US" sz="1200">
                <a:latin typeface="Arial" charset="0"/>
              </a:rPr>
              <a:pPr algn="r"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788987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Optimality</a:t>
            </a:r>
          </a:p>
        </p:txBody>
      </p:sp>
      <p:sp>
        <p:nvSpPr>
          <p:cNvPr id="50180" name="Rectangle 26"/>
          <p:cNvSpPr>
            <a:spLocks noChangeArrowheads="1"/>
          </p:cNvSpPr>
          <p:nvPr/>
        </p:nvSpPr>
        <p:spPr bwMode="auto">
          <a:xfrm>
            <a:off x="228600" y="1600200"/>
            <a:ext cx="876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    </a:t>
            </a:r>
            <a:r>
              <a:rPr lang="en-US" altLang="zh-CN" sz="2000" b="1">
                <a:latin typeface="Arial" charset="0"/>
                <a:ea typeface="SimSun" pitchFamily="2" charset="-122"/>
              </a:rPr>
              <a:t>Proposition 2</a:t>
            </a:r>
            <a:r>
              <a:rPr lang="en-US" altLang="zh-CN" sz="2000">
                <a:latin typeface="Arial" charset="0"/>
                <a:ea typeface="SimSun" pitchFamily="2" charset="-122"/>
              </a:rPr>
              <a:t>.</a:t>
            </a:r>
            <a:r>
              <a:rPr lang="en-US" altLang="zh-CN" sz="2000">
                <a:solidFill>
                  <a:srgbClr val="CC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zh-CN" sz="2000">
                <a:latin typeface="Arial" charset="0"/>
                <a:ea typeface="SimSun" pitchFamily="2" charset="-122"/>
              </a:rPr>
              <a:t>If                               converges to                        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SimSun" pitchFamily="2" charset="-122"/>
              </a:rPr>
              <a:t>                             and                                          , then: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SimSun" pitchFamily="2" charset="-122"/>
              </a:rPr>
              <a:t>                             </a:t>
            </a:r>
            <a:r>
              <a:rPr lang="en-US" altLang="zh-CN" sz="2000" i="1">
                <a:latin typeface="Arial" charset="0"/>
                <a:ea typeface="SimSun" pitchFamily="2" charset="-122"/>
              </a:rPr>
              <a:t>i)</a:t>
            </a:r>
            <a:r>
              <a:rPr lang="en-US" altLang="zh-CN" sz="2000">
                <a:latin typeface="Arial" charset="0"/>
                <a:ea typeface="SimSun" pitchFamily="2" charset="-12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latin typeface="Arial" charset="0"/>
                <a:ea typeface="SimSun" pitchFamily="2" charset="-122"/>
              </a:rPr>
              <a:t>                             </a:t>
            </a:r>
            <a:r>
              <a:rPr lang="en-US" altLang="zh-CN" sz="2000" i="1">
                <a:latin typeface="Arial" charset="0"/>
                <a:ea typeface="SimSun" pitchFamily="2" charset="-122"/>
              </a:rPr>
              <a:t>ii) </a:t>
            </a:r>
            <a:r>
              <a:rPr lang="en-US" altLang="zh-CN" sz="2000">
                <a:latin typeface="Arial" charset="0"/>
                <a:ea typeface="SimSun" pitchFamily="2" charset="-122"/>
              </a:rPr>
              <a:t>                 is the </a:t>
            </a:r>
            <a:r>
              <a:rPr lang="en-US" altLang="zh-CN" sz="2000" i="1">
                <a:latin typeface="Arial" charset="0"/>
                <a:ea typeface="SimSun" pitchFamily="2" charset="-122"/>
              </a:rPr>
              <a:t>global optimum</a:t>
            </a:r>
            <a:r>
              <a:rPr lang="en-US" altLang="zh-CN" sz="2000">
                <a:latin typeface="Arial" charset="0"/>
                <a:ea typeface="SimSun" pitchFamily="2" charset="-122"/>
              </a:rPr>
              <a:t> of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SimSun" pitchFamily="2" charset="-122"/>
              </a:rPr>
              <a:t>(P1)</a:t>
            </a:r>
            <a:r>
              <a:rPr lang="en-US" altLang="zh-CN" sz="2000">
                <a:latin typeface="Arial" charset="0"/>
                <a:ea typeface="SimSun" pitchFamily="2" charset="-122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altLang="zh-CN" sz="2000"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altLang="zh-CN" sz="2000"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ADMM can converge even for non-convex problems, e.g.,[Boyd et al’11]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altLang="zh-CN" sz="2000"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Simple distributed algorithm for principal component pursuit</a:t>
            </a:r>
          </a:p>
          <a:p>
            <a:pPr marL="742950" lvl="1" indent="-28575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SimSun" pitchFamily="2" charset="-122"/>
              </a:rPr>
              <a:t>Centralized performance guarantees carry over</a:t>
            </a:r>
            <a:r>
              <a:rPr lang="en-US" altLang="zh-CN" sz="2000">
                <a:latin typeface="Arial" charset="0"/>
                <a:ea typeface="SimSun" pitchFamily="2" charset="-12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grpSp>
        <p:nvGrpSpPr>
          <p:cNvPr id="50181" name="Group 13"/>
          <p:cNvGrpSpPr>
            <a:grpSpLocks/>
          </p:cNvGrpSpPr>
          <p:nvPr/>
        </p:nvGrpSpPr>
        <p:grpSpPr bwMode="auto">
          <a:xfrm>
            <a:off x="457200" y="1524000"/>
            <a:ext cx="7467600" cy="1676400"/>
            <a:chOff x="288" y="960"/>
            <a:chExt cx="4704" cy="1056"/>
          </a:xfrm>
        </p:grpSpPr>
        <p:pic>
          <p:nvPicPr>
            <p:cNvPr id="50182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16" y="1064"/>
              <a:ext cx="1253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80" y="1056"/>
              <a:ext cx="8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2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0" y="1528"/>
              <a:ext cx="128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2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48" y="1744"/>
              <a:ext cx="68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Rectangle 27"/>
            <p:cNvSpPr>
              <a:spLocks noChangeArrowheads="1"/>
            </p:cNvSpPr>
            <p:nvPr/>
          </p:nvSpPr>
          <p:spPr bwMode="auto">
            <a:xfrm>
              <a:off x="288" y="960"/>
              <a:ext cx="4704" cy="1056"/>
            </a:xfrm>
            <a:prstGeom prst="rect">
              <a:avLst/>
            </a:prstGeom>
            <a:noFill/>
            <a:ln w="254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187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76" y="1280"/>
              <a:ext cx="17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BB1DA7-683B-4F3D-81F8-7A28DD5DB72D}" type="slidenum">
              <a:rPr lang="en-US" altLang="en-US" smtClean="0">
                <a:latin typeface="Arial" charset="0"/>
                <a:cs typeface="Arial" charset="0"/>
              </a:rPr>
              <a:pPr/>
              <a:t>13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Synthetic data</a:t>
            </a:r>
          </a:p>
        </p:txBody>
      </p:sp>
      <p:sp>
        <p:nvSpPr>
          <p:cNvPr id="52227" name="Rectangle 26"/>
          <p:cNvSpPr>
            <a:spLocks noChangeArrowheads="1"/>
          </p:cNvSpPr>
          <p:nvPr/>
        </p:nvSpPr>
        <p:spPr bwMode="auto">
          <a:xfrm>
            <a:off x="228600" y="11430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SimSun" pitchFamily="2" charset="-122"/>
              </a:rPr>
              <a:t>Random network, </a:t>
            </a:r>
            <a:r>
              <a:rPr lang="en-US" i="1">
                <a:latin typeface="Arial" charset="0"/>
              </a:rPr>
              <a:t>N</a:t>
            </a:r>
            <a:r>
              <a:rPr lang="en-US">
                <a:latin typeface="Arial" charset="0"/>
              </a:rPr>
              <a:t>={15,20,25}, </a:t>
            </a:r>
            <a:r>
              <a:rPr lang="en-US" i="1">
                <a:latin typeface="Arial" charset="0"/>
              </a:rPr>
              <a:t>T=600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latin typeface="Arial" charset="0"/>
              <a:ea typeface="SimSun" pitchFamily="2" charset="-122"/>
            </a:endParaRPr>
          </a:p>
        </p:txBody>
      </p:sp>
      <p:sp>
        <p:nvSpPr>
          <p:cNvPr id="52228" name="Rectangle 26"/>
          <p:cNvSpPr>
            <a:spLocks noChangeArrowheads="1"/>
          </p:cNvSpPr>
          <p:nvPr/>
        </p:nvSpPr>
        <p:spPr bwMode="auto">
          <a:xfrm>
            <a:off x="228600" y="16002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SimSun" pitchFamily="2" charset="-122"/>
              </a:rPr>
              <a:t>Data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>
                <a:latin typeface="Arial" charset="0"/>
                <a:ea typeface="SimSun" pitchFamily="2" charset="-122"/>
              </a:rPr>
              <a:t>                   ,                           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>
                <a:latin typeface="Arial" charset="0"/>
                <a:ea typeface="SimSun" pitchFamily="2" charset="-122"/>
              </a:rPr>
              <a:t>                           ,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>
                <a:latin typeface="Arial" charset="0"/>
                <a:ea typeface="SimSun" pitchFamily="2" charset="-122"/>
              </a:rPr>
              <a:t>           </a:t>
            </a:r>
          </a:p>
        </p:txBody>
      </p:sp>
      <p:pic>
        <p:nvPicPr>
          <p:cNvPr id="52229" name="Picture 16" descr="ne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300038"/>
            <a:ext cx="44196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7" descr="cent_per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76200" y="3208338"/>
            <a:ext cx="49530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8" descr="consensu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7388" y="3200400"/>
            <a:ext cx="5027612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Slide Number Placeholder 5"/>
          <p:cNvSpPr txBox="1">
            <a:spLocks noGrp="1"/>
          </p:cNvSpPr>
          <p:nvPr/>
        </p:nvSpPr>
        <p:spPr bwMode="auto">
          <a:xfrm>
            <a:off x="6553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9B897D-10B6-42BB-8AE8-A63F56F0C44C}" type="slidenum">
              <a:rPr lang="en-US" altLang="en-US" sz="1200">
                <a:latin typeface="Arial" charset="0"/>
              </a:rPr>
              <a:pPr algn="r"/>
              <a:t>13</a:t>
            </a:fld>
            <a:endParaRPr lang="en-US" altLang="en-US" sz="1200">
              <a:latin typeface="Arial" charset="0"/>
            </a:endParaRPr>
          </a:p>
        </p:txBody>
      </p:sp>
      <p:pic>
        <p:nvPicPr>
          <p:cNvPr id="5223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23975" y="1685925"/>
            <a:ext cx="3171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47750" y="2066925"/>
            <a:ext cx="1377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581275" y="2073275"/>
            <a:ext cx="5794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090613" y="2781300"/>
            <a:ext cx="20335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232150" y="2441575"/>
            <a:ext cx="17716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079500" y="2452688"/>
            <a:ext cx="18811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5A293-E59A-4FD2-895E-E46E25459237}" type="slidenum">
              <a:rPr lang="en-US" altLang="en-US" smtClean="0"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427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A0878-6106-48C4-96AC-6A0546324289}" type="slidenum">
              <a:rPr lang="en-US" altLang="en-US" sz="1200">
                <a:latin typeface="Arial" charset="0"/>
              </a:rPr>
              <a:pPr algn="r"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NorthWrite data</a:t>
            </a:r>
          </a:p>
        </p:txBody>
      </p:sp>
      <p:pic>
        <p:nvPicPr>
          <p:cNvPr id="54276" name="Picture 12" descr="new_outli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2008188"/>
            <a:ext cx="487680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52400" y="11430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>
                <a:latin typeface="Arial" charset="0"/>
              </a:rPr>
              <a:t>Power consumption of schools, government building, grocery store (’05-’10)</a:t>
            </a:r>
          </a:p>
        </p:txBody>
      </p:sp>
      <p:sp>
        <p:nvSpPr>
          <p:cNvPr id="54278" name="Text Box 14"/>
          <p:cNvSpPr txBox="1">
            <a:spLocks noChangeArrowheads="1"/>
          </p:cNvSpPr>
          <p:nvPr/>
        </p:nvSpPr>
        <p:spPr bwMode="auto">
          <a:xfrm>
            <a:off x="355600" y="6451600"/>
            <a:ext cx="764540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Data</a:t>
            </a:r>
            <a:r>
              <a:rPr lang="en-US" sz="1600">
                <a:latin typeface="Arial" charset="0"/>
              </a:rPr>
              <a:t>: </a:t>
            </a:r>
            <a:r>
              <a:rPr lang="en-US" sz="1400">
                <a:latin typeface="Arial" charset="0"/>
              </a:rPr>
              <a:t>courtesy of NorthWrite Energy Group, provided by Prof. V. Cherkassky (UofM)</a:t>
            </a:r>
          </a:p>
        </p:txBody>
      </p:sp>
      <p:pic>
        <p:nvPicPr>
          <p:cNvPr id="54279" name="Picture 15" descr="new_imput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0" y="1989138"/>
            <a:ext cx="49530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16"/>
          <p:cNvSpPr txBox="1">
            <a:spLocks noChangeArrowheads="1"/>
          </p:cNvSpPr>
          <p:nvPr/>
        </p:nvSpPr>
        <p:spPr bwMode="auto">
          <a:xfrm>
            <a:off x="1778000" y="1625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Arial" charset="0"/>
              </a:rPr>
              <a:t>Cleansing</a:t>
            </a:r>
          </a:p>
        </p:txBody>
      </p:sp>
      <p:sp>
        <p:nvSpPr>
          <p:cNvPr id="54281" name="Text Box 17"/>
          <p:cNvSpPr txBox="1">
            <a:spLocks noChangeArrowheads="1"/>
          </p:cNvSpPr>
          <p:nvPr/>
        </p:nvSpPr>
        <p:spPr bwMode="auto">
          <a:xfrm>
            <a:off x="6248400" y="163195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Arial" charset="0"/>
              </a:rPr>
              <a:t>Imputation</a:t>
            </a:r>
          </a:p>
        </p:txBody>
      </p:sp>
      <p:sp>
        <p:nvSpPr>
          <p:cNvPr id="54282" name="Rectangle 3"/>
          <p:cNvSpPr>
            <a:spLocks noChangeArrowheads="1"/>
          </p:cNvSpPr>
          <p:nvPr/>
        </p:nvSpPr>
        <p:spPr bwMode="auto">
          <a:xfrm>
            <a:off x="609600" y="54991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Outliers:</a:t>
            </a:r>
            <a:r>
              <a:rPr lang="en-US">
                <a:latin typeface="Arial" charset="0"/>
              </a:rPr>
              <a:t> “Building operational transition shoulder periods”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Prediction error: 6% for 30% missing data (8% for 50%)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E6BC7A-ACFA-4296-97CD-9E3DCB712FD1}" type="slidenum">
              <a:rPr lang="en-US" altLang="en-US" sz="1200">
                <a:latin typeface="Arial" charset="0"/>
              </a:rPr>
              <a:pPr algn="r"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6322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0139AA-D1E7-4F03-B11E-B77DCFB7EC33}" type="slidenum">
              <a:rPr lang="en-US" altLang="en-US" sz="1200">
                <a:latin typeface="Arial" charset="0"/>
              </a:rPr>
              <a:pPr algn="r"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Concluding summary</a:t>
            </a:r>
          </a:p>
        </p:txBody>
      </p:sp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723900" y="320675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Estimate cleansed nominal load profiles</a:t>
            </a:r>
          </a:p>
        </p:txBody>
      </p:sp>
      <p:sp>
        <p:nvSpPr>
          <p:cNvPr id="56325" name="Rectangle 3"/>
          <p:cNvSpPr txBox="1">
            <a:spLocks noChangeArrowheads="1"/>
          </p:cNvSpPr>
          <p:nvPr/>
        </p:nvSpPr>
        <p:spPr bwMode="auto">
          <a:xfrm>
            <a:off x="330200" y="1193800"/>
            <a:ext cx="8788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Load curve data cleansing and imputation </a:t>
            </a:r>
            <a:endParaRPr lang="en-US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6326" name="Rectangle 3"/>
          <p:cNvSpPr txBox="1">
            <a:spLocks noChangeArrowheads="1"/>
          </p:cNvSpPr>
          <p:nvPr/>
        </p:nvSpPr>
        <p:spPr bwMode="auto">
          <a:xfrm>
            <a:off x="355600" y="2743200"/>
            <a:ext cx="8788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SimSun" pitchFamily="2" charset="-122"/>
              </a:rPr>
              <a:t>Distributed algorithm with guaranteed performance</a:t>
            </a:r>
            <a:endParaRPr lang="en-US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410200" y="5105400"/>
            <a:ext cx="3429000" cy="1147763"/>
            <a:chOff x="3408" y="3600"/>
            <a:chExt cx="2160" cy="723"/>
          </a:xfrm>
        </p:grpSpPr>
        <p:pic>
          <p:nvPicPr>
            <p:cNvPr id="56334" name="Picture 6" descr="goph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" y="3600"/>
              <a:ext cx="768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5" name="Rectangle 7"/>
            <p:cNvSpPr>
              <a:spLocks noChangeArrowheads="1"/>
            </p:cNvSpPr>
            <p:nvPr/>
          </p:nvSpPr>
          <p:spPr bwMode="auto">
            <a:xfrm>
              <a:off x="3408" y="3916"/>
              <a:ext cx="169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zh-CN" sz="3600" b="1" i="1">
                  <a:solidFill>
                    <a:srgbClr val="0000FF"/>
                  </a:solidFill>
                  <a:latin typeface="Arial" charset="0"/>
                  <a:ea typeface="SimSun" pitchFamily="2" charset="-122"/>
                </a:rPr>
                <a:t>Thank You!</a:t>
              </a:r>
              <a:endParaRPr lang="en-US" altLang="zh-CN" sz="3600" b="1">
                <a:solidFill>
                  <a:srgbClr val="0000FF"/>
                </a:solidFill>
                <a:latin typeface="Arial" charset="0"/>
                <a:ea typeface="SimSun" pitchFamily="2" charset="-122"/>
              </a:endParaRPr>
            </a:p>
          </p:txBody>
        </p:sp>
      </p:grpSp>
      <p:sp>
        <p:nvSpPr>
          <p:cNvPr id="56328" name="Rectangle 22"/>
          <p:cNvSpPr>
            <a:spLocks noChangeArrowheads="1"/>
          </p:cNvSpPr>
          <p:nvPr/>
        </p:nvSpPr>
        <p:spPr bwMode="auto">
          <a:xfrm>
            <a:off x="736600" y="16002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Leveraging sparsity and low rank </a:t>
            </a:r>
          </a:p>
        </p:txBody>
      </p:sp>
      <p:sp>
        <p:nvSpPr>
          <p:cNvPr id="56329" name="Rectangle 3"/>
          <p:cNvSpPr txBox="1">
            <a:spLocks noChangeArrowheads="1"/>
          </p:cNvSpPr>
          <p:nvPr/>
        </p:nvSpPr>
        <p:spPr bwMode="auto">
          <a:xfrm>
            <a:off x="355600" y="2133600"/>
            <a:ext cx="8788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SimSun" pitchFamily="2" charset="-122"/>
              </a:rPr>
              <a:t>Principal component pursuit for smart grid monitoring</a:t>
            </a:r>
            <a:endParaRPr lang="en-US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723900" y="3641725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Identify when and where ‘bad data’ occur</a:t>
            </a:r>
          </a:p>
        </p:txBody>
      </p:sp>
      <p:sp>
        <p:nvSpPr>
          <p:cNvPr id="56331" name="Rectangle 3"/>
          <p:cNvSpPr txBox="1">
            <a:spLocks noChangeArrowheads="1"/>
          </p:cNvSpPr>
          <p:nvPr/>
        </p:nvSpPr>
        <p:spPr bwMode="auto">
          <a:xfrm>
            <a:off x="355600" y="4432300"/>
            <a:ext cx="8788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  <a:ea typeface="SimSun" pitchFamily="2" charset="-122"/>
              </a:rPr>
              <a:t>Ongoing research:</a:t>
            </a:r>
            <a:endParaRPr lang="en-US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736600" y="4860925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Convergence of ADMM for bi-convex costs</a:t>
            </a:r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736600" y="5216525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sz="2000">
                <a:latin typeface="Arial" charset="0"/>
                <a:ea typeface="SimSun" pitchFamily="2" charset="-122"/>
              </a:rPr>
              <a:t>Real-time (adaptive) algorithms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4B9512-09CF-403E-860A-35EE2B0F7976}" type="slidenum">
              <a:rPr lang="en-US" altLang="en-US" sz="1200">
                <a:latin typeface="Arial" charset="0"/>
              </a:rPr>
              <a:pPr algn="r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E1B73E-599E-42AB-93AF-5D2E4B508604}" type="slidenum">
              <a:rPr lang="en-US" altLang="en-US" sz="1200">
                <a:latin typeface="Arial" charset="0"/>
              </a:rPr>
              <a:pPr algn="r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Context</a:t>
            </a:r>
          </a:p>
        </p:txBody>
      </p:sp>
      <p:sp>
        <p:nvSpPr>
          <p:cNvPr id="29700" name="Rectangle 29"/>
          <p:cNvSpPr>
            <a:spLocks noChangeArrowheads="1"/>
          </p:cNvSpPr>
          <p:nvPr/>
        </p:nvSpPr>
        <p:spPr bwMode="auto">
          <a:xfrm>
            <a:off x="76200" y="1143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</a:rPr>
              <a:t>Robust imputation of 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network</a:t>
            </a:r>
            <a:r>
              <a:rPr lang="en-US" sz="2000">
                <a:latin typeface="Arial" charset="0"/>
              </a:rPr>
              <a:t> data</a:t>
            </a:r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228600" y="5359400"/>
            <a:ext cx="8839200" cy="762000"/>
            <a:chOff x="144" y="3376"/>
            <a:chExt cx="5568" cy="480"/>
          </a:xfrm>
        </p:grpSpPr>
        <p:sp>
          <p:nvSpPr>
            <p:cNvPr id="29712" name="Rectangle 29"/>
            <p:cNvSpPr>
              <a:spLocks noChangeArrowheads="1"/>
            </p:cNvSpPr>
            <p:nvPr/>
          </p:nvSpPr>
          <p:spPr bwMode="auto">
            <a:xfrm>
              <a:off x="192" y="3388"/>
              <a:ext cx="55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CC"/>
                </a:buClr>
              </a:pPr>
              <a:r>
                <a:rPr lang="en-US" sz="1900" b="1">
                  <a:solidFill>
                    <a:srgbClr val="CC0000"/>
                  </a:solidFill>
                  <a:latin typeface="Arial" charset="0"/>
                </a:rPr>
                <a:t>Goal</a:t>
              </a:r>
              <a:r>
                <a:rPr lang="en-US" sz="1900" b="1">
                  <a:latin typeface="Arial" charset="0"/>
                </a:rPr>
                <a:t>:</a:t>
              </a:r>
              <a:r>
                <a:rPr lang="en-US" sz="1900">
                  <a:latin typeface="Arial" charset="0"/>
                </a:rPr>
                <a:t> Given few rows per agent, perform </a:t>
              </a:r>
              <a:r>
                <a:rPr lang="en-US" sz="1900">
                  <a:solidFill>
                    <a:srgbClr val="CC0000"/>
                  </a:solidFill>
                  <a:latin typeface="Arial" charset="0"/>
                </a:rPr>
                <a:t>distributed</a:t>
              </a:r>
              <a:r>
                <a:rPr lang="en-US" sz="1900">
                  <a:latin typeface="Arial" charset="0"/>
                </a:rPr>
                <a:t> cleansing and imputation by leveraging </a:t>
              </a:r>
              <a:r>
                <a:rPr lang="en-US" sz="1900">
                  <a:solidFill>
                    <a:srgbClr val="0000CC"/>
                  </a:solidFill>
                  <a:latin typeface="Arial" charset="0"/>
                </a:rPr>
                <a:t>low-rank</a:t>
              </a:r>
              <a:r>
                <a:rPr lang="en-US" sz="1900">
                  <a:latin typeface="Arial" charset="0"/>
                </a:rPr>
                <a:t> of the nominal data matrix and </a:t>
              </a:r>
              <a:r>
                <a:rPr lang="en-US" sz="1900">
                  <a:solidFill>
                    <a:srgbClr val="0000CC"/>
                  </a:solidFill>
                  <a:latin typeface="Arial" charset="0"/>
                </a:rPr>
                <a:t>sparsity</a:t>
              </a:r>
              <a:r>
                <a:rPr lang="en-US" sz="1900">
                  <a:latin typeface="Arial" charset="0"/>
                </a:rPr>
                <a:t> of the outliers.</a:t>
              </a:r>
            </a:p>
          </p:txBody>
        </p:sp>
        <p:sp>
          <p:nvSpPr>
            <p:cNvPr id="29713" name="Rectangle 13"/>
            <p:cNvSpPr>
              <a:spLocks noChangeArrowheads="1"/>
            </p:cNvSpPr>
            <p:nvPr/>
          </p:nvSpPr>
          <p:spPr bwMode="auto">
            <a:xfrm>
              <a:off x="144" y="3376"/>
              <a:ext cx="5424" cy="48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4495800" y="2844800"/>
            <a:ext cx="4495800" cy="2282825"/>
            <a:chOff x="2832" y="1792"/>
            <a:chExt cx="2832" cy="1438"/>
          </a:xfrm>
        </p:grpSpPr>
        <p:pic>
          <p:nvPicPr>
            <p:cNvPr id="29710" name="Picture 16" descr="Intern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1968"/>
              <a:ext cx="2832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 Box 21"/>
            <p:cNvSpPr txBox="1">
              <a:spLocks noChangeArrowheads="1"/>
            </p:cNvSpPr>
            <p:nvPr/>
          </p:nvSpPr>
          <p:spPr bwMode="auto">
            <a:xfrm>
              <a:off x="3376" y="1792"/>
              <a:ext cx="20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</a:rPr>
                <a:t>Network health cartography</a:t>
              </a:r>
            </a:p>
          </p:txBody>
        </p:sp>
      </p:grp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228600" y="1752600"/>
            <a:ext cx="3838575" cy="3124200"/>
            <a:chOff x="144" y="1104"/>
            <a:chExt cx="2418" cy="1968"/>
          </a:xfrm>
        </p:grpSpPr>
        <p:pic>
          <p:nvPicPr>
            <p:cNvPr id="29707" name="Picture 18" descr="imputa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312"/>
              <a:ext cx="2274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19" descr="smartme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1104"/>
              <a:ext cx="564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Text Box 22"/>
            <p:cNvSpPr txBox="1">
              <a:spLocks noChangeArrowheads="1"/>
            </p:cNvSpPr>
            <p:nvPr/>
          </p:nvSpPr>
          <p:spPr bwMode="auto">
            <a:xfrm>
              <a:off x="816" y="1144"/>
              <a:ext cx="17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</a:rPr>
                <a:t>Smart metering</a:t>
              </a:r>
            </a:p>
          </p:txBody>
        </p:sp>
      </p:grp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5334000" y="279400"/>
            <a:ext cx="2819400" cy="2387600"/>
            <a:chOff x="3360" y="176"/>
            <a:chExt cx="1776" cy="1504"/>
          </a:xfrm>
        </p:grpSpPr>
        <p:sp>
          <p:nvSpPr>
            <p:cNvPr id="29705" name="Text Box 20"/>
            <p:cNvSpPr txBox="1">
              <a:spLocks noChangeArrowheads="1"/>
            </p:cNvSpPr>
            <p:nvPr/>
          </p:nvSpPr>
          <p:spPr bwMode="auto">
            <a:xfrm>
              <a:off x="3552" y="176"/>
              <a:ext cx="1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CC"/>
                  </a:solidFill>
                </a:rPr>
                <a:t>Wind farm monitoring</a:t>
              </a:r>
            </a:p>
          </p:txBody>
        </p:sp>
        <p:pic>
          <p:nvPicPr>
            <p:cNvPr id="29706" name="Picture 16" descr="ANd9GcT6FehoNbGsIkp1SAMwb40ePHHyn9sVsXUoBaa8uHocneepOHD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0" y="350"/>
              <a:ext cx="1776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5562600"/>
            <a:ext cx="8839200" cy="3810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ED54C9-F7A8-41F4-989C-A3261EB3DC0A}" type="slidenum">
              <a:rPr lang="en-US" altLang="en-US" sz="1200">
                <a:latin typeface="Garamond" pitchFamily="18" charset="0"/>
              </a:rPr>
              <a:pPr algn="r"/>
              <a:t>3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smtClean="0"/>
              <a:t>Load curve data cleansing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65100" y="1117600"/>
            <a:ext cx="8750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Load curve:</a:t>
            </a:r>
            <a:r>
              <a:rPr lang="en-US" sz="2000">
                <a:latin typeface="Arial" charset="0"/>
              </a:rPr>
              <a:t> electric power consumption recorded periodically</a:t>
            </a:r>
          </a:p>
          <a:p>
            <a:pPr marL="669925" lvl="1" indent="-32543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Reliable data: key to realize </a:t>
            </a:r>
            <a:r>
              <a:rPr lang="en-US">
                <a:solidFill>
                  <a:srgbClr val="0000CC"/>
                </a:solidFill>
                <a:latin typeface="Arial" charset="0"/>
              </a:rPr>
              <a:t>smart grid</a:t>
            </a:r>
            <a:r>
              <a:rPr lang="en-US">
                <a:latin typeface="Arial" charset="0"/>
              </a:rPr>
              <a:t> vision [Hauser’09]</a:t>
            </a:r>
          </a:p>
        </p:txBody>
      </p:sp>
      <p:pic>
        <p:nvPicPr>
          <p:cNvPr id="54278" name="Picture 6" descr="uruguay_fr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3049588"/>
            <a:ext cx="46482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854200" y="2819400"/>
            <a:ext cx="525780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Arial" charset="0"/>
              </a:rPr>
              <a:t>Uruguay’s aggregate power consumption (MW)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165100" y="1816100"/>
            <a:ext cx="922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Missing data: </a:t>
            </a:r>
            <a:r>
              <a:rPr lang="en-US">
                <a:latin typeface="Arial" charset="0"/>
              </a:rPr>
              <a:t>Faulty meters, communication errors, few PMUs</a:t>
            </a:r>
          </a:p>
          <a:p>
            <a:pPr marL="669925" lvl="1" indent="-32543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Outliers: </a:t>
            </a:r>
            <a:r>
              <a:rPr lang="en-US">
                <a:latin typeface="Arial" charset="0"/>
              </a:rPr>
              <a:t>Unscheduled maintenance, strikes, sport events [Chen et al’10]</a:t>
            </a:r>
          </a:p>
        </p:txBody>
      </p:sp>
      <p:pic>
        <p:nvPicPr>
          <p:cNvPr id="54283" name="Picture 11" descr="uruguay_fran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00400"/>
            <a:ext cx="4191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76200" y="3352800"/>
            <a:ext cx="8848725" cy="2143125"/>
            <a:chOff x="48" y="2112"/>
            <a:chExt cx="5574" cy="1350"/>
          </a:xfrm>
        </p:grpSpPr>
        <p:pic>
          <p:nvPicPr>
            <p:cNvPr id="31754" name="Picture 13" descr="200px-2010_FIFA_World_Cup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2112"/>
              <a:ext cx="1200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15" descr="ANd9GcRjbO9QMzna65UCITrqmHIfS_-dNa04_Q_p0upzse3d-ovhuxT5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2112"/>
              <a:ext cx="1350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3" name="Picture 21" descr="load_profiles_3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988" y="2895600"/>
            <a:ext cx="4799012" cy="3314700"/>
          </a:xfrm>
          <a:prstGeom prst="rect">
            <a:avLst/>
          </a:prstGeom>
          <a:noFill/>
        </p:spPr>
      </p:pic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67E841-0783-4F21-A19C-5122594E792D}" type="slidenum">
              <a:rPr lang="en-US" altLang="en-US" sz="1200">
                <a:latin typeface="Garamond" pitchFamily="18" charset="0"/>
              </a:rPr>
              <a:pPr algn="r"/>
              <a:t>4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smtClean="0"/>
              <a:t>Spatio-temporal load profiles</a:t>
            </a: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152400" y="1143000"/>
            <a:ext cx="875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</a:rPr>
              <a:t>Power         measured at bus                            , at time    </a:t>
            </a:r>
          </a:p>
        </p:txBody>
      </p:sp>
      <p:pic>
        <p:nvPicPr>
          <p:cNvPr id="3379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1282700"/>
            <a:ext cx="457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48100" y="1219200"/>
            <a:ext cx="18986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761163" y="1219200"/>
            <a:ext cx="17732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52400" y="1752600"/>
            <a:ext cx="875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latin typeface="Arial" charset="0"/>
              </a:rPr>
              <a:t>Spatio-temporal model:    </a:t>
            </a:r>
          </a:p>
        </p:txBody>
      </p:sp>
      <p:pic>
        <p:nvPicPr>
          <p:cNvPr id="3380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2175" y="1849438"/>
            <a:ext cx="22034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1114425" y="1841500"/>
            <a:ext cx="4518025" cy="1497013"/>
            <a:chOff x="702" y="1160"/>
            <a:chExt cx="2846" cy="943"/>
          </a:xfrm>
        </p:grpSpPr>
        <p:sp>
          <p:nvSpPr>
            <p:cNvPr id="33809" name="Rectangle 13"/>
            <p:cNvSpPr>
              <a:spLocks noChangeArrowheads="1"/>
            </p:cNvSpPr>
            <p:nvPr/>
          </p:nvSpPr>
          <p:spPr bwMode="auto">
            <a:xfrm>
              <a:off x="702" y="1872"/>
              <a:ext cx="20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Low-rank nominal load profiles</a:t>
              </a:r>
              <a:r>
                <a:rPr lang="en-US">
                  <a:latin typeface="Arial" charset="0"/>
                </a:rPr>
                <a:t> </a:t>
              </a:r>
            </a:p>
          </p:txBody>
        </p:sp>
        <p:sp>
          <p:nvSpPr>
            <p:cNvPr id="33810" name="Line 22"/>
            <p:cNvSpPr>
              <a:spLocks noChangeShapeType="1"/>
            </p:cNvSpPr>
            <p:nvPr/>
          </p:nvSpPr>
          <p:spPr bwMode="auto">
            <a:xfrm flipH="1">
              <a:off x="1728" y="1344"/>
              <a:ext cx="864" cy="52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811" name="Picture 2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60" y="1160"/>
              <a:ext cx="13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3435350" y="1846263"/>
            <a:ext cx="5721350" cy="4249737"/>
            <a:chOff x="2164" y="1163"/>
            <a:chExt cx="3604" cy="2677"/>
          </a:xfrm>
        </p:grpSpPr>
        <p:pic>
          <p:nvPicPr>
            <p:cNvPr id="33805" name="Picture 9" descr="load_curve_outlier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09" y="1965"/>
              <a:ext cx="2439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6" name="Rectangle 12"/>
            <p:cNvSpPr>
              <a:spLocks noChangeArrowheads="1"/>
            </p:cNvSpPr>
            <p:nvPr/>
          </p:nvSpPr>
          <p:spPr bwMode="auto">
            <a:xfrm>
              <a:off x="3264" y="1756"/>
              <a:ext cx="2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CC"/>
                  </a:solidFill>
                  <a:latin typeface="Arial" charset="0"/>
                </a:rPr>
                <a:t>Sparse outliers across buses and time</a:t>
              </a:r>
            </a:p>
          </p:txBody>
        </p:sp>
        <p:sp>
          <p:nvSpPr>
            <p:cNvPr id="33807" name="Line 23"/>
            <p:cNvSpPr>
              <a:spLocks noChangeShapeType="1"/>
            </p:cNvSpPr>
            <p:nvPr/>
          </p:nvSpPr>
          <p:spPr bwMode="auto">
            <a:xfrm>
              <a:off x="3104" y="1336"/>
              <a:ext cx="1200" cy="432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808" name="Picture 2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64" y="1163"/>
              <a:ext cx="138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93EAE-DBD3-470B-B30A-9FCDCEA0067A}" type="slidenum">
              <a:rPr lang="en-US" altLang="en-US" smtClean="0">
                <a:latin typeface="Arial" charset="0"/>
                <a:cs typeface="Arial" charset="0"/>
              </a:rPr>
              <a:pPr/>
              <a:t>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0695D2-A52C-4C83-80BB-D0B8D7D5D4C6}" type="slidenum">
              <a:rPr lang="en-US" altLang="en-US" sz="1200">
                <a:latin typeface="Arial" charset="0"/>
              </a:rPr>
              <a:pPr algn="r"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Principal Component Pursuit</a:t>
            </a:r>
          </a:p>
        </p:txBody>
      </p:sp>
      <p:grpSp>
        <p:nvGrpSpPr>
          <p:cNvPr id="33871" name="Group 79"/>
          <p:cNvGrpSpPr>
            <a:grpSpLocks/>
          </p:cNvGrpSpPr>
          <p:nvPr/>
        </p:nvGrpSpPr>
        <p:grpSpPr bwMode="auto">
          <a:xfrm>
            <a:off x="304800" y="4022725"/>
            <a:ext cx="8458200" cy="1079500"/>
            <a:chOff x="192" y="2534"/>
            <a:chExt cx="5328" cy="680"/>
          </a:xfrm>
        </p:grpSpPr>
        <p:pic>
          <p:nvPicPr>
            <p:cNvPr id="35896" name="Picture 6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11" y="2850"/>
              <a:ext cx="429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97" name="Rectangle 20"/>
            <p:cNvSpPr>
              <a:spLocks noChangeArrowheads="1"/>
            </p:cNvSpPr>
            <p:nvPr/>
          </p:nvSpPr>
          <p:spPr bwMode="auto">
            <a:xfrm>
              <a:off x="192" y="2534"/>
              <a:ext cx="5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altLang="zh-CN" sz="2000">
                  <a:latin typeface="Arial" charset="0"/>
                  <a:ea typeface="SimSun" pitchFamily="2" charset="-122"/>
                </a:rPr>
                <a:t>Principal component pursuit </a:t>
              </a:r>
              <a:r>
                <a:rPr lang="en-US" altLang="zh-CN">
                  <a:latin typeface="Arial" charset="0"/>
                  <a:ea typeface="SimSun" pitchFamily="2" charset="-122"/>
                </a:rPr>
                <a:t>[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SimSun" pitchFamily="2" charset="-122"/>
                </a:rPr>
                <a:t>Chandrasekaran et al</a:t>
              </a:r>
              <a:r>
                <a:rPr lang="en-US" altLang="zh-CN">
                  <a:latin typeface="Arial" charset="0"/>
                  <a:ea typeface="SimSun" pitchFamily="2" charset="-122"/>
                </a:rPr>
                <a:t>’11], [Candes et al’11]</a:t>
              </a:r>
            </a:p>
          </p:txBody>
        </p:sp>
      </p:grpSp>
      <p:grpSp>
        <p:nvGrpSpPr>
          <p:cNvPr id="35846" name="Group 64"/>
          <p:cNvGrpSpPr>
            <a:grpSpLocks/>
          </p:cNvGrpSpPr>
          <p:nvPr/>
        </p:nvGrpSpPr>
        <p:grpSpPr bwMode="auto">
          <a:xfrm>
            <a:off x="304800" y="1127125"/>
            <a:ext cx="8458200" cy="1158875"/>
            <a:chOff x="192" y="710"/>
            <a:chExt cx="5328" cy="730"/>
          </a:xfrm>
        </p:grpSpPr>
        <p:grpSp>
          <p:nvGrpSpPr>
            <p:cNvPr id="35855" name="Group 55"/>
            <p:cNvGrpSpPr>
              <a:grpSpLocks/>
            </p:cNvGrpSpPr>
            <p:nvPr/>
          </p:nvGrpSpPr>
          <p:grpSpPr bwMode="auto">
            <a:xfrm>
              <a:off x="192" y="710"/>
              <a:ext cx="5024" cy="730"/>
              <a:chOff x="192" y="1622"/>
              <a:chExt cx="5024" cy="730"/>
            </a:xfrm>
          </p:grpSpPr>
          <p:sp>
            <p:nvSpPr>
              <p:cNvPr id="35861" name="Rectangle 19"/>
              <p:cNvSpPr>
                <a:spLocks noChangeArrowheads="1"/>
              </p:cNvSpPr>
              <p:nvPr/>
            </p:nvSpPr>
            <p:spPr bwMode="auto">
              <a:xfrm>
                <a:off x="384" y="1872"/>
                <a:ext cx="483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None/>
                </a:pPr>
                <a:r>
                  <a:rPr lang="en-US" altLang="zh-CN" sz="2000">
                    <a:solidFill>
                      <a:srgbClr val="0000CC"/>
                    </a:solidFill>
                    <a:latin typeface="Arial" charset="0"/>
                    <a:ea typeface="SimSun" pitchFamily="2" charset="-122"/>
                  </a:rPr>
                  <a:t>(as)</a:t>
                </a:r>
                <a:r>
                  <a:rPr lang="en-US" altLang="zh-CN" sz="2000">
                    <a:latin typeface="Arial" charset="0"/>
                    <a:ea typeface="SimSun" pitchFamily="2" charset="-122"/>
                  </a:rPr>
                  <a:t>       has </a:t>
                </a:r>
                <a:r>
                  <a:rPr lang="en-US" altLang="zh-CN" sz="2000">
                    <a:solidFill>
                      <a:srgbClr val="CC0000"/>
                    </a:solidFill>
                    <a:latin typeface="Arial" charset="0"/>
                    <a:ea typeface="SimSun" pitchFamily="2" charset="-122"/>
                  </a:rPr>
                  <a:t>low rank</a:t>
                </a:r>
                <a:r>
                  <a:rPr lang="en-US" altLang="zh-CN" sz="2000">
                    <a:latin typeface="Arial" charset="0"/>
                    <a:ea typeface="SimSun" pitchFamily="2" charset="-122"/>
                  </a:rPr>
                  <a:t>,       is </a:t>
                </a:r>
                <a:r>
                  <a:rPr lang="en-US" altLang="zh-CN" sz="2000">
                    <a:solidFill>
                      <a:srgbClr val="0000CC"/>
                    </a:solidFill>
                    <a:latin typeface="Arial" charset="0"/>
                    <a:ea typeface="SimSun" pitchFamily="2" charset="-122"/>
                  </a:rPr>
                  <a:t>sparse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altLang="zh-CN" sz="2000" b="1">
                    <a:solidFill>
                      <a:srgbClr val="CC0000"/>
                    </a:solidFill>
                    <a:latin typeface="Arial" charset="0"/>
                    <a:ea typeface="SimSun" pitchFamily="2" charset="-122"/>
                  </a:rPr>
                  <a:t>Goal:</a:t>
                </a:r>
                <a:r>
                  <a:rPr lang="en-US" altLang="zh-CN" sz="2000">
                    <a:latin typeface="Arial" charset="0"/>
                    <a:ea typeface="SimSun" pitchFamily="2" charset="-122"/>
                  </a:rPr>
                  <a:t> Given </a:t>
                </a:r>
                <a:r>
                  <a:rPr lang="en-US" altLang="zh-CN" sz="2000" b="1">
                    <a:latin typeface="Arial" charset="0"/>
                    <a:ea typeface="SimSun" pitchFamily="2" charset="-122"/>
                  </a:rPr>
                  <a:t>Y</a:t>
                </a:r>
                <a:r>
                  <a:rPr lang="en-US" altLang="zh-CN" sz="2000">
                    <a:latin typeface="Arial" charset="0"/>
                    <a:ea typeface="SimSun" pitchFamily="2" charset="-122"/>
                  </a:rPr>
                  <a:t>, recover     and  </a:t>
                </a:r>
                <a:endParaRPr lang="en-US" altLang="zh-CN" sz="2000">
                  <a:solidFill>
                    <a:srgbClr val="CC0000"/>
                  </a:solidFill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35862" name="Rectangle 19"/>
              <p:cNvSpPr>
                <a:spLocks noChangeArrowheads="1"/>
              </p:cNvSpPr>
              <p:nvPr/>
            </p:nvSpPr>
            <p:spPr bwMode="auto">
              <a:xfrm>
                <a:off x="192" y="1622"/>
                <a:ext cx="312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n"/>
                </a:pPr>
                <a:r>
                  <a:rPr lang="en-US" altLang="zh-CN" sz="2000">
                    <a:latin typeface="Arial" charset="0"/>
                    <a:ea typeface="SimSun" pitchFamily="2" charset="-122"/>
                  </a:rPr>
                  <a:t>Data model  </a:t>
                </a:r>
                <a:br>
                  <a:rPr lang="en-US" altLang="zh-CN" sz="2000">
                    <a:latin typeface="Arial" charset="0"/>
                    <a:ea typeface="SimSun" pitchFamily="2" charset="-122"/>
                  </a:rPr>
                </a:br>
                <a:endParaRPr lang="en-US" altLang="zh-CN" sz="2000" i="1">
                  <a:latin typeface="Arial" charset="0"/>
                  <a:ea typeface="SimSun" pitchFamily="2" charset="-122"/>
                </a:endParaRPr>
              </a:p>
            </p:txBody>
          </p:sp>
          <p:pic>
            <p:nvPicPr>
              <p:cNvPr id="35863" name="Picture 2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98" y="1936"/>
                <a:ext cx="13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4" name="Picture 51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045" y="1931"/>
                <a:ext cx="130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5" name="Picture 28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328" y="2158"/>
                <a:ext cx="13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6" name="Picture 53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46" y="2161"/>
                <a:ext cx="130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7" name="Picture 5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440" y="1688"/>
                <a:ext cx="908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856" name="Picture 5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352" y="744"/>
              <a:ext cx="551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5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185" y="744"/>
              <a:ext cx="543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60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972" y="744"/>
              <a:ext cx="54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6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60" y="984"/>
              <a:ext cx="160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6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768" y="944"/>
              <a:ext cx="16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69" name="Group 77"/>
          <p:cNvGrpSpPr>
            <a:grpSpLocks/>
          </p:cNvGrpSpPr>
          <p:nvPr/>
        </p:nvGrpSpPr>
        <p:grpSpPr bwMode="auto">
          <a:xfrm>
            <a:off x="2819400" y="5029200"/>
            <a:ext cx="3736975" cy="1066800"/>
            <a:chOff x="1776" y="3168"/>
            <a:chExt cx="2354" cy="672"/>
          </a:xfrm>
        </p:grpSpPr>
        <p:pic>
          <p:nvPicPr>
            <p:cNvPr id="35852" name="Picture 66" descr="ANd9GcScFOsm3ai2-mpDqoPiXg2zCO-MQQdWDIBL38u8DwdjuHbjmnU9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776" y="336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Line Callout 1 (Accent Bar) 12"/>
            <p:cNvSpPr>
              <a:spLocks/>
            </p:cNvSpPr>
            <p:nvPr/>
          </p:nvSpPr>
          <p:spPr bwMode="auto">
            <a:xfrm rot="-5400000">
              <a:off x="3649" y="3263"/>
              <a:ext cx="576" cy="386"/>
            </a:xfrm>
            <a:prstGeom prst="accentCallout1">
              <a:avLst>
                <a:gd name="adj1" fmla="val 8157"/>
                <a:gd name="adj2" fmla="val 105958"/>
                <a:gd name="adj3" fmla="val -308509"/>
                <a:gd name="adj4" fmla="val 30051"/>
              </a:avLst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/>
              <a:endParaRPr lang="en-US">
                <a:latin typeface="Arial" charset="0"/>
              </a:endParaRPr>
            </a:p>
          </p:txBody>
        </p:sp>
        <p:pic>
          <p:nvPicPr>
            <p:cNvPr id="35854" name="Picture 7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321" y="3603"/>
              <a:ext cx="65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70" name="Group 78"/>
          <p:cNvGrpSpPr>
            <a:grpSpLocks/>
          </p:cNvGrpSpPr>
          <p:nvPr/>
        </p:nvGrpSpPr>
        <p:grpSpPr bwMode="auto">
          <a:xfrm>
            <a:off x="5892800" y="4000500"/>
            <a:ext cx="2667000" cy="2205038"/>
            <a:chOff x="3712" y="2520"/>
            <a:chExt cx="1680" cy="1389"/>
          </a:xfrm>
        </p:grpSpPr>
        <p:pic>
          <p:nvPicPr>
            <p:cNvPr id="35849" name="Picture 14" descr="C:\Users\morteza\Downloads\l1.png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712" y="3144"/>
              <a:ext cx="896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0" name="Line Callout 1 (Accent Bar) 14"/>
            <p:cNvSpPr>
              <a:spLocks/>
            </p:cNvSpPr>
            <p:nvPr/>
          </p:nvSpPr>
          <p:spPr bwMode="auto">
            <a:xfrm rot="-5400000">
              <a:off x="4319" y="2615"/>
              <a:ext cx="576" cy="386"/>
            </a:xfrm>
            <a:prstGeom prst="accentCallout1">
              <a:avLst>
                <a:gd name="adj1" fmla="val 18750"/>
                <a:gd name="adj2" fmla="val -8333"/>
                <a:gd name="adj3" fmla="val 119185"/>
                <a:gd name="adj4" fmla="val -49116"/>
              </a:avLst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/>
              <a:endParaRPr lang="en-US">
                <a:latin typeface="Arial" charset="0"/>
              </a:endParaRPr>
            </a:p>
          </p:txBody>
        </p:sp>
        <p:pic>
          <p:nvPicPr>
            <p:cNvPr id="35851" name="Picture 7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656" y="3408"/>
              <a:ext cx="7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900" name="Group 60"/>
          <p:cNvGrpSpPr>
            <a:grpSpLocks/>
          </p:cNvGrpSpPr>
          <p:nvPr/>
        </p:nvGrpSpPr>
        <p:grpSpPr bwMode="auto">
          <a:xfrm>
            <a:off x="304800" y="2590800"/>
            <a:ext cx="8686800" cy="1028700"/>
            <a:chOff x="192" y="1632"/>
            <a:chExt cx="5472" cy="648"/>
          </a:xfrm>
        </p:grpSpPr>
        <p:sp>
          <p:nvSpPr>
            <p:cNvPr id="35868" name="Rectangle 5"/>
            <p:cNvSpPr>
              <a:spLocks noChangeArrowheads="1"/>
            </p:cNvSpPr>
            <p:nvPr/>
          </p:nvSpPr>
          <p:spPr bwMode="auto">
            <a:xfrm>
              <a:off x="4438" y="1723"/>
              <a:ext cx="816" cy="528"/>
            </a:xfrm>
            <a:prstGeom prst="rect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5869" name="Straight Connector 7"/>
            <p:cNvCxnSpPr>
              <a:cxnSpLocks noChangeShapeType="1"/>
            </p:cNvCxnSpPr>
            <p:nvPr/>
          </p:nvCxnSpPr>
          <p:spPr bwMode="auto">
            <a:xfrm>
              <a:off x="4438" y="1771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0" name="Straight Connector 10"/>
            <p:cNvCxnSpPr>
              <a:cxnSpLocks noChangeShapeType="1"/>
            </p:cNvCxnSpPr>
            <p:nvPr/>
          </p:nvCxnSpPr>
          <p:spPr bwMode="auto">
            <a:xfrm>
              <a:off x="4438" y="1819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1" name="Straight Connector 11"/>
            <p:cNvCxnSpPr>
              <a:cxnSpLocks noChangeShapeType="1"/>
            </p:cNvCxnSpPr>
            <p:nvPr/>
          </p:nvCxnSpPr>
          <p:spPr bwMode="auto">
            <a:xfrm>
              <a:off x="4438" y="1867"/>
              <a:ext cx="816" cy="0"/>
            </a:xfrm>
            <a:prstGeom prst="line">
              <a:avLst/>
            </a:prstGeom>
            <a:noFill/>
            <a:ln w="19050" algn="ctr">
              <a:solidFill>
                <a:srgbClr val="FF00FF"/>
              </a:solidFill>
              <a:round/>
              <a:headEnd/>
              <a:tailEnd/>
            </a:ln>
          </p:spPr>
        </p:cxnSp>
        <p:cxnSp>
          <p:nvCxnSpPr>
            <p:cNvPr id="35872" name="Straight Connector 12"/>
            <p:cNvCxnSpPr>
              <a:cxnSpLocks noChangeShapeType="1"/>
            </p:cNvCxnSpPr>
            <p:nvPr/>
          </p:nvCxnSpPr>
          <p:spPr bwMode="auto">
            <a:xfrm>
              <a:off x="4438" y="1915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3" name="Straight Connector 29"/>
            <p:cNvCxnSpPr>
              <a:cxnSpLocks noChangeShapeType="1"/>
            </p:cNvCxnSpPr>
            <p:nvPr/>
          </p:nvCxnSpPr>
          <p:spPr bwMode="auto">
            <a:xfrm>
              <a:off x="4438" y="1963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4" name="Straight Connector 30"/>
            <p:cNvCxnSpPr>
              <a:cxnSpLocks noChangeShapeType="1"/>
            </p:cNvCxnSpPr>
            <p:nvPr/>
          </p:nvCxnSpPr>
          <p:spPr bwMode="auto">
            <a:xfrm>
              <a:off x="4438" y="2011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5" name="Straight Connector 31"/>
            <p:cNvCxnSpPr>
              <a:cxnSpLocks noChangeShapeType="1"/>
            </p:cNvCxnSpPr>
            <p:nvPr/>
          </p:nvCxnSpPr>
          <p:spPr bwMode="auto">
            <a:xfrm>
              <a:off x="4438" y="2059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6" name="Straight Connector 32"/>
            <p:cNvCxnSpPr>
              <a:cxnSpLocks noChangeShapeType="1"/>
            </p:cNvCxnSpPr>
            <p:nvPr/>
          </p:nvCxnSpPr>
          <p:spPr bwMode="auto">
            <a:xfrm>
              <a:off x="4438" y="2107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7" name="Straight Connector 33"/>
            <p:cNvCxnSpPr>
              <a:cxnSpLocks noChangeShapeType="1"/>
            </p:cNvCxnSpPr>
            <p:nvPr/>
          </p:nvCxnSpPr>
          <p:spPr bwMode="auto">
            <a:xfrm>
              <a:off x="4438" y="2155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5878" name="Straight Connector 34"/>
            <p:cNvCxnSpPr>
              <a:cxnSpLocks noChangeShapeType="1"/>
            </p:cNvCxnSpPr>
            <p:nvPr/>
          </p:nvCxnSpPr>
          <p:spPr bwMode="auto">
            <a:xfrm>
              <a:off x="4438" y="2203"/>
              <a:ext cx="816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sp>
          <p:nvSpPr>
            <p:cNvPr id="35879" name="Text Box 66"/>
            <p:cNvSpPr txBox="1">
              <a:spLocks noChangeArrowheads="1"/>
            </p:cNvSpPr>
            <p:nvPr/>
          </p:nvSpPr>
          <p:spPr bwMode="auto">
            <a:xfrm>
              <a:off x="4568" y="1731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0" name="Text Box 67"/>
            <p:cNvSpPr txBox="1">
              <a:spLocks noChangeArrowheads="1"/>
            </p:cNvSpPr>
            <p:nvPr/>
          </p:nvSpPr>
          <p:spPr bwMode="auto">
            <a:xfrm>
              <a:off x="4440" y="2059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1" name="Text Box 68"/>
            <p:cNvSpPr txBox="1">
              <a:spLocks noChangeArrowheads="1"/>
            </p:cNvSpPr>
            <p:nvPr/>
          </p:nvSpPr>
          <p:spPr bwMode="auto">
            <a:xfrm>
              <a:off x="4728" y="1771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2" name="Text Box 69"/>
            <p:cNvSpPr txBox="1">
              <a:spLocks noChangeArrowheads="1"/>
            </p:cNvSpPr>
            <p:nvPr/>
          </p:nvSpPr>
          <p:spPr bwMode="auto">
            <a:xfrm>
              <a:off x="4632" y="1870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3" name="Text Box 70"/>
            <p:cNvSpPr txBox="1">
              <a:spLocks noChangeArrowheads="1"/>
            </p:cNvSpPr>
            <p:nvPr/>
          </p:nvSpPr>
          <p:spPr bwMode="auto">
            <a:xfrm>
              <a:off x="4872" y="1723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4" name="Text Box 71"/>
            <p:cNvSpPr txBox="1">
              <a:spLocks noChangeArrowheads="1"/>
            </p:cNvSpPr>
            <p:nvPr/>
          </p:nvSpPr>
          <p:spPr bwMode="auto">
            <a:xfrm>
              <a:off x="5040" y="1851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5" name="Text Box 72"/>
            <p:cNvSpPr txBox="1">
              <a:spLocks noChangeArrowheads="1"/>
            </p:cNvSpPr>
            <p:nvPr/>
          </p:nvSpPr>
          <p:spPr bwMode="auto">
            <a:xfrm>
              <a:off x="4744" y="1955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6" name="Text Box 73"/>
            <p:cNvSpPr txBox="1">
              <a:spLocks noChangeArrowheads="1"/>
            </p:cNvSpPr>
            <p:nvPr/>
          </p:nvSpPr>
          <p:spPr bwMode="auto">
            <a:xfrm>
              <a:off x="4960" y="2006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7" name="Text Box 74"/>
            <p:cNvSpPr txBox="1">
              <a:spLocks noChangeArrowheads="1"/>
            </p:cNvSpPr>
            <p:nvPr/>
          </p:nvSpPr>
          <p:spPr bwMode="auto">
            <a:xfrm>
              <a:off x="4728" y="2107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8" name="Text Box 75"/>
            <p:cNvSpPr txBox="1">
              <a:spLocks noChangeArrowheads="1"/>
            </p:cNvSpPr>
            <p:nvPr/>
          </p:nvSpPr>
          <p:spPr bwMode="auto">
            <a:xfrm>
              <a:off x="4824" y="1867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89" name="Text Box 76"/>
            <p:cNvSpPr txBox="1">
              <a:spLocks noChangeArrowheads="1"/>
            </p:cNvSpPr>
            <p:nvPr/>
          </p:nvSpPr>
          <p:spPr bwMode="auto">
            <a:xfrm>
              <a:off x="5024" y="2107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90" name="Text Box 77"/>
            <p:cNvSpPr txBox="1">
              <a:spLocks noChangeArrowheads="1"/>
            </p:cNvSpPr>
            <p:nvPr/>
          </p:nvSpPr>
          <p:spPr bwMode="auto">
            <a:xfrm>
              <a:off x="4416" y="1811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?</a:t>
              </a:r>
            </a:p>
          </p:txBody>
        </p:sp>
        <p:sp>
          <p:nvSpPr>
            <p:cNvPr id="35892" name="Rectangle 7"/>
            <p:cNvSpPr>
              <a:spLocks noChangeArrowheads="1"/>
            </p:cNvSpPr>
            <p:nvPr/>
          </p:nvSpPr>
          <p:spPr bwMode="auto">
            <a:xfrm>
              <a:off x="192" y="1632"/>
              <a:ext cx="547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>
                  <a:latin typeface="Arial" charset="0"/>
                </a:rPr>
                <a:t>Missing data: set</a:t>
              </a:r>
              <a:endParaRPr lang="en-US" altLang="zh-CN" sz="2000">
                <a:latin typeface="Arial" charset="0"/>
                <a:ea typeface="SimSun" pitchFamily="2" charset="-122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</a:pPr>
              <a:endParaRPr lang="en-US" sz="2000">
                <a:latin typeface="Arial" charset="0"/>
              </a:endParaRPr>
            </a:p>
          </p:txBody>
        </p:sp>
        <p:sp>
          <p:nvSpPr>
            <p:cNvPr id="35893" name="Rectangle 19"/>
            <p:cNvSpPr>
              <a:spLocks noChangeArrowheads="1"/>
            </p:cNvSpPr>
            <p:nvPr/>
          </p:nvSpPr>
          <p:spPr bwMode="auto">
            <a:xfrm>
              <a:off x="400" y="1992"/>
              <a:ext cx="31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altLang="zh-CN">
                  <a:latin typeface="Arial" charset="0"/>
                  <a:ea typeface="SimSun" pitchFamily="2" charset="-122"/>
                </a:rPr>
                <a:t>Sampling operator</a:t>
              </a:r>
              <a:endParaRPr lang="en-US" altLang="zh-CN" i="1">
                <a:latin typeface="Arial" charset="0"/>
                <a:ea typeface="SimSun" pitchFamily="2" charset="-122"/>
              </a:endParaRPr>
            </a:p>
          </p:txBody>
        </p:sp>
        <p:pic>
          <p:nvPicPr>
            <p:cNvPr id="35895" name="Picture 4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732" y="1697"/>
              <a:ext cx="214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9" name="Picture 5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882" y="1945"/>
              <a:ext cx="210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F0C35E-E1AE-45C8-9B16-E53A847BC1B9}" type="slidenum">
              <a:rPr lang="en-US" altLang="en-US" sz="1200">
                <a:solidFill>
                  <a:srgbClr val="000000"/>
                </a:solidFill>
                <a:latin typeface="Arial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4827ED-930F-44B6-B59C-3631BD442641}" type="slidenum">
              <a:rPr lang="en-US" altLang="en-US" sz="1200">
                <a:solidFill>
                  <a:srgbClr val="000000"/>
                </a:solidFill>
                <a:latin typeface="Arial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marL="342900" indent="-342900" eaLnBrk="1" hangingPunct="1"/>
            <a:r>
              <a:rPr lang="en-US" altLang="zh-CN" smtClean="0">
                <a:ea typeface="SimSun" pitchFamily="2" charset="-122"/>
                <a:cs typeface="Arial" charset="0"/>
              </a:rPr>
              <a:t>Distributed processing paradigms</a:t>
            </a:r>
            <a:endParaRPr lang="en-US" smtClean="0">
              <a:ea typeface="SimSun" pitchFamily="2" charset="-122"/>
              <a:cs typeface="Arial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28600" y="35814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Limitations of FC-based architectures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Lack of robustness (isolated point of failure, non-ideal links) 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High Tx power (as geographical area grows)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Less suitable for tracking applications</a:t>
            </a: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3810000" y="30480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zh-CN" sz="2000" b="1">
                <a:solidFill>
                  <a:srgbClr val="0000CC"/>
                </a:solidFill>
                <a:latin typeface="Arial" charset="0"/>
                <a:ea typeface="SimSun" pitchFamily="2" charset="-122"/>
              </a:rPr>
              <a:t>Incremental</a:t>
            </a:r>
            <a:endParaRPr lang="en-US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28600" y="5029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Limitations of incremental processing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Non-robust to node failures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(Re-) routing? Hamiltonian routes NP-hard to establish</a:t>
            </a:r>
            <a:endParaRPr lang="en-US" sz="200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7895" name="Group 42008"/>
          <p:cNvGrpSpPr>
            <a:grpSpLocks/>
          </p:cNvGrpSpPr>
          <p:nvPr/>
        </p:nvGrpSpPr>
        <p:grpSpPr bwMode="auto">
          <a:xfrm>
            <a:off x="152400" y="1066800"/>
            <a:ext cx="2819400" cy="1898650"/>
            <a:chOff x="152400" y="1066800"/>
            <a:chExt cx="2819400" cy="1898650"/>
          </a:xfrm>
        </p:grpSpPr>
        <p:pic>
          <p:nvPicPr>
            <p:cNvPr id="37946" name="Picture 72" descr="clou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066800"/>
              <a:ext cx="2819400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947" name="Straight Arrow Connector 37"/>
            <p:cNvCxnSpPr>
              <a:cxnSpLocks noChangeShapeType="1"/>
              <a:stCxn id="37954" idx="2"/>
              <a:endCxn id="37948" idx="5"/>
            </p:cNvCxnSpPr>
            <p:nvPr/>
          </p:nvCxnSpPr>
          <p:spPr bwMode="auto">
            <a:xfrm flipH="1" flipV="1">
              <a:off x="1565377" y="2093357"/>
              <a:ext cx="225323" cy="191056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7948" name="Oval 29"/>
            <p:cNvSpPr>
              <a:spLocks noChangeArrowheads="1"/>
            </p:cNvSpPr>
            <p:nvPr/>
          </p:nvSpPr>
          <p:spPr bwMode="auto">
            <a:xfrm>
              <a:off x="1337734" y="1871134"/>
              <a:ext cx="266700" cy="260350"/>
            </a:xfrm>
            <a:prstGeom prst="ellipse">
              <a:avLst/>
            </a:prstGeom>
            <a:solidFill>
              <a:srgbClr val="0000CC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49" name="Oval 30"/>
            <p:cNvSpPr>
              <a:spLocks noChangeArrowheads="1"/>
            </p:cNvSpPr>
            <p:nvPr/>
          </p:nvSpPr>
          <p:spPr bwMode="auto">
            <a:xfrm>
              <a:off x="1782235" y="1573215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0" name="Oval 31"/>
            <p:cNvSpPr>
              <a:spLocks noChangeArrowheads="1"/>
            </p:cNvSpPr>
            <p:nvPr/>
          </p:nvSpPr>
          <p:spPr bwMode="auto">
            <a:xfrm>
              <a:off x="969433" y="1556282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1" name="Oval 32"/>
            <p:cNvSpPr>
              <a:spLocks noChangeArrowheads="1"/>
            </p:cNvSpPr>
            <p:nvPr/>
          </p:nvSpPr>
          <p:spPr bwMode="auto">
            <a:xfrm>
              <a:off x="876300" y="21320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2" name="Oval 33"/>
            <p:cNvSpPr>
              <a:spLocks noChangeArrowheads="1"/>
            </p:cNvSpPr>
            <p:nvPr/>
          </p:nvSpPr>
          <p:spPr bwMode="auto">
            <a:xfrm>
              <a:off x="2324100" y="2055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3" name="Oval 34"/>
            <p:cNvSpPr>
              <a:spLocks noChangeArrowheads="1"/>
            </p:cNvSpPr>
            <p:nvPr/>
          </p:nvSpPr>
          <p:spPr bwMode="auto">
            <a:xfrm>
              <a:off x="342900" y="18272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4" name="Oval 35"/>
            <p:cNvSpPr>
              <a:spLocks noChangeArrowheads="1"/>
            </p:cNvSpPr>
            <p:nvPr/>
          </p:nvSpPr>
          <p:spPr bwMode="auto">
            <a:xfrm>
              <a:off x="1790700" y="22082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7955" name="Straight Arrow Connector 43"/>
            <p:cNvCxnSpPr>
              <a:cxnSpLocks noChangeShapeType="1"/>
              <a:endCxn id="37948" idx="4"/>
            </p:cNvCxnSpPr>
            <p:nvPr/>
          </p:nvCxnSpPr>
          <p:spPr bwMode="auto">
            <a:xfrm flipV="1">
              <a:off x="1352550" y="2131484"/>
              <a:ext cx="118534" cy="535516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7956" name="Oval 69"/>
            <p:cNvSpPr>
              <a:spLocks noChangeArrowheads="1"/>
            </p:cNvSpPr>
            <p:nvPr/>
          </p:nvSpPr>
          <p:spPr bwMode="auto">
            <a:xfrm>
              <a:off x="2476500" y="15113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7" name="Oval 70"/>
            <p:cNvSpPr>
              <a:spLocks noChangeArrowheads="1"/>
            </p:cNvSpPr>
            <p:nvPr/>
          </p:nvSpPr>
          <p:spPr bwMode="auto">
            <a:xfrm>
              <a:off x="1333500" y="25781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58" name="Oval 71"/>
            <p:cNvSpPr>
              <a:spLocks noChangeArrowheads="1"/>
            </p:cNvSpPr>
            <p:nvPr/>
          </p:nvSpPr>
          <p:spPr bwMode="auto">
            <a:xfrm>
              <a:off x="1409700" y="13589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7959" name="Straight Arrow Connector 43"/>
            <p:cNvCxnSpPr>
              <a:cxnSpLocks noChangeShapeType="1"/>
              <a:endCxn id="37948" idx="2"/>
            </p:cNvCxnSpPr>
            <p:nvPr/>
          </p:nvCxnSpPr>
          <p:spPr bwMode="auto">
            <a:xfrm>
              <a:off x="514350" y="1905000"/>
              <a:ext cx="823384" cy="9630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60" name="Straight Arrow Connector 43"/>
            <p:cNvCxnSpPr>
              <a:cxnSpLocks noChangeShapeType="1"/>
              <a:endCxn id="37948" idx="3"/>
            </p:cNvCxnSpPr>
            <p:nvPr/>
          </p:nvCxnSpPr>
          <p:spPr bwMode="auto">
            <a:xfrm flipV="1">
              <a:off x="1047750" y="2093357"/>
              <a:ext cx="329041" cy="1164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61" name="Straight Arrow Connector 43"/>
            <p:cNvCxnSpPr>
              <a:cxnSpLocks noChangeShapeType="1"/>
              <a:stCxn id="37958" idx="3"/>
              <a:endCxn id="37948" idx="1"/>
            </p:cNvCxnSpPr>
            <p:nvPr/>
          </p:nvCxnSpPr>
          <p:spPr bwMode="auto">
            <a:xfrm flipH="1">
              <a:off x="1376791" y="1488982"/>
              <a:ext cx="55227" cy="42027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62" name="Straight Arrow Connector 43"/>
            <p:cNvCxnSpPr>
              <a:cxnSpLocks noChangeShapeType="1"/>
              <a:endCxn id="37948" idx="0"/>
            </p:cNvCxnSpPr>
            <p:nvPr/>
          </p:nvCxnSpPr>
          <p:spPr bwMode="auto">
            <a:xfrm flipH="1">
              <a:off x="1471084" y="1600200"/>
              <a:ext cx="338666" cy="270934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63" name="Straight Arrow Connector 43"/>
            <p:cNvCxnSpPr>
              <a:cxnSpLocks noChangeShapeType="1"/>
              <a:endCxn id="37948" idx="7"/>
            </p:cNvCxnSpPr>
            <p:nvPr/>
          </p:nvCxnSpPr>
          <p:spPr bwMode="auto">
            <a:xfrm flipH="1">
              <a:off x="1565377" y="1600200"/>
              <a:ext cx="1006373" cy="30906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64" name="Straight Arrow Connector 43"/>
            <p:cNvCxnSpPr>
              <a:cxnSpLocks noChangeShapeType="1"/>
              <a:stCxn id="37952" idx="0"/>
              <a:endCxn id="37948" idx="6"/>
            </p:cNvCxnSpPr>
            <p:nvPr/>
          </p:nvCxnSpPr>
          <p:spPr bwMode="auto">
            <a:xfrm flipH="1" flipV="1">
              <a:off x="1604434" y="2001309"/>
              <a:ext cx="795866" cy="54504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65" name="Straight Arrow Connector 43"/>
            <p:cNvCxnSpPr>
              <a:cxnSpLocks noChangeShapeType="1"/>
              <a:stCxn id="37950" idx="5"/>
              <a:endCxn id="37948" idx="2"/>
            </p:cNvCxnSpPr>
            <p:nvPr/>
          </p:nvCxnSpPr>
          <p:spPr bwMode="auto">
            <a:xfrm>
              <a:off x="1099515" y="1686364"/>
              <a:ext cx="238219" cy="314945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7896" name="Group 42006"/>
          <p:cNvGrpSpPr>
            <a:grpSpLocks/>
          </p:cNvGrpSpPr>
          <p:nvPr/>
        </p:nvGrpSpPr>
        <p:grpSpPr bwMode="auto">
          <a:xfrm>
            <a:off x="6248400" y="990600"/>
            <a:ext cx="2819400" cy="1898650"/>
            <a:chOff x="6019800" y="1066800"/>
            <a:chExt cx="2819400" cy="1898650"/>
          </a:xfrm>
        </p:grpSpPr>
        <p:pic>
          <p:nvPicPr>
            <p:cNvPr id="37925" name="Picture 72" descr="clou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1066800"/>
              <a:ext cx="2819400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926" name="Straight Arrow Connector 37"/>
            <p:cNvCxnSpPr>
              <a:cxnSpLocks noChangeShapeType="1"/>
              <a:endCxn id="37933" idx="1"/>
            </p:cNvCxnSpPr>
            <p:nvPr/>
          </p:nvCxnSpPr>
          <p:spPr bwMode="auto">
            <a:xfrm>
              <a:off x="7415213" y="2074863"/>
              <a:ext cx="265112" cy="14605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37927" name="Oval 29"/>
            <p:cNvSpPr>
              <a:spLocks noChangeArrowheads="1"/>
            </p:cNvSpPr>
            <p:nvPr/>
          </p:nvSpPr>
          <p:spPr bwMode="auto">
            <a:xfrm>
              <a:off x="7277100" y="194945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28" name="Oval 30"/>
            <p:cNvSpPr>
              <a:spLocks noChangeArrowheads="1"/>
            </p:cNvSpPr>
            <p:nvPr/>
          </p:nvSpPr>
          <p:spPr bwMode="auto">
            <a:xfrm>
              <a:off x="7734300" y="1674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29" name="Oval 31"/>
            <p:cNvSpPr>
              <a:spLocks noChangeArrowheads="1"/>
            </p:cNvSpPr>
            <p:nvPr/>
          </p:nvSpPr>
          <p:spPr bwMode="auto">
            <a:xfrm>
              <a:off x="6819900" y="1674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30" name="Oval 32"/>
            <p:cNvSpPr>
              <a:spLocks noChangeArrowheads="1"/>
            </p:cNvSpPr>
            <p:nvPr/>
          </p:nvSpPr>
          <p:spPr bwMode="auto">
            <a:xfrm>
              <a:off x="6743700" y="21320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31" name="Oval 33"/>
            <p:cNvSpPr>
              <a:spLocks noChangeArrowheads="1"/>
            </p:cNvSpPr>
            <p:nvPr/>
          </p:nvSpPr>
          <p:spPr bwMode="auto">
            <a:xfrm>
              <a:off x="8191500" y="2055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32" name="Oval 34"/>
            <p:cNvSpPr>
              <a:spLocks noChangeArrowheads="1"/>
            </p:cNvSpPr>
            <p:nvPr/>
          </p:nvSpPr>
          <p:spPr bwMode="auto">
            <a:xfrm>
              <a:off x="6210300" y="18272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33" name="Oval 35"/>
            <p:cNvSpPr>
              <a:spLocks noChangeArrowheads="1"/>
            </p:cNvSpPr>
            <p:nvPr/>
          </p:nvSpPr>
          <p:spPr bwMode="auto">
            <a:xfrm>
              <a:off x="7658100" y="22082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7934" name="Straight Arrow Connector 40"/>
            <p:cNvCxnSpPr>
              <a:cxnSpLocks noChangeShapeType="1"/>
              <a:stCxn id="37927" idx="7"/>
              <a:endCxn id="37928" idx="3"/>
            </p:cNvCxnSpPr>
            <p:nvPr/>
          </p:nvCxnSpPr>
          <p:spPr bwMode="auto">
            <a:xfrm flipV="1">
              <a:off x="7407275" y="1814513"/>
              <a:ext cx="349250" cy="14763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35" name="Straight Arrow Connector 43"/>
            <p:cNvCxnSpPr>
              <a:cxnSpLocks noChangeShapeType="1"/>
              <a:stCxn id="37927" idx="2"/>
              <a:endCxn id="37930" idx="6"/>
            </p:cNvCxnSpPr>
            <p:nvPr/>
          </p:nvCxnSpPr>
          <p:spPr bwMode="auto">
            <a:xfrm flipH="1">
              <a:off x="6905625" y="2025650"/>
              <a:ext cx="361950" cy="18256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36" name="Straight Arrow Connector 46"/>
            <p:cNvCxnSpPr>
              <a:cxnSpLocks noChangeShapeType="1"/>
              <a:stCxn id="37927" idx="1"/>
              <a:endCxn id="37929" idx="5"/>
            </p:cNvCxnSpPr>
            <p:nvPr/>
          </p:nvCxnSpPr>
          <p:spPr bwMode="auto">
            <a:xfrm flipH="1" flipV="1">
              <a:off x="6950075" y="1814513"/>
              <a:ext cx="349250" cy="14763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37937" name="Oval 69"/>
            <p:cNvSpPr>
              <a:spLocks noChangeArrowheads="1"/>
            </p:cNvSpPr>
            <p:nvPr/>
          </p:nvSpPr>
          <p:spPr bwMode="auto">
            <a:xfrm>
              <a:off x="8343900" y="15113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38" name="Oval 70"/>
            <p:cNvSpPr>
              <a:spLocks noChangeArrowheads="1"/>
            </p:cNvSpPr>
            <p:nvPr/>
          </p:nvSpPr>
          <p:spPr bwMode="auto">
            <a:xfrm>
              <a:off x="7200900" y="25781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39" name="Oval 71"/>
            <p:cNvSpPr>
              <a:spLocks noChangeArrowheads="1"/>
            </p:cNvSpPr>
            <p:nvPr/>
          </p:nvSpPr>
          <p:spPr bwMode="auto">
            <a:xfrm>
              <a:off x="7277100" y="13589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7940" name="Straight Arrow Connector 40"/>
            <p:cNvCxnSpPr>
              <a:cxnSpLocks noChangeShapeType="1"/>
              <a:stCxn id="37928" idx="7"/>
            </p:cNvCxnSpPr>
            <p:nvPr/>
          </p:nvCxnSpPr>
          <p:spPr bwMode="auto">
            <a:xfrm flipV="1">
              <a:off x="7864382" y="1600201"/>
              <a:ext cx="485868" cy="9693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41" name="Straight Arrow Connector 37"/>
            <p:cNvCxnSpPr>
              <a:cxnSpLocks noChangeShapeType="1"/>
              <a:stCxn id="37928" idx="5"/>
              <a:endCxn id="37931" idx="2"/>
            </p:cNvCxnSpPr>
            <p:nvPr/>
          </p:nvCxnSpPr>
          <p:spPr bwMode="auto">
            <a:xfrm>
              <a:off x="7864382" y="1804895"/>
              <a:ext cx="327118" cy="32711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42" name="Straight Arrow Connector 37"/>
            <p:cNvCxnSpPr>
              <a:cxnSpLocks noChangeShapeType="1"/>
              <a:stCxn id="37931" idx="0"/>
              <a:endCxn id="37937" idx="4"/>
            </p:cNvCxnSpPr>
            <p:nvPr/>
          </p:nvCxnSpPr>
          <p:spPr bwMode="auto">
            <a:xfrm flipV="1">
              <a:off x="8267700" y="1663700"/>
              <a:ext cx="152400" cy="39211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43" name="Straight Arrow Connector 37"/>
            <p:cNvCxnSpPr>
              <a:cxnSpLocks noChangeShapeType="1"/>
              <a:stCxn id="37929" idx="7"/>
            </p:cNvCxnSpPr>
            <p:nvPr/>
          </p:nvCxnSpPr>
          <p:spPr bwMode="auto">
            <a:xfrm flipV="1">
              <a:off x="6949982" y="1447801"/>
              <a:ext cx="365218" cy="24933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44" name="Straight Arrow Connector 43"/>
            <p:cNvCxnSpPr>
              <a:cxnSpLocks noChangeShapeType="1"/>
              <a:endCxn id="37932" idx="6"/>
            </p:cNvCxnSpPr>
            <p:nvPr/>
          </p:nvCxnSpPr>
          <p:spPr bwMode="auto">
            <a:xfrm flipH="1">
              <a:off x="6362700" y="1752600"/>
              <a:ext cx="476250" cy="15081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7945" name="Straight Arrow Connector 37"/>
            <p:cNvCxnSpPr>
              <a:cxnSpLocks noChangeShapeType="1"/>
              <a:endCxn id="37938" idx="0"/>
            </p:cNvCxnSpPr>
            <p:nvPr/>
          </p:nvCxnSpPr>
          <p:spPr bwMode="auto">
            <a:xfrm>
              <a:off x="6858000" y="2286000"/>
              <a:ext cx="419100" cy="2921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37897" name="Group 42007"/>
          <p:cNvGrpSpPr>
            <a:grpSpLocks/>
          </p:cNvGrpSpPr>
          <p:nvPr/>
        </p:nvGrpSpPr>
        <p:grpSpPr bwMode="auto">
          <a:xfrm>
            <a:off x="3200400" y="1066800"/>
            <a:ext cx="2819400" cy="1898650"/>
            <a:chOff x="3124200" y="1066800"/>
            <a:chExt cx="2819400" cy="1898650"/>
          </a:xfrm>
        </p:grpSpPr>
        <p:pic>
          <p:nvPicPr>
            <p:cNvPr id="37904" name="Picture 72" descr="clou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1066800"/>
              <a:ext cx="2819400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905" name="Straight Arrow Connector 37"/>
            <p:cNvCxnSpPr>
              <a:cxnSpLocks noChangeShapeType="1"/>
              <a:endCxn id="37917" idx="6"/>
            </p:cNvCxnSpPr>
            <p:nvPr/>
          </p:nvCxnSpPr>
          <p:spPr bwMode="auto">
            <a:xfrm flipH="1">
              <a:off x="4457700" y="2074863"/>
              <a:ext cx="61913" cy="57943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7906" name="Oval 29"/>
            <p:cNvSpPr>
              <a:spLocks noChangeArrowheads="1"/>
            </p:cNvSpPr>
            <p:nvPr/>
          </p:nvSpPr>
          <p:spPr bwMode="auto">
            <a:xfrm>
              <a:off x="4381500" y="194945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07" name="Oval 30"/>
            <p:cNvSpPr>
              <a:spLocks noChangeArrowheads="1"/>
            </p:cNvSpPr>
            <p:nvPr/>
          </p:nvSpPr>
          <p:spPr bwMode="auto">
            <a:xfrm>
              <a:off x="4838700" y="1674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08" name="Oval 31"/>
            <p:cNvSpPr>
              <a:spLocks noChangeArrowheads="1"/>
            </p:cNvSpPr>
            <p:nvPr/>
          </p:nvSpPr>
          <p:spPr bwMode="auto">
            <a:xfrm>
              <a:off x="3924300" y="1674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09" name="Oval 32"/>
            <p:cNvSpPr>
              <a:spLocks noChangeArrowheads="1"/>
            </p:cNvSpPr>
            <p:nvPr/>
          </p:nvSpPr>
          <p:spPr bwMode="auto">
            <a:xfrm>
              <a:off x="3848100" y="21320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10" name="Oval 33"/>
            <p:cNvSpPr>
              <a:spLocks noChangeArrowheads="1"/>
            </p:cNvSpPr>
            <p:nvPr/>
          </p:nvSpPr>
          <p:spPr bwMode="auto">
            <a:xfrm>
              <a:off x="5295900" y="20558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11" name="Oval 34"/>
            <p:cNvSpPr>
              <a:spLocks noChangeArrowheads="1"/>
            </p:cNvSpPr>
            <p:nvPr/>
          </p:nvSpPr>
          <p:spPr bwMode="auto">
            <a:xfrm>
              <a:off x="3314700" y="18272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12" name="Oval 35"/>
            <p:cNvSpPr>
              <a:spLocks noChangeArrowheads="1"/>
            </p:cNvSpPr>
            <p:nvPr/>
          </p:nvSpPr>
          <p:spPr bwMode="auto">
            <a:xfrm>
              <a:off x="4762500" y="2208213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7913" name="Straight Arrow Connector 40"/>
            <p:cNvCxnSpPr>
              <a:cxnSpLocks noChangeShapeType="1"/>
              <a:stCxn id="37907" idx="1"/>
              <a:endCxn id="37918" idx="5"/>
            </p:cNvCxnSpPr>
            <p:nvPr/>
          </p:nvCxnSpPr>
          <p:spPr bwMode="auto">
            <a:xfrm flipH="1" flipV="1">
              <a:off x="4511582" y="1488982"/>
              <a:ext cx="349436" cy="20814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14" name="Straight Arrow Connector 43"/>
            <p:cNvCxnSpPr>
              <a:cxnSpLocks noChangeShapeType="1"/>
              <a:stCxn id="37906" idx="2"/>
              <a:endCxn id="37909" idx="6"/>
            </p:cNvCxnSpPr>
            <p:nvPr/>
          </p:nvCxnSpPr>
          <p:spPr bwMode="auto">
            <a:xfrm flipH="1">
              <a:off x="4010025" y="2025650"/>
              <a:ext cx="361950" cy="18256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15" name="Straight Arrow Connector 46"/>
            <p:cNvCxnSpPr>
              <a:cxnSpLocks noChangeShapeType="1"/>
              <a:stCxn id="37918" idx="3"/>
              <a:endCxn id="37908" idx="7"/>
            </p:cNvCxnSpPr>
            <p:nvPr/>
          </p:nvCxnSpPr>
          <p:spPr bwMode="auto">
            <a:xfrm flipH="1">
              <a:off x="4054382" y="1488982"/>
              <a:ext cx="349436" cy="20814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7916" name="Oval 69"/>
            <p:cNvSpPr>
              <a:spLocks noChangeArrowheads="1"/>
            </p:cNvSpPr>
            <p:nvPr/>
          </p:nvSpPr>
          <p:spPr bwMode="auto">
            <a:xfrm>
              <a:off x="5448300" y="15113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17" name="Oval 70"/>
            <p:cNvSpPr>
              <a:spLocks noChangeArrowheads="1"/>
            </p:cNvSpPr>
            <p:nvPr/>
          </p:nvSpPr>
          <p:spPr bwMode="auto">
            <a:xfrm>
              <a:off x="4305300" y="25781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7918" name="Oval 71"/>
            <p:cNvSpPr>
              <a:spLocks noChangeArrowheads="1"/>
            </p:cNvSpPr>
            <p:nvPr/>
          </p:nvSpPr>
          <p:spPr bwMode="auto">
            <a:xfrm>
              <a:off x="4381500" y="135890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37919" name="Straight Arrow Connector 40"/>
            <p:cNvCxnSpPr>
              <a:cxnSpLocks noChangeShapeType="1"/>
              <a:endCxn id="37907" idx="7"/>
            </p:cNvCxnSpPr>
            <p:nvPr/>
          </p:nvCxnSpPr>
          <p:spPr bwMode="auto">
            <a:xfrm flipH="1">
              <a:off x="4968782" y="1595438"/>
              <a:ext cx="517618" cy="10169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20" name="Straight Arrow Connector 40"/>
            <p:cNvCxnSpPr>
              <a:cxnSpLocks noChangeShapeType="1"/>
            </p:cNvCxnSpPr>
            <p:nvPr/>
          </p:nvCxnSpPr>
          <p:spPr bwMode="auto">
            <a:xfrm flipV="1">
              <a:off x="4816475" y="2209800"/>
              <a:ext cx="517525" cy="5715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21" name="Straight Arrow Connector 40"/>
            <p:cNvCxnSpPr>
              <a:cxnSpLocks noChangeShapeType="1"/>
              <a:endCxn id="37912" idx="3"/>
            </p:cNvCxnSpPr>
            <p:nvPr/>
          </p:nvCxnSpPr>
          <p:spPr bwMode="auto">
            <a:xfrm flipV="1">
              <a:off x="4419600" y="2338295"/>
              <a:ext cx="365218" cy="32394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22" name="Straight Arrow Connector 40"/>
            <p:cNvCxnSpPr>
              <a:cxnSpLocks noChangeShapeType="1"/>
            </p:cNvCxnSpPr>
            <p:nvPr/>
          </p:nvCxnSpPr>
          <p:spPr bwMode="auto">
            <a:xfrm flipV="1">
              <a:off x="5367866" y="1659467"/>
              <a:ext cx="152400" cy="37623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23" name="Straight Arrow Connector 40"/>
            <p:cNvCxnSpPr>
              <a:cxnSpLocks noChangeShapeType="1"/>
              <a:endCxn id="37909" idx="2"/>
            </p:cNvCxnSpPr>
            <p:nvPr/>
          </p:nvCxnSpPr>
          <p:spPr bwMode="auto">
            <a:xfrm>
              <a:off x="3352800" y="1976438"/>
              <a:ext cx="495300" cy="231775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924" name="Straight Arrow Connector 46"/>
            <p:cNvCxnSpPr>
              <a:cxnSpLocks noChangeShapeType="1"/>
              <a:endCxn id="37911" idx="6"/>
            </p:cNvCxnSpPr>
            <p:nvPr/>
          </p:nvCxnSpPr>
          <p:spPr bwMode="auto">
            <a:xfrm flipH="1">
              <a:off x="3467100" y="1752600"/>
              <a:ext cx="463736" cy="15081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37898" name="Rectangle 2"/>
          <p:cNvSpPr txBox="1">
            <a:spLocks noChangeArrowheads="1"/>
          </p:cNvSpPr>
          <p:nvPr/>
        </p:nvSpPr>
        <p:spPr bwMode="auto">
          <a:xfrm>
            <a:off x="304800" y="30480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zh-CN" sz="2000" b="1">
                <a:solidFill>
                  <a:srgbClr val="0000CC"/>
                </a:solidFill>
                <a:latin typeface="Arial" charset="0"/>
                <a:ea typeface="SimSun" pitchFamily="2" charset="-122"/>
              </a:rPr>
              <a:t>Fusion Center (FC)</a:t>
            </a:r>
            <a:endParaRPr lang="en-US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7899" name="Rectangle 2"/>
          <p:cNvSpPr txBox="1">
            <a:spLocks noChangeArrowheads="1"/>
          </p:cNvSpPr>
          <p:nvPr/>
        </p:nvSpPr>
        <p:spPr bwMode="auto">
          <a:xfrm>
            <a:off x="6781800" y="30480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zh-CN" sz="2000" b="1">
                <a:solidFill>
                  <a:srgbClr val="0000CC"/>
                </a:solidFill>
                <a:latin typeface="Arial" charset="0"/>
                <a:ea typeface="SimSun" pitchFamily="2" charset="-122"/>
              </a:rPr>
              <a:t>In-network</a:t>
            </a:r>
            <a:endParaRPr lang="en-US" sz="2000" b="1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42015" name="Group 42014"/>
          <p:cNvGrpSpPr>
            <a:grpSpLocks/>
          </p:cNvGrpSpPr>
          <p:nvPr/>
        </p:nvGrpSpPr>
        <p:grpSpPr bwMode="auto">
          <a:xfrm>
            <a:off x="2717800" y="2895600"/>
            <a:ext cx="6219825" cy="600075"/>
            <a:chOff x="2717799" y="2895600"/>
            <a:chExt cx="6219746" cy="600242"/>
          </a:xfrm>
        </p:grpSpPr>
        <p:pic>
          <p:nvPicPr>
            <p:cNvPr id="37901" name="Picture 42011" descr="cros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7799" y="2899818"/>
              <a:ext cx="428546" cy="5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38" descr="cros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89599" y="2899818"/>
              <a:ext cx="428546" cy="5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42012" descr="check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33373" y="2895600"/>
              <a:ext cx="504172" cy="58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6F1AE3-7440-46D9-B55E-1FC777B4CFD9}" type="slidenum">
              <a:rPr lang="en-US" altLang="en-US" smtClean="0">
                <a:latin typeface="Arial" charset="0"/>
                <a:cs typeface="Arial" charset="0"/>
              </a:rPr>
              <a:pPr/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361AC3-0822-4E6B-9845-075174043971}" type="slidenum">
              <a:rPr lang="en-US" altLang="en-US" sz="1200">
                <a:latin typeface="Arial" charset="0"/>
              </a:rPr>
              <a:pPr algn="r"/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Problem statement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825625" y="1981200"/>
            <a:ext cx="1295400" cy="838200"/>
          </a:xfrm>
          <a:prstGeom prst="rect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39941" name="Group 36"/>
          <p:cNvGrpSpPr>
            <a:grpSpLocks/>
          </p:cNvGrpSpPr>
          <p:nvPr/>
        </p:nvGrpSpPr>
        <p:grpSpPr bwMode="auto">
          <a:xfrm>
            <a:off x="1825625" y="2057400"/>
            <a:ext cx="1295400" cy="685800"/>
            <a:chOff x="6400800" y="1219200"/>
            <a:chExt cx="1295400" cy="685800"/>
          </a:xfrm>
        </p:grpSpPr>
        <p:cxnSp>
          <p:nvCxnSpPr>
            <p:cNvPr id="39998" name="Straight Connector 7"/>
            <p:cNvCxnSpPr>
              <a:cxnSpLocks noChangeShapeType="1"/>
            </p:cNvCxnSpPr>
            <p:nvPr/>
          </p:nvCxnSpPr>
          <p:spPr bwMode="auto">
            <a:xfrm>
              <a:off x="6400800" y="12192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9999" name="Straight Connector 10"/>
            <p:cNvCxnSpPr>
              <a:cxnSpLocks noChangeShapeType="1"/>
            </p:cNvCxnSpPr>
            <p:nvPr/>
          </p:nvCxnSpPr>
          <p:spPr bwMode="auto">
            <a:xfrm>
              <a:off x="6400800" y="12954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0000" name="Straight Connector 11"/>
            <p:cNvCxnSpPr>
              <a:cxnSpLocks noChangeShapeType="1"/>
            </p:cNvCxnSpPr>
            <p:nvPr/>
          </p:nvCxnSpPr>
          <p:spPr bwMode="auto">
            <a:xfrm>
              <a:off x="6400800" y="13716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0001" name="Straight Connector 12"/>
            <p:cNvCxnSpPr>
              <a:cxnSpLocks noChangeShapeType="1"/>
            </p:cNvCxnSpPr>
            <p:nvPr/>
          </p:nvCxnSpPr>
          <p:spPr bwMode="auto">
            <a:xfrm>
              <a:off x="6400800" y="14478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40002" name="Straight Connector 29"/>
            <p:cNvCxnSpPr>
              <a:cxnSpLocks noChangeShapeType="1"/>
            </p:cNvCxnSpPr>
            <p:nvPr/>
          </p:nvCxnSpPr>
          <p:spPr bwMode="auto">
            <a:xfrm>
              <a:off x="6400800" y="15240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0003" name="Straight Connector 30"/>
            <p:cNvCxnSpPr>
              <a:cxnSpLocks noChangeShapeType="1"/>
            </p:cNvCxnSpPr>
            <p:nvPr/>
          </p:nvCxnSpPr>
          <p:spPr bwMode="auto">
            <a:xfrm>
              <a:off x="6400800" y="16002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40004" name="Straight Connector 31"/>
            <p:cNvCxnSpPr>
              <a:cxnSpLocks noChangeShapeType="1"/>
            </p:cNvCxnSpPr>
            <p:nvPr/>
          </p:nvCxnSpPr>
          <p:spPr bwMode="auto">
            <a:xfrm>
              <a:off x="6400800" y="16764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0005" name="Straight Connector 32"/>
            <p:cNvCxnSpPr>
              <a:cxnSpLocks noChangeShapeType="1"/>
            </p:cNvCxnSpPr>
            <p:nvPr/>
          </p:nvCxnSpPr>
          <p:spPr bwMode="auto">
            <a:xfrm>
              <a:off x="6400800" y="17526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40006" name="Straight Connector 33"/>
            <p:cNvCxnSpPr>
              <a:cxnSpLocks noChangeShapeType="1"/>
            </p:cNvCxnSpPr>
            <p:nvPr/>
          </p:nvCxnSpPr>
          <p:spPr bwMode="auto">
            <a:xfrm>
              <a:off x="6400800" y="18288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40007" name="Straight Connector 34"/>
            <p:cNvCxnSpPr>
              <a:cxnSpLocks noChangeShapeType="1"/>
            </p:cNvCxnSpPr>
            <p:nvPr/>
          </p:nvCxnSpPr>
          <p:spPr bwMode="auto">
            <a:xfrm>
              <a:off x="6400800" y="1905000"/>
              <a:ext cx="1295400" cy="0"/>
            </a:xfrm>
            <a:prstGeom prst="line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/>
            </a:ln>
          </p:spPr>
        </p:cxnSp>
      </p:grpSp>
      <p:sp>
        <p:nvSpPr>
          <p:cNvPr id="39942" name="Right Brace 37"/>
          <p:cNvSpPr>
            <a:spLocks/>
          </p:cNvSpPr>
          <p:nvPr/>
        </p:nvSpPr>
        <p:spPr bwMode="auto">
          <a:xfrm>
            <a:off x="3197225" y="2133600"/>
            <a:ext cx="152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9943" name="Rectangle 74"/>
          <p:cNvSpPr>
            <a:spLocks noChangeArrowheads="1"/>
          </p:cNvSpPr>
          <p:nvPr/>
        </p:nvSpPr>
        <p:spPr bwMode="auto">
          <a:xfrm>
            <a:off x="152400" y="1116013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  <a:sym typeface="Wingdings" pitchFamily="2" charset="2"/>
              </a:rPr>
              <a:t>Network of smart meters: undirected, connected graph</a:t>
            </a:r>
          </a:p>
        </p:txBody>
      </p:sp>
      <p:sp>
        <p:nvSpPr>
          <p:cNvPr id="39944" name="Rectangle 73"/>
          <p:cNvSpPr>
            <a:spLocks noChangeArrowheads="1"/>
          </p:cNvSpPr>
          <p:nvPr/>
        </p:nvSpPr>
        <p:spPr bwMode="auto">
          <a:xfrm>
            <a:off x="7947025" y="408940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0000CC"/>
                </a:solidFill>
                <a:latin typeface="Arial" charset="0"/>
                <a:ea typeface="SimSun" pitchFamily="2" charset="-122"/>
                <a:sym typeface="Wingdings" pitchFamily="2" charset="2"/>
              </a:rPr>
              <a:t>(P1)</a:t>
            </a:r>
          </a:p>
        </p:txBody>
      </p:sp>
      <p:sp>
        <p:nvSpPr>
          <p:cNvPr id="39945" name="Text Box 59"/>
          <p:cNvSpPr txBox="1">
            <a:spLocks noChangeArrowheads="1"/>
          </p:cNvSpPr>
          <p:nvPr/>
        </p:nvSpPr>
        <p:spPr bwMode="auto">
          <a:xfrm>
            <a:off x="2044700" y="19939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46" name="Text Box 60"/>
          <p:cNvSpPr txBox="1">
            <a:spLocks noChangeArrowheads="1"/>
          </p:cNvSpPr>
          <p:nvPr/>
        </p:nvSpPr>
        <p:spPr bwMode="auto">
          <a:xfrm>
            <a:off x="1841500" y="2514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47" name="Text Box 61"/>
          <p:cNvSpPr txBox="1">
            <a:spLocks noChangeArrowheads="1"/>
          </p:cNvSpPr>
          <p:nvPr/>
        </p:nvSpPr>
        <p:spPr bwMode="auto">
          <a:xfrm>
            <a:off x="2298700" y="2057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48" name="Text Box 62"/>
          <p:cNvSpPr txBox="1">
            <a:spLocks noChangeArrowheads="1"/>
          </p:cNvSpPr>
          <p:nvPr/>
        </p:nvSpPr>
        <p:spPr bwMode="auto">
          <a:xfrm>
            <a:off x="2146300" y="22145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49" name="Text Box 63"/>
          <p:cNvSpPr txBox="1">
            <a:spLocks noChangeArrowheads="1"/>
          </p:cNvSpPr>
          <p:nvPr/>
        </p:nvSpPr>
        <p:spPr bwMode="auto">
          <a:xfrm>
            <a:off x="2527300" y="1981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50" name="Text Box 64"/>
          <p:cNvSpPr txBox="1">
            <a:spLocks noChangeArrowheads="1"/>
          </p:cNvSpPr>
          <p:nvPr/>
        </p:nvSpPr>
        <p:spPr bwMode="auto">
          <a:xfrm>
            <a:off x="2324100" y="23495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51" name="Text Box 65"/>
          <p:cNvSpPr txBox="1">
            <a:spLocks noChangeArrowheads="1"/>
          </p:cNvSpPr>
          <p:nvPr/>
        </p:nvSpPr>
        <p:spPr bwMode="auto">
          <a:xfrm>
            <a:off x="2298700" y="2590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52" name="Text Box 66"/>
          <p:cNvSpPr txBox="1">
            <a:spLocks noChangeArrowheads="1"/>
          </p:cNvSpPr>
          <p:nvPr/>
        </p:nvSpPr>
        <p:spPr bwMode="auto">
          <a:xfrm>
            <a:off x="2451100" y="2209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53" name="Text Box 67"/>
          <p:cNvSpPr txBox="1">
            <a:spLocks noChangeArrowheads="1"/>
          </p:cNvSpPr>
          <p:nvPr/>
        </p:nvSpPr>
        <p:spPr bwMode="auto">
          <a:xfrm>
            <a:off x="2768600" y="2590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54" name="Text Box 68"/>
          <p:cNvSpPr txBox="1">
            <a:spLocks noChangeArrowheads="1"/>
          </p:cNvSpPr>
          <p:nvPr/>
        </p:nvSpPr>
        <p:spPr bwMode="auto">
          <a:xfrm>
            <a:off x="1803400" y="21209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?</a:t>
            </a:r>
          </a:p>
        </p:txBody>
      </p:sp>
      <p:sp>
        <p:nvSpPr>
          <p:cNvPr id="39955" name="Rectangle 74"/>
          <p:cNvSpPr>
            <a:spLocks noChangeArrowheads="1"/>
          </p:cNvSpPr>
          <p:nvPr/>
        </p:nvSpPr>
        <p:spPr bwMode="auto">
          <a:xfrm>
            <a:off x="152400" y="4876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  <a:sym typeface="Wingdings" pitchFamily="2" charset="2"/>
              </a:rPr>
              <a:t>Challenges</a:t>
            </a:r>
          </a:p>
        </p:txBody>
      </p:sp>
      <p:sp>
        <p:nvSpPr>
          <p:cNvPr id="39956" name="Rectangle 74"/>
          <p:cNvSpPr>
            <a:spLocks noChangeArrowheads="1"/>
          </p:cNvSpPr>
          <p:nvPr/>
        </p:nvSpPr>
        <p:spPr bwMode="auto">
          <a:xfrm>
            <a:off x="533400" y="5283200"/>
            <a:ext cx="5867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SimSun" pitchFamily="2" charset="-122"/>
                <a:sym typeface="Wingdings" pitchFamily="2" charset="2"/>
              </a:rPr>
              <a:t>Nuclear norm is not separable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latin typeface="Arial" charset="0"/>
                <a:ea typeface="SimSun" pitchFamily="2" charset="-122"/>
                <a:sym typeface="Wingdings" pitchFamily="2" charset="2"/>
              </a:rPr>
              <a:t>Global optimization variable</a:t>
            </a:r>
          </a:p>
        </p:txBody>
      </p:sp>
      <p:pic>
        <p:nvPicPr>
          <p:cNvPr id="39957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794500" y="1206500"/>
            <a:ext cx="9779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33400" y="2260600"/>
            <a:ext cx="1184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429000" y="2108200"/>
            <a:ext cx="990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60" name="Group 66"/>
          <p:cNvGrpSpPr>
            <a:grpSpLocks/>
          </p:cNvGrpSpPr>
          <p:nvPr/>
        </p:nvGrpSpPr>
        <p:grpSpPr bwMode="auto">
          <a:xfrm>
            <a:off x="5638800" y="1573213"/>
            <a:ext cx="2752725" cy="1728787"/>
            <a:chOff x="3690" y="912"/>
            <a:chExt cx="1734" cy="1089"/>
          </a:xfrm>
        </p:grpSpPr>
        <p:pic>
          <p:nvPicPr>
            <p:cNvPr id="39974" name="Picture 87" descr="cloud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690" y="912"/>
              <a:ext cx="1734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5" name="TextBox 51"/>
            <p:cNvSpPr txBox="1">
              <a:spLocks noChangeArrowheads="1"/>
            </p:cNvSpPr>
            <p:nvPr/>
          </p:nvSpPr>
          <p:spPr bwMode="auto">
            <a:xfrm>
              <a:off x="4354" y="140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n</a:t>
              </a:r>
            </a:p>
          </p:txBody>
        </p:sp>
        <p:sp>
          <p:nvSpPr>
            <p:cNvPr id="39976" name="Oval 31"/>
            <p:cNvSpPr>
              <a:spLocks noChangeArrowheads="1"/>
            </p:cNvSpPr>
            <p:nvPr/>
          </p:nvSpPr>
          <p:spPr bwMode="auto">
            <a:xfrm>
              <a:off x="4146" y="1207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77" name="Oval 33"/>
            <p:cNvSpPr>
              <a:spLocks noChangeArrowheads="1"/>
            </p:cNvSpPr>
            <p:nvPr/>
          </p:nvSpPr>
          <p:spPr bwMode="auto">
            <a:xfrm>
              <a:off x="5010" y="1447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78" name="Oval 34"/>
            <p:cNvSpPr>
              <a:spLocks noChangeArrowheads="1"/>
            </p:cNvSpPr>
            <p:nvPr/>
          </p:nvSpPr>
          <p:spPr bwMode="auto">
            <a:xfrm>
              <a:off x="3762" y="1303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79" name="Oval 70"/>
            <p:cNvSpPr>
              <a:spLocks noChangeArrowheads="1"/>
            </p:cNvSpPr>
            <p:nvPr/>
          </p:nvSpPr>
          <p:spPr bwMode="auto">
            <a:xfrm>
              <a:off x="4386" y="1776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80" name="Oval 71"/>
            <p:cNvSpPr>
              <a:spLocks noChangeArrowheads="1"/>
            </p:cNvSpPr>
            <p:nvPr/>
          </p:nvSpPr>
          <p:spPr bwMode="auto">
            <a:xfrm>
              <a:off x="4434" y="1008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81" name="Line 53"/>
            <p:cNvSpPr>
              <a:spLocks noChangeShapeType="1"/>
            </p:cNvSpPr>
            <p:nvPr/>
          </p:nvSpPr>
          <p:spPr bwMode="auto">
            <a:xfrm flipV="1">
              <a:off x="3858" y="1260"/>
              <a:ext cx="272" cy="65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54"/>
            <p:cNvSpPr>
              <a:spLocks noChangeShapeType="1"/>
            </p:cNvSpPr>
            <p:nvPr/>
          </p:nvSpPr>
          <p:spPr bwMode="auto">
            <a:xfrm flipV="1">
              <a:off x="4224" y="1068"/>
              <a:ext cx="213" cy="145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55"/>
            <p:cNvSpPr>
              <a:spLocks noChangeShapeType="1"/>
            </p:cNvSpPr>
            <p:nvPr/>
          </p:nvSpPr>
          <p:spPr bwMode="auto">
            <a:xfrm>
              <a:off x="4160" y="1580"/>
              <a:ext cx="220" cy="203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56"/>
            <p:cNvSpPr>
              <a:spLocks noChangeShapeType="1"/>
            </p:cNvSpPr>
            <p:nvPr/>
          </p:nvSpPr>
          <p:spPr bwMode="auto">
            <a:xfrm>
              <a:off x="4800" y="1284"/>
              <a:ext cx="209" cy="167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57"/>
            <p:cNvSpPr>
              <a:spLocks noChangeShapeType="1"/>
            </p:cNvSpPr>
            <p:nvPr/>
          </p:nvSpPr>
          <p:spPr bwMode="auto">
            <a:xfrm flipH="1">
              <a:off x="5042" y="1181"/>
              <a:ext cx="96" cy="25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8"/>
            <p:cNvSpPr>
              <a:spLocks noChangeShapeType="1"/>
            </p:cNvSpPr>
            <p:nvPr/>
          </p:nvSpPr>
          <p:spPr bwMode="auto">
            <a:xfrm flipV="1">
              <a:off x="4800" y="1152"/>
              <a:ext cx="336" cy="9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Oval 82"/>
            <p:cNvSpPr>
              <a:spLocks noChangeArrowheads="1"/>
            </p:cNvSpPr>
            <p:nvPr/>
          </p:nvSpPr>
          <p:spPr bwMode="auto">
            <a:xfrm>
              <a:off x="3952" y="1152"/>
              <a:ext cx="798" cy="605"/>
            </a:xfrm>
            <a:prstGeom prst="ellipse">
              <a:avLst/>
            </a:prstGeom>
            <a:noFill/>
            <a:ln w="25400">
              <a:solidFill>
                <a:srgbClr val="99CC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88" name="Picture 8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5" y="1655"/>
              <a:ext cx="1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 flipV="1">
              <a:off x="4180" y="1428"/>
              <a:ext cx="231" cy="89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4"/>
            <p:cNvSpPr>
              <a:spLocks noChangeShapeType="1"/>
            </p:cNvSpPr>
            <p:nvPr/>
          </p:nvSpPr>
          <p:spPr bwMode="auto">
            <a:xfrm flipV="1">
              <a:off x="4522" y="1281"/>
              <a:ext cx="162" cy="8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522" y="1453"/>
              <a:ext cx="136" cy="7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6"/>
            <p:cNvSpPr>
              <a:spLocks noChangeShapeType="1"/>
            </p:cNvSpPr>
            <p:nvPr/>
          </p:nvSpPr>
          <p:spPr bwMode="auto">
            <a:xfrm>
              <a:off x="4242" y="1294"/>
              <a:ext cx="175" cy="103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Oval 29"/>
            <p:cNvSpPr>
              <a:spLocks noChangeArrowheads="1"/>
            </p:cNvSpPr>
            <p:nvPr/>
          </p:nvSpPr>
          <p:spPr bwMode="auto">
            <a:xfrm>
              <a:off x="4434" y="1380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94" name="Oval 32"/>
            <p:cNvSpPr>
              <a:spLocks noChangeArrowheads="1"/>
            </p:cNvSpPr>
            <p:nvPr/>
          </p:nvSpPr>
          <p:spPr bwMode="auto">
            <a:xfrm>
              <a:off x="4098" y="1495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95" name="Oval 30"/>
            <p:cNvSpPr>
              <a:spLocks noChangeArrowheads="1"/>
            </p:cNvSpPr>
            <p:nvPr/>
          </p:nvSpPr>
          <p:spPr bwMode="auto">
            <a:xfrm>
              <a:off x="4724" y="1207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96" name="Oval 69"/>
            <p:cNvSpPr>
              <a:spLocks noChangeArrowheads="1"/>
            </p:cNvSpPr>
            <p:nvPr/>
          </p:nvSpPr>
          <p:spPr bwMode="auto">
            <a:xfrm>
              <a:off x="5106" y="1104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9997" name="Oval 35"/>
            <p:cNvSpPr>
              <a:spLocks noChangeArrowheads="1"/>
            </p:cNvSpPr>
            <p:nvPr/>
          </p:nvSpPr>
          <p:spPr bwMode="auto">
            <a:xfrm>
              <a:off x="4620" y="1501"/>
              <a:ext cx="78" cy="77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35917" name="Group 77"/>
          <p:cNvGrpSpPr>
            <a:grpSpLocks/>
          </p:cNvGrpSpPr>
          <p:nvPr/>
        </p:nvGrpSpPr>
        <p:grpSpPr bwMode="auto">
          <a:xfrm>
            <a:off x="0" y="3429000"/>
            <a:ext cx="9107488" cy="1233488"/>
            <a:chOff x="0" y="2160"/>
            <a:chExt cx="5737" cy="777"/>
          </a:xfrm>
        </p:grpSpPr>
        <p:sp>
          <p:nvSpPr>
            <p:cNvPr id="39969" name="Rectangle 26"/>
            <p:cNvSpPr>
              <a:spLocks noChangeArrowheads="1"/>
            </p:cNvSpPr>
            <p:nvPr/>
          </p:nvSpPr>
          <p:spPr bwMode="auto">
            <a:xfrm>
              <a:off x="0" y="2160"/>
              <a:ext cx="56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en-US" altLang="zh-CN" sz="2000" b="1">
                  <a:solidFill>
                    <a:srgbClr val="FF0000"/>
                  </a:solidFill>
                  <a:latin typeface="Arial" charset="0"/>
                  <a:ea typeface="SimSun" pitchFamily="2" charset="-122"/>
                </a:rPr>
                <a:t>Goal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: Given                  per node </a:t>
              </a:r>
              <a:r>
                <a:rPr lang="en-US" altLang="zh-CN" sz="2000" i="1">
                  <a:latin typeface="Arial" charset="0"/>
                  <a:ea typeface="SimSun" pitchFamily="2" charset="-122"/>
                </a:rPr>
                <a:t>         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   and single-hop exchanges, find</a:t>
              </a:r>
              <a:endParaRPr lang="en-US" i="1" baseline="-25000">
                <a:latin typeface="Arial" charset="0"/>
                <a:ea typeface="SimSun" pitchFamily="2" charset="-122"/>
              </a:endParaRPr>
            </a:p>
          </p:txBody>
        </p:sp>
        <p:pic>
          <p:nvPicPr>
            <p:cNvPr id="39970" name="Picture 7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376" y="2203"/>
              <a:ext cx="48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1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44" y="2203"/>
              <a:ext cx="69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2" name="Picture 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136" y="2211"/>
              <a:ext cx="60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3" name="Picture 6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17" y="2486"/>
              <a:ext cx="4457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62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832225" y="5710238"/>
            <a:ext cx="18573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918" name="Group 78"/>
          <p:cNvGrpSpPr>
            <a:grpSpLocks/>
          </p:cNvGrpSpPr>
          <p:nvPr/>
        </p:nvGrpSpPr>
        <p:grpSpPr bwMode="auto">
          <a:xfrm>
            <a:off x="0" y="3429000"/>
            <a:ext cx="8915400" cy="1195388"/>
            <a:chOff x="0" y="2160"/>
            <a:chExt cx="5616" cy="753"/>
          </a:xfrm>
        </p:grpSpPr>
        <p:sp>
          <p:nvSpPr>
            <p:cNvPr id="39964" name="Rectangle 26"/>
            <p:cNvSpPr>
              <a:spLocks noChangeArrowheads="1"/>
            </p:cNvSpPr>
            <p:nvPr/>
          </p:nvSpPr>
          <p:spPr bwMode="auto">
            <a:xfrm>
              <a:off x="0" y="2160"/>
              <a:ext cx="56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en-US" altLang="zh-CN" sz="2000" b="1">
                  <a:solidFill>
                    <a:srgbClr val="FF0000"/>
                  </a:solidFill>
                  <a:latin typeface="Arial" charset="0"/>
                  <a:ea typeface="SimSun" pitchFamily="2" charset="-122"/>
                </a:rPr>
                <a:t>Goal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: Given                  per node </a:t>
              </a:r>
              <a:r>
                <a:rPr lang="en-US" altLang="zh-CN" sz="2000" i="1">
                  <a:latin typeface="Arial" charset="0"/>
                  <a:ea typeface="SimSun" pitchFamily="2" charset="-122"/>
                </a:rPr>
                <a:t>         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   and single-hop exchanges, find</a:t>
              </a:r>
              <a:endParaRPr lang="en-US" i="1" baseline="-25000">
                <a:latin typeface="Arial" charset="0"/>
                <a:ea typeface="SimSun" pitchFamily="2" charset="-122"/>
              </a:endParaRPr>
            </a:p>
          </p:txBody>
        </p:sp>
        <p:pic>
          <p:nvPicPr>
            <p:cNvPr id="39965" name="Picture 7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376" y="2203"/>
              <a:ext cx="48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6" name="Picture 7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44" y="2203"/>
              <a:ext cx="69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7" name="Picture 8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193" y="2207"/>
              <a:ext cx="33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8" name="Picture 8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206" y="2462"/>
              <a:ext cx="3135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806CE5-73C0-4835-A18A-C9891625F0D5}" type="slidenum">
              <a:rPr lang="en-US" altLang="en-US" sz="1200">
                <a:latin typeface="Arial" charset="0"/>
              </a:rPr>
              <a:pPr algn="r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A73450-7B54-4083-9BEF-F70263876A17}" type="slidenum">
              <a:rPr lang="en-US" altLang="en-US" sz="1200">
                <a:latin typeface="Arial" charset="0"/>
              </a:rPr>
              <a:pPr algn="r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Separable regularization  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524000" y="1752600"/>
            <a:ext cx="6400800" cy="762000"/>
          </a:xfrm>
          <a:prstGeom prst="rect">
            <a:avLst/>
          </a:prstGeom>
          <a:noFill/>
          <a:ln w="25400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228600" y="1219200"/>
            <a:ext cx="437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Key property; e.g., [Recht et al’11]</a:t>
            </a:r>
          </a:p>
        </p:txBody>
      </p: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228600" y="2727325"/>
            <a:ext cx="9067800" cy="1860550"/>
            <a:chOff x="144" y="1718"/>
            <a:chExt cx="5712" cy="1172"/>
          </a:xfrm>
        </p:grpSpPr>
        <p:sp>
          <p:nvSpPr>
            <p:cNvPr id="42003" name="Rectangle 11"/>
            <p:cNvSpPr>
              <a:spLocks noChangeArrowheads="1"/>
            </p:cNvSpPr>
            <p:nvPr/>
          </p:nvSpPr>
          <p:spPr bwMode="auto">
            <a:xfrm>
              <a:off x="144" y="1718"/>
              <a:ext cx="5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>
                  <a:latin typeface="Arial" charset="0"/>
                </a:rPr>
                <a:t>New formulation equivalent to </a:t>
              </a:r>
              <a:r>
                <a:rPr lang="en-US" sz="2000">
                  <a:solidFill>
                    <a:srgbClr val="0000CC"/>
                  </a:solidFill>
                  <a:latin typeface="Arial" charset="0"/>
                </a:rPr>
                <a:t>(P1)</a:t>
              </a:r>
            </a:p>
          </p:txBody>
        </p:sp>
        <p:sp>
          <p:nvSpPr>
            <p:cNvPr id="42004" name="TextBox 16"/>
            <p:cNvSpPr txBox="1">
              <a:spLocks noChangeArrowheads="1"/>
            </p:cNvSpPr>
            <p:nvPr/>
          </p:nvSpPr>
          <p:spPr bwMode="auto">
            <a:xfrm>
              <a:off x="5184" y="2160"/>
              <a:ext cx="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CC"/>
                  </a:solidFill>
                  <a:latin typeface="Arial" charset="0"/>
                </a:rPr>
                <a:t>(P2)</a:t>
              </a:r>
            </a:p>
          </p:txBody>
        </p:sp>
        <p:sp>
          <p:nvSpPr>
            <p:cNvPr id="42005" name="Rectangle 74"/>
            <p:cNvSpPr>
              <a:spLocks noChangeArrowheads="1"/>
            </p:cNvSpPr>
            <p:nvPr/>
          </p:nvSpPr>
          <p:spPr bwMode="auto">
            <a:xfrm>
              <a:off x="288" y="2640"/>
              <a:ext cx="5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altLang="zh-CN" sz="2000">
                  <a:latin typeface="Arial" charset="0"/>
                  <a:ea typeface="SimSun" pitchFamily="2" charset="-122"/>
                  <a:sym typeface="Wingdings" pitchFamily="2" charset="2"/>
                </a:rPr>
                <a:t>Nonconvex; reduces complexity:</a:t>
              </a:r>
              <a:endParaRPr lang="en-US" altLang="zh-CN" sz="2000" i="1">
                <a:latin typeface="Arial" charset="0"/>
                <a:ea typeface="SimSun" pitchFamily="2" charset="-122"/>
                <a:sym typeface="Wingdings" pitchFamily="2" charset="2"/>
              </a:endParaRPr>
            </a:p>
          </p:txBody>
        </p:sp>
        <p:pic>
          <p:nvPicPr>
            <p:cNvPr id="42006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28" y="2696"/>
              <a:ext cx="120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9" y="2063"/>
              <a:ext cx="4442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1" name="Line Callout 1 (Accent Bar) 54"/>
          <p:cNvSpPr>
            <a:spLocks/>
          </p:cNvSpPr>
          <p:nvPr/>
        </p:nvSpPr>
        <p:spPr bwMode="auto">
          <a:xfrm rot="-5603022">
            <a:off x="6649243" y="1529557"/>
            <a:ext cx="1065213" cy="165100"/>
          </a:xfrm>
          <a:prstGeom prst="accentCallout1">
            <a:avLst>
              <a:gd name="adj1" fmla="val 18750"/>
              <a:gd name="adj2" fmla="val -8333"/>
              <a:gd name="adj3" fmla="val 122847"/>
              <a:gd name="adj4" fmla="val -23458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1992" name="Text Box 52"/>
          <p:cNvSpPr txBox="1">
            <a:spLocks noChangeArrowheads="1"/>
          </p:cNvSpPr>
          <p:nvPr/>
        </p:nvSpPr>
        <p:spPr bwMode="auto">
          <a:xfrm>
            <a:off x="6565900" y="1889125"/>
            <a:ext cx="966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sz="1600">
              <a:latin typeface="Arial" charset="0"/>
              <a:ea typeface="SimSun" pitchFamily="2" charset="-122"/>
            </a:endParaRPr>
          </a:p>
        </p:txBody>
      </p:sp>
      <p:sp>
        <p:nvSpPr>
          <p:cNvPr id="41993" name="TextBox 55"/>
          <p:cNvSpPr txBox="1">
            <a:spLocks noChangeArrowheads="1"/>
          </p:cNvSpPr>
          <p:nvPr/>
        </p:nvSpPr>
        <p:spPr bwMode="auto">
          <a:xfrm>
            <a:off x="7312025" y="2190750"/>
            <a:ext cx="51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Arial" charset="0"/>
              </a:rPr>
              <a:t>L</a:t>
            </a:r>
            <a:r>
              <a:rPr lang="en-US" sz="1600">
                <a:latin typeface="Arial" charset="0"/>
              </a:rPr>
              <a:t>x</a:t>
            </a:r>
            <a:r>
              <a:rPr lang="el-GR" sz="1600" i="1">
                <a:latin typeface="Arial" charset="0"/>
              </a:rPr>
              <a:t>ρ</a:t>
            </a:r>
            <a:endParaRPr lang="en-US" sz="1600" i="1">
              <a:latin typeface="Arial" charset="0"/>
            </a:endParaRPr>
          </a:p>
        </p:txBody>
      </p:sp>
      <p:sp>
        <p:nvSpPr>
          <p:cNvPr id="41994" name="Right Brace 58"/>
          <p:cNvSpPr>
            <a:spLocks/>
          </p:cNvSpPr>
          <p:nvPr/>
        </p:nvSpPr>
        <p:spPr bwMode="auto">
          <a:xfrm rot="5400000">
            <a:off x="7660481" y="2361407"/>
            <a:ext cx="46037" cy="228600"/>
          </a:xfrm>
          <a:prstGeom prst="rightBrace">
            <a:avLst>
              <a:gd name="adj1" fmla="val 8276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1995" name="TextBox 64"/>
          <p:cNvSpPr txBox="1">
            <a:spLocks noChangeArrowheads="1"/>
          </p:cNvSpPr>
          <p:nvPr/>
        </p:nvSpPr>
        <p:spPr bwMode="auto">
          <a:xfrm>
            <a:off x="7629525" y="24034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" charset="0"/>
              </a:rPr>
              <a:t>≥</a:t>
            </a:r>
            <a:r>
              <a:rPr lang="en-US">
                <a:latin typeface="Arial" charset="0"/>
              </a:rPr>
              <a:t>rank[</a:t>
            </a:r>
            <a:r>
              <a:rPr lang="en-US" b="1" i="1">
                <a:latin typeface="Arial" charset="0"/>
              </a:rPr>
              <a:t>X</a:t>
            </a:r>
            <a:r>
              <a:rPr lang="en-US">
                <a:latin typeface="Arial" charset="0"/>
              </a:rPr>
              <a:t>]</a:t>
            </a:r>
          </a:p>
        </p:txBody>
      </p:sp>
      <p:pic>
        <p:nvPicPr>
          <p:cNvPr id="41996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835150"/>
            <a:ext cx="58324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87" name="Group 27"/>
          <p:cNvGrpSpPr>
            <a:grpSpLocks/>
          </p:cNvGrpSpPr>
          <p:nvPr/>
        </p:nvGrpSpPr>
        <p:grpSpPr bwMode="auto">
          <a:xfrm>
            <a:off x="457200" y="4953000"/>
            <a:ext cx="8610600" cy="1066800"/>
            <a:chOff x="288" y="3120"/>
            <a:chExt cx="5424" cy="672"/>
          </a:xfrm>
        </p:grpSpPr>
        <p:sp>
          <p:nvSpPr>
            <p:cNvPr id="41998" name="Rectangle 26"/>
            <p:cNvSpPr>
              <a:spLocks noChangeArrowheads="1"/>
            </p:cNvSpPr>
            <p:nvPr/>
          </p:nvSpPr>
          <p:spPr bwMode="auto">
            <a:xfrm>
              <a:off x="288" y="3168"/>
              <a:ext cx="54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</a:pPr>
              <a:r>
                <a:rPr lang="en-US" altLang="zh-CN" sz="2000">
                  <a:solidFill>
                    <a:srgbClr val="FF0000"/>
                  </a:solidFill>
                  <a:latin typeface="Arial" charset="0"/>
                  <a:ea typeface="SimSun" pitchFamily="2" charset="-122"/>
                </a:rPr>
                <a:t> </a:t>
              </a:r>
              <a:r>
                <a:rPr lang="en-US" altLang="zh-CN" sz="2000" b="1">
                  <a:latin typeface="Arial" charset="0"/>
                  <a:ea typeface="SimSun" pitchFamily="2" charset="-122"/>
                </a:rPr>
                <a:t>Proposition 1.</a:t>
              </a:r>
              <a:r>
                <a:rPr lang="en-US" altLang="zh-CN" sz="2000">
                  <a:solidFill>
                    <a:srgbClr val="FF0000"/>
                  </a:solidFill>
                  <a:latin typeface="Arial" charset="0"/>
                  <a:ea typeface="SimSun" pitchFamily="2" charset="-122"/>
                </a:rPr>
                <a:t> 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If           stat. pt. of </a:t>
              </a:r>
              <a:r>
                <a:rPr lang="en-US" altLang="zh-CN" sz="2000">
                  <a:solidFill>
                    <a:srgbClr val="0000CC"/>
                  </a:solidFill>
                  <a:latin typeface="Arial" charset="0"/>
                  <a:ea typeface="SimSun" pitchFamily="2" charset="-122"/>
                </a:rPr>
                <a:t>(P2)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 and                                         , 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</a:pPr>
              <a:r>
                <a:rPr lang="en-US" altLang="zh-CN" sz="2000">
                  <a:latin typeface="Arial" charset="0"/>
                  <a:ea typeface="SimSun" pitchFamily="2" charset="-122"/>
                </a:rPr>
                <a:t>                          then                 is a </a:t>
              </a:r>
              <a:r>
                <a:rPr lang="en-US" altLang="zh-CN" sz="2000" i="1">
                  <a:latin typeface="Arial" charset="0"/>
                  <a:ea typeface="SimSun" pitchFamily="2" charset="-122"/>
                </a:rPr>
                <a:t>global optimum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 of </a:t>
              </a:r>
              <a:r>
                <a:rPr lang="en-US" altLang="zh-CN" sz="2000">
                  <a:solidFill>
                    <a:srgbClr val="0000CC"/>
                  </a:solidFill>
                  <a:latin typeface="Arial" charset="0"/>
                  <a:ea typeface="SimSun" pitchFamily="2" charset="-122"/>
                </a:rPr>
                <a:t>(P1)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. </a:t>
              </a:r>
              <a:r>
                <a:rPr lang="en-US" altLang="zh-CN" sz="2000">
                  <a:solidFill>
                    <a:srgbClr val="0000CC"/>
                  </a:solidFill>
                  <a:latin typeface="Arial" charset="0"/>
                  <a:ea typeface="SimSun" pitchFamily="2" charset="-122"/>
                </a:rPr>
                <a:t> </a:t>
              </a:r>
              <a:endParaRPr lang="en-US" sz="2000">
                <a:latin typeface="Arial" charset="0"/>
                <a:ea typeface="SimSun" pitchFamily="2" charset="-122"/>
              </a:endParaRPr>
            </a:p>
          </p:txBody>
        </p:sp>
        <p:pic>
          <p:nvPicPr>
            <p:cNvPr id="4199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30" y="3216"/>
              <a:ext cx="43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2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32" y="3440"/>
              <a:ext cx="65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1" name="Rectangle 28"/>
            <p:cNvSpPr>
              <a:spLocks noChangeArrowheads="1"/>
            </p:cNvSpPr>
            <p:nvPr/>
          </p:nvSpPr>
          <p:spPr bwMode="auto">
            <a:xfrm>
              <a:off x="336" y="3120"/>
              <a:ext cx="5088" cy="624"/>
            </a:xfrm>
            <a:prstGeom prst="rect">
              <a:avLst/>
            </a:prstGeom>
            <a:noFill/>
            <a:ln w="254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002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56" y="3200"/>
              <a:ext cx="17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86A82F-A9E3-4F4E-956F-C33F2678A3AB}" type="slidenum">
              <a:rPr lang="en-US" altLang="en-US" sz="1200">
                <a:latin typeface="Arial" charset="0"/>
              </a:rPr>
              <a:pPr algn="r"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403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CAD89D-EE3D-4759-8975-DB6CFF042A0F}" type="slidenum">
              <a:rPr lang="en-US" altLang="en-US" sz="1200">
                <a:latin typeface="Arial" charset="0"/>
              </a:rPr>
              <a:pPr algn="r"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Distributed estimator</a:t>
            </a:r>
          </a:p>
        </p:txBody>
      </p:sp>
      <p:sp>
        <p:nvSpPr>
          <p:cNvPr id="44036" name="Rectangle 26"/>
          <p:cNvSpPr>
            <a:spLocks noChangeArrowheads="1"/>
          </p:cNvSpPr>
          <p:nvPr/>
        </p:nvSpPr>
        <p:spPr bwMode="auto">
          <a:xfrm>
            <a:off x="304800" y="3048000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Network connectivity 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SimSun" pitchFamily="2" charset="-122"/>
              </a:rPr>
              <a:t>(P2)</a:t>
            </a:r>
            <a:r>
              <a:rPr lang="en-US" altLang="zh-CN" sz="2000">
                <a:latin typeface="Arial" charset="0"/>
                <a:ea typeface="SimSun" pitchFamily="2" charset="-122"/>
              </a:rPr>
              <a:t> </a:t>
            </a:r>
            <a:r>
              <a:rPr lang="en-US" altLang="zh-CN" sz="2000">
                <a:latin typeface="Arial" charset="0"/>
                <a:ea typeface="SimSun" pitchFamily="2" charset="-122"/>
                <a:sym typeface="Wingdings" pitchFamily="2" charset="2"/>
              </a:rPr>
              <a:t>     </a:t>
            </a:r>
            <a:r>
              <a:rPr lang="en-US" altLang="zh-CN" sz="2000">
                <a:solidFill>
                  <a:srgbClr val="0000CC"/>
                </a:solidFill>
                <a:latin typeface="Arial" charset="0"/>
                <a:ea typeface="SimSun" pitchFamily="2" charset="-122"/>
                <a:sym typeface="Wingdings" pitchFamily="2" charset="2"/>
              </a:rPr>
              <a:t>(P3)</a:t>
            </a:r>
            <a:endParaRPr lang="en-US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4037" name="Rectangle 26"/>
          <p:cNvSpPr>
            <a:spLocks noChangeArrowheads="1"/>
          </p:cNvSpPr>
          <p:nvPr/>
        </p:nvSpPr>
        <p:spPr bwMode="auto">
          <a:xfrm>
            <a:off x="8305800" y="1625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r>
              <a:rPr lang="en-US" altLang="zh-CN" sz="2000">
                <a:solidFill>
                  <a:srgbClr val="0000CC"/>
                </a:solidFill>
                <a:latin typeface="Arial" charset="0"/>
                <a:ea typeface="SimSun" pitchFamily="2" charset="-122"/>
              </a:rPr>
              <a:t>(P3)</a:t>
            </a:r>
            <a:endParaRPr lang="en-US" sz="2000">
              <a:solidFill>
                <a:srgbClr val="0000CC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5410200" y="2085975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>
                <a:solidFill>
                  <a:srgbClr val="CC0000"/>
                </a:solidFill>
                <a:latin typeface="Arial" charset="0"/>
              </a:rPr>
              <a:t>Consensus with </a:t>
            </a:r>
          </a:p>
          <a:p>
            <a:pPr algn="just"/>
            <a:r>
              <a:rPr lang="en-US" sz="1600" b="1">
                <a:solidFill>
                  <a:srgbClr val="CC0000"/>
                </a:solidFill>
                <a:latin typeface="Arial" charset="0"/>
              </a:rPr>
              <a:t>neighboring nodes</a:t>
            </a:r>
          </a:p>
        </p:txBody>
      </p:sp>
      <p:sp>
        <p:nvSpPr>
          <p:cNvPr id="44039" name="Right Brace 14"/>
          <p:cNvSpPr>
            <a:spLocks/>
          </p:cNvSpPr>
          <p:nvPr/>
        </p:nvSpPr>
        <p:spPr bwMode="auto">
          <a:xfrm>
            <a:off x="5257800" y="2209800"/>
            <a:ext cx="762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pic>
        <p:nvPicPr>
          <p:cNvPr id="4404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00" y="1460500"/>
            <a:ext cx="7489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784600" y="3200400"/>
            <a:ext cx="2571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52" name="Group 40"/>
          <p:cNvGrpSpPr>
            <a:grpSpLocks/>
          </p:cNvGrpSpPr>
          <p:nvPr/>
        </p:nvGrpSpPr>
        <p:grpSpPr bwMode="auto">
          <a:xfrm>
            <a:off x="303213" y="3733800"/>
            <a:ext cx="8764587" cy="2590800"/>
            <a:chOff x="191" y="2352"/>
            <a:chExt cx="5521" cy="1632"/>
          </a:xfrm>
        </p:grpSpPr>
        <p:pic>
          <p:nvPicPr>
            <p:cNvPr id="44043" name="Picture 72" descr="cloud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40" y="2788"/>
              <a:ext cx="1776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Rectangle 26"/>
            <p:cNvSpPr>
              <a:spLocks noChangeArrowheads="1"/>
            </p:cNvSpPr>
            <p:nvPr/>
          </p:nvSpPr>
          <p:spPr bwMode="auto">
            <a:xfrm>
              <a:off x="192" y="2352"/>
              <a:ext cx="55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altLang="zh-CN" sz="2000">
                  <a:latin typeface="Arial" charset="0"/>
                  <a:ea typeface="SimSun" pitchFamily="2" charset="-122"/>
                </a:rPr>
                <a:t>Alternating-directions method of multipliers (ADMM) solver</a:t>
              </a:r>
            </a:p>
            <a:p>
              <a:pPr marL="742950" lvl="1" indent="-28575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>
                  <a:latin typeface="Arial" charset="0"/>
                  <a:ea typeface="SimSun" pitchFamily="2" charset="-122"/>
                </a:rPr>
                <a:t>Method </a:t>
              </a:r>
              <a:r>
                <a:rPr lang="en-US">
                  <a:latin typeface="Arial" charset="0"/>
                </a:rPr>
                <a:t>[Glowinski-Marrocco’75]</a:t>
              </a:r>
              <a:r>
                <a:rPr lang="en-US"/>
                <a:t>, </a:t>
              </a:r>
              <a:r>
                <a:rPr lang="en-US">
                  <a:latin typeface="Arial" charset="0"/>
                  <a:ea typeface="SimSun" pitchFamily="2" charset="-122"/>
                </a:rPr>
                <a:t>[Gabay-Mercier’76]</a:t>
              </a:r>
            </a:p>
            <a:p>
              <a:pPr marL="742950" lvl="1" indent="-28575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>
                  <a:latin typeface="Arial" charset="0"/>
                  <a:ea typeface="SimSun" pitchFamily="2" charset="-122"/>
                </a:rPr>
                <a:t>Learning over networks [Schizas et al’07]</a:t>
              </a:r>
            </a:p>
          </p:txBody>
        </p:sp>
        <p:sp>
          <p:nvSpPr>
            <p:cNvPr id="44045" name="Rectangle 16"/>
            <p:cNvSpPr>
              <a:spLocks noChangeArrowheads="1"/>
            </p:cNvSpPr>
            <p:nvPr/>
          </p:nvSpPr>
          <p:spPr bwMode="auto">
            <a:xfrm>
              <a:off x="191" y="3196"/>
              <a:ext cx="24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altLang="zh-CN" sz="2000">
                  <a:latin typeface="Arial" charset="0"/>
                  <a:ea typeface="SimSun" pitchFamily="2" charset="-122"/>
                </a:rPr>
                <a:t>Primal variables per agent </a:t>
              </a:r>
              <a:r>
                <a:rPr lang="en-US" altLang="zh-CN" sz="2000" i="1">
                  <a:latin typeface="Arial" charset="0"/>
                  <a:ea typeface="SimSun" pitchFamily="2" charset="-122"/>
                </a:rPr>
                <a:t>   </a:t>
              </a:r>
              <a:r>
                <a:rPr lang="en-US" altLang="zh-CN" sz="2000">
                  <a:latin typeface="Arial" charset="0"/>
                  <a:ea typeface="SimSun" pitchFamily="2" charset="-122"/>
                </a:rPr>
                <a:t>: </a:t>
              </a:r>
              <a:r>
                <a:rPr lang="en-US" altLang="zh-CN" sz="2000" i="1">
                  <a:latin typeface="Arial" charset="0"/>
                  <a:ea typeface="SimSun" pitchFamily="2" charset="-122"/>
                </a:rPr>
                <a:t> </a:t>
              </a:r>
            </a:p>
          </p:txBody>
        </p:sp>
        <p:sp>
          <p:nvSpPr>
            <p:cNvPr id="44046" name="Rectangle 52"/>
            <p:cNvSpPr>
              <a:spLocks noChangeArrowheads="1"/>
            </p:cNvSpPr>
            <p:nvPr/>
          </p:nvSpPr>
          <p:spPr bwMode="auto">
            <a:xfrm>
              <a:off x="191" y="3590"/>
              <a:ext cx="16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altLang="zh-CN" sz="2000">
                  <a:latin typeface="Arial" charset="0"/>
                  <a:ea typeface="SimSun" pitchFamily="2" charset="-122"/>
                </a:rPr>
                <a:t>Message passing:</a:t>
              </a:r>
            </a:p>
          </p:txBody>
        </p:sp>
        <p:pic>
          <p:nvPicPr>
            <p:cNvPr id="44047" name="Picture 6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23" y="3654"/>
              <a:ext cx="41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6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12" y="3168"/>
              <a:ext cx="33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6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74" y="3254"/>
              <a:ext cx="67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7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348" y="3278"/>
              <a:ext cx="116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051" name="Straight Arrow Connector 37"/>
            <p:cNvCxnSpPr>
              <a:cxnSpLocks noChangeShapeType="1"/>
              <a:endCxn id="44059" idx="1"/>
            </p:cNvCxnSpPr>
            <p:nvPr/>
          </p:nvCxnSpPr>
          <p:spPr bwMode="auto">
            <a:xfrm>
              <a:off x="4719" y="3423"/>
              <a:ext cx="167" cy="92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44052" name="TextBox 51"/>
            <p:cNvSpPr txBox="1">
              <a:spLocks noChangeArrowheads="1"/>
            </p:cNvSpPr>
            <p:nvPr/>
          </p:nvSpPr>
          <p:spPr bwMode="auto">
            <a:xfrm>
              <a:off x="4584" y="339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n</a:t>
              </a:r>
            </a:p>
          </p:txBody>
        </p:sp>
        <p:sp>
          <p:nvSpPr>
            <p:cNvPr id="44053" name="Oval 29"/>
            <p:cNvSpPr>
              <a:spLocks noChangeArrowheads="1"/>
            </p:cNvSpPr>
            <p:nvPr/>
          </p:nvSpPr>
          <p:spPr bwMode="auto">
            <a:xfrm>
              <a:off x="4632" y="3344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54" name="Oval 30"/>
            <p:cNvSpPr>
              <a:spLocks noChangeArrowheads="1"/>
            </p:cNvSpPr>
            <p:nvPr/>
          </p:nvSpPr>
          <p:spPr bwMode="auto">
            <a:xfrm>
              <a:off x="4920" y="3171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55" name="Oval 31"/>
            <p:cNvSpPr>
              <a:spLocks noChangeArrowheads="1"/>
            </p:cNvSpPr>
            <p:nvPr/>
          </p:nvSpPr>
          <p:spPr bwMode="auto">
            <a:xfrm>
              <a:off x="4344" y="3171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56" name="Oval 32"/>
            <p:cNvSpPr>
              <a:spLocks noChangeArrowheads="1"/>
            </p:cNvSpPr>
            <p:nvPr/>
          </p:nvSpPr>
          <p:spPr bwMode="auto">
            <a:xfrm>
              <a:off x="4296" y="3459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57" name="Oval 33"/>
            <p:cNvSpPr>
              <a:spLocks noChangeArrowheads="1"/>
            </p:cNvSpPr>
            <p:nvPr/>
          </p:nvSpPr>
          <p:spPr bwMode="auto">
            <a:xfrm>
              <a:off x="5208" y="3411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58" name="Oval 34"/>
            <p:cNvSpPr>
              <a:spLocks noChangeArrowheads="1"/>
            </p:cNvSpPr>
            <p:nvPr/>
          </p:nvSpPr>
          <p:spPr bwMode="auto">
            <a:xfrm>
              <a:off x="3960" y="3267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59" name="Oval 35"/>
            <p:cNvSpPr>
              <a:spLocks noChangeArrowheads="1"/>
            </p:cNvSpPr>
            <p:nvPr/>
          </p:nvSpPr>
          <p:spPr bwMode="auto">
            <a:xfrm>
              <a:off x="4872" y="3507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cxnSp>
          <p:nvCxnSpPr>
            <p:cNvPr id="44060" name="Straight Arrow Connector 40"/>
            <p:cNvCxnSpPr>
              <a:cxnSpLocks noChangeShapeType="1"/>
              <a:stCxn id="44053" idx="7"/>
              <a:endCxn id="44054" idx="3"/>
            </p:cNvCxnSpPr>
            <p:nvPr/>
          </p:nvCxnSpPr>
          <p:spPr bwMode="auto">
            <a:xfrm flipV="1">
              <a:off x="4714" y="3259"/>
              <a:ext cx="220" cy="9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4061" name="Straight Arrow Connector 43"/>
            <p:cNvCxnSpPr>
              <a:cxnSpLocks noChangeShapeType="1"/>
              <a:stCxn id="44053" idx="2"/>
              <a:endCxn id="44056" idx="6"/>
            </p:cNvCxnSpPr>
            <p:nvPr/>
          </p:nvCxnSpPr>
          <p:spPr bwMode="auto">
            <a:xfrm flipH="1">
              <a:off x="4398" y="3392"/>
              <a:ext cx="228" cy="115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4062" name="Straight Arrow Connector 46"/>
            <p:cNvCxnSpPr>
              <a:cxnSpLocks noChangeShapeType="1"/>
              <a:stCxn id="44053" idx="1"/>
              <a:endCxn id="44055" idx="5"/>
            </p:cNvCxnSpPr>
            <p:nvPr/>
          </p:nvCxnSpPr>
          <p:spPr bwMode="auto">
            <a:xfrm flipH="1" flipV="1">
              <a:off x="4426" y="3259"/>
              <a:ext cx="220" cy="9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44063" name="Oval 69"/>
            <p:cNvSpPr>
              <a:spLocks noChangeArrowheads="1"/>
            </p:cNvSpPr>
            <p:nvPr/>
          </p:nvSpPr>
          <p:spPr bwMode="auto">
            <a:xfrm>
              <a:off x="5304" y="3068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64" name="Oval 70"/>
            <p:cNvSpPr>
              <a:spLocks noChangeArrowheads="1"/>
            </p:cNvSpPr>
            <p:nvPr/>
          </p:nvSpPr>
          <p:spPr bwMode="auto">
            <a:xfrm>
              <a:off x="4584" y="3740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65" name="Oval 71"/>
            <p:cNvSpPr>
              <a:spLocks noChangeArrowheads="1"/>
            </p:cNvSpPr>
            <p:nvPr/>
          </p:nvSpPr>
          <p:spPr bwMode="auto">
            <a:xfrm>
              <a:off x="4632" y="2972"/>
              <a:ext cx="96" cy="96"/>
            </a:xfrm>
            <a:prstGeom prst="ellipse">
              <a:avLst/>
            </a:prstGeom>
            <a:solidFill>
              <a:srgbClr val="CC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44066" name="Line 88"/>
            <p:cNvSpPr>
              <a:spLocks noChangeShapeType="1"/>
            </p:cNvSpPr>
            <p:nvPr/>
          </p:nvSpPr>
          <p:spPr bwMode="auto">
            <a:xfrm flipV="1">
              <a:off x="4056" y="3244"/>
              <a:ext cx="296" cy="6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Line 89"/>
            <p:cNvSpPr>
              <a:spLocks noChangeShapeType="1"/>
            </p:cNvSpPr>
            <p:nvPr/>
          </p:nvSpPr>
          <p:spPr bwMode="auto">
            <a:xfrm flipV="1">
              <a:off x="4432" y="3052"/>
              <a:ext cx="208" cy="1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Line 90"/>
            <p:cNvSpPr>
              <a:spLocks noChangeShapeType="1"/>
            </p:cNvSpPr>
            <p:nvPr/>
          </p:nvSpPr>
          <p:spPr bwMode="auto">
            <a:xfrm>
              <a:off x="4368" y="3556"/>
              <a:ext cx="224" cy="23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Line 91"/>
            <p:cNvSpPr>
              <a:spLocks noChangeShapeType="1"/>
            </p:cNvSpPr>
            <p:nvPr/>
          </p:nvSpPr>
          <p:spPr bwMode="auto">
            <a:xfrm>
              <a:off x="5016" y="3260"/>
              <a:ext cx="208" cy="16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Line 92"/>
            <p:cNvSpPr>
              <a:spLocks noChangeShapeType="1"/>
            </p:cNvSpPr>
            <p:nvPr/>
          </p:nvSpPr>
          <p:spPr bwMode="auto">
            <a:xfrm flipH="1">
              <a:off x="5240" y="3164"/>
              <a:ext cx="104" cy="25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93"/>
            <p:cNvSpPr>
              <a:spLocks noChangeShapeType="1"/>
            </p:cNvSpPr>
            <p:nvPr/>
          </p:nvSpPr>
          <p:spPr bwMode="auto">
            <a:xfrm flipV="1">
              <a:off x="5016" y="3124"/>
              <a:ext cx="304" cy="6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RTEZA@ELMWYOMFUVWZY556" val="4000"/>
  <p:tag name="DEFAULTFONTSIZE" val="10"/>
  <p:tag name="DEFAULTWIDTH" val="624"/>
  <p:tag name="DEFAULTHEIGHT" val="4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sum_{n,t}|o_{n,t}|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86"/>
  <p:tag name="PICTUREFILESIZE" val="50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sum_i\sigma_i(\mathbf{X})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81"/>
  <p:tag name="PICTUREFILESIZE" val="53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8"/>
  <p:tag name="PICTUREFILESIZE" val="2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+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8"/>
  <p:tag name="PICTUREFILESIZE" val="2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O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6"/>
  <p:tag name="PICTUREFILESIZE" val="10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O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6"/>
  <p:tag name="PICTUREFILESIZE" val="10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mathbf{Y}=\mathbf{X+O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12"/>
  <p:tag name="PICTUREFILESIZE" val="37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{\hat\mathbf{X},\hat\mathbf{O}\}:=\arg\min_{\mathbf{X},\mathbf{O}}\frac{1}{2}&#10;\|\mathcal{P}_{\Omega}(&#10;\mathbf{Y}-\mathbf{X}-\mathbf{O})\|_F^2+\lambda_*\|\mathbf{X}\|_{*}+&#10;\lambda_1\|\mathbf{O}\|_{1}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543"/>
  <p:tag name="PICTUREFILESIZE" val="304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_{n,t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33"/>
  <p:tag name="PICTUREFILESIZE" val="21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\mathcal{N},\mathcal{E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76"/>
  <p:tag name="PICTUREFILESIZE" val="5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}(\mathbf{Y})=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46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_n}(\mathbf{Y}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56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7"/>
  <p:tag name="PICTUREFILESIZE" val="11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\in\mathcal{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0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_n}(\mathbf{Y}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56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hat\mathbf{X}_n\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48"/>
  <p:tag name="PICTUREFILESIZE" val="30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in_{\mathbf{X}}\sum_{n=1}^N\left\{\frac{1}{2}\|\mathcal{P}_{\Omega_n}(&#10;\mathbf{Y}_n-\mathbf{X}_n)\|_F^2+&#10;\frac{\lambda_*}{N}\|\mathbf{X}\|_{*}\right\}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396"/>
  <p:tag name="PICTUREFILESIZE" val="276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\in\mathcal{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P}_{\Omega_n}(\mathbf{Y}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56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\in\{1,\ldots,N\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37"/>
  <p:tag name="PICTUREFILESIZE" val="5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hat\mathbf{X}_n,\hat\mathbf{O}_n\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86"/>
  <p:tag name="PICTUREFILESIZE" val="50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in_{\mathbf{X},\mathbf{O}}\sum_{n=1}^N\left\{\frac{1}{2}\|\mathcal{P}_{\Omega_n}(&#10;\mathbf{Y}_n-\mathbf{X}_n-\mathbf{O}_n)\|_F^2+&#10;\frac{\lambda_*}{N}\|\mathbf{X}\|_{*}+\lambda_1\|\mathbf{O}_n\|_1\right\}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563"/>
  <p:tag name="PICTUREFILESIZE" val="35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cal{J}_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7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|\mathbf{X}\|_*:=\min_{\{\mathbf{L},\mathbf{Q}\}}\frac{1}{2}\left\{\|\mathbf{L}\|_F^2+&#10;\|\mathbf{Q}\|_F^2\right\},\:\textrm{ s.t. }\:\mathbf{X}=\mathbf{LQ}'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464"/>
  <p:tag name="PICTUREFILESIZE" val="229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bar\mathbf{L},\bar\mathbf{Q}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\mathbf{X}:=\bar\mathbf{L}\bar\mathbf{Q}'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40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begin{document}&#10;$\sigma_{\max}(\mathcal{P}_{\Omega}(\mathbf{Y}-\bar{\mathbf{L}}\bar{\mathbf{Q}}'))\leq\lambda_*$&#10;&#10;\end{document}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12"/>
  <p:tag name="PICTUREFILESIZE" val="50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LT\Rightarrow\rho(L+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48"/>
  <p:tag name="PICTUREFILESIZE" val="62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min_{\mathbf{L},\mathbf{Q}}\sum_{n=1}^N\left\{\frac{1}{2}\|\mathcal{P}_{\Omega_n}(&#10;\mathbf{Y}_n-\mathbf{L}_n\mathbf{Q}')\|_F^2+&#10;\frac{\lambda_*}{2N}\left(N\|\mathbf{L}_n\|_F^2+\|\mathbf{Q}\|_F^2\right)\right\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61"/>
  <p:tag name="PICTUREFILESIZE" val="385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fonts,epsfig,bm,algorithm,algorithmic,amssymb}&#10;&#10;\newcommand{\new}{{\rm new}}&#10;\newcommand{\old}{{\rm old}}&#10;\newcommand{\calB}{{\cal B}}&#10;\newcommand{\calG}{{\cal G}}&#10;\newcommand{\calV}{{\cal V}}&#10;\newcommand{\calE}{{\cal E}}&#10;\newcommand{\calN}{{\cal N}}&#10;\newcommand{\calM}{{\cal M}}&#10;\newcommand{\calL}{{\cal L}_{a}}&#10;\newcommand{\barp}{{\bar p}}&#10;\newcommand{\Diag}{{\rm Diag}\;}&#10;\newcommand{\reals}{\mathbb{R}}&#10;\newcommand{\calP}{{\cal P}}&#10;\newcommand{\calS}{{\cal S}}&#10;\newcommand{\calJ}{{\cal J}}&#10;\newcommand{\calbbs}{\boldsymbol{{\mathit{s}}}}%{\boldsymbol{{\mathit{s}}}}&#10;\newcommand{\calbbz}{\boldsymbol{{\mathit{z}}}}%{\boldsymbol{{\mathit{s}}}}&#10;\newcommand{\calbbv}{\boldsymbol{{\mathit{v}}}}%{\boldsymbol{{\mathit{s}}}}&#10;\newcommand{\calbbu}{\boldsymbol{{\mathit{u}}}}%{\boldsymbol{{\mathit{s}}}}&#10;\newcommand{\calbbg}{\boldsymbol{{\mathit{g}}}}&#10;\newcommand{\calbbw}{\boldsymbol{{\mathit{w}}}}&#10;\newcommand{\calbby}{\boldsymbol{{\mathit{y}}}}&#10;\newcommand{\rmCAP}{{\rm CAP}}&#10;\newcommand{\epc}{\hspace{1pc}}&#10;\newcommand{\gap}{\vspace{0.1in}}&#10;\newcommand{\Mbld}{{\mbox{\bf M}}}&#10;\newcommand{\Xbld}{{\mbox{\bf X}}}&#10;\newcommand{\qbld}{{\mbox{\bf q}}}&#10;\newcommand{\scmax}{{\rm {\scriptstyle max}}}&#10;\newcommand{\scdia}{{\rm {\scriptstyle dia}}}&#10;\newcommand{\sclow}{{\rm {\scriptstyle low}}}&#10;\newcommand{\scupp}{{\rm {\scriptstyle upp}}}&#10;\newcommand{\thalf}{{\textstyle \frac{1}{2}}}&#10;\newcommand{\bbarbu}{{\bar{\bf{s}}}}&#10;\newcommand{\bbarbs}{{\bar{\bf{s}}}}&#10;\newcommand{\hatbbs}{{\hat{\bf{s}}}}&#10;\newcommand{\mybbu}{{{\bf{u}}}}&#10;\newcommand{\bbsigma}{{{\bf{\sigma}}}}&#10;\newcommand{\E}{{{{\rm E}}}}&#10;\newcommand{\hbx}{{{\hat{\bbx}}}}&#10;\newcommand{\bebeta}{\bm{\bar\beta}}&#10;&#10;% abbreviations&#10;\def \cN {\mathcal{N}}&#10;\def \cL {\mathcal{L}}&#10;\def \cF {\mathcal{F}}&#10;\def \cD {\mathcal{D}}&#10;\def \cS {\mathcal{S}}&#10;\def \cU {\mathcal{U}}&#10;\def \cK {\mathcal{K}}&#10;\def \cP {\mathcal{P}}&#10;\def \cJ {\mathcal{J}}&#10;\def \cT {\mathcal{T}}&#10;\def \cX {\mathcal{X}}&#10;\def \Lout {\mathcal{L}_{\text{out}}}&#10;&#10;&#10;&#10;\def \bY {{\bf Y}}&#10;\def \bS {{\bf S}}&#10;\def \bR {{\bf R}}&#10;\def \bX {{\bf X}}&#10;\def \bA {{\bf A}}&#10;\def \bV {{\bf V}}&#10;\def \bW {{\bf W}}&#10;\def \bF {{\bf F}}&#10;\def \bG {{\bf G}}&#10;\def \bI {{\bf I}}&#10;\def \bB {{\bf B}}&#10;\def \bM {{\bf M}}&#10;\def \bU {{\bf U}}&#10;\def \bV {{\bf V}}&#10;\def \bE {{\bf E}}&#10;\def \bD {{\bf D}}&#10;\def \bZ {{\bf Z}}&#10;\def \bW {{\bf W}}&#10;\def \bH {{\bf H}}&#10;\def \bL {{\bf L}}&#10;\def \bQ {{\bf Q}}&#10;\def \bC {{\bf C}}&#10;\def \bO {{\bf O}}&#10;\def \bP {{\bf P}}&#10;\def \bGamma {{\bf \Gamma}}&#10;\def \bw {{\bf w}}&#10;\def \bu {{\bf u}}&#10;\def \bv {{\bf v}}&#10;\def \bx {{\bf x}}&#10;\def \bz {{\bf z}}&#10;\def \bb {{\bf b}}&#10;\def \bc {{\bf c}}&#10;\def \bl {{\bf {\ell}}}&#10;\def \bq {{\bf q}}&#10;&#10;&#10;&#10;\def \bSigma {{\bf \Sigma}}&#10;&#10;%\def \ind {\mathbbm{1}}&#10;\def \sgn {\text{sgn}}&#10;\def \tr {\text{tr}}&#10;\def \vec {\text{vec}}&#10;\def \unvec {\text{unvec}}&#10;\def \supp {\text{supp}}&#10;\def \Phiper {\Phi^{\bot}}&#10;\def \Omegaper {\Omega^{\bot}}&#10;\begin{document}&#10;\begin{align}&#10;\min_{\{\bL_n,\bQ_n\}}&amp; \sum_{n=1}^N \left\{\frac{1}{2}\|\cP_{\Omega_n}(\bY_n - \bL_n\bQ_n')\|_F^2&#10; +&#10;\frac{\lambda_{*}}{2N}\left(N\|\bL_n\|_F^2 + \|\bQ_n\|_F^2 \right) \right\} \nonumber\\&#10;\text{s. t.} &amp;\quad \bQ_n=\bQ_m,\quad m\in\cJ_n,\:n\in\mathcal{N}.\nonumber&#10;\end{align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610"/>
  <p:tag name="PICTUREFILESIZE" val="574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\in\{1,\ldots,T\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28"/>
  <p:tag name="PICTUREFILESIZE" val="43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right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Q}_n[k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2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Q}_n[k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2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mathbf{L}_n,\mathbf{Q}_n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2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8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port}\pagestyle{empty}&#10;\usepackage{amsmath,amsfonts,epsfig,bm,algorithm,algorithmic,amssymb,color}&#10;&#10;\newcommand{\new}{{\rm new}}&#10;\newcommand{\old}{{\rm old}}&#10;\newcommand{\calB}{{\cal B}}&#10;\newcommand{\calG}{{\cal G}}&#10;\newcommand{\calV}{{\cal V}}&#10;\newcommand{\calE}{{\cal E}}&#10;\newcommand{\calN}{{\cal N}}&#10;\newcommand{\calM}{{\cal M}}&#10;\newcommand{\calL}{{\cal L}_{a}}&#10;\newcommand{\barp}{{\bar p}}&#10;\newcommand{\Diag}{{\rm Diag}\;}&#10;\newcommand{\reals}{\mathbb{R}}&#10;\newcommand{\calP}{{\cal P}}&#10;\newcommand{\calS}{{\cal S}}&#10;\newcommand{\calJ}{{\cal J}}&#10;\newcommand{\calbbs}{\boldsymbol{{\mathit{s}}}}%{\boldsymbol{{\mathit{s}}}}&#10;\newcommand{\calbbz}{\boldsymbol{{\mathit{z}}}}%{\boldsymbol{{\mathit{s}}}}&#10;\newcommand{\calbbv}{\boldsymbol{{\mathit{v}}}}%{\boldsymbol{{\mathit{s}}}}&#10;\newcommand{\calbbu}{\boldsymbol{{\mathit{u}}}}%{\boldsymbol{{\mathit{s}}}}&#10;\newcommand{\calbbg}{\boldsymbol{{\mathit{g}}}}&#10;\newcommand{\calbbw}{\boldsymbol{{\mathit{w}}}}&#10;\newcommand{\calbby}{\boldsymbol{{\mathit{y}}}}&#10;\newcommand{\rmCAP}{{\rm CAP}}&#10;\newcommand{\epc}{\hspace{1pc}}&#10;\newcommand{\gap}{\vspace{0.1in}}&#10;\newcommand{\Mbld}{{\mbox{\bf M}}}&#10;\newcommand{\Xbld}{{\mbox{\bf X}}}&#10;\newcommand{\qbld}{{\mbox{\bf q}}}&#10;\newcommand{\scmax}{{\rm {\scriptstyle max}}}&#10;\newcommand{\scdia}{{\rm {\scriptstyle dia}}}&#10;\newcommand{\sclow}{{\rm {\scriptstyle low}}}&#10;\newcommand{\scupp}{{\rm {\scriptstyle upp}}}&#10;\newcommand{\thalf}{{\textstyle \frac{1}{2}}}&#10;\newcommand{\bbarbu}{{\bar{\bf{s}}}}&#10;\newcommand{\bbarbs}{{\bar{\bf{s}}}}&#10;\newcommand{\hatbbs}{{\hat{\bf{s}}}}&#10;\newcommand{\mybbu}{{{\bf{u}}}}&#10;\newcommand{\bbsigma}{{{\bf{\sigma}}}}&#10;\newcommand{\E}{{{{\rm E}}}}&#10;\newcommand{\hbx}{{{\hat{\bbx}}}}&#10;\newcommand{\bebeta}{\bm{\bar\beta}}&#10;&#10;% abbreviations&#10;\def \cN {\mathcal{N}}&#10;\def \cL {\mathcal{L}}&#10;\def \cF {\mathcal{F}}&#10;\def \cD {\mathcal{D}}&#10;\def \cS {\mathcal{S}}&#10;\def \cU {\mathcal{U}}&#10;\def \cK {\mathcal{K}}&#10;\def \cP {\mathcal{P}}&#10;\def \cJ {\mathcal{J}}&#10;\def \cT {\mathcal{T}}&#10;\def \cX {\mathcal{X}}&#10;\def \Lout {\mathcal{L}_{\text{out}}}&#10;&#10;&#10;&#10;\def \bY {{\bf Y}}&#10;\def \bS {{\bf S}}&#10;\def \bR {{\bf R}}&#10;\def \bX {{\bf X}}&#10;\def \bA {{\bf A}}&#10;\def \bV {{\bf V}}&#10;\def \bW {{\bf W}}&#10;\def \bF {{\bf F}}&#10;\def \bG {{\bf G}}&#10;\def \bI {{\bf I}}&#10;\def \bB {{\bf B}}&#10;\def \bM {{\bf M}}&#10;\def \bU {{\bf U}}&#10;\def \bV {{\bf V}}&#10;\def \bE {{\bf E}}&#10;\def \bD {{\bf D}}&#10;\def \bZ {{\bf Z}}&#10;\def \bW {{\bf W}}&#10;\def \bH {{\bf H}}&#10;\def \bL {{\bf L}}&#10;\def \bQ {{\bf Q}}&#10;\def \bC {{\bf C}}&#10;\def \bO {{\bf O}}&#10;\def \bP {{\bf P}}&#10;\def \bGamma {{\bf \Gamma}}&#10;\def \bw {{\bf w}}&#10;\def \bu {{\bf u}}&#10;\def \bv {{\bf v}}&#10;\def \bx {{\bf x}}&#10;\def \bz {{\bf z}}&#10;\def \bb {{\bf b}}&#10;\def \bc {{\bf c}}&#10;\def \bl {{\bf {\ell}}}&#10;\def \bq {{\bf q}}&#10;&#10;&#10;&#10;\def \bSigma {{\bf \Sigma}}&#10;&#10;%\def \ind {\mathbbm{1}}&#10;\def \sgn {\text{sgn}}&#10;\def \tr {\text{tr}}&#10;\def \vec {\text{vec}}&#10;\def \unvec {\text{unvec}}&#10;\def \supp {\text{supp}}&#10;\def \Phiper {\Phi^{\bot}}&#10;\def \Omegaper {\Omega^{\bot}}&#10;\begin{document}&#10;\begin{algorithm*}[t]&#10;\caption{: Distributed matrix completion at agent $n\in\cN$} \small{ \label{tab:table_1}&#10;\begin{algorithmic}&#10;    \STATE \textbf{Input} $\bY_n, \bA_{\Omega_n}, \lambda_{*}, c$.&#10;&#10;    \STATE \textbf{Initialize}&#10;$\bS[0]=\mathbf{0}_{T\times \rho}$, and $\bL_n[1],\:\bQ_n[1]$ at random.&#10;    \FOR {$k=1,2$,$\ldots$}&#10;        \STATE Receive $\{\bQ_m[k]\}$ from neighbors $m\in\cJ_n$.&#10;        \STATE \textcolor{blue}{\textbf{[S1] Update local dual variables:}}&#10;        \STATE \hspace{0.5cm}$\bS_n[k]=\bS_n[k-1] + c \sum_{m\in\cJ_n}(\bQ_n[k]-\bQ_m[k])$.&#10;        \STATE \textcolor{blue}{\textbf{[S2] Update first group of local primal variables:}}&#10;        \STATE&#10;        \hspace{0.5cm}$\bE_n[k+1] = \left\{ (\bI_T \otimes \bL_n'[k])\bA_{\Omega_n} (\bI_T\otimes {\bL_n}[k]) +&#10;        (\lambda_*/N + 2 c |\cJ_n|) \bI_{\rho T}\right\}^{-1}$.&#10;        \STATE&#10;        \hspace{0.5cm}$\bQ_n'[k+1]= \unvec \Big( \bE_n[k+1] ~ \Big\{ (\bI_T \otimes \bL_n'[k]) \bA_{\Omega_n}&#10;        \vec(\bY_n) $&#10;   \STATE&#10;   \hspace{2.2cm}$\left.\left.- \vec(\bO_n'[k]) + c  \vec(\sum_{m\in\cJ_n}(\bQ_n'[k] +&#10;        \bQ_m'[k])) \right\} \right)$.&#10;        \STATE \textcolor{blue}{\textbf{[S3] Update second group of local primal variables:}}&#10;        \STATE&#10;        \hspace{0.5cm}$\bD_n[k+1] = \left\{(\bQ_n'[k+1] \otimes \bI_{L_n}) \bA_{\Omega_n} (\bQ_n[k+1] \otimes&#10;\bI_{L_n}) + \lambda_* \bI_{\rho L_n} \right\}^{-1}$.&#10;        \STATE&#10;        \hspace{0.5cm}$\bL_n[k+1]= \unvec\left( \bD_n[k+1] ~ (\bQ_n'[k+1] \otimes \bI_{L_n})&#10;         \bA_{\Omega_n} \vec(\bY_n) \right)$.&#10;        \STATE Broadcast $\bQ_n[k+1]$ to neighbors $m\in\cJ_n$.&#10;    \ENDFOR&#10;    \STATE \textbf{Return} $\bQ_n, \bL_n$&#10;\end{algorithmic}}&#10;\label{tab:table_2}&#10;\end{algorithm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256"/>
  <p:tag name="ORIGWIDTH" val="345"/>
  <p:tag name="PICTUREFILESIZE" val="21764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extrm{vec}[\mathcal{P}_{\Omega_n}(\mathbf{M})]=\mathbf{A}_{\Omega_n}&#10;\textrm{vec}[\mathbf{M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68"/>
  <p:tag name="PICTUREFILESIZE" val="142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7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7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Y}=\mathbf{X}+\mathbf{O}+\mathbf{V}$&#10;\end{document}&#10;"/>
  <p:tag name="EXTERNALNAME" val="txp_fig"/>
  <p:tag name="BLEND" val="Falso"/>
  <p:tag name="TRANSPARENT" val="Verdader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59"/>
  <p:tag name="PICTUREFILESIZE" val="50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2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Q}_n[k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2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\times 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25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8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mathbf{L}_n[k],\mathbf{Q}_n[k]\}_{n\in\mathcal{N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4"/>
  <p:tag name="PICTUREFILESIZE" val="96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bar\mathbf{L}_n,\bar\mathbf{Q}_n\}_{n\in\mathcal{N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0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\mathbf{Q}_i=\bar\mathbf{Q}_j,\:\forall i,j\in\mathcal{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95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\mathbf{X}:=\bar\mathbf{L}\bar\mathbf{Q}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4"/>
  <p:tag name="BOXHEIGHT" val="478"/>
  <p:tag name="BOXFONT" val="10"/>
  <p:tag name="BOXWRAP" val="False"/>
  <p:tag name="WORKAROUNDTRANSPARENCYBUG" val="False"/>
  <p:tag name="ALLOWFONTSUBSTITUTION" val="False"/>
  <p:tag name="BITMAPFORMAT" val="pngmono"/>
  <p:tag name="ORIGWIDTH" val="95"/>
  <p:tag name="PICTUREFILESIZE" val="4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begin{document}&#10;$\sigma_{\max}(\mathcal{P}_{\Omega}(\mathbf{Y}-\bar{\mathbf{L}}\bar{\mathbf{Q}}'))\leq\lambda_*$&#10;&#10;\end{document}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12"/>
  <p:tag name="PICTUREFILESIZE" val="50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\mathcal{P}_{\Omega}(\mathbf{Y})=\bm\Omega\odot(\mathbf{X_o+O_o+V})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290"/>
  <p:tag name="PICTUREFILESIZE" val="134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mathbf{Y}=\mathbf{X}+\textcolor{blue}{\mathbf{O}}+\mathbf{V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256"/>
  <p:tag name="ORIGWIDTH" val="159"/>
  <p:tag name="PICTUREFILESIZE" val="974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\textrm{rank}[\mathbf{X}_o]=3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26"/>
  <p:tag name="PICTUREFILESIZE" val="600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\rho=4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53"/>
  <p:tag name="PICTUREFILESIZE" val="16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[\mathbf{V}]_{i,j}\sim\mathcal{N}(0,10^{-3})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86"/>
  <p:tag name="PICTUREFILESIZE" val="94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[\bm\Omega]_{n,t}\sim\textrm{Ber}(0.7)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62"/>
  <p:tag name="PICTUREFILESIZE" val="85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,bm}\pagestyle{empty}&#10;\begin{document}&#10;$[\mathbf{O}_o]_{n,t}\sim\textrm{Ber}(0.1)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172"/>
  <p:tag name="PICTUREFILESIZE" val="87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mathbf{Y}=\textcolor{red}{\mathbf{X}}+\mathbf{O}+\mathbf{V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256"/>
  <p:tag name="ORIGWIDTH" val="159"/>
  <p:tag name="PICTUREFILESIZE" val="97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\Omega\subset\{1,\ldots,N\}\times\{1,\ldots,T\}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265"/>
  <p:tag name="PICTUREFILESIZE" val="9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fonts}\pagestyle{empty}&#10;\begin{document}&#10;$[\mathcal{P}_\Omega(\mathbf{X})]_{n,t}:=\left\{&#10;\begin{array}{cc}&#10;[\mathbf{X}]_{n,t}&amp;(n,t)\in\Omega\\&#10;0&amp; \textrm{ otherwise}&#10;\end{array}\right.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624"/>
  <p:tag name="BOXHEIGHT" val="478"/>
  <p:tag name="BOXFONT" val="10"/>
  <p:tag name="BOXWRAP" val="Falso"/>
  <p:tag name="WORKAROUNDTRANSPARENCYBUG" val="Falso"/>
  <p:tag name="ALLOWFONTSUBSTITUTION" val="Falso"/>
  <p:tag name="BITMAPFORMAT" val="pngmono"/>
  <p:tag name="ORIGWIDTH" val="334"/>
  <p:tag name="PICTUREFILESIZE" val="25226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mbx1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mbx10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Arial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37614</TotalTime>
  <Words>670</Words>
  <Application>Microsoft Office PowerPoint</Application>
  <PresentationFormat>Letter Paper (8.5x11 in)</PresentationFormat>
  <Paragraphs>206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cmbx10</vt:lpstr>
      <vt:lpstr>Arial</vt:lpstr>
      <vt:lpstr>Wingdings</vt:lpstr>
      <vt:lpstr>Garamond</vt:lpstr>
      <vt:lpstr>Tahoma</vt:lpstr>
      <vt:lpstr>Times New Roman</vt:lpstr>
      <vt:lpstr>SimSun</vt:lpstr>
      <vt:lpstr>Edge</vt:lpstr>
      <vt:lpstr>1_Edge</vt:lpstr>
      <vt:lpstr>Edge</vt:lpstr>
      <vt:lpstr>1_Edge</vt:lpstr>
      <vt:lpstr>Spatio-temporal Load Curve Data Cleansing and Imputation via Sparsity and Low Rank</vt:lpstr>
      <vt:lpstr>Context</vt:lpstr>
      <vt:lpstr>Load curve data cleansing</vt:lpstr>
      <vt:lpstr>Spatio-temporal load profiles</vt:lpstr>
      <vt:lpstr>Principal Component Pursuit</vt:lpstr>
      <vt:lpstr>Distributed processing paradigms</vt:lpstr>
      <vt:lpstr>Problem statement </vt:lpstr>
      <vt:lpstr>Separable regularization  </vt:lpstr>
      <vt:lpstr>Distributed estimator</vt:lpstr>
      <vt:lpstr>Distributed iterations</vt:lpstr>
      <vt:lpstr>Diapositiva 11</vt:lpstr>
      <vt:lpstr>Optimality</vt:lpstr>
      <vt:lpstr>Synthetic data</vt:lpstr>
      <vt:lpstr>NorthWrite data</vt:lpstr>
      <vt:lpstr>Concluding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</dc:creator>
  <cp:lastModifiedBy>Gonchi</cp:lastModifiedBy>
  <cp:revision>1043</cp:revision>
  <cp:lastPrinted>1601-01-01T00:00:00Z</cp:lastPrinted>
  <dcterms:created xsi:type="dcterms:W3CDTF">1601-01-01T00:00:00Z</dcterms:created>
  <dcterms:modified xsi:type="dcterms:W3CDTF">2012-11-03T15:37:44Z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