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 id="2147483651" r:id="rId2"/>
  </p:sldMasterIdLst>
  <p:notesMasterIdLst>
    <p:notesMasterId r:id="rId18"/>
  </p:notesMasterIdLst>
  <p:handoutMasterIdLst>
    <p:handoutMasterId r:id="rId19"/>
  </p:handoutMasterIdLst>
  <p:sldIdLst>
    <p:sldId id="332" r:id="rId3"/>
    <p:sldId id="333" r:id="rId4"/>
    <p:sldId id="335" r:id="rId5"/>
    <p:sldId id="336" r:id="rId6"/>
    <p:sldId id="310" r:id="rId7"/>
    <p:sldId id="323" r:id="rId8"/>
    <p:sldId id="285" r:id="rId9"/>
    <p:sldId id="325" r:id="rId10"/>
    <p:sldId id="308" r:id="rId11"/>
    <p:sldId id="339" r:id="rId12"/>
    <p:sldId id="327" r:id="rId13"/>
    <p:sldId id="297" r:id="rId14"/>
    <p:sldId id="340" r:id="rId15"/>
    <p:sldId id="341" r:id="rId16"/>
    <p:sldId id="338" r:id="rId17"/>
  </p:sldIdLst>
  <p:sldSz cx="9144000" cy="6858000" type="letter"/>
  <p:notesSz cx="7010400" cy="9296400"/>
  <p:embeddedFontLst>
    <p:embeddedFont>
      <p:font typeface="Monotype Corsiva" pitchFamily="66" charset="0"/>
      <p:italic r:id="rId20"/>
    </p:embeddedFont>
    <p:embeddedFont>
      <p:font typeface="Garamond" pitchFamily="18" charset="0"/>
      <p:regular r:id="rId21"/>
      <p:bold r:id="rId22"/>
      <p:italic r:id="rId23"/>
    </p:embeddedFont>
    <p:embeddedFont>
      <p:font typeface="宋体" pitchFamily="2" charset="-122"/>
      <p:regular r:id="rId24"/>
    </p:embeddedFont>
    <p:embeddedFont>
      <p:font typeface="cmbx10"/>
      <p:regular r:id="rId25"/>
    </p:embeddedFont>
  </p:embeddedFontLst>
  <p:custDataLst>
    <p:tags r:id="rId26"/>
  </p:custDataLst>
  <p:defaultTextStyle>
    <a:defPPr>
      <a:defRPr lang="en-US"/>
    </a:defPPr>
    <a:lvl1pPr algn="l" rtl="0" fontAlgn="base">
      <a:spcBef>
        <a:spcPct val="0"/>
      </a:spcBef>
      <a:spcAft>
        <a:spcPct val="0"/>
      </a:spcAft>
      <a:defRPr kern="1200">
        <a:solidFill>
          <a:schemeClr val="tx1"/>
        </a:solidFill>
        <a:latin typeface="cmbx10" pitchFamily="34" charset="0"/>
        <a:ea typeface="+mn-ea"/>
        <a:cs typeface="+mn-cs"/>
      </a:defRPr>
    </a:lvl1pPr>
    <a:lvl2pPr marL="457200" algn="l" rtl="0" fontAlgn="base">
      <a:spcBef>
        <a:spcPct val="0"/>
      </a:spcBef>
      <a:spcAft>
        <a:spcPct val="0"/>
      </a:spcAft>
      <a:defRPr kern="1200">
        <a:solidFill>
          <a:schemeClr val="tx1"/>
        </a:solidFill>
        <a:latin typeface="cmbx10" pitchFamily="34" charset="0"/>
        <a:ea typeface="+mn-ea"/>
        <a:cs typeface="+mn-cs"/>
      </a:defRPr>
    </a:lvl2pPr>
    <a:lvl3pPr marL="914400" algn="l" rtl="0" fontAlgn="base">
      <a:spcBef>
        <a:spcPct val="0"/>
      </a:spcBef>
      <a:spcAft>
        <a:spcPct val="0"/>
      </a:spcAft>
      <a:defRPr kern="1200">
        <a:solidFill>
          <a:schemeClr val="tx1"/>
        </a:solidFill>
        <a:latin typeface="cmbx10" pitchFamily="34" charset="0"/>
        <a:ea typeface="+mn-ea"/>
        <a:cs typeface="+mn-cs"/>
      </a:defRPr>
    </a:lvl3pPr>
    <a:lvl4pPr marL="1371600" algn="l" rtl="0" fontAlgn="base">
      <a:spcBef>
        <a:spcPct val="0"/>
      </a:spcBef>
      <a:spcAft>
        <a:spcPct val="0"/>
      </a:spcAft>
      <a:defRPr kern="1200">
        <a:solidFill>
          <a:schemeClr val="tx1"/>
        </a:solidFill>
        <a:latin typeface="cmbx10" pitchFamily="34" charset="0"/>
        <a:ea typeface="+mn-ea"/>
        <a:cs typeface="+mn-cs"/>
      </a:defRPr>
    </a:lvl4pPr>
    <a:lvl5pPr marL="1828800" algn="l" rtl="0" fontAlgn="base">
      <a:spcBef>
        <a:spcPct val="0"/>
      </a:spcBef>
      <a:spcAft>
        <a:spcPct val="0"/>
      </a:spcAft>
      <a:defRPr kern="1200">
        <a:solidFill>
          <a:schemeClr val="tx1"/>
        </a:solidFill>
        <a:latin typeface="cmbx10" pitchFamily="34" charset="0"/>
        <a:ea typeface="+mn-ea"/>
        <a:cs typeface="+mn-cs"/>
      </a:defRPr>
    </a:lvl5pPr>
    <a:lvl6pPr marL="2286000" algn="l" defTabSz="914400" rtl="0" eaLnBrk="1" latinLnBrk="0" hangingPunct="1">
      <a:defRPr kern="1200">
        <a:solidFill>
          <a:schemeClr val="tx1"/>
        </a:solidFill>
        <a:latin typeface="cmbx10" pitchFamily="34" charset="0"/>
        <a:ea typeface="+mn-ea"/>
        <a:cs typeface="+mn-cs"/>
      </a:defRPr>
    </a:lvl6pPr>
    <a:lvl7pPr marL="2743200" algn="l" defTabSz="914400" rtl="0" eaLnBrk="1" latinLnBrk="0" hangingPunct="1">
      <a:defRPr kern="1200">
        <a:solidFill>
          <a:schemeClr val="tx1"/>
        </a:solidFill>
        <a:latin typeface="cmbx10" pitchFamily="34" charset="0"/>
        <a:ea typeface="+mn-ea"/>
        <a:cs typeface="+mn-cs"/>
      </a:defRPr>
    </a:lvl7pPr>
    <a:lvl8pPr marL="3200400" algn="l" defTabSz="914400" rtl="0" eaLnBrk="1" latinLnBrk="0" hangingPunct="1">
      <a:defRPr kern="1200">
        <a:solidFill>
          <a:schemeClr val="tx1"/>
        </a:solidFill>
        <a:latin typeface="cmbx10" pitchFamily="34" charset="0"/>
        <a:ea typeface="+mn-ea"/>
        <a:cs typeface="+mn-cs"/>
      </a:defRPr>
    </a:lvl8pPr>
    <a:lvl9pPr marL="3657600" algn="l" defTabSz="914400" rtl="0" eaLnBrk="1" latinLnBrk="0" hangingPunct="1">
      <a:defRPr kern="1200">
        <a:solidFill>
          <a:schemeClr val="tx1"/>
        </a:solidFill>
        <a:latin typeface="cmbx10"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99038" autoAdjust="0"/>
  </p:normalViewPr>
  <p:slideViewPr>
    <p:cSldViewPr>
      <p:cViewPr>
        <p:scale>
          <a:sx n="50" d="100"/>
          <a:sy n="50" d="100"/>
        </p:scale>
        <p:origin x="-3907" y="-17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l">
              <a:defRPr sz="1300">
                <a:latin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r">
              <a:defRPr sz="1300">
                <a:latin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l">
              <a:defRPr sz="1300">
                <a:latin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r">
              <a:defRPr sz="1300">
                <a:latin typeface="Arial" charset="0"/>
              </a:defRPr>
            </a:lvl1pPr>
          </a:lstStyle>
          <a:p>
            <a:pPr>
              <a:defRPr/>
            </a:pPr>
            <a:fld id="{20CC2017-FDD5-474C-829E-6560E35688E7}" type="slidenum">
              <a:rPr lang="en-US"/>
              <a:pPr>
                <a:defRPr/>
              </a:pPr>
              <a:t>‹#›</a:t>
            </a:fld>
            <a:endParaRPr lang="en-US"/>
          </a:p>
        </p:txBody>
      </p:sp>
    </p:spTree>
    <p:extLst>
      <p:ext uri="{BB962C8B-B14F-4D97-AF65-F5344CB8AC3E}">
        <p14:creationId xmlns:p14="http://schemas.microsoft.com/office/powerpoint/2010/main" val="65194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l">
              <a:defRPr sz="1300">
                <a:latin typeface="Arial" charset="0"/>
              </a:defRPr>
            </a:lvl1pPr>
          </a:lstStyle>
          <a:p>
            <a:pPr>
              <a:defRPr/>
            </a:pPr>
            <a:endParaRPr lang="en-US"/>
          </a:p>
        </p:txBody>
      </p:sp>
      <p:sp>
        <p:nvSpPr>
          <p:cNvPr id="48131"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r">
              <a:defRPr sz="13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99823" y="4414561"/>
            <a:ext cx="5610754" cy="418399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l">
              <a:defRPr sz="1300">
                <a:latin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r">
              <a:defRPr sz="1300">
                <a:latin typeface="Arial" charset="0"/>
              </a:defRPr>
            </a:lvl1pPr>
          </a:lstStyle>
          <a:p>
            <a:pPr>
              <a:defRPr/>
            </a:pPr>
            <a:fld id="{7A1ABC72-7920-444C-AC46-3D30BA518B19}" type="slidenum">
              <a:rPr lang="en-US"/>
              <a:pPr>
                <a:defRPr/>
              </a:pPr>
              <a:t>‹#›</a:t>
            </a:fld>
            <a:endParaRPr lang="en-US"/>
          </a:p>
        </p:txBody>
      </p:sp>
    </p:spTree>
    <p:extLst>
      <p:ext uri="{BB962C8B-B14F-4D97-AF65-F5344CB8AC3E}">
        <p14:creationId xmlns:p14="http://schemas.microsoft.com/office/powerpoint/2010/main" val="672181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1FC51B39-FA82-4045-811D-3ECA61F944BA}" type="slidenum">
              <a:rPr lang="en-US" sz="1300">
                <a:latin typeface="Arial" charset="0"/>
              </a:rPr>
              <a:pPr algn="r"/>
              <a:t>1</a:t>
            </a:fld>
            <a:endParaRPr lang="en-US" sz="1300" dirty="0">
              <a:latin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dirty="0" smtClean="0"/>
              <a:t>Q1: is it reasonable to assume {</a:t>
            </a:r>
            <a:r>
              <a:rPr lang="en-US" dirty="0" err="1" smtClean="0"/>
              <a:t>y_t</a:t>
            </a:r>
            <a:r>
              <a:rPr lang="en-US" dirty="0" smtClean="0"/>
              <a:t>} is </a:t>
            </a:r>
            <a:r>
              <a:rPr lang="en-US" dirty="0" err="1" smtClean="0"/>
              <a:t>i.i.d</a:t>
            </a:r>
            <a:r>
              <a:rPr lang="en-US" dirty="0" smtClean="0"/>
              <a:t>. over time?</a:t>
            </a:r>
          </a:p>
          <a:p>
            <a:endParaRPr lang="en-US" dirty="0" smtClean="0"/>
          </a:p>
          <a:p>
            <a:r>
              <a:rPr lang="en-US" dirty="0" smtClean="0"/>
              <a:t>????</a:t>
            </a:r>
          </a:p>
          <a:p>
            <a:endParaRPr lang="en-US" dirty="0" smtClean="0"/>
          </a:p>
          <a:p>
            <a:endParaRPr lang="en-US" dirty="0" smtClean="0"/>
          </a:p>
          <a:p>
            <a:r>
              <a:rPr lang="en-US" dirty="0" smtClean="0"/>
              <a:t>Q2: what is the general idea of the proof technique?</a:t>
            </a:r>
          </a:p>
          <a:p>
            <a:endParaRPr lang="en-US" dirty="0" smtClean="0"/>
          </a:p>
          <a:p>
            <a:r>
              <a:rPr lang="en-US" dirty="0" smtClean="0"/>
              <a:t>????</a:t>
            </a:r>
          </a:p>
        </p:txBody>
      </p:sp>
      <p:sp>
        <p:nvSpPr>
          <p:cNvPr id="4" name="Slide Number Placeholder 3"/>
          <p:cNvSpPr>
            <a:spLocks noGrp="1"/>
          </p:cNvSpPr>
          <p:nvPr>
            <p:ph type="sldNum" sz="quarter" idx="5"/>
          </p:nvPr>
        </p:nvSpPr>
        <p:spPr/>
        <p:txBody>
          <a:bodyPr/>
          <a:lstStyle/>
          <a:p>
            <a:pPr>
              <a:defRPr/>
            </a:pPr>
            <a:fld id="{D15B42C7-AD40-4A8F-AACA-F629993B969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45EEDEFA-40F0-42DB-A806-A2C31C80EF8D}" type="slidenum">
              <a:rPr lang="en-US" smtClean="0"/>
              <a:pPr/>
              <a:t>11</a:t>
            </a:fld>
            <a:endParaRPr lang="en-US" smtClean="0"/>
          </a:p>
        </p:txBody>
      </p:sp>
      <p:sp>
        <p:nvSpPr>
          <p:cNvPr id="50178"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45634F8D-BADD-4906-8ACC-3C8663D5701B}" type="slidenum">
              <a:rPr lang="en-US" sz="1300">
                <a:latin typeface="Arial" charset="0"/>
              </a:rPr>
              <a:pPr algn="r"/>
              <a:t>11</a:t>
            </a:fld>
            <a:endParaRPr lang="en-US" sz="1300" dirty="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C92B09-6EEE-49F8-861C-4F664AEF320F}" type="slidenum">
              <a:rPr lang="en-US" smtClean="0"/>
              <a:pPr/>
              <a:t>12</a:t>
            </a:fld>
            <a:endParaRPr lang="en-US" smtClean="0"/>
          </a:p>
        </p:txBody>
      </p:sp>
      <p:sp>
        <p:nvSpPr>
          <p:cNvPr id="52226"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AD6FED88-2152-4F7D-855A-B50607D5EA2B}" type="slidenum">
              <a:rPr lang="en-US" sz="1300">
                <a:latin typeface="Arial" charset="0"/>
              </a:rPr>
              <a:pPr algn="r"/>
              <a:t>12</a:t>
            </a:fld>
            <a:endParaRPr lang="en-US" sz="1300" dirty="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2F923D91-4CF5-46A8-BC77-5CB3B511A436}" type="slidenum">
              <a:rPr lang="en-US" sz="1300">
                <a:latin typeface="Arial" charset="0"/>
              </a:rPr>
              <a:pPr algn="r"/>
              <a:t>13</a:t>
            </a:fld>
            <a:endParaRPr lang="en-US" sz="1300" dirty="0">
              <a:latin typeface="Arial" charset="0"/>
            </a:endParaRPr>
          </a:p>
        </p:txBody>
      </p:sp>
      <p:sp>
        <p:nvSpPr>
          <p:cNvPr id="99330"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F0B94CBB-DFCB-4550-86DD-2AC1B7BA0058}" type="slidenum">
              <a:rPr lang="en-US" sz="1300">
                <a:latin typeface="Arial" charset="0"/>
              </a:rPr>
              <a:pPr algn="r"/>
              <a:t>13</a:t>
            </a:fld>
            <a:endParaRPr lang="en-US" sz="1300" dirty="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B374D85F-573E-4771-90AB-07A4F04B6986}" type="slidenum">
              <a:rPr lang="en-US" smtClean="0"/>
              <a:pPr/>
              <a:t>15</a:t>
            </a:fld>
            <a:endParaRPr lang="en-US" smtClean="0"/>
          </a:p>
        </p:txBody>
      </p:sp>
      <p:sp>
        <p:nvSpPr>
          <p:cNvPr id="54274"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BCD9CD3D-6B7C-49C0-BE09-C21B51820F29}" type="slidenum">
              <a:rPr lang="en-US" sz="1300">
                <a:latin typeface="Arial" charset="0"/>
              </a:rPr>
              <a:pPr algn="r"/>
              <a:t>15</a:t>
            </a:fld>
            <a:endParaRPr lang="en-US" sz="1300" dirty="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970734" y="8829121"/>
            <a:ext cx="3038145" cy="465743"/>
          </a:xfrm>
          <a:prstGeom prst="rect">
            <a:avLst/>
          </a:prstGeom>
          <a:noFill/>
          <a:ln w="9525">
            <a:noFill/>
            <a:miter lim="800000"/>
            <a:headEnd/>
            <a:tailEnd/>
          </a:ln>
        </p:spPr>
        <p:txBody>
          <a:bodyPr lIns="91427" tIns="45713" rIns="91427" bIns="45713" anchor="b"/>
          <a:lstStyle/>
          <a:p>
            <a:pPr algn="r" defTabSz="913525"/>
            <a:fld id="{431D5DE9-8593-4CEB-B2AC-807B529692F6}" type="slidenum">
              <a:rPr lang="en-US" sz="1200">
                <a:latin typeface="Arial" charset="0"/>
              </a:rPr>
              <a:pPr algn="r" defTabSz="913525"/>
              <a:t>2</a:t>
            </a:fld>
            <a:endParaRPr lang="en-US" sz="1200" dirty="0">
              <a:latin typeface="Arial" charset="0"/>
            </a:endParaRPr>
          </a:p>
        </p:txBody>
      </p:sp>
      <p:sp>
        <p:nvSpPr>
          <p:cNvPr id="30722" name="Rectangle 2"/>
          <p:cNvSpPr>
            <a:spLocks noGrp="1" noRot="1" noChangeAspect="1" noChangeArrowheads="1" noTextEdit="1"/>
          </p:cNvSpPr>
          <p:nvPr>
            <p:ph type="sldImg"/>
          </p:nvPr>
        </p:nvSpPr>
        <p:spPr>
          <a:xfrm>
            <a:off x="1181100" y="696913"/>
            <a:ext cx="4648200" cy="3486150"/>
          </a:xfrm>
          <a:ln/>
        </p:spPr>
      </p:sp>
      <p:sp>
        <p:nvSpPr>
          <p:cNvPr id="30723" name="Rectangle 3"/>
          <p:cNvSpPr>
            <a:spLocks noGrp="1" noChangeArrowheads="1"/>
          </p:cNvSpPr>
          <p:nvPr>
            <p:ph type="body" idx="1"/>
          </p:nvPr>
        </p:nvSpPr>
        <p:spPr>
          <a:xfrm>
            <a:off x="699823" y="4414561"/>
            <a:ext cx="5610754" cy="4185532"/>
          </a:xfrm>
          <a:noFill/>
          <a:ln/>
        </p:spPr>
        <p:txBody>
          <a:bodyPr lIns="91427" tIns="45713" rIns="91427" bIns="45713"/>
          <a:lstStyle/>
          <a:p>
            <a:pPr algn="just"/>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subspace tracking which has a rich </a:t>
            </a:r>
            <a:r>
              <a:rPr lang="en-US" dirty="0" err="1" smtClean="0"/>
              <a:t>litertature</a:t>
            </a:r>
            <a:r>
              <a:rPr lang="en-US" dirty="0" smtClean="0"/>
              <a:t>, </a:t>
            </a:r>
          </a:p>
          <a:p>
            <a:pPr>
              <a:defRPr/>
            </a:pPr>
            <a:endParaRPr lang="en-US" dirty="0" smtClean="0"/>
          </a:p>
          <a:p>
            <a:pPr>
              <a:defRPr/>
            </a:pPr>
            <a:r>
              <a:rPr lang="en-US" dirty="0" smtClean="0"/>
              <a:t>PAST (projection approximation subspace tracking):</a:t>
            </a:r>
          </a:p>
          <a:p>
            <a:pPr>
              <a:defRPr/>
            </a:pPr>
            <a:endParaRPr lang="en-US" dirty="0" smtClean="0"/>
          </a:p>
          <a:p>
            <a:pPr>
              <a:defRPr/>
            </a:pPr>
            <a:r>
              <a:rPr lang="en-US" dirty="0" smtClean="0"/>
              <a:t>GROUSE (</a:t>
            </a:r>
            <a:r>
              <a:rPr lang="en-US" dirty="0" err="1" smtClean="0"/>
              <a:t>Grassmanian</a:t>
            </a:r>
            <a:r>
              <a:rPr lang="en-US" dirty="0" smtClean="0"/>
              <a:t> rand-one update subspace estimation):</a:t>
            </a:r>
            <a:r>
              <a:rPr lang="en-US" baseline="0" dirty="0" smtClean="0"/>
              <a:t> </a:t>
            </a:r>
            <a:r>
              <a:rPr lang="en-US" dirty="0" err="1" smtClean="0"/>
              <a:t>inceremental</a:t>
            </a:r>
            <a:r>
              <a:rPr lang="en-US" dirty="0" smtClean="0"/>
              <a:t> gradient over the </a:t>
            </a:r>
            <a:r>
              <a:rPr lang="en-US" dirty="0" err="1" smtClean="0"/>
              <a:t>Grassmanian</a:t>
            </a:r>
            <a:endParaRPr lang="en-US" dirty="0" smtClean="0"/>
          </a:p>
          <a:p>
            <a:pPr>
              <a:defRPr/>
            </a:pPr>
            <a:endParaRPr lang="en-US" dirty="0" smtClean="0"/>
          </a:p>
          <a:p>
            <a:pPr>
              <a:defRPr/>
            </a:pPr>
            <a:r>
              <a:rPr lang="en-US" dirty="0" smtClean="0"/>
              <a:t>PETRELS: simple extension of PAST to account for missing data, knows the true rank, second order algorithm, original algorithms lack regularization and thus it is numerically unstable especially for large amounts of missing observations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D983F62-D03E-477B-9018-42E78EFC89B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DCB7EC5F-3BE5-42A6-ADE5-758B9095F635}" type="slidenum">
              <a:rPr lang="en-US" smtClean="0"/>
              <a:pPr/>
              <a:t>5</a:t>
            </a:fld>
            <a:endParaRPr lang="en-US" smtClean="0"/>
          </a:p>
        </p:txBody>
      </p:sp>
      <p:sp>
        <p:nvSpPr>
          <p:cNvPr id="34818"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CB5EFBF7-A282-4398-941B-F47E11CC5315}" type="slidenum">
              <a:rPr lang="en-US" sz="1300">
                <a:latin typeface="Arial" charset="0"/>
              </a:rPr>
              <a:pPr algn="r"/>
              <a:t>5</a:t>
            </a:fld>
            <a:endParaRPr lang="en-US" sz="1300" dirty="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38ED5C47-BA04-4D35-9F21-21C8F30A0CE3}" type="slidenum">
              <a:rPr lang="en-US" smtClean="0"/>
              <a:pPr/>
              <a:t>6</a:t>
            </a:fld>
            <a:endParaRPr lang="en-US" smtClean="0"/>
          </a:p>
        </p:txBody>
      </p:sp>
      <p:sp>
        <p:nvSpPr>
          <p:cNvPr id="39938"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FD5EA31F-48E1-4F8D-AF5D-880D7FB6BC45}" type="slidenum">
              <a:rPr lang="en-US" sz="1300">
                <a:latin typeface="Arial" charset="0"/>
              </a:rPr>
              <a:pPr algn="r"/>
              <a:t>6</a:t>
            </a:fld>
            <a:endParaRPr lang="en-US" sz="1300" dirty="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33FE7D75-B4B7-486B-B7B6-257E8D0C1758}" type="slidenum">
              <a:rPr lang="en-US" smtClean="0"/>
              <a:pPr/>
              <a:t>7</a:t>
            </a:fld>
            <a:endParaRPr lang="en-US" smtClean="0"/>
          </a:p>
        </p:txBody>
      </p:sp>
      <p:sp>
        <p:nvSpPr>
          <p:cNvPr id="41986"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BEBE410E-1983-4E46-84A8-7D67DC408812}" type="slidenum">
              <a:rPr lang="en-US" sz="1300">
                <a:latin typeface="Arial" charset="0"/>
              </a:rPr>
              <a:pPr algn="r"/>
              <a:t>7</a:t>
            </a:fld>
            <a:endParaRPr lang="en-US" sz="1300" dirty="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CBD07E-88D9-476A-8C8A-13F9E5D231DF}" type="slidenum">
              <a:rPr lang="en-US" smtClean="0"/>
              <a:pPr/>
              <a:t>8</a:t>
            </a:fld>
            <a:endParaRPr lang="en-US" smtClean="0"/>
          </a:p>
        </p:txBody>
      </p:sp>
      <p:sp>
        <p:nvSpPr>
          <p:cNvPr id="44034"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A5C0416A-38EA-404D-8F09-42E9D4FE532B}" type="slidenum">
              <a:rPr lang="en-US" sz="1300">
                <a:latin typeface="Arial" charset="0"/>
              </a:rPr>
              <a:pPr algn="r"/>
              <a:t>8</a:t>
            </a:fld>
            <a:endParaRPr lang="en-US" sz="1300" dirty="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88E19599-DBED-4A66-9CD8-C366240EA422}" type="slidenum">
              <a:rPr lang="en-US" smtClean="0"/>
              <a:pPr/>
              <a:t>9</a:t>
            </a:fld>
            <a:endParaRPr lang="en-US" smtClean="0"/>
          </a:p>
        </p:txBody>
      </p:sp>
      <p:sp>
        <p:nvSpPr>
          <p:cNvPr id="46082"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388749DB-9565-42F6-A874-D6A745C8E3CE}" type="slidenum">
              <a:rPr lang="en-US" sz="1300">
                <a:latin typeface="Arial" charset="0"/>
              </a:rPr>
              <a:pPr algn="r"/>
              <a:t>9</a:t>
            </a:fld>
            <a:endParaRPr lang="en-US" sz="1300" dirty="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0000FF"/>
            </a:solidFill>
            <a:prstDash val="solid"/>
            <a:miter lim="800000"/>
            <a:headEnd/>
            <a:tailEnd/>
          </a:ln>
        </p:spPr>
        <p:txBody>
          <a:bodyPr/>
          <a:lstStyle/>
          <a:p>
            <a:pPr algn="ctr">
              <a:defRPr/>
            </a:pPr>
            <a:endParaRPr lang="en-US" dirty="0">
              <a:latin typeface="Arial" pitchFamily="34" charset="0"/>
            </a:endParaRPr>
          </a:p>
        </p:txBody>
      </p:sp>
      <p:sp>
        <p:nvSpPr>
          <p:cNvPr id="5" name="Line 8"/>
          <p:cNvSpPr>
            <a:spLocks noChangeShapeType="1"/>
          </p:cNvSpPr>
          <p:nvPr/>
        </p:nvSpPr>
        <p:spPr bwMode="auto">
          <a:xfrm>
            <a:off x="1524000" y="3657600"/>
            <a:ext cx="7086600" cy="0"/>
          </a:xfrm>
          <a:prstGeom prst="line">
            <a:avLst/>
          </a:prstGeom>
          <a:noFill/>
          <a:ln w="19050">
            <a:solidFill>
              <a:srgbClr val="0000CC"/>
            </a:solidFill>
            <a:round/>
            <a:headEnd/>
            <a:tailEnd/>
          </a:ln>
          <a:effectLst/>
        </p:spPr>
        <p:txBody>
          <a:bodyPr/>
          <a:lstStyle/>
          <a:p>
            <a:pPr algn="ctr">
              <a:defRPr/>
            </a:pPr>
            <a:endParaRPr lang="en-US" dirty="0">
              <a:latin typeface="Arial" pitchFamily="34" charset="0"/>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atin typeface="Arial" pitchFamily="34" charset="0"/>
              </a:defRPr>
            </a:lvl1pPr>
          </a:lstStyle>
          <a:p>
            <a:r>
              <a:rPr lang="en-US" altLang="en-US" dirty="0"/>
              <a:t>Click to edit Master title style</a:t>
            </a:r>
          </a:p>
        </p:txBody>
      </p:sp>
      <p:sp>
        <p:nvSpPr>
          <p:cNvPr id="8195" name="Rectangle 3"/>
          <p:cNvSpPr>
            <a:spLocks noGrp="1" noChangeArrowheads="1"/>
          </p:cNvSpPr>
          <p:nvPr>
            <p:ph type="subTitle" idx="1"/>
          </p:nvPr>
        </p:nvSpPr>
        <p:spPr>
          <a:xfrm>
            <a:off x="1524000" y="3962400"/>
            <a:ext cx="71628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BFE8D21-6C9C-486F-B158-70A285DB7EFC}"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7057D9-AAF1-4058-8B2E-98D644E7C8E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D79A6E-4794-40BC-A439-49E202F5CB3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0000FF"/>
            </a:solidFill>
            <a:prstDash val="solid"/>
            <a:miter lim="800000"/>
            <a:headEnd/>
            <a:tailEnd/>
          </a:ln>
        </p:spPr>
        <p:txBody>
          <a:bodyPr/>
          <a:lstStyle/>
          <a:p>
            <a:pPr>
              <a:defRPr/>
            </a:pPr>
            <a:endParaRPr lang="en-US" dirty="0">
              <a:latin typeface="Arial" pitchFamily="34" charset="0"/>
            </a:endParaRPr>
          </a:p>
        </p:txBody>
      </p:sp>
      <p:sp>
        <p:nvSpPr>
          <p:cNvPr id="5" name="Line 8"/>
          <p:cNvSpPr>
            <a:spLocks noChangeShapeType="1"/>
          </p:cNvSpPr>
          <p:nvPr/>
        </p:nvSpPr>
        <p:spPr bwMode="auto">
          <a:xfrm>
            <a:off x="1524000" y="3962400"/>
            <a:ext cx="7086600" cy="0"/>
          </a:xfrm>
          <a:prstGeom prst="line">
            <a:avLst/>
          </a:prstGeom>
          <a:noFill/>
          <a:ln w="19050">
            <a:solidFill>
              <a:srgbClr val="0000CC"/>
            </a:solidFill>
            <a:round/>
            <a:headEnd/>
            <a:tailEnd/>
          </a:ln>
          <a:effectLst/>
        </p:spPr>
        <p:txBody>
          <a:bodyPr/>
          <a:lstStyle/>
          <a:p>
            <a:pPr>
              <a:defRPr/>
            </a:pPr>
            <a:endParaRPr lang="en-US" dirty="0">
              <a:latin typeface="Arial" pitchFamily="34" charset="0"/>
            </a:endParaRPr>
          </a:p>
        </p:txBody>
      </p:sp>
      <p:sp>
        <p:nvSpPr>
          <p:cNvPr id="48130" name="Rectangle 2"/>
          <p:cNvSpPr>
            <a:spLocks noGrp="1" noChangeArrowheads="1"/>
          </p:cNvSpPr>
          <p:nvPr>
            <p:ph type="ctrTitle"/>
          </p:nvPr>
        </p:nvSpPr>
        <p:spPr>
          <a:xfrm>
            <a:off x="914400" y="1524000"/>
            <a:ext cx="7623175" cy="1752600"/>
          </a:xfrm>
        </p:spPr>
        <p:txBody>
          <a:bodyPr/>
          <a:lstStyle>
            <a:lvl1pPr>
              <a:defRPr sz="5000">
                <a:latin typeface="Arial" pitchFamily="34" charset="0"/>
              </a:defRPr>
            </a:lvl1pPr>
          </a:lstStyle>
          <a:p>
            <a:r>
              <a:rPr lang="en-US" altLang="en-US" dirty="0"/>
              <a:t>Click to edit Master title style</a:t>
            </a:r>
          </a:p>
        </p:txBody>
      </p:sp>
      <p:sp>
        <p:nvSpPr>
          <p:cNvPr id="48131" name="Rectangle 3"/>
          <p:cNvSpPr>
            <a:spLocks noGrp="1" noChangeArrowheads="1"/>
          </p:cNvSpPr>
          <p:nvPr>
            <p:ph type="subTitle" idx="1"/>
          </p:nvPr>
        </p:nvSpPr>
        <p:spPr>
          <a:xfrm>
            <a:off x="1524000" y="3962400"/>
            <a:ext cx="71628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B49ED77D-8071-46FD-A3BF-D03169668804}" type="datetimeFigureOut">
              <a:rPr lang="en-US"/>
              <a:pPr>
                <a:defRPr/>
              </a:pPr>
              <a:t>5/24/2013</a:t>
            </a:fld>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0CDDCBC2-993F-4C5C-A10F-F10249AF346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ADCC30-D5A4-4EF6-8DF3-992DE0E0ABE4}" type="datetimeFigureOut">
              <a:rPr lang="en-US"/>
              <a:pPr>
                <a:defRPr/>
              </a:pPr>
              <a:t>5/24/2013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D83C1A-AC85-480B-A3FB-F21D33FD3AEC}"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5AB82A2-AC81-4A43-ACCB-9D474085F728}" type="datetimeFigureOut">
              <a:rPr lang="en-US"/>
              <a:pPr>
                <a:defRPr/>
              </a:pPr>
              <a:t>5/24/2013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335A60-A4B6-4E86-8297-051117734660}"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FE2A179-28EE-4B45-9CF5-F3D44FCCE551}" type="datetimeFigureOut">
              <a:rPr lang="en-US"/>
              <a:pPr>
                <a:defRPr/>
              </a:pPr>
              <a:t>5/24/2013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12B6AE-6543-4D51-95F8-46285102DEDA}"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17E55D4-7FC2-49AC-85F4-B45D2BFA1018}" type="datetimeFigureOut">
              <a:rPr lang="en-US"/>
              <a:pPr>
                <a:defRPr/>
              </a:pPr>
              <a:t>5/24/2013</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640CB83-98BE-4E12-A617-005439492079}"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E887FBD-F7F6-4C1F-B799-CFDC8ABA4645}" type="datetimeFigureOut">
              <a:rPr lang="en-US"/>
              <a:pPr>
                <a:defRPr/>
              </a:pPr>
              <a:t>5/24/2013</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57082CB-5BF5-4131-9929-C32F79D6BC4C}"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F595643-C6A7-494C-8E29-A2F01478FA68}" type="datetimeFigureOut">
              <a:rPr lang="en-US"/>
              <a:pPr>
                <a:defRPr/>
              </a:pPr>
              <a:t>5/24/2013</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051FE51-A342-4839-864D-4AC45DBAC8DD}"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768BC69-22AA-4371-ABE5-92B4338FB7A5}" type="datetimeFigureOut">
              <a:rPr lang="en-US"/>
              <a:pPr>
                <a:defRPr/>
              </a:pPr>
              <a:t>5/24/2013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8C949E6-0652-47FA-9297-886976D52A0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F2CF9B2-1295-4107-A7A0-3DF04D321C32}"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52DF8C-0839-441A-BF42-EEF541FBFEF8}" type="datetimeFigureOut">
              <a:rPr lang="en-US"/>
              <a:pPr>
                <a:defRPr/>
              </a:pPr>
              <a:t>5/24/2013</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459C80-50F7-4D8A-95E6-EB4F3CD2A502}"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BD97985-061A-4453-80EA-B293A04D9590}" type="datetimeFigureOut">
              <a:rPr lang="en-US"/>
              <a:pPr>
                <a:defRPr/>
              </a:pPr>
              <a:t>5/24/2013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AC1CBB5-1F84-4E2A-8751-EDC072E0496B}"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EDFD7CC-2E51-4327-8AFF-8DE1160F2D55}" type="datetimeFigureOut">
              <a:rPr lang="en-US"/>
              <a:pPr>
                <a:defRPr/>
              </a:pPr>
              <a:t>5/24/2013</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FDCCED-A96D-427F-B22F-7A885D5F192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AC9B33-8FF4-4FFD-BD98-B5F49EE127FA}"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FED9EFF-42CA-4ECF-A516-3E19A6BB3CB6}"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70CD304-2A80-4365-BBA5-839CB5E153C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D9FA4CC-FFCE-4996-ADF7-C9EC435885D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88BB80-CA99-4319-8659-A258523B657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D08AC3-EB81-4E39-B1AA-A1A5CDACBAE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B3C73E-C1F1-4177-A203-55B94583365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Garamond" pitchFamily="18" charset="0"/>
              </a:defRPr>
            </a:lvl1pPr>
          </a:lstStyle>
          <a:p>
            <a:pPr>
              <a:defRPr/>
            </a:pPr>
            <a:endParaRPr lang="en-US"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1D88134F-2F4C-457B-BAC9-7789DD388754}" type="slidenum">
              <a:rPr lang="en-US" altLang="en-US"/>
              <a:pPr>
                <a:defRPr/>
              </a:pPr>
              <a:t>‹#›</a:t>
            </a:fld>
            <a:endParaRPr lang="en-US" altLang="en-US"/>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FF"/>
            </a:solidFill>
            <a:prstDash val="solid"/>
            <a:miter lim="800000"/>
            <a:headEnd/>
            <a:tailEnd/>
          </a:ln>
        </p:spPr>
        <p:txBody>
          <a:bodyPr/>
          <a:lstStyle/>
          <a:p>
            <a:pPr algn="ctr">
              <a:defRPr/>
            </a:pPr>
            <a:endParaRPr lang="en-US" dirty="0">
              <a:latin typeface="Arial" pitchFamily="34" charset="0"/>
            </a:endParaRPr>
          </a:p>
        </p:txBody>
      </p:sp>
      <p:sp>
        <p:nvSpPr>
          <p:cNvPr id="7176" name="Line 8"/>
          <p:cNvSpPr>
            <a:spLocks noChangeShapeType="1"/>
          </p:cNvSpPr>
          <p:nvPr/>
        </p:nvSpPr>
        <p:spPr bwMode="auto">
          <a:xfrm>
            <a:off x="457200" y="6248400"/>
            <a:ext cx="8229600" cy="0"/>
          </a:xfrm>
          <a:prstGeom prst="line">
            <a:avLst/>
          </a:prstGeom>
          <a:noFill/>
          <a:ln w="19050">
            <a:solidFill>
              <a:srgbClr val="0000FF"/>
            </a:solidFill>
            <a:round/>
            <a:headEnd/>
            <a:tailEnd/>
          </a:ln>
          <a:effectLst/>
        </p:spPr>
        <p:txBody>
          <a:bodyPr/>
          <a:lstStyle/>
          <a:p>
            <a:pPr algn="ct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rgbClr val="CC0000"/>
          </a:solidFill>
          <a:latin typeface="+mj-lt"/>
          <a:ea typeface="+mj-ea"/>
          <a:cs typeface="+mj-cs"/>
        </a:defRPr>
      </a:lvl1pPr>
      <a:lvl2pPr algn="l" rtl="0" eaLnBrk="0" fontAlgn="base" hangingPunct="0">
        <a:spcBef>
          <a:spcPct val="0"/>
        </a:spcBef>
        <a:spcAft>
          <a:spcPct val="0"/>
        </a:spcAft>
        <a:defRPr sz="4200">
          <a:solidFill>
            <a:srgbClr val="CC0000"/>
          </a:solidFill>
          <a:latin typeface="Arial" charset="0"/>
        </a:defRPr>
      </a:lvl2pPr>
      <a:lvl3pPr algn="l" rtl="0" eaLnBrk="0" fontAlgn="base" hangingPunct="0">
        <a:spcBef>
          <a:spcPct val="0"/>
        </a:spcBef>
        <a:spcAft>
          <a:spcPct val="0"/>
        </a:spcAft>
        <a:defRPr sz="4200">
          <a:solidFill>
            <a:srgbClr val="CC0000"/>
          </a:solidFill>
          <a:latin typeface="Arial" charset="0"/>
        </a:defRPr>
      </a:lvl3pPr>
      <a:lvl4pPr algn="l" rtl="0" eaLnBrk="0" fontAlgn="base" hangingPunct="0">
        <a:spcBef>
          <a:spcPct val="0"/>
        </a:spcBef>
        <a:spcAft>
          <a:spcPct val="0"/>
        </a:spcAft>
        <a:defRPr sz="4200">
          <a:solidFill>
            <a:srgbClr val="CC0000"/>
          </a:solidFill>
          <a:latin typeface="Arial" charset="0"/>
        </a:defRPr>
      </a:lvl4pPr>
      <a:lvl5pPr algn="l" rtl="0" eaLnBrk="0" fontAlgn="base" hangingPunct="0">
        <a:spcBef>
          <a:spcPct val="0"/>
        </a:spcBef>
        <a:spcAft>
          <a:spcPct val="0"/>
        </a:spcAft>
        <a:defRPr sz="4200">
          <a:solidFill>
            <a:srgbClr val="CC0000"/>
          </a:solidFill>
          <a:latin typeface="Arial" charset="0"/>
        </a:defRPr>
      </a:lvl5pPr>
      <a:lvl6pPr marL="457200" algn="l" rtl="0" fontAlgn="base">
        <a:spcBef>
          <a:spcPct val="0"/>
        </a:spcBef>
        <a:spcAft>
          <a:spcPct val="0"/>
        </a:spcAft>
        <a:defRPr sz="4200">
          <a:solidFill>
            <a:srgbClr val="CC0000"/>
          </a:solidFill>
          <a:latin typeface="Arial" charset="0"/>
        </a:defRPr>
      </a:lvl6pPr>
      <a:lvl7pPr marL="914400" algn="l" rtl="0" fontAlgn="base">
        <a:spcBef>
          <a:spcPct val="0"/>
        </a:spcBef>
        <a:spcAft>
          <a:spcPct val="0"/>
        </a:spcAft>
        <a:defRPr sz="4200">
          <a:solidFill>
            <a:srgbClr val="CC0000"/>
          </a:solidFill>
          <a:latin typeface="Arial" charset="0"/>
        </a:defRPr>
      </a:lvl7pPr>
      <a:lvl8pPr marL="1371600" algn="l" rtl="0" fontAlgn="base">
        <a:spcBef>
          <a:spcPct val="0"/>
        </a:spcBef>
        <a:spcAft>
          <a:spcPct val="0"/>
        </a:spcAft>
        <a:defRPr sz="4200">
          <a:solidFill>
            <a:srgbClr val="CC0000"/>
          </a:solidFill>
          <a:latin typeface="Arial" charset="0"/>
        </a:defRPr>
      </a:lvl8pPr>
      <a:lvl9pPr marL="1828800" algn="l" rtl="0" fontAlgn="base">
        <a:spcBef>
          <a:spcPct val="0"/>
        </a:spcBef>
        <a:spcAft>
          <a:spcPct val="0"/>
        </a:spcAft>
        <a:defRPr sz="4200">
          <a:solidFill>
            <a:srgbClr val="CC0000"/>
          </a:solidFill>
          <a:latin typeface="Arial" charset="0"/>
        </a:defRPr>
      </a:lvl9pPr>
    </p:titleStyle>
    <p:bodyStyle>
      <a:lvl1pPr marL="342900" indent="-342900" algn="l" rtl="0" eaLnBrk="0" fontAlgn="base" hangingPunct="0">
        <a:spcBef>
          <a:spcPct val="20000"/>
        </a:spcBef>
        <a:spcAft>
          <a:spcPct val="0"/>
        </a:spcAft>
        <a:buClr>
          <a:srgbClr val="0000CC"/>
        </a:buClr>
        <a:buFont typeface="Wingdings" pitchFamily="2" charset="2"/>
        <a:buChar char="n"/>
        <a:defRPr sz="3000">
          <a:solidFill>
            <a:schemeClr val="tx1"/>
          </a:solidFill>
          <a:latin typeface="Arial" pitchFamily="34" charset="0"/>
          <a:ea typeface="+mn-ea"/>
          <a:cs typeface="+mn-cs"/>
        </a:defRPr>
      </a:lvl1pPr>
      <a:lvl2pPr marL="669925" indent="-325438" algn="l" rtl="0" eaLnBrk="0" fontAlgn="base" hangingPunct="0">
        <a:spcBef>
          <a:spcPct val="20000"/>
        </a:spcBef>
        <a:spcAft>
          <a:spcPct val="0"/>
        </a:spcAft>
        <a:buClr>
          <a:srgbClr val="0000CC"/>
        </a:buClr>
        <a:buFont typeface="Wingdings" pitchFamily="2" charset="2"/>
        <a:buChar char="q"/>
        <a:defRPr sz="2600">
          <a:solidFill>
            <a:schemeClr val="tx1"/>
          </a:solidFill>
          <a:latin typeface="Arial" pitchFamily="34" charset="0"/>
        </a:defRPr>
      </a:lvl2pPr>
      <a:lvl3pPr marL="1022350" indent="-350838" algn="l" rtl="0" eaLnBrk="0" fontAlgn="base" hangingPunct="0">
        <a:spcBef>
          <a:spcPct val="20000"/>
        </a:spcBef>
        <a:spcAft>
          <a:spcPct val="0"/>
        </a:spcAft>
        <a:buClr>
          <a:srgbClr val="0000CC"/>
        </a:buClr>
        <a:buFont typeface="Wingdings" pitchFamily="2" charset="2"/>
        <a:buChar char="n"/>
        <a:defRPr sz="2200">
          <a:solidFill>
            <a:schemeClr val="tx1"/>
          </a:solidFill>
          <a:latin typeface="Arial" pitchFamily="34" charset="0"/>
        </a:defRPr>
      </a:lvl3pPr>
      <a:lvl4pPr marL="1339850" indent="-315913" algn="l" rtl="0" eaLnBrk="0" fontAlgn="base" hangingPunct="0">
        <a:spcBef>
          <a:spcPct val="20000"/>
        </a:spcBef>
        <a:spcAft>
          <a:spcPct val="0"/>
        </a:spcAft>
        <a:buClr>
          <a:srgbClr val="0000CC"/>
        </a:buClr>
        <a:buFont typeface="Wingdings" pitchFamily="2" charset="2"/>
        <a:buChar char="q"/>
        <a:defRPr sz="2000">
          <a:solidFill>
            <a:schemeClr val="tx1"/>
          </a:solidFill>
          <a:latin typeface="Arial" pitchFamily="34" charset="0"/>
        </a:defRPr>
      </a:lvl4pPr>
      <a:lvl5pPr marL="1681163" indent="-339725" algn="l" rtl="0" eaLnBrk="0" fontAlgn="base" hangingPunct="0">
        <a:spcBef>
          <a:spcPct val="20000"/>
        </a:spcBef>
        <a:spcAft>
          <a:spcPct val="0"/>
        </a:spcAft>
        <a:buClr>
          <a:srgbClr val="0000CC"/>
        </a:buClr>
        <a:buFont typeface="Wingdings" pitchFamily="2" charset="2"/>
        <a:buChar char="§"/>
        <a:defRPr sz="2000">
          <a:solidFill>
            <a:schemeClr val="tx1"/>
          </a:solidFill>
          <a:latin typeface="Arial" pitchFamily="34" charset="0"/>
        </a:defRPr>
      </a:lvl5pPr>
      <a:lvl6pPr marL="21383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710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fld id="{1C89DBF0-32C2-4CD0-8577-D1499D0BB7AA}" type="datetimeFigureOut">
              <a:rPr lang="en-US"/>
              <a:pPr>
                <a:defRPr/>
              </a:pPr>
              <a:t>5/24/2013</a:t>
            </a:fld>
            <a:endParaRPr lang="en-US" altLang="en-U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ltLang="en-US"/>
          </a:p>
        </p:txBody>
      </p:sp>
      <p:sp>
        <p:nvSpPr>
          <p:cNvPr id="4711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15AEDABC-6165-4C63-86E4-353DF09B3C76}" type="slidenum">
              <a:rPr lang="en-US" altLang="en-US"/>
              <a:pPr>
                <a:defRPr/>
              </a:pPr>
              <a:t>‹#›</a:t>
            </a:fld>
            <a:endParaRPr lang="en-US" altLang="en-US"/>
          </a:p>
        </p:txBody>
      </p:sp>
      <p:sp>
        <p:nvSpPr>
          <p:cNvPr id="4711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FF"/>
            </a:solidFill>
            <a:prstDash val="solid"/>
            <a:miter lim="800000"/>
            <a:headEnd/>
            <a:tailEnd/>
          </a:ln>
        </p:spPr>
        <p:txBody>
          <a:bodyPr/>
          <a:lstStyle/>
          <a:p>
            <a:pPr>
              <a:defRPr/>
            </a:pPr>
            <a:endParaRPr lang="en-US" dirty="0">
              <a:latin typeface="Arial" pitchFamily="34" charset="0"/>
            </a:endParaRPr>
          </a:p>
        </p:txBody>
      </p:sp>
      <p:sp>
        <p:nvSpPr>
          <p:cNvPr id="47112" name="Line 8"/>
          <p:cNvSpPr>
            <a:spLocks noChangeShapeType="1"/>
          </p:cNvSpPr>
          <p:nvPr/>
        </p:nvSpPr>
        <p:spPr bwMode="auto">
          <a:xfrm>
            <a:off x="457200" y="6248400"/>
            <a:ext cx="8229600" cy="0"/>
          </a:xfrm>
          <a:prstGeom prst="line">
            <a:avLst/>
          </a:prstGeom>
          <a:noFill/>
          <a:ln w="19050">
            <a:solidFill>
              <a:srgbClr val="0000FF"/>
            </a:solidFill>
            <a:round/>
            <a:headEnd/>
            <a:tailEnd/>
          </a:ln>
          <a:effectLst/>
        </p:spPr>
        <p:txBody>
          <a:bodyPr/>
          <a:lstStyle/>
          <a:p>
            <a:pP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rgbClr val="CC0000"/>
          </a:solidFill>
          <a:latin typeface="+mj-lt"/>
          <a:ea typeface="+mj-ea"/>
          <a:cs typeface="+mj-cs"/>
        </a:defRPr>
      </a:lvl1pPr>
      <a:lvl2pPr algn="l" rtl="0" eaLnBrk="0" fontAlgn="base" hangingPunct="0">
        <a:spcBef>
          <a:spcPct val="0"/>
        </a:spcBef>
        <a:spcAft>
          <a:spcPct val="0"/>
        </a:spcAft>
        <a:defRPr sz="4200">
          <a:solidFill>
            <a:srgbClr val="CC0000"/>
          </a:solidFill>
          <a:latin typeface="Arial" charset="0"/>
        </a:defRPr>
      </a:lvl2pPr>
      <a:lvl3pPr algn="l" rtl="0" eaLnBrk="0" fontAlgn="base" hangingPunct="0">
        <a:spcBef>
          <a:spcPct val="0"/>
        </a:spcBef>
        <a:spcAft>
          <a:spcPct val="0"/>
        </a:spcAft>
        <a:defRPr sz="4200">
          <a:solidFill>
            <a:srgbClr val="CC0000"/>
          </a:solidFill>
          <a:latin typeface="Arial" charset="0"/>
        </a:defRPr>
      </a:lvl3pPr>
      <a:lvl4pPr algn="l" rtl="0" eaLnBrk="0" fontAlgn="base" hangingPunct="0">
        <a:spcBef>
          <a:spcPct val="0"/>
        </a:spcBef>
        <a:spcAft>
          <a:spcPct val="0"/>
        </a:spcAft>
        <a:defRPr sz="4200">
          <a:solidFill>
            <a:srgbClr val="CC0000"/>
          </a:solidFill>
          <a:latin typeface="Arial" charset="0"/>
        </a:defRPr>
      </a:lvl4pPr>
      <a:lvl5pPr algn="l" rtl="0" eaLnBrk="0" fontAlgn="base" hangingPunct="0">
        <a:spcBef>
          <a:spcPct val="0"/>
        </a:spcBef>
        <a:spcAft>
          <a:spcPct val="0"/>
        </a:spcAft>
        <a:defRPr sz="4200">
          <a:solidFill>
            <a:srgbClr val="CC0000"/>
          </a:solidFill>
          <a:latin typeface="Arial" charset="0"/>
        </a:defRPr>
      </a:lvl5pPr>
      <a:lvl6pPr marL="457200" algn="l" rtl="0" fontAlgn="base">
        <a:spcBef>
          <a:spcPct val="0"/>
        </a:spcBef>
        <a:spcAft>
          <a:spcPct val="0"/>
        </a:spcAft>
        <a:defRPr sz="4200">
          <a:solidFill>
            <a:srgbClr val="CC0000"/>
          </a:solidFill>
          <a:latin typeface="Arial" charset="0"/>
        </a:defRPr>
      </a:lvl6pPr>
      <a:lvl7pPr marL="914400" algn="l" rtl="0" fontAlgn="base">
        <a:spcBef>
          <a:spcPct val="0"/>
        </a:spcBef>
        <a:spcAft>
          <a:spcPct val="0"/>
        </a:spcAft>
        <a:defRPr sz="4200">
          <a:solidFill>
            <a:srgbClr val="CC0000"/>
          </a:solidFill>
          <a:latin typeface="Arial" charset="0"/>
        </a:defRPr>
      </a:lvl7pPr>
      <a:lvl8pPr marL="1371600" algn="l" rtl="0" fontAlgn="base">
        <a:spcBef>
          <a:spcPct val="0"/>
        </a:spcBef>
        <a:spcAft>
          <a:spcPct val="0"/>
        </a:spcAft>
        <a:defRPr sz="4200">
          <a:solidFill>
            <a:srgbClr val="CC0000"/>
          </a:solidFill>
          <a:latin typeface="Arial" charset="0"/>
        </a:defRPr>
      </a:lvl8pPr>
      <a:lvl9pPr marL="1828800" algn="l" rtl="0" fontAlgn="base">
        <a:spcBef>
          <a:spcPct val="0"/>
        </a:spcBef>
        <a:spcAft>
          <a:spcPct val="0"/>
        </a:spcAft>
        <a:defRPr sz="4200">
          <a:solidFill>
            <a:srgbClr val="CC0000"/>
          </a:solidFill>
          <a:latin typeface="Arial" charset="0"/>
        </a:defRPr>
      </a:lvl9pPr>
    </p:titleStyle>
    <p:bodyStyle>
      <a:lvl1pPr marL="342900" indent="-342900" algn="l" rtl="0" eaLnBrk="0" fontAlgn="base" hangingPunct="0">
        <a:spcBef>
          <a:spcPct val="20000"/>
        </a:spcBef>
        <a:spcAft>
          <a:spcPct val="0"/>
        </a:spcAft>
        <a:buClr>
          <a:srgbClr val="0000CC"/>
        </a:buClr>
        <a:buFont typeface="Wingdings" pitchFamily="2" charset="2"/>
        <a:buChar char="n"/>
        <a:defRPr sz="3000">
          <a:solidFill>
            <a:schemeClr val="tx1"/>
          </a:solidFill>
          <a:latin typeface="Arial" pitchFamily="34" charset="0"/>
          <a:ea typeface="+mn-ea"/>
          <a:cs typeface="+mn-cs"/>
        </a:defRPr>
      </a:lvl1pPr>
      <a:lvl2pPr marL="669925" indent="-325438" algn="l" rtl="0" eaLnBrk="0" fontAlgn="base" hangingPunct="0">
        <a:spcBef>
          <a:spcPct val="20000"/>
        </a:spcBef>
        <a:spcAft>
          <a:spcPct val="0"/>
        </a:spcAft>
        <a:buClr>
          <a:srgbClr val="0000CC"/>
        </a:buClr>
        <a:buFont typeface="Wingdings" pitchFamily="2" charset="2"/>
        <a:buChar char="q"/>
        <a:defRPr sz="2600">
          <a:solidFill>
            <a:schemeClr val="tx1"/>
          </a:solidFill>
          <a:latin typeface="Arial" pitchFamily="34" charset="0"/>
        </a:defRPr>
      </a:lvl2pPr>
      <a:lvl3pPr marL="1022350" indent="-350838" algn="l" rtl="0" eaLnBrk="0" fontAlgn="base" hangingPunct="0">
        <a:spcBef>
          <a:spcPct val="20000"/>
        </a:spcBef>
        <a:spcAft>
          <a:spcPct val="0"/>
        </a:spcAft>
        <a:buClr>
          <a:srgbClr val="0000CC"/>
        </a:buClr>
        <a:buFont typeface="Wingdings" pitchFamily="2" charset="2"/>
        <a:buChar char="n"/>
        <a:defRPr sz="2200">
          <a:solidFill>
            <a:schemeClr val="tx1"/>
          </a:solidFill>
          <a:latin typeface="Arial" pitchFamily="34" charset="0"/>
        </a:defRPr>
      </a:lvl3pPr>
      <a:lvl4pPr marL="1339850" indent="-315913" algn="l" rtl="0" eaLnBrk="0" fontAlgn="base" hangingPunct="0">
        <a:spcBef>
          <a:spcPct val="20000"/>
        </a:spcBef>
        <a:spcAft>
          <a:spcPct val="0"/>
        </a:spcAft>
        <a:buClr>
          <a:srgbClr val="0000CC"/>
        </a:buClr>
        <a:buFont typeface="Wingdings" pitchFamily="2" charset="2"/>
        <a:buChar char="q"/>
        <a:defRPr sz="2000">
          <a:solidFill>
            <a:schemeClr val="tx1"/>
          </a:solidFill>
          <a:latin typeface="Arial" pitchFamily="34" charset="0"/>
        </a:defRPr>
      </a:lvl4pPr>
      <a:lvl5pPr marL="1681163" indent="-339725" algn="l" rtl="0" eaLnBrk="0" fontAlgn="base" hangingPunct="0">
        <a:spcBef>
          <a:spcPct val="20000"/>
        </a:spcBef>
        <a:spcAft>
          <a:spcPct val="0"/>
        </a:spcAft>
        <a:buClr>
          <a:srgbClr val="0000CC"/>
        </a:buClr>
        <a:buFont typeface="Wingdings" pitchFamily="2" charset="2"/>
        <a:buChar char="§"/>
        <a:defRPr sz="2000">
          <a:solidFill>
            <a:schemeClr val="tx1"/>
          </a:solidFill>
          <a:latin typeface="Arial" pitchFamily="34" charset="0"/>
        </a:defRPr>
      </a:lvl5pPr>
      <a:lvl6pPr marL="21383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notesSlide" Target="../notesSlides/notesSlide10.xml"/><Relationship Id="rId18" Type="http://schemas.openxmlformats.org/officeDocument/2006/relationships/image" Target="../media/image51.png"/><Relationship Id="rId3" Type="http://schemas.openxmlformats.org/officeDocument/2006/relationships/tags" Target="../tags/tag37.xml"/><Relationship Id="rId21" Type="http://schemas.openxmlformats.org/officeDocument/2006/relationships/image" Target="../media/image54.png"/><Relationship Id="rId7" Type="http://schemas.openxmlformats.org/officeDocument/2006/relationships/tags" Target="../tags/tag41.xml"/><Relationship Id="rId12" Type="http://schemas.openxmlformats.org/officeDocument/2006/relationships/slideLayout" Target="../slideLayouts/slideLayout7.xml"/><Relationship Id="rId17" Type="http://schemas.openxmlformats.org/officeDocument/2006/relationships/image" Target="../media/image50.png"/><Relationship Id="rId2" Type="http://schemas.openxmlformats.org/officeDocument/2006/relationships/tags" Target="../tags/tag36.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tags" Target="../tags/tag44.xml"/><Relationship Id="rId19" Type="http://schemas.openxmlformats.org/officeDocument/2006/relationships/image" Target="../media/image52.png"/><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image" Target="../media/image47.png"/><Relationship Id="rId22"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tags" Target="../tags/tag47.xml"/><Relationship Id="rId16" Type="http://schemas.openxmlformats.org/officeDocument/2006/relationships/image" Target="../media/image62.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57.png"/><Relationship Id="rId5" Type="http://schemas.openxmlformats.org/officeDocument/2006/relationships/tags" Target="../tags/tag50.xml"/><Relationship Id="rId15" Type="http://schemas.openxmlformats.org/officeDocument/2006/relationships/image" Target="../media/image61.png"/><Relationship Id="rId10" Type="http://schemas.openxmlformats.org/officeDocument/2006/relationships/notesSlide" Target="../notesSlides/notesSlide11.xml"/><Relationship Id="rId4" Type="http://schemas.openxmlformats.org/officeDocument/2006/relationships/tags" Target="../tags/tag49.xml"/><Relationship Id="rId9" Type="http://schemas.openxmlformats.org/officeDocument/2006/relationships/slideLayout" Target="../slideLayouts/slideLayout7.xml"/><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image" Target="../media/image70.png"/><Relationship Id="rId3" Type="http://schemas.openxmlformats.org/officeDocument/2006/relationships/tags" Target="../tags/tag56.xml"/><Relationship Id="rId7" Type="http://schemas.openxmlformats.org/officeDocument/2006/relationships/notesSlide" Target="../notesSlides/notesSlide12.xml"/><Relationship Id="rId12" Type="http://schemas.openxmlformats.org/officeDocument/2006/relationships/image" Target="../media/image6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7.xml"/><Relationship Id="rId11" Type="http://schemas.openxmlformats.org/officeDocument/2006/relationships/image" Target="../media/image68.png"/><Relationship Id="rId5" Type="http://schemas.openxmlformats.org/officeDocument/2006/relationships/tags" Target="../tags/tag58.xml"/><Relationship Id="rId10" Type="http://schemas.openxmlformats.org/officeDocument/2006/relationships/image" Target="../media/image67.png"/><Relationship Id="rId4" Type="http://schemas.openxmlformats.org/officeDocument/2006/relationships/tags" Target="../tags/tag57.xml"/><Relationship Id="rId9" Type="http://schemas.openxmlformats.org/officeDocument/2006/relationships/image" Target="../media/image66.emf"/><Relationship Id="rId14"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emf"/></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79.png"/><Relationship Id="rId3" Type="http://schemas.openxmlformats.org/officeDocument/2006/relationships/tags" Target="../tags/tag61.xml"/><Relationship Id="rId7" Type="http://schemas.openxmlformats.org/officeDocument/2006/relationships/slideLayout" Target="../slideLayouts/slideLayout7.xml"/><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tags" Target="../tags/tag60.xml"/><Relationship Id="rId16" Type="http://schemas.openxmlformats.org/officeDocument/2006/relationships/image" Target="../media/image82.emf"/><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77.png"/><Relationship Id="rId5" Type="http://schemas.openxmlformats.org/officeDocument/2006/relationships/tags" Target="../tags/tag63.xml"/><Relationship Id="rId15" Type="http://schemas.openxmlformats.org/officeDocument/2006/relationships/image" Target="../media/image81.emf"/><Relationship Id="rId10" Type="http://schemas.openxmlformats.org/officeDocument/2006/relationships/image" Target="../media/image76.png"/><Relationship Id="rId4" Type="http://schemas.openxmlformats.org/officeDocument/2006/relationships/tags" Target="../tags/tag62.xml"/><Relationship Id="rId9" Type="http://schemas.openxmlformats.org/officeDocument/2006/relationships/image" Target="../media/image75.png"/><Relationship Id="rId1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tags" Target="../tags/tag4.xml"/><Relationship Id="rId21" Type="http://schemas.openxmlformats.org/officeDocument/2006/relationships/image" Target="../media/image19.png"/><Relationship Id="rId7" Type="http://schemas.openxmlformats.org/officeDocument/2006/relationships/tags" Target="../tags/tag8.xml"/><Relationship Id="rId12" Type="http://schemas.openxmlformats.org/officeDocument/2006/relationships/notesSlide" Target="../notesSlides/notesSlide3.xml"/><Relationship Id="rId17" Type="http://schemas.openxmlformats.org/officeDocument/2006/relationships/image" Target="../media/image15.png"/><Relationship Id="rId2" Type="http://schemas.openxmlformats.org/officeDocument/2006/relationships/tags" Target="../tags/tag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8.xml"/><Relationship Id="rId5" Type="http://schemas.openxmlformats.org/officeDocument/2006/relationships/tags" Target="../tags/tag6.xml"/><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tags" Target="../tags/tag11.xml"/><Relationship Id="rId19" Type="http://schemas.openxmlformats.org/officeDocument/2006/relationships/image" Target="../media/image17.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2.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tags" Target="../tags/tag13.xml"/><Relationship Id="rId16" Type="http://schemas.openxmlformats.org/officeDocument/2006/relationships/image" Target="../media/image28.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23.png"/><Relationship Id="rId5" Type="http://schemas.openxmlformats.org/officeDocument/2006/relationships/tags" Target="../tags/tag16.xml"/><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tags" Target="../tags/tag15.xml"/><Relationship Id="rId9" Type="http://schemas.openxmlformats.org/officeDocument/2006/relationships/notesSlide" Target="../notesSlides/notesSlide5.xm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1.xml"/><Relationship Id="rId7" Type="http://schemas.openxmlformats.org/officeDocument/2006/relationships/notesSlide" Target="../notesSlides/notesSlide6.xml"/><Relationship Id="rId12" Type="http://schemas.openxmlformats.org/officeDocument/2006/relationships/image" Target="../media/image3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11" Type="http://schemas.openxmlformats.org/officeDocument/2006/relationships/image" Target="../media/image20.png"/><Relationship Id="rId5" Type="http://schemas.openxmlformats.org/officeDocument/2006/relationships/tags" Target="../tags/tag23.xml"/><Relationship Id="rId10" Type="http://schemas.openxmlformats.org/officeDocument/2006/relationships/image" Target="../media/image33.png"/><Relationship Id="rId4" Type="http://schemas.openxmlformats.org/officeDocument/2006/relationships/tags" Target="../tags/tag22.xml"/><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39.png"/><Relationship Id="rId3" Type="http://schemas.openxmlformats.org/officeDocument/2006/relationships/tags" Target="../tags/tag26.xml"/><Relationship Id="rId7" Type="http://schemas.openxmlformats.org/officeDocument/2006/relationships/slideLayout" Target="../slideLayouts/slideLayout7.xml"/><Relationship Id="rId12" Type="http://schemas.openxmlformats.org/officeDocument/2006/relationships/image" Target="../media/image3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37.png"/><Relationship Id="rId5" Type="http://schemas.openxmlformats.org/officeDocument/2006/relationships/tags" Target="../tags/tag28.xml"/><Relationship Id="rId10" Type="http://schemas.openxmlformats.org/officeDocument/2006/relationships/image" Target="../media/image36.png"/><Relationship Id="rId4" Type="http://schemas.openxmlformats.org/officeDocument/2006/relationships/tags" Target="../tags/tag27.xml"/><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32.xml"/><Relationship Id="rId7" Type="http://schemas.openxmlformats.org/officeDocument/2006/relationships/notesSlide" Target="../notesSlides/notesSlide8.xml"/><Relationship Id="rId12" Type="http://schemas.openxmlformats.org/officeDocument/2006/relationships/image" Target="../media/image4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11" Type="http://schemas.openxmlformats.org/officeDocument/2006/relationships/image" Target="../media/image44.png"/><Relationship Id="rId5" Type="http://schemas.openxmlformats.org/officeDocument/2006/relationships/tags" Target="../tags/tag34.xml"/><Relationship Id="rId10" Type="http://schemas.openxmlformats.org/officeDocument/2006/relationships/image" Target="../media/image43.png"/><Relationship Id="rId4" Type="http://schemas.openxmlformats.org/officeDocument/2006/relationships/tags" Target="../tags/tag33.xml"/><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2D1F494E-22DD-4A12-9A9C-8044A5309A92}" type="slidenum">
              <a:rPr lang="en-US" altLang="en-US" sz="1200">
                <a:latin typeface="Garamond" pitchFamily="18" charset="0"/>
              </a:rPr>
              <a:pPr algn="r"/>
              <a:t>1</a:t>
            </a:fld>
            <a:endParaRPr lang="en-US" altLang="en-US" sz="1200">
              <a:latin typeface="Garamond" pitchFamily="18" charset="0"/>
            </a:endParaRPr>
          </a:p>
        </p:txBody>
      </p:sp>
      <p:pic>
        <p:nvPicPr>
          <p:cNvPr id="27651" name="Picture 8"/>
          <p:cNvPicPr>
            <a:picLocks noChangeAspect="1" noChangeArrowheads="1"/>
          </p:cNvPicPr>
          <p:nvPr/>
        </p:nvPicPr>
        <p:blipFill>
          <a:blip r:embed="rId3" cstate="print"/>
          <a:srcRect/>
          <a:stretch>
            <a:fillRect/>
          </a:stretch>
        </p:blipFill>
        <p:spPr bwMode="auto">
          <a:xfrm>
            <a:off x="317500" y="146050"/>
            <a:ext cx="1524000" cy="984250"/>
          </a:xfrm>
          <a:prstGeom prst="rect">
            <a:avLst/>
          </a:prstGeom>
          <a:noFill/>
          <a:ln w="9525">
            <a:noFill/>
            <a:miter lim="800000"/>
            <a:headEnd/>
            <a:tailEnd/>
          </a:ln>
        </p:spPr>
      </p:pic>
      <p:sp>
        <p:nvSpPr>
          <p:cNvPr id="27652" name="Text Box 9"/>
          <p:cNvSpPr txBox="1">
            <a:spLocks noChangeArrowheads="1"/>
          </p:cNvSpPr>
          <p:nvPr/>
        </p:nvSpPr>
        <p:spPr bwMode="auto">
          <a:xfrm>
            <a:off x="2497138" y="5726113"/>
            <a:ext cx="184150" cy="366712"/>
          </a:xfrm>
          <a:prstGeom prst="rect">
            <a:avLst/>
          </a:prstGeom>
          <a:noFill/>
          <a:ln w="19050" algn="ctr">
            <a:noFill/>
            <a:miter lim="800000"/>
            <a:headEnd/>
            <a:tailEnd/>
          </a:ln>
        </p:spPr>
        <p:txBody>
          <a:bodyPr wrap="none">
            <a:spAutoFit/>
          </a:bodyPr>
          <a:lstStyle/>
          <a:p>
            <a:pPr algn="ctr"/>
            <a:endParaRPr lang="en-US" dirty="0">
              <a:latin typeface="Arial" pitchFamily="34" charset="0"/>
            </a:endParaRPr>
          </a:p>
        </p:txBody>
      </p:sp>
      <p:pic>
        <p:nvPicPr>
          <p:cNvPr id="27653" name="Picture 12"/>
          <p:cNvPicPr>
            <a:picLocks noChangeAspect="1" noChangeArrowheads="1"/>
          </p:cNvPicPr>
          <p:nvPr/>
        </p:nvPicPr>
        <p:blipFill>
          <a:blip r:embed="rId4" cstate="print"/>
          <a:srcRect t="-1205" r="9756"/>
          <a:stretch>
            <a:fillRect/>
          </a:stretch>
        </p:blipFill>
        <p:spPr bwMode="auto">
          <a:xfrm>
            <a:off x="6096000" y="381000"/>
            <a:ext cx="2819400" cy="533400"/>
          </a:xfrm>
          <a:prstGeom prst="rect">
            <a:avLst/>
          </a:prstGeom>
          <a:noFill/>
          <a:ln w="9525">
            <a:noFill/>
            <a:miter lim="800000"/>
            <a:headEnd/>
            <a:tailEnd/>
          </a:ln>
        </p:spPr>
      </p:pic>
      <p:sp>
        <p:nvSpPr>
          <p:cNvPr id="27654" name="Rectangle 3"/>
          <p:cNvSpPr>
            <a:spLocks noGrp="1" noChangeArrowheads="1"/>
          </p:cNvSpPr>
          <p:nvPr>
            <p:ph type="subTitle" idx="4294967295"/>
          </p:nvPr>
        </p:nvSpPr>
        <p:spPr>
          <a:xfrm>
            <a:off x="1203325" y="3917950"/>
            <a:ext cx="8426450" cy="1752600"/>
          </a:xfrm>
        </p:spPr>
        <p:txBody>
          <a:bodyPr/>
          <a:lstStyle/>
          <a:p>
            <a:pPr marL="0" indent="0">
              <a:lnSpc>
                <a:spcPct val="90000"/>
              </a:lnSpc>
              <a:buFont typeface="Wingdings" pitchFamily="2" charset="2"/>
              <a:buNone/>
            </a:pPr>
            <a:r>
              <a:rPr lang="en-US" sz="2000" i="1" dirty="0" err="1" smtClean="0">
                <a:solidFill>
                  <a:srgbClr val="0000CC"/>
                </a:solidFill>
              </a:rPr>
              <a:t>Morteza</a:t>
            </a:r>
            <a:r>
              <a:rPr lang="en-US" sz="2000" i="1" dirty="0" smtClean="0">
                <a:solidFill>
                  <a:srgbClr val="0000CC"/>
                </a:solidFill>
              </a:rPr>
              <a:t> </a:t>
            </a:r>
            <a:r>
              <a:rPr lang="en-US" sz="2000" i="1" dirty="0" err="1" smtClean="0">
                <a:solidFill>
                  <a:srgbClr val="0000CC"/>
                </a:solidFill>
              </a:rPr>
              <a:t>Mardani</a:t>
            </a:r>
            <a:r>
              <a:rPr lang="en-US" sz="2000" i="1" dirty="0" smtClean="0">
                <a:solidFill>
                  <a:srgbClr val="0000CC"/>
                </a:solidFill>
              </a:rPr>
              <a:t>, Gonzalo </a:t>
            </a:r>
            <a:r>
              <a:rPr lang="en-US" sz="2000" i="1" dirty="0" err="1" smtClean="0">
                <a:solidFill>
                  <a:srgbClr val="0000CC"/>
                </a:solidFill>
              </a:rPr>
              <a:t>Mateos</a:t>
            </a:r>
            <a:r>
              <a:rPr lang="en-US" sz="2000" i="1" dirty="0" smtClean="0">
                <a:solidFill>
                  <a:srgbClr val="0000CC"/>
                </a:solidFill>
              </a:rPr>
              <a:t> and </a:t>
            </a:r>
            <a:r>
              <a:rPr lang="en-US" sz="2000" i="1" dirty="0" err="1" smtClean="0">
                <a:solidFill>
                  <a:srgbClr val="0000CC"/>
                </a:solidFill>
              </a:rPr>
              <a:t>Georgios</a:t>
            </a:r>
            <a:r>
              <a:rPr lang="en-US" sz="2000" i="1" dirty="0" smtClean="0">
                <a:solidFill>
                  <a:srgbClr val="0000CC"/>
                </a:solidFill>
              </a:rPr>
              <a:t> </a:t>
            </a:r>
            <a:r>
              <a:rPr lang="en-US" sz="2000" i="1" dirty="0" err="1" smtClean="0">
                <a:solidFill>
                  <a:srgbClr val="0000CC"/>
                </a:solidFill>
              </a:rPr>
              <a:t>Giannakis</a:t>
            </a:r>
            <a:endParaRPr lang="en-US" sz="2000" i="1" dirty="0" smtClean="0">
              <a:solidFill>
                <a:srgbClr val="0000CC"/>
              </a:solidFill>
            </a:endParaRPr>
          </a:p>
          <a:p>
            <a:pPr marL="0" indent="0">
              <a:lnSpc>
                <a:spcPct val="90000"/>
              </a:lnSpc>
              <a:buFont typeface="Wingdings" pitchFamily="2" charset="2"/>
              <a:buNone/>
            </a:pPr>
            <a:endParaRPr lang="en-US" sz="1000" i="1" dirty="0" smtClean="0">
              <a:solidFill>
                <a:srgbClr val="0000CC"/>
              </a:solidFill>
            </a:endParaRPr>
          </a:p>
          <a:p>
            <a:pPr marL="0" indent="0">
              <a:lnSpc>
                <a:spcPct val="90000"/>
              </a:lnSpc>
              <a:buFont typeface="Wingdings" pitchFamily="2" charset="2"/>
              <a:buNone/>
            </a:pPr>
            <a:r>
              <a:rPr lang="en-US" sz="1800" dirty="0" smtClean="0"/>
              <a:t>ECE Department, University of Minnesota</a:t>
            </a:r>
          </a:p>
          <a:p>
            <a:pPr marL="0" indent="0">
              <a:lnSpc>
                <a:spcPct val="90000"/>
              </a:lnSpc>
              <a:buFont typeface="Wingdings" pitchFamily="2" charset="2"/>
              <a:buNone/>
            </a:pPr>
            <a:endParaRPr lang="en-US" sz="1800" dirty="0" smtClean="0"/>
          </a:p>
          <a:p>
            <a:pPr marL="0" indent="0">
              <a:lnSpc>
                <a:spcPct val="90000"/>
              </a:lnSpc>
              <a:buFont typeface="Wingdings" pitchFamily="2" charset="2"/>
              <a:buNone/>
            </a:pPr>
            <a:r>
              <a:rPr lang="en-US" sz="1800" dirty="0" smtClean="0">
                <a:solidFill>
                  <a:srgbClr val="CC0000"/>
                </a:solidFill>
              </a:rPr>
              <a:t>Acknowledgment</a:t>
            </a:r>
            <a:r>
              <a:rPr lang="en-US" sz="1800" dirty="0" smtClean="0"/>
              <a:t>: </a:t>
            </a:r>
            <a:r>
              <a:rPr lang="en-US" sz="1700" dirty="0" smtClean="0"/>
              <a:t>AFOSR MURI grant no. FA9550-10-1-0567</a:t>
            </a:r>
            <a:endParaRPr lang="en-US" sz="1800" dirty="0" smtClean="0"/>
          </a:p>
          <a:p>
            <a:pPr marL="0" indent="0">
              <a:lnSpc>
                <a:spcPct val="90000"/>
              </a:lnSpc>
              <a:buFont typeface="Wingdings" pitchFamily="2" charset="2"/>
              <a:buNone/>
            </a:pPr>
            <a:endParaRPr lang="en-US" sz="1800" dirty="0" smtClean="0"/>
          </a:p>
        </p:txBody>
      </p:sp>
      <p:sp>
        <p:nvSpPr>
          <p:cNvPr id="27655" name="Text Box 11"/>
          <p:cNvSpPr txBox="1">
            <a:spLocks noChangeArrowheads="1"/>
          </p:cNvSpPr>
          <p:nvPr/>
        </p:nvSpPr>
        <p:spPr bwMode="auto">
          <a:xfrm>
            <a:off x="6602413" y="5638800"/>
            <a:ext cx="2202334" cy="646331"/>
          </a:xfrm>
          <a:prstGeom prst="rect">
            <a:avLst/>
          </a:prstGeom>
          <a:noFill/>
          <a:ln w="9525">
            <a:noFill/>
            <a:miter lim="800000"/>
            <a:headEnd/>
            <a:tailEnd/>
          </a:ln>
        </p:spPr>
        <p:txBody>
          <a:bodyPr wrap="none">
            <a:spAutoFit/>
          </a:bodyPr>
          <a:lstStyle/>
          <a:p>
            <a:r>
              <a:rPr lang="en-US" i="1" dirty="0" smtClean="0">
                <a:solidFill>
                  <a:srgbClr val="0000CC"/>
                </a:solidFill>
                <a:latin typeface="Arial" pitchFamily="34" charset="0"/>
              </a:rPr>
              <a:t>Vancouver, Canada</a:t>
            </a:r>
            <a:endParaRPr lang="en-US" i="1" dirty="0">
              <a:solidFill>
                <a:srgbClr val="0000CC"/>
              </a:solidFill>
              <a:latin typeface="Arial" pitchFamily="34" charset="0"/>
            </a:endParaRPr>
          </a:p>
          <a:p>
            <a:r>
              <a:rPr lang="en-US" i="1" dirty="0" smtClean="0">
                <a:solidFill>
                  <a:srgbClr val="0000CC"/>
                </a:solidFill>
                <a:latin typeface="Arial" pitchFamily="34" charset="0"/>
              </a:rPr>
              <a:t>May 18, 2013</a:t>
            </a:r>
            <a:endParaRPr lang="en-US" i="1" dirty="0">
              <a:solidFill>
                <a:srgbClr val="0000CC"/>
              </a:solidFill>
              <a:latin typeface="Arial" pitchFamily="34" charset="0"/>
            </a:endParaRPr>
          </a:p>
        </p:txBody>
      </p:sp>
      <p:sp>
        <p:nvSpPr>
          <p:cNvPr id="10" name="Rectangle 2"/>
          <p:cNvSpPr>
            <a:spLocks noGrp="1" noChangeArrowheads="1"/>
          </p:cNvSpPr>
          <p:nvPr>
            <p:ph type="ctrTitle"/>
          </p:nvPr>
        </p:nvSpPr>
        <p:spPr>
          <a:xfrm>
            <a:off x="762000" y="1447800"/>
            <a:ext cx="8001000" cy="1752600"/>
          </a:xfrm>
        </p:spPr>
        <p:txBody>
          <a:bodyPr/>
          <a:lstStyle/>
          <a:p>
            <a:pPr eaLnBrk="1" hangingPunct="1"/>
            <a:r>
              <a:rPr lang="en-US" sz="3200" b="1" dirty="0" smtClean="0">
                <a:latin typeface="Arial" charset="0"/>
                <a:cs typeface="Arial" charset="0"/>
              </a:rPr>
              <a:t>Rank Minimization for Subspace Tracking from Incomplete Data</a:t>
            </a:r>
          </a:p>
        </p:txBody>
      </p:sp>
      <p:pic>
        <p:nvPicPr>
          <p:cNvPr id="11" name="Picture 7" descr="C:\Users\morteza\Documents\My Dropbox\Research\onlinematrixcompletion\presentation_icassp2013\icassp_logo.jpg"/>
          <p:cNvPicPr>
            <a:picLocks noChangeAspect="1" noChangeArrowheads="1"/>
          </p:cNvPicPr>
          <p:nvPr/>
        </p:nvPicPr>
        <p:blipFill>
          <a:blip r:embed="rId5" cstate="print"/>
          <a:srcRect/>
          <a:stretch>
            <a:fillRect/>
          </a:stretch>
        </p:blipFill>
        <p:spPr bwMode="auto">
          <a:xfrm>
            <a:off x="533400" y="5791200"/>
            <a:ext cx="3152042" cy="685800"/>
          </a:xfrm>
          <a:prstGeom prst="rect">
            <a:avLst/>
          </a:prstGeom>
          <a:noFill/>
        </p:spPr>
      </p:pic>
    </p:spTree>
  </p:cSld>
  <p:clrMapOvr>
    <a:masterClrMapping/>
  </p:clrMapOvr>
  <p:transition advTm="26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0373CE-485C-44C7-B6DF-C71EFCEC6918}" type="slidenum">
              <a:rPr lang="en-US" altLang="en-US" smtClean="0"/>
              <a:pPr>
                <a:defRPr/>
              </a:pPr>
              <a:t>10</a:t>
            </a:fld>
            <a:endParaRPr lang="en-US" altLang="en-US"/>
          </a:p>
        </p:txBody>
      </p:sp>
      <p:sp>
        <p:nvSpPr>
          <p:cNvPr id="75778"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Convergence</a:t>
            </a:r>
            <a:endParaRPr lang="en-US" sz="4200" dirty="0">
              <a:solidFill>
                <a:srgbClr val="CC0000"/>
              </a:solidFill>
              <a:latin typeface="Arial" charset="0"/>
            </a:endParaRPr>
          </a:p>
        </p:txBody>
      </p:sp>
      <p:sp>
        <p:nvSpPr>
          <p:cNvPr id="75779" name="Rectangle 17"/>
          <p:cNvSpPr>
            <a:spLocks noChangeArrowheads="1"/>
          </p:cNvSpPr>
          <p:nvPr/>
        </p:nvSpPr>
        <p:spPr bwMode="auto">
          <a:xfrm>
            <a:off x="228600" y="5543550"/>
            <a:ext cx="8686800" cy="400050"/>
          </a:xfrm>
          <a:prstGeom prst="rect">
            <a:avLst/>
          </a:prstGeom>
          <a:noFill/>
          <a:ln w="9525">
            <a:noFill/>
            <a:miter lim="800000"/>
            <a:headEnd/>
            <a:tailEnd/>
          </a:ln>
        </p:spPr>
        <p:txBody>
          <a:bodyPr>
            <a:spAutoFit/>
          </a:bodyPr>
          <a:lstStyle/>
          <a:p>
            <a:pPr marL="342900" lvl="1"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              asymptotically converges </a:t>
            </a:r>
            <a:r>
              <a:rPr lang="en-US" altLang="zh-CN" sz="2000" dirty="0">
                <a:latin typeface="Arial" charset="0"/>
                <a:ea typeface="SimSun" pitchFamily="2" charset="-122"/>
              </a:rPr>
              <a:t>to a </a:t>
            </a:r>
            <a:r>
              <a:rPr lang="en-US" altLang="zh-CN" sz="2000" dirty="0" smtClean="0">
                <a:latin typeface="Arial" charset="0"/>
                <a:ea typeface="SimSun" pitchFamily="2" charset="-122"/>
              </a:rPr>
              <a:t>stationary </a:t>
            </a:r>
            <a:r>
              <a:rPr lang="en-US" altLang="zh-CN" sz="2000" dirty="0">
                <a:latin typeface="Arial" charset="0"/>
                <a:ea typeface="SimSun" pitchFamily="2" charset="-122"/>
              </a:rPr>
              <a:t>point of </a:t>
            </a:r>
            <a:r>
              <a:rPr lang="en-US" altLang="zh-CN" sz="2000" dirty="0" smtClean="0">
                <a:latin typeface="Arial" charset="0"/>
                <a:ea typeface="SimSun" pitchFamily="2" charset="-122"/>
              </a:rPr>
              <a:t>batch</a:t>
            </a:r>
            <a:r>
              <a:rPr lang="en-US" altLang="zh-CN" sz="2000" dirty="0" smtClean="0">
                <a:solidFill>
                  <a:srgbClr val="0000CC"/>
                </a:solidFill>
                <a:latin typeface="Arial" charset="0"/>
                <a:ea typeface="SimSun" pitchFamily="2" charset="-122"/>
              </a:rPr>
              <a:t> </a:t>
            </a:r>
            <a:r>
              <a:rPr lang="en-US" altLang="zh-CN" sz="2000" dirty="0">
                <a:solidFill>
                  <a:srgbClr val="0000CC"/>
                </a:solidFill>
                <a:latin typeface="Arial" charset="0"/>
                <a:ea typeface="SimSun" pitchFamily="2" charset="-122"/>
              </a:rPr>
              <a:t>(P2) </a:t>
            </a:r>
          </a:p>
        </p:txBody>
      </p:sp>
      <p:sp>
        <p:nvSpPr>
          <p:cNvPr id="75786" name="Rectangle 27"/>
          <p:cNvSpPr>
            <a:spLocks noChangeArrowheads="1"/>
          </p:cNvSpPr>
          <p:nvPr/>
        </p:nvSpPr>
        <p:spPr bwMode="auto">
          <a:xfrm>
            <a:off x="381000" y="2819400"/>
            <a:ext cx="8229600" cy="25717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thinThick">
            <a:noFill/>
            <a:miter lim="800000"/>
            <a:headEnd/>
            <a:tailEnd/>
          </a:ln>
          <a:effectLst>
            <a:innerShdw dist="50800">
              <a:schemeClr val="bg1"/>
            </a:innerShdw>
          </a:effectLst>
          <a:scene3d>
            <a:camera prst="orthographicFront"/>
            <a:lightRig rig="threePt" dir="t"/>
          </a:scene3d>
          <a:sp3d>
            <a:bevelT/>
          </a:sp3d>
        </p:spPr>
        <p:txBody>
          <a:bodyPr wrap="none" anchor="ctr"/>
          <a:lstStyle/>
          <a:p>
            <a:endParaRPr lang="en-US" dirty="0">
              <a:latin typeface="Arial" pitchFamily="34" charset="0"/>
            </a:endParaRPr>
          </a:p>
        </p:txBody>
      </p:sp>
      <p:sp>
        <p:nvSpPr>
          <p:cNvPr id="75787" name="Rectangle 26"/>
          <p:cNvSpPr>
            <a:spLocks noChangeArrowheads="1"/>
          </p:cNvSpPr>
          <p:nvPr/>
        </p:nvSpPr>
        <p:spPr bwMode="auto">
          <a:xfrm>
            <a:off x="304800" y="2895600"/>
            <a:ext cx="8458200" cy="18288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dirty="0">
                <a:solidFill>
                  <a:srgbClr val="FF0000"/>
                </a:solidFill>
                <a:latin typeface="Arial" charset="0"/>
                <a:ea typeface="SimSun" pitchFamily="2" charset="-122"/>
              </a:rPr>
              <a:t> </a:t>
            </a:r>
            <a:r>
              <a:rPr lang="en-US" altLang="zh-CN" sz="2000" b="1" dirty="0">
                <a:latin typeface="Arial" charset="0"/>
                <a:ea typeface="SimSun" pitchFamily="2" charset="-122"/>
              </a:rPr>
              <a:t>Proposition </a:t>
            </a:r>
            <a:r>
              <a:rPr lang="en-US" altLang="zh-CN" sz="2000" b="1" dirty="0" smtClean="0">
                <a:latin typeface="Arial" charset="0"/>
                <a:ea typeface="SimSun" pitchFamily="2" charset="-122"/>
              </a:rPr>
              <a:t>2</a:t>
            </a:r>
            <a:r>
              <a:rPr lang="en-US" altLang="zh-CN" sz="2000" dirty="0" smtClean="0">
                <a:latin typeface="Arial" charset="0"/>
                <a:ea typeface="SimSun" pitchFamily="2" charset="-122"/>
              </a:rPr>
              <a:t>: </a:t>
            </a:r>
            <a:r>
              <a:rPr lang="en-US" altLang="zh-CN" sz="2000" dirty="0">
                <a:latin typeface="Arial" charset="0"/>
                <a:ea typeface="SimSun" pitchFamily="2" charset="-122"/>
              </a:rPr>
              <a:t>If              and              are </a:t>
            </a:r>
            <a:r>
              <a:rPr lang="en-US" altLang="zh-CN" sz="2000" dirty="0" err="1">
                <a:latin typeface="Arial" charset="0"/>
                <a:ea typeface="SimSun" pitchFamily="2" charset="-122"/>
              </a:rPr>
              <a:t>i.i.d</a:t>
            </a:r>
            <a:r>
              <a:rPr lang="en-US" altLang="zh-CN" sz="2000" dirty="0">
                <a:latin typeface="Arial" charset="0"/>
                <a:ea typeface="SimSun" pitchFamily="2" charset="-122"/>
              </a:rPr>
              <a:t>., and </a:t>
            </a:r>
          </a:p>
          <a:p>
            <a:pPr marL="342900" indent="-342900">
              <a:spcBef>
                <a:spcPct val="20000"/>
              </a:spcBef>
              <a:buClr>
                <a:srgbClr val="0000CC"/>
              </a:buClr>
            </a:pPr>
            <a:r>
              <a:rPr lang="en-US" altLang="zh-CN" sz="2000" dirty="0">
                <a:latin typeface="Arial" charset="0"/>
                <a:ea typeface="SimSun" pitchFamily="2" charset="-122"/>
              </a:rPr>
              <a:t>                          </a:t>
            </a:r>
            <a:r>
              <a:rPr lang="en-US" altLang="zh-CN" sz="2000" dirty="0" smtClean="0">
                <a:latin typeface="Arial" charset="0"/>
                <a:ea typeface="SimSun" pitchFamily="2" charset="-122"/>
              </a:rPr>
              <a:t> </a:t>
            </a:r>
            <a:r>
              <a:rPr lang="en-US" altLang="zh-CN" sz="2000" i="1" dirty="0" smtClean="0">
                <a:latin typeface="Arial" charset="0"/>
                <a:ea typeface="SimSun" pitchFamily="2" charset="-122"/>
              </a:rPr>
              <a:t>c1</a:t>
            </a:r>
            <a:r>
              <a:rPr lang="en-US" altLang="zh-CN" sz="2000" dirty="0">
                <a:latin typeface="Arial" charset="0"/>
                <a:ea typeface="SimSun" pitchFamily="2" charset="-122"/>
              </a:rPr>
              <a:t>)                     is uniformly </a:t>
            </a:r>
            <a:r>
              <a:rPr lang="en-US" altLang="zh-CN" sz="2000" dirty="0" smtClean="0">
                <a:latin typeface="Arial" charset="0"/>
                <a:ea typeface="SimSun" pitchFamily="2" charset="-122"/>
              </a:rPr>
              <a:t>bounded;</a:t>
            </a:r>
            <a:endParaRPr lang="en-US" altLang="zh-CN" sz="2000" dirty="0">
              <a:latin typeface="Arial" charset="0"/>
              <a:ea typeface="SimSun" pitchFamily="2" charset="-122"/>
            </a:endParaRPr>
          </a:p>
          <a:p>
            <a:pPr marL="342900" indent="-342900">
              <a:spcBef>
                <a:spcPct val="20000"/>
              </a:spcBef>
              <a:buClr>
                <a:srgbClr val="0000CC"/>
              </a:buClr>
            </a:pPr>
            <a:r>
              <a:rPr lang="en-US" altLang="zh-CN" sz="2000" dirty="0">
                <a:latin typeface="Arial" charset="0"/>
                <a:ea typeface="SimSun" pitchFamily="2" charset="-122"/>
              </a:rPr>
              <a:t>                          </a:t>
            </a:r>
            <a:r>
              <a:rPr lang="en-US" altLang="zh-CN" sz="2000" dirty="0" smtClean="0">
                <a:latin typeface="Arial" charset="0"/>
                <a:ea typeface="SimSun" pitchFamily="2" charset="-122"/>
              </a:rPr>
              <a:t> </a:t>
            </a:r>
            <a:r>
              <a:rPr lang="en-US" altLang="zh-CN" sz="2000" i="1" dirty="0" smtClean="0">
                <a:latin typeface="Arial" charset="0"/>
                <a:ea typeface="SimSun" pitchFamily="2" charset="-122"/>
              </a:rPr>
              <a:t>c2</a:t>
            </a:r>
            <a:r>
              <a:rPr lang="en-US" altLang="zh-CN" sz="2000" dirty="0">
                <a:latin typeface="Arial" charset="0"/>
                <a:ea typeface="SimSun" pitchFamily="2" charset="-122"/>
              </a:rPr>
              <a:t>)                is in a compact </a:t>
            </a:r>
            <a:r>
              <a:rPr lang="en-US" altLang="zh-CN" sz="2000" dirty="0" smtClean="0">
                <a:latin typeface="Arial" charset="0"/>
                <a:ea typeface="SimSun" pitchFamily="2" charset="-122"/>
              </a:rPr>
              <a:t>set; and </a:t>
            </a:r>
            <a:endParaRPr lang="en-US" altLang="zh-CN" sz="2000" dirty="0">
              <a:latin typeface="Arial" charset="0"/>
              <a:ea typeface="SimSun" pitchFamily="2" charset="-122"/>
            </a:endParaRPr>
          </a:p>
          <a:p>
            <a:pPr marL="342900" indent="-342900">
              <a:spcBef>
                <a:spcPct val="20000"/>
              </a:spcBef>
              <a:buClr>
                <a:srgbClr val="0000CC"/>
              </a:buClr>
            </a:pPr>
            <a:r>
              <a:rPr lang="en-US" altLang="zh-CN" sz="2000" i="1" dirty="0" smtClean="0">
                <a:latin typeface="Arial" charset="0"/>
                <a:ea typeface="SimSun" pitchFamily="2" charset="-122"/>
              </a:rPr>
              <a:t>                           c3</a:t>
            </a:r>
            <a:r>
              <a:rPr lang="en-US" altLang="zh-CN" sz="2000" dirty="0" smtClean="0">
                <a:latin typeface="Arial" charset="0"/>
                <a:ea typeface="SimSun" pitchFamily="2" charset="-122"/>
              </a:rPr>
              <a:t>) </a:t>
            </a:r>
            <a:r>
              <a:rPr lang="en-US" altLang="zh-CN" sz="2000" i="1" dirty="0" smtClean="0">
                <a:latin typeface="Arial" charset="0"/>
                <a:ea typeface="SimSun" pitchFamily="2" charset="-122"/>
              </a:rPr>
              <a:t>          </a:t>
            </a:r>
            <a:r>
              <a:rPr lang="en-US" altLang="zh-CN" sz="2000" dirty="0" smtClean="0">
                <a:latin typeface="Arial" charset="0"/>
                <a:ea typeface="SimSun" pitchFamily="2" charset="-122"/>
              </a:rPr>
              <a:t>is </a:t>
            </a:r>
            <a:r>
              <a:rPr lang="en-US" altLang="zh-CN" sz="2000" dirty="0">
                <a:latin typeface="Arial" charset="0"/>
                <a:ea typeface="SimSun" pitchFamily="2" charset="-122"/>
              </a:rPr>
              <a:t>strongly convex </a:t>
            </a:r>
            <a:r>
              <a:rPr lang="en-US" altLang="zh-CN" sz="2000" dirty="0" err="1" smtClean="0">
                <a:latin typeface="Arial" charset="0"/>
                <a:ea typeface="SimSun" pitchFamily="2" charset="-122"/>
              </a:rPr>
              <a:t>w.r.t</a:t>
            </a:r>
            <a:r>
              <a:rPr lang="en-US" altLang="zh-CN" sz="2000" dirty="0">
                <a:latin typeface="Arial" charset="0"/>
                <a:ea typeface="SimSun" pitchFamily="2" charset="-122"/>
              </a:rPr>
              <a:t>.</a:t>
            </a:r>
            <a:r>
              <a:rPr lang="en-US" altLang="zh-CN" sz="2000" dirty="0" smtClean="0">
                <a:latin typeface="Arial" charset="0"/>
                <a:ea typeface="SimSun" pitchFamily="2" charset="-122"/>
              </a:rPr>
              <a:t> </a:t>
            </a:r>
            <a:endParaRPr lang="en-US" altLang="zh-CN" sz="2000" dirty="0">
              <a:latin typeface="Arial" charset="0"/>
              <a:ea typeface="SimSun" pitchFamily="2" charset="-122"/>
            </a:endParaRPr>
          </a:p>
          <a:p>
            <a:pPr marL="342900" indent="-342900">
              <a:spcBef>
                <a:spcPct val="20000"/>
              </a:spcBef>
              <a:buClr>
                <a:srgbClr val="0000CC"/>
              </a:buClr>
            </a:pPr>
            <a:r>
              <a:rPr lang="en-US" altLang="zh-CN" sz="2000" dirty="0">
                <a:latin typeface="Arial" charset="0"/>
                <a:ea typeface="SimSun" pitchFamily="2" charset="-122"/>
              </a:rPr>
              <a:t>                          </a:t>
            </a:r>
            <a:r>
              <a:rPr lang="en-US" altLang="zh-CN" sz="2000" dirty="0" smtClean="0">
                <a:latin typeface="Arial" charset="0"/>
                <a:ea typeface="SimSun" pitchFamily="2" charset="-122"/>
              </a:rPr>
              <a:t>        hold</a:t>
            </a:r>
            <a:r>
              <a:rPr lang="en-US" altLang="zh-CN" sz="2000" dirty="0" smtClean="0">
                <a:latin typeface="Arial" charset="0"/>
                <a:ea typeface="SimSun" pitchFamily="2" charset="-122"/>
              </a:rPr>
              <a:t>, then almost surely (a. s.)</a:t>
            </a:r>
            <a:endParaRPr lang="en-US" altLang="zh-CN" sz="2000" dirty="0">
              <a:latin typeface="Arial" charset="0"/>
              <a:ea typeface="SimSun" pitchFamily="2" charset="-122"/>
            </a:endParaRPr>
          </a:p>
          <a:p>
            <a:pPr marL="342900" indent="-342900">
              <a:spcBef>
                <a:spcPct val="20000"/>
              </a:spcBef>
              <a:buClr>
                <a:srgbClr val="0000CC"/>
              </a:buClr>
            </a:pPr>
            <a:endParaRPr lang="en-US" altLang="zh-CN" sz="2000" dirty="0">
              <a:latin typeface="Arial" charset="0"/>
              <a:ea typeface="SimSun" pitchFamily="2" charset="-122"/>
            </a:endParaRPr>
          </a:p>
        </p:txBody>
      </p:sp>
      <p:pic>
        <p:nvPicPr>
          <p:cNvPr id="15" name="Picture 14" descr="addin_tmp.png"/>
          <p:cNvPicPr>
            <a:picLocks noChangeAspect="1"/>
          </p:cNvPicPr>
          <p:nvPr>
            <p:custDataLst>
              <p:tags r:id="rId1"/>
            </p:custDataLst>
          </p:nvPr>
        </p:nvPicPr>
        <p:blipFill>
          <a:blip r:embed="rId14" cstate="print"/>
          <a:stretch>
            <a:fillRect/>
          </a:stretch>
        </p:blipFill>
        <p:spPr>
          <a:xfrm>
            <a:off x="2441156" y="2971451"/>
            <a:ext cx="778293" cy="248905"/>
          </a:xfrm>
          <a:prstGeom prst="rect">
            <a:avLst/>
          </a:prstGeom>
        </p:spPr>
      </p:pic>
      <p:pic>
        <p:nvPicPr>
          <p:cNvPr id="75789" name="Picture 30" descr="addin_tmp.png"/>
          <p:cNvPicPr>
            <a:picLocks noChangeAspect="1"/>
          </p:cNvPicPr>
          <p:nvPr>
            <p:custDataLst>
              <p:tags r:id="rId2"/>
            </p:custDataLst>
          </p:nvPr>
        </p:nvPicPr>
        <p:blipFill>
          <a:blip r:embed="rId15" cstate="print"/>
          <a:srcRect/>
          <a:stretch>
            <a:fillRect/>
          </a:stretch>
        </p:blipFill>
        <p:spPr bwMode="auto">
          <a:xfrm>
            <a:off x="3842186" y="2968516"/>
            <a:ext cx="794385" cy="255270"/>
          </a:xfrm>
          <a:prstGeom prst="rect">
            <a:avLst/>
          </a:prstGeom>
          <a:noFill/>
          <a:ln w="9525">
            <a:noFill/>
            <a:miter lim="800000"/>
            <a:headEnd/>
            <a:tailEnd/>
          </a:ln>
        </p:spPr>
      </p:pic>
      <p:pic>
        <p:nvPicPr>
          <p:cNvPr id="27" name="Picture 26" descr="addin_tmp.png"/>
          <p:cNvPicPr>
            <a:picLocks noChangeAspect="1"/>
          </p:cNvPicPr>
          <p:nvPr>
            <p:custDataLst>
              <p:tags r:id="rId3"/>
            </p:custDataLst>
          </p:nvPr>
        </p:nvPicPr>
        <p:blipFill>
          <a:blip r:embed="rId16" cstate="print"/>
          <a:stretch>
            <a:fillRect/>
          </a:stretch>
        </p:blipFill>
        <p:spPr>
          <a:xfrm>
            <a:off x="3200400" y="4953000"/>
            <a:ext cx="2819400" cy="264495"/>
          </a:xfrm>
          <a:prstGeom prst="rect">
            <a:avLst/>
          </a:prstGeom>
        </p:spPr>
      </p:pic>
      <p:pic>
        <p:nvPicPr>
          <p:cNvPr id="16" name="Picture 15" descr="addin_tmp.png"/>
          <p:cNvPicPr>
            <a:picLocks noChangeAspect="1"/>
          </p:cNvPicPr>
          <p:nvPr>
            <p:custDataLst>
              <p:tags r:id="rId4"/>
            </p:custDataLst>
          </p:nvPr>
        </p:nvPicPr>
        <p:blipFill>
          <a:blip r:embed="rId17" cstate="print"/>
          <a:stretch>
            <a:fillRect/>
          </a:stretch>
        </p:blipFill>
        <p:spPr>
          <a:xfrm>
            <a:off x="2741820" y="3324393"/>
            <a:ext cx="1251060" cy="257459"/>
          </a:xfrm>
          <a:prstGeom prst="rect">
            <a:avLst/>
          </a:prstGeom>
        </p:spPr>
      </p:pic>
      <p:pic>
        <p:nvPicPr>
          <p:cNvPr id="75785" name="Picture 35" descr="addin_tmp.png"/>
          <p:cNvPicPr>
            <a:picLocks noChangeAspect="1"/>
          </p:cNvPicPr>
          <p:nvPr>
            <p:custDataLst>
              <p:tags r:id="rId5"/>
            </p:custDataLst>
          </p:nvPr>
        </p:nvPicPr>
        <p:blipFill>
          <a:blip r:embed="rId18" cstate="print"/>
          <a:srcRect/>
          <a:stretch>
            <a:fillRect/>
          </a:stretch>
        </p:blipFill>
        <p:spPr bwMode="auto">
          <a:xfrm>
            <a:off x="2682240" y="3707855"/>
            <a:ext cx="958215" cy="257175"/>
          </a:xfrm>
          <a:prstGeom prst="rect">
            <a:avLst/>
          </a:prstGeom>
          <a:noFill/>
          <a:ln w="9525">
            <a:noFill/>
            <a:miter lim="800000"/>
            <a:headEnd/>
            <a:tailEnd/>
          </a:ln>
        </p:spPr>
      </p:pic>
      <p:pic>
        <p:nvPicPr>
          <p:cNvPr id="75781" name="Picture 38" descr="addin_tmp.png"/>
          <p:cNvPicPr>
            <a:picLocks noChangeAspect="1"/>
          </p:cNvPicPr>
          <p:nvPr>
            <p:custDataLst>
              <p:tags r:id="rId6"/>
            </p:custDataLst>
          </p:nvPr>
        </p:nvPicPr>
        <p:blipFill>
          <a:blip r:embed="rId18" cstate="print"/>
          <a:srcRect/>
          <a:stretch>
            <a:fillRect/>
          </a:stretch>
        </p:blipFill>
        <p:spPr bwMode="auto">
          <a:xfrm>
            <a:off x="590550" y="5629275"/>
            <a:ext cx="958850" cy="257175"/>
          </a:xfrm>
          <a:prstGeom prst="rect">
            <a:avLst/>
          </a:prstGeom>
          <a:noFill/>
          <a:ln w="9525">
            <a:noFill/>
            <a:miter lim="800000"/>
            <a:headEnd/>
            <a:tailEnd/>
          </a:ln>
        </p:spPr>
      </p:pic>
      <p:pic>
        <p:nvPicPr>
          <p:cNvPr id="26" name="Picture 25" descr="addin_tmp.png"/>
          <p:cNvPicPr>
            <a:picLocks noChangeAspect="1"/>
          </p:cNvPicPr>
          <p:nvPr>
            <p:custDataLst>
              <p:tags r:id="rId7"/>
            </p:custDataLst>
          </p:nvPr>
        </p:nvPicPr>
        <p:blipFill>
          <a:blip r:embed="rId19" cstate="print"/>
          <a:stretch>
            <a:fillRect/>
          </a:stretch>
        </p:blipFill>
        <p:spPr>
          <a:xfrm>
            <a:off x="1905000" y="1992461"/>
            <a:ext cx="5029200" cy="598339"/>
          </a:xfrm>
          <a:prstGeom prst="rect">
            <a:avLst/>
          </a:prstGeom>
        </p:spPr>
      </p:pic>
      <p:sp>
        <p:nvSpPr>
          <p:cNvPr id="18" name="Rectangle 17"/>
          <p:cNvSpPr>
            <a:spLocks noChangeArrowheads="1"/>
          </p:cNvSpPr>
          <p:nvPr/>
        </p:nvSpPr>
        <p:spPr bwMode="auto">
          <a:xfrm>
            <a:off x="533400" y="1143000"/>
            <a:ext cx="8686800" cy="400050"/>
          </a:xfrm>
          <a:prstGeom prst="rect">
            <a:avLst/>
          </a:prstGeom>
          <a:noFill/>
          <a:ln w="9525">
            <a:noFill/>
            <a:miter lim="800000"/>
            <a:headEnd/>
            <a:tailEnd/>
          </a:ln>
        </p:spPr>
        <p:txBody>
          <a:bodyPr>
            <a:spAutoFit/>
          </a:bodyPr>
          <a:lstStyle/>
          <a:p>
            <a:pPr marL="342900" lvl="1" indent="-342900">
              <a:spcBef>
                <a:spcPct val="20000"/>
              </a:spcBef>
              <a:buClr>
                <a:srgbClr val="0000CC"/>
              </a:buClr>
            </a:pPr>
            <a:r>
              <a:rPr lang="en-US" altLang="zh-CN" sz="2000" dirty="0" smtClean="0">
                <a:solidFill>
                  <a:srgbClr val="0000CC"/>
                </a:solidFill>
                <a:latin typeface="Arial" charset="0"/>
                <a:ea typeface="SimSun" pitchFamily="2" charset="-122"/>
              </a:rPr>
              <a:t>As1)</a:t>
            </a:r>
            <a:r>
              <a:rPr lang="en-US" altLang="zh-CN" sz="2000" dirty="0" smtClean="0">
                <a:latin typeface="Arial" charset="0"/>
                <a:ea typeface="SimSun" pitchFamily="2" charset="-122"/>
              </a:rPr>
              <a:t> Invariant subspace                               and </a:t>
            </a:r>
            <a:endParaRPr lang="en-US" altLang="zh-CN" sz="2000" dirty="0">
              <a:latin typeface="Arial" charset="0"/>
              <a:ea typeface="SimSun" pitchFamily="2" charset="-122"/>
            </a:endParaRPr>
          </a:p>
        </p:txBody>
      </p:sp>
      <p:pic>
        <p:nvPicPr>
          <p:cNvPr id="24" name="Picture 23" descr="addin_tmp.png"/>
          <p:cNvPicPr>
            <a:picLocks noChangeAspect="1"/>
          </p:cNvPicPr>
          <p:nvPr>
            <p:custDataLst>
              <p:tags r:id="rId8"/>
            </p:custDataLst>
          </p:nvPr>
        </p:nvPicPr>
        <p:blipFill>
          <a:blip r:embed="rId20" cstate="print"/>
          <a:stretch>
            <a:fillRect/>
          </a:stretch>
        </p:blipFill>
        <p:spPr>
          <a:xfrm>
            <a:off x="3398519" y="1256805"/>
            <a:ext cx="2011681" cy="214199"/>
          </a:xfrm>
          <a:prstGeom prst="rect">
            <a:avLst/>
          </a:prstGeom>
        </p:spPr>
      </p:pic>
      <p:sp>
        <p:nvSpPr>
          <p:cNvPr id="21" name="Rectangle 20"/>
          <p:cNvSpPr>
            <a:spLocks noChangeArrowheads="1"/>
          </p:cNvSpPr>
          <p:nvPr/>
        </p:nvSpPr>
        <p:spPr bwMode="auto">
          <a:xfrm>
            <a:off x="228600" y="1504950"/>
            <a:ext cx="8686800" cy="400050"/>
          </a:xfrm>
          <a:prstGeom prst="rect">
            <a:avLst/>
          </a:prstGeom>
          <a:noFill/>
          <a:ln w="9525">
            <a:noFill/>
            <a:miter lim="800000"/>
            <a:headEnd/>
            <a:tailEnd/>
          </a:ln>
        </p:spPr>
        <p:txBody>
          <a:bodyPr>
            <a:spAutoFit/>
          </a:bodyPr>
          <a:lstStyle/>
          <a:p>
            <a:pPr marL="342900" lvl="1" indent="-342900">
              <a:spcBef>
                <a:spcPct val="20000"/>
              </a:spcBef>
              <a:buClr>
                <a:srgbClr val="0000CC"/>
              </a:buClr>
            </a:pPr>
            <a:r>
              <a:rPr lang="en-US" altLang="zh-CN" sz="2000" dirty="0" smtClean="0">
                <a:latin typeface="Arial" charset="0"/>
                <a:ea typeface="SimSun" pitchFamily="2" charset="-122"/>
              </a:rPr>
              <a:t>     </a:t>
            </a:r>
            <a:r>
              <a:rPr lang="en-US" altLang="zh-CN" sz="2000" dirty="0" smtClean="0">
                <a:solidFill>
                  <a:srgbClr val="0000CC"/>
                </a:solidFill>
                <a:latin typeface="Arial" charset="0"/>
                <a:ea typeface="SimSun" pitchFamily="2" charset="-122"/>
              </a:rPr>
              <a:t>As2)</a:t>
            </a:r>
            <a:r>
              <a:rPr lang="en-US" altLang="zh-CN" sz="2000" dirty="0" smtClean="0">
                <a:latin typeface="Arial" charset="0"/>
                <a:ea typeface="SimSun" pitchFamily="2" charset="-122"/>
              </a:rPr>
              <a:t> Infinite memory </a:t>
            </a:r>
            <a:r>
              <a:rPr lang="el-GR" altLang="zh-CN" sz="2000" i="1" dirty="0" smtClean="0">
                <a:latin typeface="Times New Roman"/>
                <a:ea typeface="SimSun" pitchFamily="2" charset="-122"/>
                <a:cs typeface="Times New Roman"/>
              </a:rPr>
              <a:t>β</a:t>
            </a:r>
            <a:r>
              <a:rPr lang="en-US" altLang="zh-CN" sz="2000" i="1" dirty="0" smtClean="0">
                <a:latin typeface="Times New Roman"/>
                <a:ea typeface="SimSun" pitchFamily="2" charset="-122"/>
                <a:cs typeface="Times New Roman"/>
              </a:rPr>
              <a:t> </a:t>
            </a:r>
            <a:r>
              <a:rPr lang="en-US" altLang="zh-CN" sz="2000" dirty="0" smtClean="0">
                <a:latin typeface="Times New Roman"/>
                <a:ea typeface="SimSun" pitchFamily="2" charset="-122"/>
                <a:cs typeface="Times New Roman"/>
              </a:rPr>
              <a:t>= 1</a:t>
            </a:r>
            <a:r>
              <a:rPr lang="en-US" altLang="zh-CN" sz="2000" dirty="0" smtClean="0">
                <a:latin typeface="Arial" charset="0"/>
                <a:ea typeface="SimSun" pitchFamily="2" charset="-122"/>
              </a:rPr>
              <a:t> </a:t>
            </a:r>
            <a:endParaRPr lang="en-US" altLang="zh-CN" sz="2000" dirty="0">
              <a:latin typeface="Arial" charset="0"/>
              <a:ea typeface="SimSun" pitchFamily="2" charset="-122"/>
            </a:endParaRPr>
          </a:p>
        </p:txBody>
      </p:sp>
      <p:pic>
        <p:nvPicPr>
          <p:cNvPr id="25" name="Picture 24" descr="addin_tmp.png"/>
          <p:cNvPicPr>
            <a:picLocks noChangeAspect="1"/>
          </p:cNvPicPr>
          <p:nvPr>
            <p:custDataLst>
              <p:tags r:id="rId9"/>
            </p:custDataLst>
          </p:nvPr>
        </p:nvPicPr>
        <p:blipFill>
          <a:blip r:embed="rId21" cstate="print"/>
          <a:stretch>
            <a:fillRect/>
          </a:stretch>
        </p:blipFill>
        <p:spPr>
          <a:xfrm>
            <a:off x="6019800" y="1249680"/>
            <a:ext cx="2057400" cy="223386"/>
          </a:xfrm>
          <a:prstGeom prst="rect">
            <a:avLst/>
          </a:prstGeom>
        </p:spPr>
      </p:pic>
      <p:pic>
        <p:nvPicPr>
          <p:cNvPr id="29" name="Picture 28" descr="addin_tmp.png"/>
          <p:cNvPicPr>
            <a:picLocks noChangeAspect="1"/>
          </p:cNvPicPr>
          <p:nvPr>
            <p:custDataLst>
              <p:tags r:id="rId10"/>
            </p:custDataLst>
          </p:nvPr>
        </p:nvPicPr>
        <p:blipFill>
          <a:blip r:embed="rId22" cstate="print"/>
          <a:stretch>
            <a:fillRect/>
          </a:stretch>
        </p:blipFill>
        <p:spPr>
          <a:xfrm>
            <a:off x="2743200" y="4114800"/>
            <a:ext cx="544205" cy="228600"/>
          </a:xfrm>
          <a:prstGeom prst="rect">
            <a:avLst/>
          </a:prstGeom>
        </p:spPr>
      </p:pic>
      <p:pic>
        <p:nvPicPr>
          <p:cNvPr id="30" name="Picture 29" descr="addin_tmp.png"/>
          <p:cNvPicPr>
            <a:picLocks noChangeAspect="1"/>
          </p:cNvPicPr>
          <p:nvPr>
            <p:custDataLst>
              <p:tags r:id="rId11"/>
            </p:custDataLst>
          </p:nvPr>
        </p:nvPicPr>
        <p:blipFill>
          <a:blip r:embed="rId23" cstate="print"/>
          <a:stretch>
            <a:fillRect/>
          </a:stretch>
        </p:blipFill>
        <p:spPr>
          <a:xfrm>
            <a:off x="6115845" y="4145280"/>
            <a:ext cx="132555" cy="1505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a:xfrm>
            <a:off x="6553200" y="6248400"/>
            <a:ext cx="2133600" cy="457200"/>
          </a:xfrm>
          <a:noFill/>
        </p:spPr>
        <p:txBody>
          <a:bodyPr/>
          <a:lstStyle/>
          <a:p>
            <a:fld id="{07FF7F07-BA54-448A-9EE7-1B07879916BC}" type="slidenum">
              <a:rPr lang="en-US" altLang="en-US" smtClean="0">
                <a:latin typeface="Arial" charset="0"/>
                <a:cs typeface="Arial" charset="0"/>
              </a:rPr>
              <a:pPr/>
              <a:t>11</a:t>
            </a:fld>
            <a:endParaRPr lang="en-US" altLang="en-US" smtClean="0">
              <a:latin typeface="Arial" charset="0"/>
              <a:cs typeface="Arial" charset="0"/>
            </a:endParaRPr>
          </a:p>
        </p:txBody>
      </p:sp>
      <p:sp>
        <p:nvSpPr>
          <p:cNvPr id="49154"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BB22F9ED-E352-4907-BAB1-AF78AC688169}" type="slidenum">
              <a:rPr lang="en-US" altLang="en-US" sz="1200">
                <a:latin typeface="Arial" charset="0"/>
                <a:cs typeface="Arial" charset="0"/>
              </a:rPr>
              <a:pPr algn="r"/>
              <a:t>11</a:t>
            </a:fld>
            <a:endParaRPr lang="en-US" altLang="en-US" sz="1200">
              <a:latin typeface="Arial" charset="0"/>
              <a:cs typeface="Arial" charset="0"/>
            </a:endParaRPr>
          </a:p>
        </p:txBody>
      </p:sp>
      <p:sp>
        <p:nvSpPr>
          <p:cNvPr id="49155" name="Rectangle 2"/>
          <p:cNvSpPr>
            <a:spLocks noGrp="1" noChangeArrowheads="1"/>
          </p:cNvSpPr>
          <p:nvPr>
            <p:ph type="title" idx="4294967295"/>
          </p:nvPr>
        </p:nvSpPr>
        <p:spPr>
          <a:xfrm>
            <a:off x="457200" y="277813"/>
            <a:ext cx="8686800" cy="788987"/>
          </a:xfrm>
        </p:spPr>
        <p:txBody>
          <a:bodyPr/>
          <a:lstStyle/>
          <a:p>
            <a:pPr eaLnBrk="1" hangingPunct="1"/>
            <a:r>
              <a:rPr lang="en-US" smtClean="0">
                <a:cs typeface="Arial" charset="0"/>
              </a:rPr>
              <a:t>Optimality</a:t>
            </a:r>
          </a:p>
        </p:txBody>
      </p:sp>
      <p:sp>
        <p:nvSpPr>
          <p:cNvPr id="12" name="Rectangle 11"/>
          <p:cNvSpPr/>
          <p:nvPr/>
        </p:nvSpPr>
        <p:spPr>
          <a:xfrm>
            <a:off x="152400" y="1295400"/>
            <a:ext cx="8534400" cy="1508105"/>
          </a:xfrm>
          <a:prstGeom prst="rect">
            <a:avLst/>
          </a:prstGeom>
        </p:spPr>
        <p:txBody>
          <a:bodyPr wrap="square">
            <a:spAutoFit/>
          </a:bodyPr>
          <a:lstStyle/>
          <a:p>
            <a:pPr marL="342900" indent="-342900">
              <a:spcBef>
                <a:spcPct val="20000"/>
              </a:spcBef>
              <a:buClr>
                <a:srgbClr val="0000CC"/>
              </a:buClr>
            </a:pPr>
            <a:r>
              <a:rPr lang="en-US" altLang="zh-CN" sz="2000" b="1" dirty="0" smtClean="0">
                <a:solidFill>
                  <a:srgbClr val="C00000"/>
                </a:solidFill>
                <a:latin typeface="Arial" charset="0"/>
                <a:ea typeface="宋体" charset="-122"/>
                <a:cs typeface="Arial" charset="0"/>
              </a:rPr>
              <a:t>Q: </a:t>
            </a:r>
            <a:r>
              <a:rPr lang="en-US" altLang="zh-CN" sz="2000" dirty="0" smtClean="0">
                <a:latin typeface="Arial" charset="0"/>
                <a:ea typeface="宋体" charset="-122"/>
                <a:cs typeface="Arial" charset="0"/>
              </a:rPr>
              <a:t>Given the learned subspace     and the corresponding    </a:t>
            </a:r>
          </a:p>
          <a:p>
            <a:pPr marL="342900" indent="-342900">
              <a:spcBef>
                <a:spcPct val="20000"/>
              </a:spcBef>
              <a:buClr>
                <a:srgbClr val="0000CC"/>
              </a:buClr>
            </a:pPr>
            <a:r>
              <a:rPr lang="en-US" altLang="zh-CN" sz="2000" dirty="0" smtClean="0">
                <a:latin typeface="Arial" charset="0"/>
                <a:ea typeface="宋体" charset="-122"/>
                <a:cs typeface="Arial" charset="0"/>
              </a:rPr>
              <a:t>    </a:t>
            </a:r>
          </a:p>
          <a:p>
            <a:pPr marL="342900" indent="-342900">
              <a:spcBef>
                <a:spcPct val="20000"/>
              </a:spcBef>
              <a:buClr>
                <a:srgbClr val="0000CC"/>
              </a:buClr>
            </a:pPr>
            <a:endParaRPr lang="en-US" altLang="zh-CN" sz="2000" dirty="0" smtClean="0">
              <a:latin typeface="Arial" charset="0"/>
              <a:ea typeface="宋体" charset="-122"/>
              <a:cs typeface="Arial" charset="0"/>
            </a:endParaRPr>
          </a:p>
          <a:p>
            <a:pPr marL="342900" indent="-342900">
              <a:spcBef>
                <a:spcPct val="20000"/>
              </a:spcBef>
              <a:buClr>
                <a:srgbClr val="0000CC"/>
              </a:buClr>
            </a:pPr>
            <a:r>
              <a:rPr lang="en-US" altLang="zh-CN" sz="2000" dirty="0" smtClean="0">
                <a:latin typeface="Arial" charset="0"/>
                <a:ea typeface="宋体" charset="-122"/>
                <a:cs typeface="Arial" charset="0"/>
              </a:rPr>
              <a:t>     is                an optimal solution </a:t>
            </a:r>
            <a:r>
              <a:rPr lang="en-US" altLang="zh-CN" sz="2000" dirty="0" smtClean="0">
                <a:latin typeface="Arial" charset="0"/>
                <a:ea typeface="宋体" charset="-122"/>
                <a:cs typeface="Arial" charset="0"/>
              </a:rPr>
              <a:t>of </a:t>
            </a:r>
            <a:r>
              <a:rPr lang="en-US" altLang="zh-CN" sz="2000" dirty="0" smtClean="0">
                <a:solidFill>
                  <a:srgbClr val="0000CC"/>
                </a:solidFill>
                <a:latin typeface="Arial" charset="0"/>
                <a:ea typeface="宋体" charset="-122"/>
                <a:cs typeface="Arial" charset="0"/>
              </a:rPr>
              <a:t>(P1)</a:t>
            </a:r>
            <a:r>
              <a:rPr lang="en-US" altLang="zh-CN" sz="2000" dirty="0" smtClean="0">
                <a:latin typeface="Arial" charset="0"/>
                <a:ea typeface="宋体" charset="-122"/>
                <a:cs typeface="Arial" charset="0"/>
              </a:rPr>
              <a:t>?</a:t>
            </a:r>
            <a:endParaRPr lang="en-US" altLang="zh-CN" sz="2000" dirty="0">
              <a:latin typeface="Arial" charset="0"/>
              <a:ea typeface="宋体" charset="-122"/>
              <a:cs typeface="Arial" charset="0"/>
            </a:endParaRPr>
          </a:p>
        </p:txBody>
      </p:sp>
      <p:pic>
        <p:nvPicPr>
          <p:cNvPr id="23" name="Picture 22" descr="addin_tmp.png"/>
          <p:cNvPicPr>
            <a:picLocks noChangeAspect="1"/>
          </p:cNvPicPr>
          <p:nvPr>
            <p:custDataLst>
              <p:tags r:id="rId1"/>
            </p:custDataLst>
          </p:nvPr>
        </p:nvPicPr>
        <p:blipFill>
          <a:blip r:embed="rId11" cstate="print"/>
          <a:stretch>
            <a:fillRect/>
          </a:stretch>
        </p:blipFill>
        <p:spPr>
          <a:xfrm>
            <a:off x="3840480" y="1386840"/>
            <a:ext cx="147477" cy="205740"/>
          </a:xfrm>
          <a:prstGeom prst="rect">
            <a:avLst/>
          </a:prstGeom>
        </p:spPr>
      </p:pic>
      <p:pic>
        <p:nvPicPr>
          <p:cNvPr id="20" name="Picture 19" descr="addin_tmp.png"/>
          <p:cNvPicPr>
            <a:picLocks noChangeAspect="1"/>
          </p:cNvPicPr>
          <p:nvPr>
            <p:custDataLst>
              <p:tags r:id="rId2"/>
            </p:custDataLst>
          </p:nvPr>
        </p:nvPicPr>
        <p:blipFill>
          <a:blip r:embed="rId12" cstate="print"/>
          <a:stretch>
            <a:fillRect/>
          </a:stretch>
        </p:blipFill>
        <p:spPr>
          <a:xfrm>
            <a:off x="3048000" y="1844039"/>
            <a:ext cx="2560321" cy="402182"/>
          </a:xfrm>
          <a:prstGeom prst="rect">
            <a:avLst/>
          </a:prstGeom>
        </p:spPr>
      </p:pic>
      <p:pic>
        <p:nvPicPr>
          <p:cNvPr id="26" name="Picture 25" descr="addin_tmp.png"/>
          <p:cNvPicPr>
            <a:picLocks noChangeAspect="1"/>
          </p:cNvPicPr>
          <p:nvPr>
            <p:custDataLst>
              <p:tags r:id="rId3"/>
            </p:custDataLst>
          </p:nvPr>
        </p:nvPicPr>
        <p:blipFill>
          <a:blip r:embed="rId13" cstate="print"/>
          <a:stretch>
            <a:fillRect/>
          </a:stretch>
        </p:blipFill>
        <p:spPr>
          <a:xfrm>
            <a:off x="822960" y="2484120"/>
            <a:ext cx="974812" cy="259080"/>
          </a:xfrm>
          <a:prstGeom prst="rect">
            <a:avLst/>
          </a:prstGeom>
        </p:spPr>
      </p:pic>
      <p:grpSp>
        <p:nvGrpSpPr>
          <p:cNvPr id="31" name="Group 30"/>
          <p:cNvGrpSpPr/>
          <p:nvPr/>
        </p:nvGrpSpPr>
        <p:grpSpPr>
          <a:xfrm>
            <a:off x="304800" y="3219450"/>
            <a:ext cx="8458200" cy="2724150"/>
            <a:chOff x="304800" y="2533650"/>
            <a:chExt cx="8458200" cy="2724150"/>
          </a:xfrm>
        </p:grpSpPr>
        <p:sp>
          <p:nvSpPr>
            <p:cNvPr id="15" name="Rectangle 27"/>
            <p:cNvSpPr>
              <a:spLocks noChangeArrowheads="1"/>
            </p:cNvSpPr>
            <p:nvPr/>
          </p:nvSpPr>
          <p:spPr bwMode="auto">
            <a:xfrm>
              <a:off x="381000" y="2533650"/>
              <a:ext cx="8229600" cy="2724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thinThick">
              <a:noFill/>
              <a:miter lim="800000"/>
              <a:headEnd/>
              <a:tailEnd/>
            </a:ln>
            <a:effectLst>
              <a:innerShdw blurRad="63500" dist="50800" dir="13500000">
                <a:prstClr val="black">
                  <a:alpha val="50000"/>
                </a:prstClr>
              </a:innerShdw>
            </a:effectLst>
            <a:scene3d>
              <a:camera prst="orthographicFront"/>
              <a:lightRig rig="threePt" dir="t"/>
            </a:scene3d>
            <a:sp3d>
              <a:bevelT/>
            </a:sp3d>
          </p:spPr>
          <p:txBody>
            <a:bodyPr wrap="none" anchor="ctr"/>
            <a:lstStyle/>
            <a:p>
              <a:endParaRPr lang="en-US" dirty="0">
                <a:latin typeface="Arial" pitchFamily="34" charset="0"/>
              </a:endParaRPr>
            </a:p>
          </p:txBody>
        </p:sp>
        <p:sp>
          <p:nvSpPr>
            <p:cNvPr id="16" name="Rectangle 26"/>
            <p:cNvSpPr>
              <a:spLocks noChangeArrowheads="1"/>
            </p:cNvSpPr>
            <p:nvPr/>
          </p:nvSpPr>
          <p:spPr bwMode="auto">
            <a:xfrm>
              <a:off x="304800" y="2590800"/>
              <a:ext cx="8458200" cy="18288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dirty="0">
                  <a:solidFill>
                    <a:srgbClr val="FF0000"/>
                  </a:solidFill>
                  <a:latin typeface="Arial" charset="0"/>
                  <a:ea typeface="SimSun" pitchFamily="2" charset="-122"/>
                </a:rPr>
                <a:t> </a:t>
              </a:r>
              <a:r>
                <a:rPr lang="en-US" altLang="zh-CN" sz="2000" b="1" dirty="0">
                  <a:latin typeface="Arial" charset="0"/>
                  <a:ea typeface="SimSun" pitchFamily="2" charset="-122"/>
                </a:rPr>
                <a:t>Proposition </a:t>
              </a:r>
              <a:r>
                <a:rPr lang="en-US" altLang="zh-CN" sz="2000" b="1" dirty="0" smtClean="0">
                  <a:latin typeface="Arial" charset="0"/>
                  <a:ea typeface="SimSun" pitchFamily="2" charset="-122"/>
                </a:rPr>
                <a:t>3</a:t>
              </a:r>
              <a:r>
                <a:rPr lang="en-US" altLang="zh-CN" sz="2000" dirty="0" smtClean="0">
                  <a:latin typeface="Arial" charset="0"/>
                  <a:ea typeface="SimSun" pitchFamily="2" charset="-122"/>
                </a:rPr>
                <a:t>: </a:t>
              </a:r>
              <a:r>
                <a:rPr lang="en-US" altLang="zh-CN" sz="2000" dirty="0">
                  <a:latin typeface="Arial" charset="0"/>
                  <a:ea typeface="SimSun" pitchFamily="2" charset="-122"/>
                </a:rPr>
                <a:t>If </a:t>
              </a:r>
              <a:r>
                <a:rPr lang="en-US" altLang="zh-CN" sz="2000" dirty="0" smtClean="0">
                  <a:latin typeface="Arial" charset="0"/>
                  <a:ea typeface="SimSun" pitchFamily="2" charset="-122"/>
                </a:rPr>
                <a:t>there exists a subsequence                     </a:t>
              </a:r>
              <a:r>
                <a:rPr lang="en-US" altLang="zh-CN" sz="2000" dirty="0" err="1" smtClean="0">
                  <a:latin typeface="Arial" charset="0"/>
                  <a:ea typeface="SimSun" pitchFamily="2" charset="-122"/>
                </a:rPr>
                <a:t>s.t</a:t>
              </a:r>
              <a:r>
                <a:rPr lang="en-US" altLang="zh-CN" sz="2000" dirty="0" smtClean="0">
                  <a:latin typeface="Arial" charset="0"/>
                  <a:ea typeface="SimSun" pitchFamily="2" charset="-122"/>
                </a:rPr>
                <a:t>.</a:t>
              </a:r>
              <a:endParaRPr lang="en-US" altLang="zh-CN" sz="2000" dirty="0">
                <a:latin typeface="Arial" charset="0"/>
                <a:ea typeface="SimSun" pitchFamily="2" charset="-122"/>
              </a:endParaRPr>
            </a:p>
            <a:p>
              <a:pPr marL="342900" indent="-342900">
                <a:spcBef>
                  <a:spcPct val="20000"/>
                </a:spcBef>
                <a:buClr>
                  <a:srgbClr val="0000CC"/>
                </a:buClr>
              </a:pPr>
              <a:endParaRPr lang="en-US" altLang="zh-CN" sz="2000" dirty="0">
                <a:latin typeface="Arial" charset="0"/>
                <a:ea typeface="SimSun" pitchFamily="2" charset="-122"/>
              </a:endParaRPr>
            </a:p>
            <a:p>
              <a:pPr marL="342900" indent="-342900">
                <a:spcBef>
                  <a:spcPct val="20000"/>
                </a:spcBef>
                <a:buClr>
                  <a:srgbClr val="0000CC"/>
                </a:buClr>
              </a:pPr>
              <a:r>
                <a:rPr lang="en-US" altLang="zh-CN" sz="2000" dirty="0" smtClean="0">
                  <a:latin typeface="Arial" charset="0"/>
                  <a:ea typeface="SimSun" pitchFamily="2" charset="-122"/>
                </a:rPr>
                <a:t>  </a:t>
              </a:r>
            </a:p>
            <a:p>
              <a:pPr marL="342900" indent="-342900">
                <a:spcBef>
                  <a:spcPct val="20000"/>
                </a:spcBef>
                <a:buClr>
                  <a:srgbClr val="0000CC"/>
                </a:buClr>
              </a:pPr>
              <a:endParaRPr lang="en-US" altLang="zh-CN" sz="2000" dirty="0" smtClean="0">
                <a:latin typeface="Arial" charset="0"/>
                <a:ea typeface="SimSun" pitchFamily="2" charset="-122"/>
              </a:endParaRPr>
            </a:p>
            <a:p>
              <a:pPr marL="342900" indent="-342900">
                <a:spcBef>
                  <a:spcPct val="20000"/>
                </a:spcBef>
                <a:buClr>
                  <a:srgbClr val="0000CC"/>
                </a:buClr>
              </a:pPr>
              <a:endParaRPr lang="en-US" altLang="zh-CN" sz="2000" dirty="0" smtClean="0">
                <a:latin typeface="Arial" charset="0"/>
                <a:ea typeface="SimSun" pitchFamily="2" charset="-122"/>
              </a:endParaRPr>
            </a:p>
            <a:p>
              <a:pPr marL="342900" indent="-342900">
                <a:spcBef>
                  <a:spcPct val="20000"/>
                </a:spcBef>
                <a:buClr>
                  <a:srgbClr val="0000CC"/>
                </a:buClr>
              </a:pPr>
              <a:r>
                <a:rPr lang="en-US" altLang="zh-CN" sz="2000" dirty="0" smtClean="0">
                  <a:latin typeface="Arial" charset="0"/>
                  <a:ea typeface="SimSun" pitchFamily="2" charset="-122"/>
                </a:rPr>
                <a:t>                           then                            satisfies the optimality conditions </a:t>
              </a:r>
            </a:p>
            <a:p>
              <a:pPr marL="342900" indent="-342900">
                <a:spcBef>
                  <a:spcPct val="20000"/>
                </a:spcBef>
                <a:buClr>
                  <a:srgbClr val="0000CC"/>
                </a:buClr>
              </a:pPr>
              <a:r>
                <a:rPr lang="en-US" altLang="zh-CN" sz="2000" dirty="0" smtClean="0">
                  <a:latin typeface="Arial" charset="0"/>
                  <a:ea typeface="SimSun" pitchFamily="2" charset="-122"/>
                </a:rPr>
                <a:t>                           for (P1) as              a. s.</a:t>
              </a:r>
            </a:p>
            <a:p>
              <a:pPr marL="342900" indent="-342900">
                <a:spcBef>
                  <a:spcPct val="20000"/>
                </a:spcBef>
                <a:buClr>
                  <a:srgbClr val="0000CC"/>
                </a:buClr>
              </a:pPr>
              <a:endParaRPr lang="en-US" altLang="zh-CN" sz="2000" dirty="0">
                <a:latin typeface="Arial" charset="0"/>
                <a:ea typeface="SimSun" pitchFamily="2" charset="-122"/>
              </a:endParaRPr>
            </a:p>
          </p:txBody>
        </p:sp>
        <p:pic>
          <p:nvPicPr>
            <p:cNvPr id="29" name="Picture 28" descr="addin_tmp.png"/>
            <p:cNvPicPr>
              <a:picLocks noChangeAspect="1"/>
            </p:cNvPicPr>
            <p:nvPr>
              <p:custDataLst>
                <p:tags r:id="rId4"/>
              </p:custDataLst>
            </p:nvPr>
          </p:nvPicPr>
          <p:blipFill>
            <a:blip r:embed="rId14" cstate="print"/>
            <a:stretch>
              <a:fillRect/>
            </a:stretch>
          </p:blipFill>
          <p:spPr>
            <a:xfrm>
              <a:off x="5575554" y="2691557"/>
              <a:ext cx="1282446" cy="227915"/>
            </a:xfrm>
            <a:prstGeom prst="rect">
              <a:avLst/>
            </a:prstGeom>
          </p:spPr>
        </p:pic>
        <p:sp>
          <p:nvSpPr>
            <p:cNvPr id="32" name="TextBox 31"/>
            <p:cNvSpPr txBox="1"/>
            <p:nvPr/>
          </p:nvSpPr>
          <p:spPr>
            <a:xfrm>
              <a:off x="609600" y="3135868"/>
              <a:ext cx="6324600" cy="369332"/>
            </a:xfrm>
            <a:prstGeom prst="rect">
              <a:avLst/>
            </a:prstGeom>
            <a:noFill/>
          </p:spPr>
          <p:txBody>
            <a:bodyPr wrap="square" rtlCol="0">
              <a:spAutoFit/>
            </a:bodyPr>
            <a:lstStyle/>
            <a:p>
              <a:r>
                <a:rPr lang="en-US" dirty="0" smtClean="0">
                  <a:latin typeface="Arial" pitchFamily="34" charset="0"/>
                </a:rPr>
                <a:t>                       </a:t>
              </a:r>
              <a:r>
                <a:rPr lang="en-US" i="1" dirty="0" smtClean="0">
                  <a:latin typeface="+mj-lt"/>
                </a:rPr>
                <a:t>c</a:t>
              </a:r>
              <a:r>
                <a:rPr lang="en-US" dirty="0" smtClean="0">
                  <a:latin typeface="+mj-lt"/>
                </a:rPr>
                <a:t>1)                                                          a. s.</a:t>
              </a:r>
              <a:endParaRPr lang="en-US" dirty="0">
                <a:latin typeface="+mj-lt"/>
              </a:endParaRPr>
            </a:p>
          </p:txBody>
        </p:sp>
        <p:sp>
          <p:nvSpPr>
            <p:cNvPr id="36" name="TextBox 35"/>
            <p:cNvSpPr txBox="1"/>
            <p:nvPr/>
          </p:nvSpPr>
          <p:spPr>
            <a:xfrm>
              <a:off x="647700" y="3695700"/>
              <a:ext cx="6324600" cy="369332"/>
            </a:xfrm>
            <a:prstGeom prst="rect">
              <a:avLst/>
            </a:prstGeom>
            <a:noFill/>
          </p:spPr>
          <p:txBody>
            <a:bodyPr wrap="square" rtlCol="0">
              <a:spAutoFit/>
            </a:bodyPr>
            <a:lstStyle/>
            <a:p>
              <a:r>
                <a:rPr lang="en-US" dirty="0" smtClean="0">
                  <a:latin typeface="+mj-lt"/>
                </a:rPr>
                <a:t>                       </a:t>
              </a:r>
              <a:r>
                <a:rPr lang="en-US" i="1" dirty="0" smtClean="0">
                  <a:latin typeface="+mj-lt"/>
                </a:rPr>
                <a:t>c</a:t>
              </a:r>
              <a:r>
                <a:rPr lang="en-US" dirty="0" smtClean="0">
                  <a:latin typeface="+mj-lt"/>
                </a:rPr>
                <a:t>2)                                                 </a:t>
              </a:r>
              <a:endParaRPr lang="en-US" dirty="0">
                <a:latin typeface="+mj-lt"/>
              </a:endParaRPr>
            </a:p>
          </p:txBody>
        </p:sp>
        <p:pic>
          <p:nvPicPr>
            <p:cNvPr id="38" name="Picture 37" descr="addin_tmp.png"/>
            <p:cNvPicPr>
              <a:picLocks noChangeAspect="1"/>
            </p:cNvPicPr>
            <p:nvPr>
              <p:custDataLst>
                <p:tags r:id="rId5"/>
              </p:custDataLst>
            </p:nvPr>
          </p:nvPicPr>
          <p:blipFill>
            <a:blip r:embed="rId15" cstate="print"/>
            <a:stretch>
              <a:fillRect/>
            </a:stretch>
          </p:blipFill>
          <p:spPr>
            <a:xfrm>
              <a:off x="2606039" y="3722132"/>
              <a:ext cx="4228027" cy="392668"/>
            </a:xfrm>
            <a:prstGeom prst="rect">
              <a:avLst/>
            </a:prstGeom>
          </p:spPr>
        </p:pic>
        <p:pic>
          <p:nvPicPr>
            <p:cNvPr id="28" name="Picture 27" descr="addin_tmp.png"/>
            <p:cNvPicPr>
              <a:picLocks noChangeAspect="1"/>
            </p:cNvPicPr>
            <p:nvPr>
              <p:custDataLst>
                <p:tags r:id="rId6"/>
              </p:custDataLst>
            </p:nvPr>
          </p:nvPicPr>
          <p:blipFill>
            <a:blip r:embed="rId16" cstate="print"/>
            <a:stretch>
              <a:fillRect/>
            </a:stretch>
          </p:blipFill>
          <p:spPr>
            <a:xfrm>
              <a:off x="2880358" y="4521634"/>
              <a:ext cx="1737362" cy="250772"/>
            </a:xfrm>
            <a:prstGeom prst="rect">
              <a:avLst/>
            </a:prstGeom>
          </p:spPr>
        </p:pic>
        <p:pic>
          <p:nvPicPr>
            <p:cNvPr id="42" name="Picture 41" descr="addin_tmp.png"/>
            <p:cNvPicPr>
              <a:picLocks noChangeAspect="1"/>
            </p:cNvPicPr>
            <p:nvPr>
              <p:custDataLst>
                <p:tags r:id="rId7"/>
              </p:custDataLst>
            </p:nvPr>
          </p:nvPicPr>
          <p:blipFill>
            <a:blip r:embed="rId17" cstate="print"/>
            <a:stretch>
              <a:fillRect/>
            </a:stretch>
          </p:blipFill>
          <p:spPr>
            <a:xfrm>
              <a:off x="3543300" y="4904921"/>
              <a:ext cx="762000" cy="181429"/>
            </a:xfrm>
            <a:prstGeom prst="rect">
              <a:avLst/>
            </a:prstGeom>
          </p:spPr>
        </p:pic>
        <p:pic>
          <p:nvPicPr>
            <p:cNvPr id="22" name="Picture 21" descr="addin_tmp.png"/>
            <p:cNvPicPr>
              <a:picLocks noChangeAspect="1"/>
            </p:cNvPicPr>
            <p:nvPr>
              <p:custDataLst>
                <p:tags r:id="rId8"/>
              </p:custDataLst>
            </p:nvPr>
          </p:nvPicPr>
          <p:blipFill>
            <a:blip r:embed="rId18" cstate="print"/>
            <a:stretch>
              <a:fillRect/>
            </a:stretch>
          </p:blipFill>
          <p:spPr>
            <a:xfrm>
              <a:off x="2590799" y="3215638"/>
              <a:ext cx="3378219" cy="289561"/>
            </a:xfrm>
            <a:prstGeom prst="rect">
              <a:avLst/>
            </a:prstGeom>
          </p:spPr>
        </p:pic>
      </p:grpSp>
    </p:spTree>
  </p:cSld>
  <p:clrMapOvr>
    <a:masterClrMapping/>
  </p:clrMapOvr>
  <p:transition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7" name="Rectangle 27"/>
          <p:cNvSpPr>
            <a:spLocks noChangeArrowheads="1"/>
          </p:cNvSpPr>
          <p:nvPr/>
        </p:nvSpPr>
        <p:spPr bwMode="auto">
          <a:xfrm>
            <a:off x="0" y="5943600"/>
            <a:ext cx="9144000" cy="457200"/>
          </a:xfrm>
          <a:prstGeom prst="rect">
            <a:avLst/>
          </a:prstGeom>
          <a:solidFill>
            <a:schemeClr val="bg1"/>
          </a:solidFill>
          <a:ln w="9525">
            <a:solidFill>
              <a:schemeClr val="bg1"/>
            </a:solidFill>
            <a:miter lim="800000"/>
            <a:headEnd/>
            <a:tailEnd/>
          </a:ln>
          <a:effectLst/>
        </p:spPr>
        <p:txBody>
          <a:bodyPr wrap="none" anchor="ctr"/>
          <a:lstStyle/>
          <a:p>
            <a:endParaRPr lang="en-US" dirty="0">
              <a:latin typeface="Arial" pitchFamily="34" charset="0"/>
            </a:endParaRPr>
          </a:p>
        </p:txBody>
      </p:sp>
      <p:sp>
        <p:nvSpPr>
          <p:cNvPr id="51201" name="Slide Number Placeholder 3"/>
          <p:cNvSpPr>
            <a:spLocks noGrp="1"/>
          </p:cNvSpPr>
          <p:nvPr>
            <p:ph type="sldNum" sz="quarter" idx="12"/>
          </p:nvPr>
        </p:nvSpPr>
        <p:spPr>
          <a:noFill/>
        </p:spPr>
        <p:txBody>
          <a:bodyPr/>
          <a:lstStyle/>
          <a:p>
            <a:fld id="{930B0DF0-5C65-4CA0-819F-59332C507B0D}" type="slidenum">
              <a:rPr lang="en-US" altLang="en-US" smtClean="0">
                <a:latin typeface="Arial" charset="0"/>
                <a:cs typeface="Arial" charset="0"/>
              </a:rPr>
              <a:pPr/>
              <a:t>12</a:t>
            </a:fld>
            <a:endParaRPr lang="en-US" altLang="en-US" smtClean="0">
              <a:latin typeface="Arial" charset="0"/>
              <a:cs typeface="Arial" charset="0"/>
            </a:endParaRPr>
          </a:p>
        </p:txBody>
      </p:sp>
      <p:sp>
        <p:nvSpPr>
          <p:cNvPr id="5120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E04D836-14A9-43D6-AF7F-20FECF061E31}" type="slidenum">
              <a:rPr lang="en-US" altLang="en-US" sz="1200">
                <a:latin typeface="Arial" charset="0"/>
                <a:cs typeface="Arial" charset="0"/>
              </a:rPr>
              <a:pPr algn="r"/>
              <a:t>12</a:t>
            </a:fld>
            <a:endParaRPr lang="en-US" altLang="en-US" sz="1200">
              <a:latin typeface="Arial" charset="0"/>
              <a:cs typeface="Arial" charset="0"/>
            </a:endParaRPr>
          </a:p>
        </p:txBody>
      </p:sp>
      <p:sp>
        <p:nvSpPr>
          <p:cNvPr id="51203" name="Rectangle 2"/>
          <p:cNvSpPr>
            <a:spLocks noGrp="1" noChangeArrowheads="1"/>
          </p:cNvSpPr>
          <p:nvPr>
            <p:ph type="title" idx="4294967295"/>
          </p:nvPr>
        </p:nvSpPr>
        <p:spPr>
          <a:xfrm>
            <a:off x="381000" y="152400"/>
            <a:ext cx="8686800" cy="1139825"/>
          </a:xfrm>
        </p:spPr>
        <p:txBody>
          <a:bodyPr/>
          <a:lstStyle/>
          <a:p>
            <a:pPr eaLnBrk="1" hangingPunct="1"/>
            <a:r>
              <a:rPr lang="en-US" dirty="0" smtClean="0">
                <a:cs typeface="Arial" charset="0"/>
              </a:rPr>
              <a:t>Numerical tests</a:t>
            </a:r>
          </a:p>
        </p:txBody>
      </p:sp>
      <p:sp>
        <p:nvSpPr>
          <p:cNvPr id="51211" name="Rectangle 26"/>
          <p:cNvSpPr>
            <a:spLocks noChangeArrowheads="1"/>
          </p:cNvSpPr>
          <p:nvPr/>
        </p:nvSpPr>
        <p:spPr bwMode="auto">
          <a:xfrm>
            <a:off x="152400" y="10541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dirty="0" smtClean="0">
                <a:latin typeface="Arial" charset="0"/>
                <a:ea typeface="宋体" charset="-122"/>
                <a:cs typeface="Arial" charset="0"/>
              </a:rPr>
              <a:t>Data </a:t>
            </a:r>
            <a:endParaRPr lang="en-US" sz="2000" dirty="0">
              <a:latin typeface="Arial" charset="0"/>
              <a:ea typeface="宋体" charset="-122"/>
              <a:cs typeface="Arial" charset="0"/>
            </a:endParaRPr>
          </a:p>
          <a:p>
            <a:pPr marL="800100" lvl="1" indent="-342900">
              <a:spcBef>
                <a:spcPct val="20000"/>
              </a:spcBef>
              <a:buClr>
                <a:srgbClr val="0000CC"/>
              </a:buClr>
              <a:buFont typeface="Wingdings" pitchFamily="2" charset="2"/>
              <a:buChar char="Ø"/>
            </a:pPr>
            <a:r>
              <a:rPr lang="en-US" sz="2000" dirty="0" smtClean="0">
                <a:latin typeface="Arial" charset="0"/>
                <a:ea typeface="宋体" charset="-122"/>
                <a:cs typeface="Arial" charset="0"/>
              </a:rPr>
              <a:t>                    ,</a:t>
            </a:r>
            <a:endParaRPr lang="en-US" sz="2000" dirty="0">
              <a:latin typeface="Arial" charset="0"/>
              <a:ea typeface="宋体" charset="-122"/>
              <a:cs typeface="Arial" charset="0"/>
            </a:endParaRPr>
          </a:p>
          <a:p>
            <a:pPr marL="800100" lvl="1" indent="-342900">
              <a:spcBef>
                <a:spcPct val="20000"/>
              </a:spcBef>
              <a:buClr>
                <a:srgbClr val="0000CC"/>
              </a:buClr>
              <a:buFont typeface="Wingdings" pitchFamily="2" charset="2"/>
              <a:buChar char="Ø"/>
            </a:pPr>
            <a:r>
              <a:rPr lang="en-US" sz="2000" dirty="0" smtClean="0">
                <a:latin typeface="Arial" charset="0"/>
                <a:ea typeface="宋体" charset="-122"/>
                <a:cs typeface="Arial" charset="0"/>
              </a:rPr>
              <a:t>                                                      ,</a:t>
            </a:r>
          </a:p>
          <a:p>
            <a:pPr marL="800100" lvl="1" indent="-342900">
              <a:spcBef>
                <a:spcPct val="20000"/>
              </a:spcBef>
              <a:buClr>
                <a:srgbClr val="0000CC"/>
              </a:buClr>
              <a:buFont typeface="Wingdings" pitchFamily="2" charset="2"/>
              <a:buChar char="Ø"/>
            </a:pPr>
            <a:r>
              <a:rPr lang="en-US" sz="2000" dirty="0" smtClean="0">
                <a:latin typeface="Arial" charset="0"/>
                <a:ea typeface="宋体" charset="-122"/>
                <a:cs typeface="Arial" charset="0"/>
              </a:rPr>
              <a:t>                                ,                         </a:t>
            </a:r>
            <a:endParaRPr lang="en-US" sz="2000" dirty="0">
              <a:latin typeface="Arial" charset="0"/>
              <a:ea typeface="宋体" charset="-122"/>
              <a:cs typeface="Arial" charset="0"/>
            </a:endParaRPr>
          </a:p>
        </p:txBody>
      </p:sp>
      <p:pic>
        <p:nvPicPr>
          <p:cNvPr id="18" name="Picture 2"/>
          <p:cNvPicPr>
            <a:picLocks noChangeAspect="1" noChangeArrowheads="1"/>
          </p:cNvPicPr>
          <p:nvPr/>
        </p:nvPicPr>
        <p:blipFill>
          <a:blip r:embed="rId8" cstate="print"/>
          <a:srcRect/>
          <a:stretch>
            <a:fillRect/>
          </a:stretch>
        </p:blipFill>
        <p:spPr bwMode="auto">
          <a:xfrm>
            <a:off x="304800" y="3322278"/>
            <a:ext cx="4648200" cy="3002322"/>
          </a:xfrm>
          <a:prstGeom prst="rect">
            <a:avLst/>
          </a:prstGeom>
          <a:noFill/>
          <a:ln w="9525">
            <a:noFill/>
            <a:miter lim="800000"/>
            <a:headEnd/>
            <a:tailEnd/>
          </a:ln>
        </p:spPr>
      </p:pic>
      <p:graphicFrame>
        <p:nvGraphicFramePr>
          <p:cNvPr id="19" name="Table 18"/>
          <p:cNvGraphicFramePr>
            <a:graphicFrameLocks noGrp="1"/>
          </p:cNvGraphicFramePr>
          <p:nvPr/>
        </p:nvGraphicFramePr>
        <p:xfrm>
          <a:off x="5562600" y="5074920"/>
          <a:ext cx="2895600" cy="1097280"/>
        </p:xfrm>
        <a:graphic>
          <a:graphicData uri="http://schemas.openxmlformats.org/drawingml/2006/table">
            <a:tbl>
              <a:tblPr firstRow="1" bandRow="1">
                <a:tableStyleId>{5C22544A-7EE6-4342-B048-85BDC9FD1C3A}</a:tableStyleId>
              </a:tblPr>
              <a:tblGrid>
                <a:gridCol w="1447800"/>
                <a:gridCol w="1447800"/>
              </a:tblGrid>
              <a:tr h="264160">
                <a:tc>
                  <a:txBody>
                    <a:bodyPr/>
                    <a:lstStyle/>
                    <a:p>
                      <a:pPr marL="0" algn="l" defTabSz="914400" rtl="0" eaLnBrk="1" latinLnBrk="0" hangingPunct="1"/>
                      <a:r>
                        <a:rPr kumimoji="0" lang="en-US" sz="1800" b="0" i="0" u="none" strike="noStrike" kern="1200" cap="none" spc="0" normalizeH="0" baseline="0" noProof="0" dirty="0" smtClean="0">
                          <a:ln>
                            <a:noFill/>
                          </a:ln>
                          <a:solidFill>
                            <a:srgbClr val="000000">
                              <a:lumMod val="95000"/>
                              <a:lumOff val="5000"/>
                            </a:srgbClr>
                          </a:solidFill>
                          <a:effectLst/>
                          <a:uLnTx/>
                          <a:uFillTx/>
                          <a:latin typeface="Arial"/>
                          <a:ea typeface="+mn-ea"/>
                          <a:cs typeface="+mn-cs"/>
                        </a:rPr>
                        <a:t>Algorithm 1</a:t>
                      </a:r>
                      <a:endParaRPr lang="en-US" sz="1800" kern="1200" dirty="0" smtClean="0">
                        <a:solidFill>
                          <a:schemeClr val="dk1"/>
                        </a:solidFill>
                        <a:latin typeface="+mj-lt"/>
                        <a:ea typeface="+mn-ea"/>
                        <a:cs typeface="+mn-cs"/>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75000"/>
                              <a:lumOff val="25000"/>
                            </a:schemeClr>
                          </a:solidFill>
                          <a:latin typeface="+mj-lt"/>
                        </a:rPr>
                        <a:t>      </a:t>
                      </a:r>
                      <a:r>
                        <a:rPr kumimoji="0" lang="en-US" sz="1800" b="0" i="0" u="none" strike="noStrike" kern="1200" cap="none" spc="0" normalizeH="0" baseline="0" noProof="0" dirty="0" smtClean="0">
                          <a:ln>
                            <a:noFill/>
                          </a:ln>
                          <a:solidFill>
                            <a:srgbClr val="000000">
                              <a:lumMod val="75000"/>
                              <a:lumOff val="25000"/>
                            </a:srgbClr>
                          </a:solidFill>
                          <a:effectLst/>
                          <a:uLnTx/>
                          <a:uFillTx/>
                          <a:latin typeface="Arial"/>
                          <a:ea typeface="+mn-ea"/>
                          <a:cs typeface="+mn-cs"/>
                        </a:rPr>
                        <a:t>O(</a:t>
                      </a:r>
                      <a:r>
                        <a:rPr kumimoji="0" lang="en-US" sz="1800" b="0" i="1" u="none" strike="noStrike" kern="1200" cap="none" spc="0" normalizeH="0" baseline="0" noProof="0" dirty="0" smtClean="0">
                          <a:ln>
                            <a:noFill/>
                          </a:ln>
                          <a:solidFill>
                            <a:srgbClr val="000000">
                              <a:lumMod val="75000"/>
                              <a:lumOff val="25000"/>
                            </a:srgbClr>
                          </a:solidFill>
                          <a:effectLst/>
                          <a:uLnTx/>
                          <a:uFillTx/>
                          <a:latin typeface="Arial"/>
                          <a:ea typeface="+mn-ea"/>
                          <a:cs typeface="+mn-cs"/>
                        </a:rPr>
                        <a:t>P</a:t>
                      </a:r>
                      <a:r>
                        <a:rPr kumimoji="0" lang="el-GR" sz="1800" b="0" i="1" u="none" strike="noStrike" kern="1200" cap="none" spc="0" normalizeH="0" baseline="0" noProof="0" dirty="0" smtClean="0">
                          <a:ln>
                            <a:noFill/>
                          </a:ln>
                          <a:solidFill>
                            <a:srgbClr val="000000">
                              <a:lumMod val="75000"/>
                              <a:lumOff val="25000"/>
                            </a:srgbClr>
                          </a:solidFill>
                          <a:effectLst/>
                          <a:uLnTx/>
                          <a:uFillTx/>
                          <a:latin typeface="Arial" pitchFamily="34" charset="0"/>
                          <a:ea typeface="+mn-ea"/>
                          <a:cs typeface="Times New Roman"/>
                        </a:rPr>
                        <a:t>ρ</a:t>
                      </a:r>
                      <a:r>
                        <a:rPr kumimoji="0" lang="en-US" sz="1800" b="0" i="0" u="none" strike="noStrike" kern="1200" cap="none" spc="0" normalizeH="0" baseline="30000" noProof="0" dirty="0" smtClean="0">
                          <a:ln>
                            <a:noFill/>
                          </a:ln>
                          <a:solidFill>
                            <a:srgbClr val="000000">
                              <a:lumMod val="75000"/>
                              <a:lumOff val="25000"/>
                            </a:srgbClr>
                          </a:solidFill>
                          <a:effectLst/>
                          <a:uLnTx/>
                          <a:uFillTx/>
                          <a:latin typeface="Arial"/>
                          <a:ea typeface="+mn-ea"/>
                          <a:cs typeface="Times New Roman"/>
                        </a:rPr>
                        <a:t>3</a:t>
                      </a:r>
                      <a:r>
                        <a:rPr kumimoji="0" lang="en-US" sz="1800" b="0" i="0" u="none" strike="noStrike" kern="1200" cap="none" spc="0" normalizeH="0" baseline="0" noProof="0" dirty="0" smtClean="0">
                          <a:ln>
                            <a:noFill/>
                          </a:ln>
                          <a:solidFill>
                            <a:srgbClr val="000000">
                              <a:lumMod val="75000"/>
                              <a:lumOff val="25000"/>
                            </a:srgbClr>
                          </a:solidFill>
                          <a:effectLst/>
                          <a:uLnTx/>
                          <a:uFillTx/>
                          <a:latin typeface="Arial"/>
                          <a:ea typeface="+mn-ea"/>
                          <a:cs typeface="+mn-cs"/>
                        </a:rPr>
                        <a:t>)</a:t>
                      </a:r>
                      <a:endParaRPr lang="en-US" dirty="0">
                        <a:solidFill>
                          <a:schemeClr val="accent4">
                            <a:lumMod val="75000"/>
                            <a:lumOff val="25000"/>
                          </a:schemeClr>
                        </a:solidFill>
                        <a:latin typeface="+mj-lt"/>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4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PETRELS</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75000"/>
                              <a:lumOff val="25000"/>
                            </a:schemeClr>
                          </a:solidFill>
                          <a:latin typeface="+mj-lt"/>
                        </a:rPr>
                        <a:t>      O(</a:t>
                      </a:r>
                      <a:r>
                        <a:rPr lang="en-US" i="1" dirty="0" smtClean="0">
                          <a:solidFill>
                            <a:schemeClr val="accent4">
                              <a:lumMod val="75000"/>
                              <a:lumOff val="25000"/>
                            </a:schemeClr>
                          </a:solidFill>
                          <a:latin typeface="+mj-lt"/>
                        </a:rPr>
                        <a:t>P</a:t>
                      </a:r>
                      <a:r>
                        <a:rPr lang="el-GR" sz="1800" i="1" kern="1200" dirty="0" smtClean="0">
                          <a:solidFill>
                            <a:schemeClr val="accent4">
                              <a:lumMod val="75000"/>
                              <a:lumOff val="25000"/>
                            </a:schemeClr>
                          </a:solidFill>
                          <a:latin typeface="Arial" pitchFamily="34" charset="0"/>
                          <a:ea typeface="+mn-ea"/>
                          <a:cs typeface="Times New Roman"/>
                        </a:rPr>
                        <a:t>ρ</a:t>
                      </a:r>
                      <a:r>
                        <a:rPr lang="en-US" sz="1800" i="1" kern="1200" baseline="30000" dirty="0" smtClean="0">
                          <a:solidFill>
                            <a:schemeClr val="accent4">
                              <a:lumMod val="75000"/>
                              <a:lumOff val="25000"/>
                            </a:schemeClr>
                          </a:solidFill>
                          <a:latin typeface="+mj-lt"/>
                          <a:ea typeface="+mn-ea"/>
                          <a:cs typeface="Times New Roman"/>
                        </a:rPr>
                        <a:t>2</a:t>
                      </a:r>
                      <a:r>
                        <a:rPr lang="en-US" dirty="0" smtClean="0">
                          <a:solidFill>
                            <a:schemeClr val="accent4">
                              <a:lumMod val="75000"/>
                              <a:lumOff val="25000"/>
                            </a:schemeClr>
                          </a:solidFill>
                          <a:latin typeface="+mj-lt"/>
                        </a:rPr>
                        <a:t>)</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6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lumMod val="95000"/>
                              <a:lumOff val="5000"/>
                            </a:srgbClr>
                          </a:solidFill>
                          <a:effectLst/>
                          <a:uLnTx/>
                          <a:uFillTx/>
                          <a:latin typeface="Arial"/>
                          <a:ea typeface="+mn-ea"/>
                          <a:cs typeface="+mn-cs"/>
                        </a:rPr>
                        <a:t>GROUSE</a:t>
                      </a:r>
                      <a:endParaRPr lang="en-US" dirty="0">
                        <a:latin typeface="+mj-lt"/>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75000"/>
                              <a:lumOff val="25000"/>
                            </a:schemeClr>
                          </a:solidFill>
                          <a:latin typeface="+mj-lt"/>
                        </a:rPr>
                        <a:t>      O(</a:t>
                      </a:r>
                      <a:r>
                        <a:rPr lang="en-US" i="1" dirty="0" smtClean="0">
                          <a:solidFill>
                            <a:schemeClr val="accent4">
                              <a:lumMod val="75000"/>
                              <a:lumOff val="25000"/>
                            </a:schemeClr>
                          </a:solidFill>
                          <a:latin typeface="+mj-lt"/>
                        </a:rPr>
                        <a:t>P</a:t>
                      </a:r>
                      <a:r>
                        <a:rPr lang="el-GR" sz="1800" i="1" kern="1200" dirty="0" smtClean="0">
                          <a:solidFill>
                            <a:schemeClr val="accent4">
                              <a:lumMod val="75000"/>
                              <a:lumOff val="25000"/>
                            </a:schemeClr>
                          </a:solidFill>
                          <a:latin typeface="Arial" pitchFamily="34" charset="0"/>
                          <a:ea typeface="+mn-ea"/>
                          <a:cs typeface="Times New Roman"/>
                        </a:rPr>
                        <a:t>ρ</a:t>
                      </a:r>
                      <a:r>
                        <a:rPr lang="en-US" dirty="0" smtClean="0">
                          <a:solidFill>
                            <a:schemeClr val="accent4">
                              <a:lumMod val="75000"/>
                              <a:lumOff val="25000"/>
                            </a:schemeClr>
                          </a:solidFill>
                          <a:latin typeface="+mj-lt"/>
                        </a:rPr>
                        <a:t>)</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10241" name="Picture 1"/>
          <p:cNvPicPr>
            <a:picLocks noChangeAspect="1" noChangeArrowheads="1"/>
          </p:cNvPicPr>
          <p:nvPr/>
        </p:nvPicPr>
        <p:blipFill>
          <a:blip r:embed="rId9" cstate="print"/>
          <a:srcRect/>
          <a:stretch>
            <a:fillRect/>
          </a:stretch>
        </p:blipFill>
        <p:spPr bwMode="auto">
          <a:xfrm>
            <a:off x="5067452" y="685800"/>
            <a:ext cx="4076548" cy="3096513"/>
          </a:xfrm>
          <a:prstGeom prst="rect">
            <a:avLst/>
          </a:prstGeom>
          <a:noFill/>
          <a:ln w="9525">
            <a:noFill/>
            <a:miter lim="800000"/>
            <a:headEnd/>
            <a:tailEnd/>
          </a:ln>
          <a:effectLst/>
        </p:spPr>
      </p:pic>
      <p:sp>
        <p:nvSpPr>
          <p:cNvPr id="22" name="TextBox 21"/>
          <p:cNvSpPr txBox="1"/>
          <p:nvPr/>
        </p:nvSpPr>
        <p:spPr>
          <a:xfrm>
            <a:off x="5351592" y="3810000"/>
            <a:ext cx="3582071" cy="646331"/>
          </a:xfrm>
          <a:prstGeom prst="rect">
            <a:avLst/>
          </a:prstGeom>
          <a:noFill/>
        </p:spPr>
        <p:txBody>
          <a:bodyPr wrap="none" rtlCol="0">
            <a:spAutoFit/>
          </a:bodyPr>
          <a:lstStyle/>
          <a:p>
            <a:pPr>
              <a:buFont typeface="Wingdings" pitchFamily="2" charset="2"/>
              <a:buChar char="ü"/>
            </a:pPr>
            <a:r>
              <a:rPr lang="en-US" dirty="0" smtClean="0">
                <a:solidFill>
                  <a:srgbClr val="0000CC"/>
                </a:solidFill>
                <a:latin typeface="+mj-lt"/>
              </a:rPr>
              <a:t> </a:t>
            </a:r>
            <a:r>
              <a:rPr lang="en-US" dirty="0" smtClean="0">
                <a:latin typeface="+mj-lt"/>
              </a:rPr>
              <a:t>Efficient for large-scale matrix  </a:t>
            </a:r>
          </a:p>
          <a:p>
            <a:r>
              <a:rPr lang="en-US" dirty="0" smtClean="0">
                <a:latin typeface="+mj-lt"/>
              </a:rPr>
              <a:t>completion</a:t>
            </a:r>
            <a:endParaRPr lang="en-US" dirty="0">
              <a:latin typeface="+mj-lt"/>
            </a:endParaRPr>
          </a:p>
        </p:txBody>
      </p:sp>
      <p:sp>
        <p:nvSpPr>
          <p:cNvPr id="23" name="TextBox 22"/>
          <p:cNvSpPr txBox="1"/>
          <p:nvPr/>
        </p:nvSpPr>
        <p:spPr>
          <a:xfrm>
            <a:off x="5715000" y="4735513"/>
            <a:ext cx="2582863" cy="369887"/>
          </a:xfrm>
          <a:prstGeom prst="rect">
            <a:avLst/>
          </a:prstGeom>
          <a:noFill/>
        </p:spPr>
        <p:txBody>
          <a:bodyPr wrap="none">
            <a:spAutoFit/>
          </a:bodyPr>
          <a:lstStyle/>
          <a:p>
            <a:pPr>
              <a:defRPr/>
            </a:pPr>
            <a:r>
              <a:rPr lang="en-US" dirty="0">
                <a:solidFill>
                  <a:srgbClr val="0000CC"/>
                </a:solidFill>
                <a:latin typeface="+mj-lt"/>
              </a:rPr>
              <a:t>Complexity comparison</a:t>
            </a:r>
          </a:p>
        </p:txBody>
      </p:sp>
      <p:sp>
        <p:nvSpPr>
          <p:cNvPr id="21" name="TextBox 20"/>
          <p:cNvSpPr txBox="1"/>
          <p:nvPr/>
        </p:nvSpPr>
        <p:spPr>
          <a:xfrm>
            <a:off x="6409412" y="533400"/>
            <a:ext cx="1824538" cy="369332"/>
          </a:xfrm>
          <a:prstGeom prst="rect">
            <a:avLst/>
          </a:prstGeom>
          <a:noFill/>
        </p:spPr>
        <p:txBody>
          <a:bodyPr wrap="none">
            <a:spAutoFit/>
          </a:bodyPr>
          <a:lstStyle/>
          <a:p>
            <a:pPr>
              <a:defRPr/>
            </a:pPr>
            <a:r>
              <a:rPr lang="en-US" dirty="0" smtClean="0">
                <a:solidFill>
                  <a:srgbClr val="0000CC"/>
                </a:solidFill>
                <a:latin typeface="+mj-lt"/>
              </a:rPr>
              <a:t>Optimality (</a:t>
            </a:r>
            <a:r>
              <a:rPr lang="el-GR" i="1" dirty="0" smtClean="0">
                <a:solidFill>
                  <a:srgbClr val="0000CC"/>
                </a:solidFill>
                <a:latin typeface="Times New Roman"/>
                <a:cs typeface="Times New Roman"/>
              </a:rPr>
              <a:t>β</a:t>
            </a:r>
            <a:r>
              <a:rPr lang="en-US" dirty="0" smtClean="0">
                <a:solidFill>
                  <a:srgbClr val="0000CC"/>
                </a:solidFill>
                <a:latin typeface="+mj-lt"/>
              </a:rPr>
              <a:t>=1)</a:t>
            </a:r>
            <a:endParaRPr lang="en-US" dirty="0">
              <a:solidFill>
                <a:srgbClr val="0000CC"/>
              </a:solidFill>
              <a:latin typeface="+mj-lt"/>
            </a:endParaRPr>
          </a:p>
        </p:txBody>
      </p:sp>
      <p:sp>
        <p:nvSpPr>
          <p:cNvPr id="24" name="TextBox 23"/>
          <p:cNvSpPr txBox="1"/>
          <p:nvPr/>
        </p:nvSpPr>
        <p:spPr>
          <a:xfrm>
            <a:off x="457200" y="2983468"/>
            <a:ext cx="4338047" cy="369332"/>
          </a:xfrm>
          <a:prstGeom prst="rect">
            <a:avLst/>
          </a:prstGeom>
          <a:noFill/>
        </p:spPr>
        <p:txBody>
          <a:bodyPr wrap="none">
            <a:spAutoFit/>
          </a:bodyPr>
          <a:lstStyle/>
          <a:p>
            <a:pPr>
              <a:defRPr/>
            </a:pPr>
            <a:r>
              <a:rPr lang="en-US" dirty="0" smtClean="0">
                <a:solidFill>
                  <a:srgbClr val="0000CC"/>
                </a:solidFill>
                <a:latin typeface="+mj-lt"/>
              </a:rPr>
              <a:t>Performance comparison (</a:t>
            </a:r>
            <a:r>
              <a:rPr lang="el-GR" i="1" dirty="0" smtClean="0">
                <a:solidFill>
                  <a:srgbClr val="0000CC"/>
                </a:solidFill>
                <a:latin typeface="Times New Roman"/>
                <a:cs typeface="Times New Roman"/>
              </a:rPr>
              <a:t>β</a:t>
            </a:r>
            <a:r>
              <a:rPr lang="en-US" dirty="0" smtClean="0">
                <a:solidFill>
                  <a:srgbClr val="0000CC"/>
                </a:solidFill>
                <a:latin typeface="+mj-lt"/>
              </a:rPr>
              <a:t>=0.99, </a:t>
            </a:r>
            <a:r>
              <a:rPr lang="el-GR" dirty="0" smtClean="0">
                <a:solidFill>
                  <a:srgbClr val="0000CC"/>
                </a:solidFill>
                <a:latin typeface="Times New Roman"/>
                <a:cs typeface="Times New Roman"/>
              </a:rPr>
              <a:t>λ</a:t>
            </a:r>
            <a:r>
              <a:rPr lang="en-US" dirty="0" smtClean="0">
                <a:solidFill>
                  <a:srgbClr val="0000CC"/>
                </a:solidFill>
                <a:latin typeface="Times New Roman"/>
                <a:cs typeface="Times New Roman"/>
              </a:rPr>
              <a:t>=0.1</a:t>
            </a:r>
            <a:r>
              <a:rPr lang="en-US" dirty="0" smtClean="0">
                <a:solidFill>
                  <a:srgbClr val="0000CC"/>
                </a:solidFill>
                <a:latin typeface="+mj-lt"/>
              </a:rPr>
              <a:t>)</a:t>
            </a:r>
            <a:endParaRPr lang="en-US" dirty="0">
              <a:solidFill>
                <a:srgbClr val="0000CC"/>
              </a:solidFill>
              <a:latin typeface="+mj-lt"/>
            </a:endParaRPr>
          </a:p>
        </p:txBody>
      </p:sp>
      <p:pic>
        <p:nvPicPr>
          <p:cNvPr id="26" name="Picture 25" descr="addin_tmp.png"/>
          <p:cNvPicPr>
            <a:picLocks noChangeAspect="1"/>
          </p:cNvPicPr>
          <p:nvPr>
            <p:custDataLst>
              <p:tags r:id="rId1"/>
            </p:custDataLst>
          </p:nvPr>
        </p:nvPicPr>
        <p:blipFill>
          <a:blip r:embed="rId10" cstate="print"/>
          <a:stretch>
            <a:fillRect/>
          </a:stretch>
        </p:blipFill>
        <p:spPr>
          <a:xfrm>
            <a:off x="1242058" y="1173478"/>
            <a:ext cx="2819402" cy="239233"/>
          </a:xfrm>
          <a:prstGeom prst="rect">
            <a:avLst/>
          </a:prstGeom>
        </p:spPr>
      </p:pic>
      <p:pic>
        <p:nvPicPr>
          <p:cNvPr id="27" name="Picture 26" descr="addin_tmp.png"/>
          <p:cNvPicPr>
            <a:picLocks noChangeAspect="1"/>
          </p:cNvPicPr>
          <p:nvPr>
            <p:custDataLst>
              <p:tags r:id="rId2"/>
            </p:custDataLst>
          </p:nvPr>
        </p:nvPicPr>
        <p:blipFill>
          <a:blip r:embed="rId11" cstate="print"/>
          <a:stretch>
            <a:fillRect/>
          </a:stretch>
        </p:blipFill>
        <p:spPr>
          <a:xfrm>
            <a:off x="952500" y="1524000"/>
            <a:ext cx="1388660" cy="228600"/>
          </a:xfrm>
          <a:prstGeom prst="rect">
            <a:avLst/>
          </a:prstGeom>
        </p:spPr>
      </p:pic>
      <p:pic>
        <p:nvPicPr>
          <p:cNvPr id="42" name="Picture 41" descr="addin_tmp.png"/>
          <p:cNvPicPr>
            <a:picLocks noChangeAspect="1"/>
          </p:cNvPicPr>
          <p:nvPr>
            <p:custDataLst>
              <p:tags r:id="rId3"/>
            </p:custDataLst>
          </p:nvPr>
        </p:nvPicPr>
        <p:blipFill>
          <a:blip r:embed="rId12" cstate="print"/>
          <a:stretch>
            <a:fillRect/>
          </a:stretch>
        </p:blipFill>
        <p:spPr>
          <a:xfrm>
            <a:off x="922019" y="1889759"/>
            <a:ext cx="3889248" cy="228600"/>
          </a:xfrm>
          <a:prstGeom prst="rect">
            <a:avLst/>
          </a:prstGeom>
        </p:spPr>
      </p:pic>
      <p:pic>
        <p:nvPicPr>
          <p:cNvPr id="32" name="Picture 31" descr="addin_tmp.png"/>
          <p:cNvPicPr>
            <a:picLocks noChangeAspect="1"/>
          </p:cNvPicPr>
          <p:nvPr>
            <p:custDataLst>
              <p:tags r:id="rId4"/>
            </p:custDataLst>
          </p:nvPr>
        </p:nvPicPr>
        <p:blipFill>
          <a:blip r:embed="rId13" cstate="print"/>
          <a:stretch>
            <a:fillRect/>
          </a:stretch>
        </p:blipFill>
        <p:spPr>
          <a:xfrm>
            <a:off x="2522220" y="1524000"/>
            <a:ext cx="1524000" cy="245752"/>
          </a:xfrm>
          <a:prstGeom prst="rect">
            <a:avLst/>
          </a:prstGeom>
        </p:spPr>
      </p:pic>
      <p:pic>
        <p:nvPicPr>
          <p:cNvPr id="33" name="Picture 32" descr="addin_tmp.png"/>
          <p:cNvPicPr>
            <a:picLocks noChangeAspect="1"/>
          </p:cNvPicPr>
          <p:nvPr>
            <p:custDataLst>
              <p:tags r:id="rId5"/>
            </p:custDataLst>
          </p:nvPr>
        </p:nvPicPr>
        <p:blipFill>
          <a:blip r:embed="rId14" cstate="print"/>
          <a:stretch>
            <a:fillRect/>
          </a:stretch>
        </p:blipFill>
        <p:spPr>
          <a:xfrm>
            <a:off x="937259" y="2270760"/>
            <a:ext cx="2309309" cy="213360"/>
          </a:xfrm>
          <a:prstGeom prst="rect">
            <a:avLst/>
          </a:prstGeom>
        </p:spPr>
      </p:pic>
      <p:sp>
        <p:nvSpPr>
          <p:cNvPr id="31" name="TextBox 30"/>
          <p:cNvSpPr txBox="1"/>
          <p:nvPr/>
        </p:nvSpPr>
        <p:spPr>
          <a:xfrm>
            <a:off x="5877900" y="2133600"/>
            <a:ext cx="522900" cy="307777"/>
          </a:xfrm>
          <a:prstGeom prst="rect">
            <a:avLst/>
          </a:prstGeom>
          <a:noFill/>
        </p:spPr>
        <p:txBody>
          <a:bodyPr wrap="none" rtlCol="0">
            <a:spAutoFit/>
          </a:bodyPr>
          <a:lstStyle/>
          <a:p>
            <a:r>
              <a:rPr lang="en-US" sz="1400" dirty="0" smtClean="0">
                <a:solidFill>
                  <a:srgbClr val="CC0000"/>
                </a:solidFill>
                <a:latin typeface="+mj-lt"/>
              </a:rPr>
              <a:t>(P1)</a:t>
            </a:r>
            <a:endParaRPr lang="en-US" sz="1400" dirty="0">
              <a:solidFill>
                <a:srgbClr val="CC0000"/>
              </a:solidFill>
              <a:latin typeface="+mj-lt"/>
            </a:endParaRPr>
          </a:p>
        </p:txBody>
      </p:sp>
      <p:cxnSp>
        <p:nvCxnSpPr>
          <p:cNvPr id="35" name="Straight Arrow Connector 34"/>
          <p:cNvCxnSpPr/>
          <p:nvPr/>
        </p:nvCxnSpPr>
        <p:spPr bwMode="auto">
          <a:xfrm flipH="1">
            <a:off x="6141720" y="2011680"/>
            <a:ext cx="152400" cy="152400"/>
          </a:xfrm>
          <a:prstGeom prst="straightConnector1">
            <a:avLst/>
          </a:prstGeom>
          <a:noFill/>
          <a:ln w="19050" cap="flat" cmpd="sng" algn="ctr">
            <a:solidFill>
              <a:srgbClr val="FF0000"/>
            </a:solidFill>
            <a:prstDash val="solid"/>
            <a:round/>
            <a:headEnd type="none" w="med" len="med"/>
            <a:tailEnd type="arrow"/>
          </a:ln>
          <a:effectLst/>
        </p:spPr>
      </p:cxnSp>
      <p:cxnSp>
        <p:nvCxnSpPr>
          <p:cNvPr id="37" name="Straight Arrow Connector 36"/>
          <p:cNvCxnSpPr/>
          <p:nvPr/>
        </p:nvCxnSpPr>
        <p:spPr bwMode="auto">
          <a:xfrm flipH="1">
            <a:off x="6553200" y="3124200"/>
            <a:ext cx="228600" cy="152400"/>
          </a:xfrm>
          <a:prstGeom prst="straightConnector1">
            <a:avLst/>
          </a:prstGeom>
          <a:noFill/>
          <a:ln w="19050" cap="flat" cmpd="sng" algn="ctr">
            <a:solidFill>
              <a:srgbClr val="0000CC"/>
            </a:solidFill>
            <a:prstDash val="solid"/>
            <a:round/>
            <a:headEnd type="none" w="med" len="med"/>
            <a:tailEnd type="arrow"/>
          </a:ln>
          <a:effectLst/>
        </p:spPr>
      </p:cxnSp>
      <p:sp>
        <p:nvSpPr>
          <p:cNvPr id="39" name="TextBox 38"/>
          <p:cNvSpPr txBox="1"/>
          <p:nvPr/>
        </p:nvSpPr>
        <p:spPr>
          <a:xfrm>
            <a:off x="6106500" y="3121223"/>
            <a:ext cx="522900" cy="307777"/>
          </a:xfrm>
          <a:prstGeom prst="rect">
            <a:avLst/>
          </a:prstGeom>
          <a:noFill/>
        </p:spPr>
        <p:txBody>
          <a:bodyPr wrap="none" rtlCol="0">
            <a:spAutoFit/>
          </a:bodyPr>
          <a:lstStyle/>
          <a:p>
            <a:r>
              <a:rPr lang="en-US" sz="1400" dirty="0" smtClean="0">
                <a:solidFill>
                  <a:srgbClr val="0000CC"/>
                </a:solidFill>
                <a:latin typeface="+mj-lt"/>
              </a:rPr>
              <a:t>(P1)</a:t>
            </a:r>
            <a:endParaRPr lang="en-US" sz="1400" dirty="0">
              <a:solidFill>
                <a:srgbClr val="0000CC"/>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9CB15CE8-4751-4373-B881-7ACFB004E4E4}" type="slidenum">
              <a:rPr lang="en-US" altLang="en-US" sz="1200">
                <a:latin typeface="Arial" charset="0"/>
              </a:rPr>
              <a:pPr algn="r"/>
              <a:t>13</a:t>
            </a:fld>
            <a:endParaRPr lang="en-US" altLang="en-US" sz="1200">
              <a:latin typeface="Arial" charset="0"/>
            </a:endParaRPr>
          </a:p>
        </p:txBody>
      </p:sp>
      <p:sp>
        <p:nvSpPr>
          <p:cNvPr id="9830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FC1C418-37F1-46E0-B5BE-59514C150308}" type="slidenum">
              <a:rPr lang="en-US" altLang="en-US" sz="1200">
                <a:latin typeface="Arial" charset="0"/>
              </a:rPr>
              <a:pPr algn="r"/>
              <a:t>13</a:t>
            </a:fld>
            <a:endParaRPr lang="en-US" altLang="en-US" sz="1200">
              <a:latin typeface="Arial" charset="0"/>
            </a:endParaRPr>
          </a:p>
        </p:txBody>
      </p:sp>
      <p:sp>
        <p:nvSpPr>
          <p:cNvPr id="98307" name="Rectangle 2"/>
          <p:cNvSpPr>
            <a:spLocks noGrp="1" noChangeArrowheads="1"/>
          </p:cNvSpPr>
          <p:nvPr>
            <p:ph type="title" idx="4294967295"/>
          </p:nvPr>
        </p:nvSpPr>
        <p:spPr>
          <a:xfrm>
            <a:off x="381000" y="231775"/>
            <a:ext cx="8686800" cy="1139825"/>
          </a:xfrm>
        </p:spPr>
        <p:txBody>
          <a:bodyPr/>
          <a:lstStyle/>
          <a:p>
            <a:pPr eaLnBrk="1" hangingPunct="1"/>
            <a:r>
              <a:rPr lang="en-US" dirty="0" smtClean="0">
                <a:cs typeface="Arial" charset="0"/>
              </a:rPr>
              <a:t>Tracking Internet2 traffic</a:t>
            </a:r>
          </a:p>
        </p:txBody>
      </p:sp>
      <p:sp>
        <p:nvSpPr>
          <p:cNvPr id="98308" name="AutoShape 8" descr="data:image/jpeg;base64,/9j/4AAQSkZJRgABAQAAAQABAAD/2wCEAAkGBhMSERUTExQWFRUWGB0aFxgYGRwdHhwgGBsYGB0aHBcdHyYeGBojHxgXHy8iIycpLCwsFx8yNTAqNSYrLCkBCQoKDgwOGg8PGiwkHyQsLCksLCwsLCw0LCwsLCwsLCwsLCwsLCwsLCwsLCwsLCwsLCwsLCwsLCkpLCwsLCwsLP/AABEIAMIBAwMBIgACEQEDEQH/xAAbAAACAwEBAQAAAAAAAAAAAAADBAACBQEGB//EAEMQAAIBAgQFAgMFBwMCAwkAAAECEQMhAAQSMQUTIkFRMmFCcYEGI1KRoRQzYrHB0fAVcuGCoiQ0kgcWQ1Njc8LS8f/EABoBAAMBAQEBAAAAAAAAAAAAAAABAgMEBQb/xAAlEQADAAIDAAMAAgIDAAAAAAAAARECIRIxQQNRYXGBE/AiMkL/2gAMAwEAAhEDEQA/APk2VyoVdTYSzmbLne3jDdTMOo0sNQ8jCdWspFlg42f0Y4rdK5fNMm3fcYZ0K9x0N+mDcLygg1G2GKnialoZAV/XAtdg3XotVYONNTpYbN2OLZbhQU6nYQNoO+O1VhA4GumTEHcfXCrZUMJptP8ACd/+cP0S6OcRzXMfp7WGDlSAvMt+Fhv9cW4XSQKSSOZ2B7YU4gH1dZ/Izhfo/YOZzPloFVZ8MDE45S4OAoeq4QHYbk/TAMqxZCrAlB3/AA++Hq9JKmkVH0FRAaCQ4Hce+KWyXrSI2XChYfUhM03/AAt+FvGCtRo1ampyyufVTAks38J7A4PmeHqlALqCIxDan9TR3Ci4GB5cGnURjDMgkFTaoneD+ID/AC2KhFvRbPUWYpp5ammOmnqlj3I98J5bhlOpWGpuXTcEqT7brPkG2NHhnDKOtqyuzhDqE9MXtrY9/Yb4EeFvVDdVPRUdjTKklRUAnl7dJYWE2NsNr0E/BXiVelT1UqdEg263Mt5kAWGGcu9N5WpqC5gKVKCSKi2I095/qMatLK1QlI5GihD0xrqvpZlcSHVi1kuPG0YBn63LrFqQXVR0V+n0hhpWqFJ3UkqbW3wQVujtXgP7PSflirUZgPUoULpMyVkk7YcoZYVS9Kon3R05hWVgugVVFgTaDMR5GFeFrRFcZmn+1VG1axTWlO+6s8wReLdsBoZxyoRqbMGVqbIPUAlTWO0jSWIvi0zPJM0M2tOklNKQYqKocsxU+BHTh/JZL9opx1IabMA0HSZM7jY4wVCopVEqgsy+uIEH5bnG3lMzK6BVNIo7kG8HUZuR3xtic+fQ4tOAtNmDsuskzsI8nvvh6lwKkaNNzWAZ/hiwPgnt2wjmm1aNTB3CtqZTv+H5nDWXoU4CvqX3m1x4xuqc2TE6uSNKoNUGLgjYx3w7wrivKouDuWmI9Xm+F6mT0syk2DBZ/n+mNOrmXRtL01embKI7doI74bVJuhbPPlq6jlo61iQNNo9zI/tgVXIVXqa6a6kpEAR/D4xMwq0qlRqdvhX2J3/LDHEDUpCk9InQFG2095wp9BfsU/8AeGqlViR0ndDthJqoZnqKsTYAeTjT46wqrSbTpqMLj284FwfLa6mldkBPzOEykAo0qmWUl1PVscNZPjqPSKVrkCxwfh/FOazUa15mPb2xh1eHffFBsDv7YYLZyhSCBn7dsThFWa+prYdpUVY6m/dp+v8Axh7PZCnVo66NiMSNstW+1BViobbHcePcGb74mGOHi6ObZdj9Dg3MpvuNJ8jbC9alpO4Pyx3LUtTAY8k9tzs0aBKKVPWh7jtgI4erHpcR4NjjmdIpkaJB74oM0r+sfVd/yxX4yUn2jVbS4FJD0jc4UetRVtOkiPiBvjmS6CSvWp3Gx/LEXI0mOrmaQN1bf/nFWkpQtnaayA5kMJVx/UYVGRhwHMKdm7H64YYGvUCrZF7+B5wKpmlViqjVT8H+Y8YTGr0McTDKBTXTo/hIM/OMGocLcLpcBhE6QetO+oL/ADGK8NVKbiqvWlwfxJPcjvHnDmQ4WOdqFZareoFSYjfU5Ow9sUlSG4oDflVmQ1meQAo0CeZFhBPpPnDGap0mqU6QqcoqYQAFtJJ+Nvc74rQRCtQJVaotM8xl0xF71KZ7RaQdxjW4bXdqpajSy61dHMOaMtKzp106TbOT2AmZ2xRLM+uq01rUqysq6wKyUyNVOosgMAbFGuPYn5YDmjppGmoXLUyQ4Dkmo5QdJIG257AXwI5uk1eAapD6lrVahksXIhyvwhWg7ziZsAqKmYfm1ASnLUqrCCbu0am23APa+AfQcZhRzKmtKVSsqVEMEjdlqAATpbUJv+kjFqubqtTVW5jjl1gKjgidSaiqzcqNE/XE4MraqUQhDuhV1Y6UZeaNI3JMOBEGfngqUqWtWJrmoSVHOIl1enUUkIJZIOncnfDXRL7C1GqVTRoV82yPophURajWcKU1QQs6SNsShwuorKtN6eqlTqGoXbpYc6ohItJEKp9scyuZYUaQU5pyUAIDrTiLQp0EsviDg/C8srpZU1hKag1dWmGDuyypnV1rv2GLSIycQDK5Z0qJrqK6Al+l9Q6Bq27Y9DlMzmaVFVNLpBJkqCCGvB95JM++Mk5VFYjSEJCI+kMQCzFiVDXPQo/PGvl1YH7uuSRCAXUn4QLWP57Y3wRy/JkXy9MVGkKELGAF22ub9zYY2ssqhSpUgqpbquOn9fb54mQ4UeqKZqKAApBuQpILBZmCZOx2xyu5aEBYrbpJm82HvjeaOR5bFctT1OJjUQW6tixuJ+kYZd3CPINNlEyPTcwLG0n2wXkaE601AkksCD47i3m2A12tIZmUfu1buwFzp8L/AD+uCE8tiuVpHrKiWQdM+T6m9zgqcRJpu9lZfUCOlp9uxw3QqsmggaqZAFtwx395nGdxSuS7L06Va8CNR7A++EUnRSmrVXGo9Tf9qjwO2NPhNaiW00xoddjPqwLIqiVIJPN8n03+HA8xTpJV5oaCD+776vHywoVS2fzFAPzLiqLaffzjLZXPSol3ufbHc1X6i7QXa8dhhzlNTyvNUyzG58YBhf8ATScsUiGF/nhf7NVyocN6cP5fiU0eYbxZhjLr58VJ0jSnf3wAjMzVEs7ECxNsTBzmz2UkdrYmDRUPn1XhbC6ww8g4NwrSpOux7TiZfIEJrL6PGD6GKiClT2748tL09lu6E83RWS2sHwMM8LyqhGquJA2wtUSmTBDUz73GG6SsKei1RP4TcfTAuwfUBUs0tRgCmkk2ZbEYJyGLMj02qafiUXH9/rjuVajSYPLFhsrDvhrivEXpqoQkF+tmHee04flZPsQHKk00fQoqodzcMPmNxhTJZI5irCLoXc7kADfGjUypcI8im6rqqOLW7TG5xWsgUCprENbm0rH5PTtf8sEBP6BZqszV1WgugIulbQSO7Me8337WxoDLctg0U5cQyh5pVRN1DD0P7flhWhQHLqa6h6iAtYAspielj6kn3GHkFFKVGmtPnhmJAJKq7elmtBCKLD3km2KRLfgJXmlUVKXKoofvUDTUcjZWYwQo8AYsvCKj04qKqjUDSRWXUjOJ0MpOpVqBTBOzRbqudAorpVCairMaOoj76mhKxO/MX4W+LTG4wN6WukNGkKxLHVVUvIkcyuw6liTCgASe5N6hNhdlFULTpipSouAeVTUTEkFqlTuAR8RO2wx1MuWZmIAJUh2A0vqpaV6ZICl1ZHJP8R7RjQFTSpp6zJgko5uy+sU0I1lqmumxACsGDiQMAo6ySx1AqanZSV008uo65IokSBrJJU2ucWRRVOGA9CqxZtBYOxIJDMwhwoJmmtWdIN9pwZqAHVTkMpLLSCLMmFpyVJZjrdbNBOkmBgvDspALMFjWxOsM6khQglnUkMNdYzp3p/XDLFKbk6iSkSdTsQwVgpVQCdHVUYrYDVTm5KhA3sSbKwy6ZYIFRawRAQEWYiWZX0ggWB1RB74jUj0q9Op1GdL0bKxhdCk6TsqgXPbvONMqNEuqhB0mzqJuytpCBYBCzt+7QEzIwzQyIJ1mV1EqzaoktJLaWYhXggC+zkmCVnRIxyyBcOEm9RJupuVvCiVYAhVAGgHaAfONWhkGaAgLEE+GJ7EyPhnY9zPjFwjuwR5YC2llUMNIFgw22vHvaTjWy+SVAJvMG0FSR2sQVicdOKOLPMtRhQJAJSAsgq1thI3Hzg4lFROssA02kWYmdU+B2/LBqaq/rJUARIGqNgO+0SZxapVRAQL2gwZQ2sYI1AjeN7dsWYUVruE1KAV1CGhgyxv0+Se07XwF3qUiKoAusCLhZggf5vJw1SyJJYDTqW+lu3me0m1+20jC2bOgnQdIZfvBIYKT8I7ExeO0+1jQ9ieYzk9VOabH1wYX5+3ywLL01CFymtVIETtO7H3ODvlii06pUGnIMbn21e5xbMcSUrzVgP6aiHZwe4GEV1orxQ0joqEkGJUgTqA7HwRjHzeZJYuR1Ht4H98M1QzkCFXSLL8KDyffDGU00iaVUAmobt2gixB+eEV0U4PyimlwC1Qm/cYpk80KJehWnQdjjOzWWalVK9wbR+mC52uWbVVgtFlH9cBS2Fq1U0FKcinuWPfC2TTn1Agso7ecW4dSNeqFayC5HsMPcQy4oVFq0vRscIYvX4oUYoEstsTHof2ClU67dV8TBoXJnx3iWXZkUpdRvGFuD5djVG4i+NY0qY2SrS8xcYXqkyQldfHUNJx5ftPbT1DP4rU11jHyxbOU1pqoFm3JBxKGRdX1FdQBuVvgvEK1I30tq97AYP0fqSK5VqlQGVFRRvPb/qw4lQpCyaZ7LVEr9D2xSqD+yU1pgmWJePyE4eoZQGgiVATE1X8gCwHtikiGwYJajUSsSpdgVqAakIFtJI2Hf6Y7lnSnQfRFTlkGQLajIBjwPfHMgnNp1Goo1JlIC6WJVix9JU+wJwSmjIr1JSVtUNBoZRMdVMjS6zGH+i/CIzvyCNFKsdRZwsA0wJ1OvpPftjuTzxqKEXUE1S9AGNYsXFFyJUsN0/KdsC5zMlZl/wDENUAlpKugFyDTF422tbBc1llbQlI82ll6WptAbqdrsSYG7dxsqDAA0x11FzDU1ZKgIVWIOkLKLRQKRoYETNtIg+SW8pQZtxqapdnCDrampZKq6iCNQ5oJF2NOQATIXy9GGDVG11Qra2UXYLIqISwId1A1axuEcGbY3qHDSh36pBuOyyVfSwDEsXcX7VCY7nRGObgrSyiqIBklWLXVvWUVp6YCgU5gTvMsN+hQAJCauwsAOlV3BESqLcrcqPJw4nDGgqD5N4JJmPVtJ8jxglPgp/CSOrYST2E7eTcmcWZNr0zBR6tTEm58XaZhmB6rEwTOwmYILdFUMd9MEKXkw2okSpJABaepZkmT43MrwoA331Tq9RsI3HSZJjt33th2lwSIG2wM3vJMQ8gwPYHFLEyy+VGbS4fLQekmV1FQrGI0l4AOkQI7DT5gq9SoMZ09EgGZYAGfh/CNvHfbvoZfharsJ3PsJi8dvnb5YcfL7TG2nYTHiQJ2ta2NEjnyzpnUqUdKht7GRPtcWYe0Wk3vg53l7+0bePaPb2GHFpACw2N5iPYGTHtvitXLCCWPpgAEkDvs23y+RkYvkjJpsVrZpmMKqggadUad7RcxMWv9NsBqLoBbpcellIgr7RuJ8i9sHavuqqpi0xAKgSQy+28kqR52wvXomdRiRB0jdkAF1YWAi1pNjJMYaYNA6+dPbsNIJA1gNaGbYdwC147YocutMvqAqaOl0iNIJEss7jtqsbg7YqMyFgpBpv8AvEOwNgVLHbaVM/8AMZqjBQQSphdRGkQT0h6kB2W3aAY3OGNIU5xps4Rg9JhBLTEHaR+IeBgVDhpL0xBVaklWO7QJgfhm3541UyWndFrQ66oXek4Gk01+ETMwJmL4UzGagVaJJfluDSdYhStrtsBAH1wWh0AySU3p1BpFMizXJtNiZ7g4RzwDIiSCUmXGwHYT3Pywc5l6zaFAdm9QQBQY7s25/lgS0IRqlRdWh9JSYC+8C+GVANDK1Kl0721ubn2WcN8G5VElawBdm0kHt74Z4nwzXSptSBLJBUfwtcH6Yz/tCQ9RNN3CjXF7/PCHRPjGVbL1mVSQDtHg47luIKcu1JrndcF4nXNUqapAKiIFyfngfDcvzX0Uxp8scA/NiSLUAsxHtiYZzfC3VyNRMHfEwQfJHzZeJ1dUhzPzxocVE0UZgNR74lSjElsuwPaNsJ5/MO8AqQFEARjyfD3O2oMcIy68uo7arC0GL4STiDjvI8MAcP5PM0hRKOWXvYb4zqpVnhBC7XOB+Att0eXMaArFdM90Yg/lhzhmZ6iwfVqBVxVVise7LOBcayiiOtQFUALuSe+22H69WtROXpUCyyiyV2YuZ+sYtdmbjQxwzPctgKdEcqWZuW3MIJBQGN4BNp84Sp0KaLyBU1VK1RdfSV0qpkg6ouTh3jhpUWNXlJUao5UBpAhAAxAUi5bvhbO12AqsCTTU01Wm8VBqYFtMteAAdr3xTJWwK5RmatVgs4dadLQxhWJsdS9lUAeJYY2KNIQtUtrAMmqoCMTTeL0iYzKze0PA3m2FHAohIOmGJZaLFkV6YBbXSeJgR6Xi1saYRXRAOlQhhkDgLTqMt2puOYq2aagLLIF5w0hZMf4NwJ69VOWArLpI0mVjdXQm5pmD59KBjOoY+jZX7I00GmBtftsIFu0CBbsB88H+w32e/ZsuJADMJgGYBuYuQJJJIFu43x6MoP8AP0wcocuaeRgf6En4Rf8AmO48GMd/04bkDz427wNo+v8AbYcePp/b54GGn/P8MicWs2c+WJmfsgnbTbt7X37z3xKmWEflEnz/AJbbD9YC8nxtb9fa/wDhwvVXeAWvcX23Pax7ge+LWRm8BUkRvt2uII7e3zFrYFmF7KCSdpm/m3n3G364vURhvHTM7HUo3BBPqEGYMgH5YpmlgaCRJOkHqEtT2EkQLEdQ3ke+L5C4iZqmBLQrW1WMbdJjt6TB23jtijEXk9QFzM6WFo0RJAtFyI/QjUkPVdlciSIPqE69MGNJ1Ai3aDfFP2lApmJ0gWjUloZpJuJgjveLTh8gWJT/AFAgjQNxpAmUJEGQpECL7kWN+8rNS1FFaE6mRFgkBpGoQDYmRElhfxgmdoOwYEQnSZYaQpEAnqKhCxe4v6p7YXrPUQamfT1hKnUxKFQVBYIF6iFaLna5vgTXhUfpeqtOmQHQlWY0yGv0kSKlIADyCYFisd8AqZsdUjreny2B2YiAtQIAakwAY0i/fBaORUEiSVJQyCKf3dRbP0xOk+rUSP54rmnADNQ0EhgaLU1EhWHWrELAAtBJk38nDooJ0KL1FQL1RqSnrIQN8RUKp1Pc/EQLx7YNl+HKxpMX1gzTIIAWnVKyo0bae224OO1M8GYqFkFxURVfqV46tIph7Eza30wJ8tUZqgbpFWoCQ5FNSxkqFsznc+PfFiBZ9XSgtRhyqoc0zYKXUdUxA2IiRimd4gC5qIkrUpgVQ0qs9yD/AGwapw+p+z1aoZVqUzDIo1MBqKy1RiWmQbTt88LLQpVMuzKGapS0u7MbsCeoQSYAw0xaF311CsKxmFULKp8tRucMUuFlwVWso0HrRARAm/V3xp5N2Feo1+UyB1JJKiLgDsDuMK0K1FMw9bmJy3U9Iu0kbR88MKL5nMjL5kUgi6LSSJJnvOF+PTlqrCnZXhsGqZxa2gtRqFksCLAgbThbiyvWYNUKIAIAJm2AKa2XdXRWPcYmMFKFICOf+WJggHhstUo1DoRqqE7SZGIMrmOaaev03JPjHeEcJalXRqhUKDJMjDuW4gjvmOq7CF98eYl9nttx6FlaSFFemTtBX/jC1Wqwq8p6NJmmNo39wRjlP7N1ldCygKSDMiI3xwtzM2IM3gH5YUZVXgLMVaIYq1EqQYOl5H5Ef1w5Q4ny1AFXMU0ItEEfQSP0wjxfI6HbUwL6rqLx7zth/ifC4oUm1KAEm5uS3YD5DAk9g5oaytZhSGlw9NSSpq5cnSTJMMAY8745lK7BAobLVPveaSz6WPpkDmQB6dx5ONajQqrnKbDWuWWkCSPQVWnee29vrheulRitIqeQXoCkCLfiJXzMtPzxpDKop+x6tY5GYZCLaNLkmo4ZyzJNoAAAEmO049D9msktbNqgqK7KxEHUjKGeQVVtNRAon0xAEH1X87k+EMKek0lOpzNQLJD86nTVFqDaxbpB7nHuP/ZtlarZ6kKi1NFNGILEsshZ1deorZtI0FRtv3NpCcej66tEKoA+ECP5AD2tirJHtvb6Axg5WPA7fmbf1wvVqe4gNF/rY+Nt8YoWaSBMnsLm1+5At/UYEOxteI8SRYfpNtjOGWYAX7T9IJE/SR+WE83VjVDBdBXxaRFxIBUkg+BjRbMMklso9LWJuAVuPMyQATuymYva2FKrFSLM+loJ06jYHSynvYkE9tr40Ua5iCdRgdjZam/sDa4sYwKvTJWPOpQSDcgGS1gCRosTAt3nDWRLwEigN3+HVJ2vOkGCJKssEtM2IwmzAG4smhjDCwMBli0IJlSQJj3w81mgsCTqN9S6mpJoa3xSom9jjLpgO1L7wk1abKCWPV6l0t0GXGsidhH56JkPEvXyrTsp6bsykdasCpvIUXRSsidW2F8y51IJKq/MUhyCCDPS5LKQE1nTInq+WD1Kv3epjCvy2qEqCG5q2M8uHYQJAC3v2nGTxALpql2krmIqAhrFtY19Om50HpHt9GqDxg7RRmISVD1ZVg3x8mabagQ6yBJtBMTgA4eKgDEsRWqKh6W6SCygugfTCspFhsfpg37MSzgO5DVFBKipbm0hU5jjm2BkAx4N8DzWQMVHPMdklQsAmoAafUhYOSkOTADbb74KPiIUKNP7szBDPTfUEUBwmpIZQGVC0r6u24nA81VokVKb6A70RUUtULlHWPugSx0zDWmeoA7YfzvBkplwslRTqNzQlIBWRmhDFOASABcyS1sBydSmczRSavLrUgVHNICsQ4ltMSZXawk/TGifpm14DyPFZWi7UmJpl6ZVKZ/dOkDSYjpM97zjlXOKuXTLsHKqZ1sUpMIaVgMx7FgfnbCOTelUy1QVFJZHplnZyWIZ9LAeABFh7n5P8VKUhUfRRhK6nLwFgoVaY03YDpPVNxi/TJif+qsa1dl5f36lWQB6lvI0Ldtz9TjN4dSJLLSaq5KkMEQC3eSx/pj0OS4ilLirwU5dRrvI2KarNMASRPyGMjgfEFpZvQWUUuY0m0fEAdXj9MWmSAyWV1qAqdJMLzasAnwFG+D/ALK9PTzGp0NRIAVJNjFzjtCrTdETmIpo1mPUQJUmZU98O8Z4lQzRWKqJy3N2tItcecUL+hPOcKakjvXqs4VoAVonBMr9n6FdKdVQVBaGBM4PxHjeWrc2kamkHSVaLSBfC9Pj1LL0BTRw5DzbAPYDiFdaVRkVFhTAtiYbr8ZyVRi7MQW3EY5h/wDEmZnxx8xSFjSb/wBZxynUpsYWkSf9xwPO0SahgThnhSevyBjyF2fQuJUK+Xj/AOC3/rOKZeiHJC0Nt5ciMJ0mbWN5nHos1SDc9UHVAIHftOKSpLcMytlNIB5AIJgEOTf88MPw09X3SMVElRVYsI3tOO5BHoU5qgqC6lZ9ovGGjQCZmpmOZT5csR1iSGGwXfvhwmsAMmdIXRS1FdQpmrUkgidpjbtOAUqwLUl5SfeemXqnTJ0/itcdsMU61NqtKsHMqgBQKxaVBAFhF7XxShlXNOkeUwZH1anIQBdWoAFiNz39sA/5GOEsKuheVSRTUYH98dOhC+rSKoBMAx7jHvP/AGWZgjiSKqppKMJUVBYIrLOqowAvEe2PJZHMBOaUNBZqI4CrUrFALEdC6euwJLA7gb49J9iOIcriFBW1oFbTDQijVqAUUl1Mbnd3taRhzRF2fcQwI87/AKd/1GB1KQm4G4/qP546amn6AfzwMPcCxi5HnVt9dsZpCbXpRgLzESCR/wBpt4J//uBVKQkyBHSDa50sA1r22He/cYYesumCAQBNxIEWJI73nxhavVmAQNElnH8JMjt5k4pUyy4oj0RBAAmCGEESQIEDtBIn1YQzFNxrLAAcoSZ2aY3IgiZ38bXw+lcgSbNBYeZMlhMWWdIkT8sI51VIIEwwRemRbVMACNIHq1WBxSpGTxgR8spY2UlTN+yE9xOoPpm9lxmLlx0yqK2kkBypB6xfpv6JPTaTfDVTNBAXnYypPYp90vvqIkgQ3nvgNbMuz1QjGVLUyASZauQCbkbGbEgDQbWxSom8RHlK0DTAD1Y1aSCoWac6V6QWIBi9jJvgRylNnKlGA5lPq0SNJQl4mnIXUI1GT1Y0XqljTddJTmBlBgqdCsgp0w3oHSxsCbb4zatPpSmKalmCNBp7BS2twCoJLGfVG0XxSIqIMjShCyoGJUVllAEXrllJHWY0WBaD2xj0eSamVUmBUEVLUZBLlbnR0CBqiJgjzONmi9EtqICo71CwWCYYxT5ZQnSFHUYgyDvhWtWQMNZdQEqM2mpUVbTy1Gv1tAUWj1XmMUhMDw/hCVFS1nR2NXRS0oQzKiEcuCbLIJnqti6cEptWpU2D09b1Vg06RJFKIeTTGkEajsfTbzhXIZUVadIlzrd2DFlpONNJNblVKEzsBJuZw3T4UCaDatLV4CA011LIJJZqbUugKVNhPVimQJ5PhSsFVvW9B64bl0QFC6tI0mmS0wJMjfAspwlaiU3VwQRUaoeRSFqSqx0grO7aZPzjB6FCuaCKmlkqPylp061YbgsbMzKBFyO03xWnSqUuXy1dwDURRSenWWWjmKVampINtzHvjRMzZTLcGWrUoKlRUWspbS9GkzCCRAhADtN4wr/pqorVKrjliq1JQlGnqJUm9xAw3luJlcwtaW1UQU0NliFTcR90zaYk9sUymdpmlyqhoVgKhqIVqmkwJ3BDrDDF7M9nc39mEosDWqwjQEK0V1SwnqHYD2wqfstV570w1KFMBigEyJsuNzN8RTMQczRqjRU1KaJV1IAjSxBtfxjGyPFA2eeq4KL1EBvlA+uGr6KsxqWTqvUNNVpmCQTpta04LxLhFai6IRTJfaBhWhmTzbFhqa/vJx6ni1UHiFBJFgoviiuTM+n9ka5AJNJT4I2/XExt8YymY5z6UYibEC2wxMChn/kyPieaq1WHpCT7icK0ssymdaj644K1KdmP1wXifDAlNKi+lv0x5X6fQrWg7Z+0GqP+lL/nhem9Mtbmux8GJw3Sy4qZOQBqRjPmN8JcMBR1Y2DbHBsSkY9UyzQW5GqB8TliB/tBwZaekLqejSLgFQtPURO0ntgPDslVTMatJ031E7aT7/XF65pVgo1lXQlbKWLCZERioSxrMqaKK2Yaq5NRlKo+gACDaB3mcZuY4WxZkUFmUhgTuUZZk/LGnnc0XLLUpjlnSQaraCCo06oF7+IxWvU+9Vm1jmIKarTU010wF063BJBHcA4bEm0aHCKkFCKqUlzDU6sFiqnldLowUGx1PAi5XGjlawSsGHQWcsBUVQ41MWIVGJCoTpPMqAAbAMbYwuH1vu5pg0ajM6IEgXQBtD1D95LTA0kY0KRWnHUBSqM9ampbqdWKwBMlqoKmnB3JnscWiGj75wjiYrUUYEFgOoD8S2O4BjvcDDLn5W/WP77/ANsfNPsZ9peVUK1DHSAyi4WLmGjrZLlyTPWQJ0Sfo3OkCD7j64jic+Wc7OVQO9xafeO35/ytgfLFzfVA/wC2LH2BjbxixxSf5dvGKSMHmDfMEEAWlybgdO/UY7mT/kYq7tGowAOu895Pf1LtKj2GKVRNjtIMHvA29ljYDAWaJbtEWPxEzYTP0G2L4k/5BZhUUrYMFVktN3iZMdhaZmI8nC1JhYGzrGqe7E3MwSNK3ERJf2w1rEMIAj4WA2sSI21FoMe1zgTXDXLCSdwephdr9PRJExAnzGNITyF3zeplQOw1s46plEAKhtzpJWZsLA4SoktFRCdjRSCLAKerT0AQstJJgtPfDVZQdSkQ1zY2iAEW/YjqLabx7zgVfLhBKt06CNuiWgFL2liNtMgAE+ziCl3zJCPYqrU0CsDqVAq6VKAwgsWMmpIJB+a2ezaaXdFIBSAFXq1lh1GqgKgBR2a5O18X/bWRzqXUaSlSQDCg3iw0yOkGQohYPnAxm6RFMsRKH7yo/UzKOrpZSwBYkj1SIX3wuJXI4MslRwUloNKn0lXOtwWZuaysQqgRIiSO2AVKrrSDpV1cyo6JpZgdoLaquoKSNIOmN97YpytZoop+8rSSKhJhSeka0AqXg7sREE74XrZcv+NqWXJAMaqcBpN4VwCT4Y3GKWJLyHcoa1CpTpqpbkhm0hNYisNzUpkmY2IT88AynEQlSkoUilQDkqr6mZjfrWFaJCi620462fFVKnMNmrCo7UuuVUQqaZDJHYkRhvi2aRxWqkLyOV0HpJarUvqVvVKz5HpvikiWU4bnZ/ZSKwRUL1K/XpbUWJIKzJntvvhfh+apVKebrvRpkDUQWEktUJ0gA2WJG2Bcd4etNMsqameqpYitpMAxp39E374S4hw96SLTJIWr1haTF1OnvoN/yOKUZJo5PgVAVqeX0vzGp63qKxUqSJA07RiLwuqKi0DmFNVhISosjzGo3nAcvx9kY1OWr1GCq7qTqhYn7s3UwMGGaptmamcNZSAJRfimIAKnbFKiafpkO41sj5YFlJBNMkXHyxSo1Bn1GpVpuNi14j3xp/ZDP1HqsSQFEuxjefJxitmKdbNM1UwjMdsVQh6il9rcyFAGZosB3ZBJ+d8TAaP2ZyjAMNcHbHcRMfor+z4m3CWBuVA8zhjOZsckUh1EGZxWlQ1QQtvLG2CpRZiVV1B8D++PMn0e7fspwms9MN0yreTAwLMwxl6gEbKt4/phYEhwHvBvhvjGSh0KCzqIA87HC8H6Xp1gykgF9Ivra30UYNwbMmoxBsqKW0pClo7ahfbGfkamhyrbHpOGSwounKOp76o2/wBsd7YafomvDX4M1GsTU5YpmkwJuT0tKknVuVJU4EyVuXXFZjCnUjs09QNtMmTI8YG2Y0qw0plxUENuzkHcAdh+WB8NWm2phZKYGt3GtrmBpp+kfXbF/hnPR3L52NNRFSmkBnasJHMBJ1U1F3Im1ouZwXIsoWppL02TQOYwBf70k6t/uaUkTov1i98dytRuU1amRWJIkOoLFFs1MC+nsent8sdzFPk1alNFkppBaoOgUXGrRWvZhqCxvKiLjFEmnw/PFEAZ40qRe5p00J5mkkEBh+7A7mopFzI9n9n/ALV1CgUwpHSQdgY1AAzP9CCpB6sfOaWeVnZ41I7NNT0lqsak1gfu6U+lR4kzEDSpZjQo1qVXoGlpWNblzcSVQJSKi3TzTBgjFJ+mOeF0fTqP2oEgMIO/5d8aVLiysJn/AD/POPma5xpUaZBFwAGYSCNU36SEJ+LZomxJcpxjQ1joiLMT3kEiY220wfPvjRNenHl8P0fTDmB/X2wNvJ+hH+dvbHmcnxRrTYdiY8TcdpkY1KWdPy9j3+n/ABjVYrw5Xi0OuCZi9rnaAIj2m354UtsLSOom/ewA73j+cYu1cH2PjFWqgzqk+P8AOwxUFfsmhghm4BvYNDeWmzECbbDfFalJHZQln6dBvuIJYxApqIN1IvfbEZWmANQEHSQT+Vo/zbvhetUV7G15JgSZGwRbH/cTPuMTxpqsoLUhyyxA101eWaCVYiyy0TpDHUFIgnc4IczTKoWMlSxao7QxFidGluqT0gAkLBnfHBmNKhdUKNgsNDGOobBmi3UbTYnbAs4qNqIJggCWI627Svc+XsR7bYfGj5AGyDpDrZyhLEBUKK4ga56JM2srHecC4fFPTSdJXmBq0eoqolVNOJ0zcxIIxerXZZSpLksKhVn9RiBLX1D+EwfE44hWsrM5QVGlmaP3SrAEdw1gFXxioFDCqtdqaO+qoztULU2EUkAgKHjpWJYj2HfGaMlzjUdaeqmhJ5gZFeF7kel7eR9cCzYKgMGYc1SNUQSJvrUbgx6hc95wJ87ysqaKghqjS72hlGwU9x5w0hEz+vM1RVZ+aLBgo0uFH/0//wBZGNOpxjmNXq0w0oi0qKxcA21RuP8AnA/2Ifs9Gny0FesQVIEFVHxlt5OEq/R183UAdPOSQwPhh8Q98ASm3xThaLl0rZgsXpqA2kgMWY2BPeBjEz/C2imyhqq1BKkiHEeSN8XbMCpTWnmKjBdWoVB1Bp8+DjW4hxhFyrPSPTanT+m59sAbR5/LVqlFXSnbWIIYQfpjHTLnWFYRJG+PVjKs3DmqVupp+7Pf88Z1Lg9fll2hlAmCZP54Ck1s9H/rFOnCAghQB+mJjxJFI31Ee04mAOJ4niklFjbxhbhdN+YCAffHctmakQBI9xgjlj6nj+Ff+MeV3s93pQFxgjmGMN0eJOUVQkkTDHtOBLQYCUpT7tf9MGyuXLUmquSdJjTthq0TkEzQRbu2o+F/qdsGFZuWWpgIoN49X1bBcjxQM4RkQI1oA/WcV/cVmpt6DY/I7HAgd9K8BzypXBqXRwUeb2a0/Qwfphxsscmza4ZXLIUHdezf1HywlnKSsQKdqaiNTCJ8n3w1lIaWDegCazySvjQvY+P6YaFl9jVJ1FNEp66Q1apnVVc3A0II0gDuT9e2B5tarKyqDTNI6zSYdTA35rMb1DtPgbd8OZDKqUd6dVvvOlnazI24k/gbzjrGulKmrx+0Un+5ggtovqDn/wCX4nye2LhndgeGZg06mqnpWoWK1aVT0KAJLN4ANwdxt89XhuXpkIq1EujcgOW1MQwVnePSWClQoJKrFjecPiOYLczl6XJYPXZRZiTMKu/KU/mbntgnD80FEoBr1oy0qgJUG51r3gWO+wMyMPFiyVRu0appdMLBEABwQIQkxDBCfvRKagCWJsSBhoZwBrBgdKAhAxMlarXZgWIIQSQNoB2Jxi084+uFJ0P0xemzAtrNVWiDqaWIvaBFhgorqCQFBOsU4qlE6kSuGZZOhCvMSOxaLCcXTJ4nosvxVE6RqZSFhQQSNQZocqGJPSSIm0TOoxsZbiMkLBJsZhgSYLA3E7T/AOk7kSfG59W0gujzpJ+8Vgv3br/Gx9NSoSA20Eb40MjXYAQFXcdNQtcSy9LSRI1r/wBV/fXBnN8mGqe0o1iTBIB/zYAf5GGkzHwmPy3+Z3x5/KViVBCuo3lgAIMXsBPY27Y1qJDC0/lEfWcdK2cOWMHKraRaCDvv/wASN8AqwRKrcSWaYHtA7R+uJTrCDqMn5f1O2ANVQG4LC9pjfa94vbDiIrJSzFtIQM7WBaIA9l2B9ziGiw0tTVnIkB9Gx8dxUjcEXEdxYWzQ1AmNhfphRFwNRuW8H38Y0+EVk5Zq1EapUpKnLAMiCSFZUiFgiCbwRtOM83Nw2+PGuHnqlVIEnsOgCWdjuS0QVO4I8+cJZmmaTQSpJF5EwOyuPy9xhrOzTcEdDXtOrSTNtXvM+QcdWsIB1hKawWG7O3cMN/IvaMUHRTIcQYFmnVWc6FTZQOxI2IHbCwyqktTRi5ALPI6CRvEXU+DgVTLuqirEJPSwMlZ2Edx7YayPFAlOoFpibG1wxNgfZR4wDk6EcrmoYtqbSUNMk3anO1u6++NZKuXo5Q6SKkG0izOR4PYDCHEaNXSjEFq5kkAX0HYMBhLLZlUkOhanMsmxQ+R7YRUo9W4dU5dOpTp3qSXpC4j8UfDOFcvUKyqj/fRqf0xr8U+0P/hg9PpNQ6R/CB2nHK/AqtTKoWvWJ6D3j3OAKYvHPtI9VFpBeWq/D8sO03allIJ66m2Ec9k3UhK6w3wuP5HAVru1amtXZTbwcFCeG/lPsMGRS25EnEw9mPtMysVCmB/bEwE3I+Ctmma0wPbGlm15KKUFyLtjM/ZTp1bDD1PiCtTCP2748pH0GX4CyHEXFQEknGhUzwpOQbq+4wpSqKt6a/8AU2AVnUNJOtv0/wCcOxEtVjNA0g0ohY9tVgMVqVdTl2HNc9h6R8/OKZMc5yDYC+kW+mJW4m6tCgIF7Afz84Am4Mh4pcxhqaYVfhT6Y0MhnEam1TQLDTWQCAR2YeDgFXOqqK5WVqepf6jC+sadIUojfAPU/wAz4xa0Q1Q1A00SoKTEq4hnYQAJ2A+JsH4dkyWVWRlosDc2NQ/CGb4VJxXJ5NxURnCMEMmkDJUfLue+LrSrLXNTXrpNd2Jtp7gjsR4w0S2SghdnpvTWjUpqzLUUaQAonS3ZgexwMZl3AICitUp8tQCBCCxsfif0i+wPkYmbzj3BZ2QmaVM/hBMM3eB2BxbiBhl+4FVWialyzsdzqHpPaPbAMczGfVg1SqKlPVqDUWXUhcLbQd6RkqfbsTtgSVjTBRlYKqhDVChtNSQ7yDYgk6TtZRgtXMPTZqbVC9DLstUBonmaemnq3JBMGOwONDI5ej92DQrxUCD9ry7kku925lNpRoYm3SbYqkQzaqKFbSwlV0OdJVA9R49J9J0KxMDscayVqrBqjDV1C4qB1Usw613K37A99oxjcUAQk1HFVWruJU6SwogU1fRfSDqMT4OD5E0AafLFTVzFMMBDCRIkGDEeMXizPPHR6Xh6DSOpEu0AgSwDESDIPt9MamTrxIuIPf2J/LtjD4HnbAM9DSSTpdASJMmCV+sTjfyBZnMMGaap6LF45dhbYzI+Rx1Ys4Pkx7GDUO98EqMIteN7f1x3P5SppDOrJcAa2kmZ/lGO5SgrRapUYboogCOxb+2NOWjm47L5bOpTMuHdlui6oW4BBPcyDti3FMsygVZWK0shpyuk2JTTYgGY8SMAq56olgmkqsSRJ0MZAJNjBsDv2xbMZSq4NTMuUt0EkDYWhB9NoxDW6WtaFn4koXlUV9dmZ7kz7CwwpmMgaTqKgBm4g+ofhvcH54tw7OOr/d6QXPqI9Mbx/PHcw9OoTp11HAJNRjYxfbximCUJmc0rIGq9U/u6K2AG0nGdVLUqkISrC6+RNyp840MhnFVlBUEQWRzuq7lfcgz/AIcLV6wzBfSmkAFg/eR5+eF2WtMtwx41Zqs5MGAJux8H2whNau7VVXVe8fyjClc6l1D/AKh7+cej4RSTJ0efUaXYdCA/zwhyGVlc5y5OgOk9dNvhPkY9NQ+1AahUrxGkaUXxjzbcMzNQnMaIDX8T9MBy2YVDLCabWceD5jCKlH+GK9elVaqZXcE9j7Yx6OZD9D7/AAtjY4zx2ktJaND098HyOQpVqBYppgb++GL+TMGcqi0Ax384mM5+IspKi8d8TCKjPCVQ1S+yjFCUTbqP6YJmMo+gMTY9sI48p6PcWxlMxqYavT4GD8QyYA1L6cIERjR4fxEAaXEjxgU6YmmtoWpq1PS+3jDozSVDPLlv0+uA5rrOpukdlG+LNRqFehCq/wCb4aE99lq+Zi562XYfCv8AfE4XxHTW1vebT4nuMU4bxAJqRxKtv5Hvhr/TkAapqBWDA98Uq9olxaZenw10qiorjRM657f1PtinEK6cxqsdLE6E/wDyI8T2wnSGhdT3/Cvv5I8YYyrUqoK1SVcmz9vYEdhgvgT1j1KtVNINl2l/VVj1yNo76QOwwfM8QqNTQgmnXcnXpsCoHrYbKcIZvhTZekH1Q5eFKtuI7RhXMVtAgmXa7k+Pw/3xVhMT6NThufTUyoQrKhFFm7uSNVQn8REx4tjTOfzAoua9nIC0qiNpdmJHqKmGUCZJH1xkZdMpW0tPIcEakaSjfI7qfY4rkqH3jGnBZ2K0gdgDMvJsAB/lsUmRkjTy9D0tzqVJAvLQumrmQZdiINtRI1HwPGNRuIunIpNTpqqVOclSkxK9I6tIJOkEhSfcC2M7I0KVRVokrVKSFglW3kgHY3wN6ylRoRlUHlqpMneXPzNhjRIyY3w+gCqvoqzuemVPy9saWUcTNwoaJ7iRtH0OI+XYPrFc007AhhA8RhnL11eqzAqNZdkm14Cgn9TjfHRy57NQVqXLI+8LdiQBH17jBck+uU1so9XSLdQEzcYSqsyKddUNII0gnvt/fFMrWpkOrsy3BBAnYRH641OeQ0c/VClQpldLIbyYMteNt5GB0KjQsUzUdhIY3AvEfSMJtURXp6Q2md2+LscMcP4mKNPrDOCxAXVAEe++AUoLiDlKhIgMuliBsDEMMaFXi1KnS0so1MJ0JYX8nfCGcrBlRygQsWUx3B2PzGD8GzKOvVTXXTEF22AG1vOEU1oz810MCoOkgOqntNmXFanFdemnTTSh3C7n64c4q1OoS6VC7oLiIEd4wjleJLl9RVZZro3gf3GBDC8W4SMuFcEw26Nvhbh9PVmKauSU7T+cYXQVM1UMtLe5/liy03pnluIZepfphFJGtxPjlWrmBSoyFUwB5+eE+MUxTrlTYOL/ADx6P7P18u51IPvW9XtgX2gp5YsaZvUPxYBJ7h47L8OmuqGwJ39sel+1XEloUloU/FzjAqow6Z6k2OMrNZhmMsb4VL406tEm8Y7jlPNMBAx3AUYb+jGVlh959cdxMebl2j1cOmVz/rOL5Ab4mJifS/8AyFyt6hm+NThVQmqQSSMTExeBlmZXGVAqmLYrkbsoNxO2OYmJ9LX/AFKZ09ZwAY7iYTKx6HcgxLoCZAmJ7YUqG5+eJiYfgvSdsej4cOsf/Yb+WJiYvAz+ToV4D/5mn/uxucP9VL/bUP11G/zxMTG2HRh8nf8Av6b/AAasz03DsWGhrMZ7e+F/s+Ln2QR+eO4mOhHGxziTnSbncYz+5+eOYmNV2ZPo0Qfuk/3jGjwBAyPIBhzE37YmJiWBn/aBvvgOwNvzwup+6r/7hiYmGC6K8DHU3+xv5YRr+hfmcTEwn2NF+Dfvl+eNr7Wf+ZT/AG/0xzEwmHpX7LWqVY98Y1Vyczc/FiYmDwXo7xL9+vyxh8Q9ZxMTCZoh3KqNAtiYmJixM//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latin typeface="Arial" pitchFamily="34" charset="0"/>
            </a:endParaRPr>
          </a:p>
        </p:txBody>
      </p:sp>
      <p:sp>
        <p:nvSpPr>
          <p:cNvPr id="98309" name="AutoShape 10" descr="data:image/jpeg;base64,/9j/4AAQSkZJRgABAQAAAQABAAD/2wCEAAkGBhMSERUTExQWFRUWGB0aFxgYGRwdHhwgGBsYGB0aHBcdHyYeGBojHxgXHy8iIycpLCwsFx8yNTAqNSYrLCkBCQoKDgwOGg8PGiwkHyQsLCksLCwsLCw0LCwsLCwsLCwsLCwsLCwsLCwsLCwsLCwsLCwsLCwsLCkpLCwsLCwsLP/AABEIAMIBAwMBIgACEQEDEQH/xAAbAAACAwEBAQAAAAAAAAAAAAADBAACBQEGB//EAEMQAAIBAgQFAgMFBwMCAwkAAAECEQMhAAQSMQUTIkFRMmFCcYEGI1KRoRQzYrHB0fAVcuGCoiQ0kgcWQ1Njc8LS8f/EABoBAAMBAQEBAAAAAAAAAAAAAAABAgMEBQb/xAAlEQADAAIDAAMAAgIDAAAAAAAAARECIRIxQQNRYXGBE/AiMkL/2gAMAwEAAhEDEQA/APk2VyoVdTYSzmbLne3jDdTMOo0sNQ8jCdWspFlg42f0Y4rdK5fNMm3fcYZ0K9x0N+mDcLygg1G2GKnialoZAV/XAtdg3XotVYONNTpYbN2OLZbhQU6nYQNoO+O1VhA4GumTEHcfXCrZUMJptP8ACd/+cP0S6OcRzXMfp7WGDlSAvMt+Fhv9cW4XSQKSSOZ2B7YU4gH1dZ/Izhfo/YOZzPloFVZ8MDE45S4OAoeq4QHYbk/TAMqxZCrAlB3/AA++Hq9JKmkVH0FRAaCQ4Hce+KWyXrSI2XChYfUhM03/AAt+FvGCtRo1ampyyufVTAks38J7A4PmeHqlALqCIxDan9TR3Ci4GB5cGnURjDMgkFTaoneD+ID/AC2KhFvRbPUWYpp5ammOmnqlj3I98J5bhlOpWGpuXTcEqT7brPkG2NHhnDKOtqyuzhDqE9MXtrY9/Yb4EeFvVDdVPRUdjTKklRUAnl7dJYWE2NsNr0E/BXiVelT1UqdEg263Mt5kAWGGcu9N5WpqC5gKVKCSKi2I095/qMatLK1QlI5GihD0xrqvpZlcSHVi1kuPG0YBn63LrFqQXVR0V+n0hhpWqFJ3UkqbW3wQVujtXgP7PSflirUZgPUoULpMyVkk7YcoZYVS9Kon3R05hWVgugVVFgTaDMR5GFeFrRFcZmn+1VG1axTWlO+6s8wReLdsBoZxyoRqbMGVqbIPUAlTWO0jSWIvi0zPJM0M2tOklNKQYqKocsxU+BHTh/JZL9opx1IabMA0HSZM7jY4wVCopVEqgsy+uIEH5bnG3lMzK6BVNIo7kG8HUZuR3xtic+fQ4tOAtNmDsuskzsI8nvvh6lwKkaNNzWAZ/hiwPgnt2wjmm1aNTB3CtqZTv+H5nDWXoU4CvqX3m1x4xuqc2TE6uSNKoNUGLgjYx3w7wrivKouDuWmI9Xm+F6mT0syk2DBZ/n+mNOrmXRtL01embKI7doI74bVJuhbPPlq6jlo61iQNNo9zI/tgVXIVXqa6a6kpEAR/D4xMwq0qlRqdvhX2J3/LDHEDUpCk9InQFG2095wp9BfsU/8AeGqlViR0ndDthJqoZnqKsTYAeTjT46wqrSbTpqMLj284FwfLa6mldkBPzOEykAo0qmWUl1PVscNZPjqPSKVrkCxwfh/FOazUa15mPb2xh1eHffFBsDv7YYLZyhSCBn7dsThFWa+prYdpUVY6m/dp+v8Axh7PZCnVo66NiMSNstW+1BViobbHcePcGb74mGOHi6ObZdj9Dg3MpvuNJ8jbC9alpO4Pyx3LUtTAY8k9tzs0aBKKVPWh7jtgI4erHpcR4NjjmdIpkaJB74oM0r+sfVd/yxX4yUn2jVbS4FJD0jc4UetRVtOkiPiBvjmS6CSvWp3Gx/LEXI0mOrmaQN1bf/nFWkpQtnaayA5kMJVx/UYVGRhwHMKdm7H64YYGvUCrZF7+B5wKpmlViqjVT8H+Y8YTGr0McTDKBTXTo/hIM/OMGocLcLpcBhE6QetO+oL/ADGK8NVKbiqvWlwfxJPcjvHnDmQ4WOdqFZareoFSYjfU5Ow9sUlSG4oDflVmQ1meQAo0CeZFhBPpPnDGap0mqU6QqcoqYQAFtJJ+Nvc74rQRCtQJVaotM8xl0xF71KZ7RaQdxjW4bXdqpajSy61dHMOaMtKzp106TbOT2AmZ2xRLM+uq01rUqysq6wKyUyNVOosgMAbFGuPYn5YDmjppGmoXLUyQ4Dkmo5QdJIG257AXwI5uk1eAapD6lrVahksXIhyvwhWg7ziZsAqKmYfm1ASnLUqrCCbu0am23APa+AfQcZhRzKmtKVSsqVEMEjdlqAATpbUJv+kjFqubqtTVW5jjl1gKjgidSaiqzcqNE/XE4MraqUQhDuhV1Y6UZeaNI3JMOBEGfngqUqWtWJrmoSVHOIl1enUUkIJZIOncnfDXRL7C1GqVTRoV82yPophURajWcKU1QQs6SNsShwuorKtN6eqlTqGoXbpYc6ohItJEKp9scyuZYUaQU5pyUAIDrTiLQp0EsviDg/C8srpZU1hKag1dWmGDuyypnV1rv2GLSIycQDK5Z0qJrqK6Al+l9Q6Bq27Y9DlMzmaVFVNLpBJkqCCGvB95JM++Mk5VFYjSEJCI+kMQCzFiVDXPQo/PGvl1YH7uuSRCAXUn4QLWP57Y3wRy/JkXy9MVGkKELGAF22ub9zYY2ssqhSpUgqpbquOn9fb54mQ4UeqKZqKAApBuQpILBZmCZOx2xyu5aEBYrbpJm82HvjeaOR5bFctT1OJjUQW6tixuJ+kYZd3CPINNlEyPTcwLG0n2wXkaE601AkksCD47i3m2A12tIZmUfu1buwFzp8L/AD+uCE8tiuVpHrKiWQdM+T6m9zgqcRJpu9lZfUCOlp9uxw3QqsmggaqZAFtwx395nGdxSuS7L06Va8CNR7A++EUnRSmrVXGo9Tf9qjwO2NPhNaiW00xoddjPqwLIqiVIJPN8n03+HA8xTpJV5oaCD+776vHywoVS2fzFAPzLiqLaffzjLZXPSol3ufbHc1X6i7QXa8dhhzlNTyvNUyzG58YBhf8ATScsUiGF/nhf7NVyocN6cP5fiU0eYbxZhjLr58VJ0jSnf3wAjMzVEs7ECxNsTBzmz2UkdrYmDRUPn1XhbC6ww8g4NwrSpOux7TiZfIEJrL6PGD6GKiClT2748tL09lu6E83RWS2sHwMM8LyqhGquJA2wtUSmTBDUz73GG6SsKei1RP4TcfTAuwfUBUs0tRgCmkk2ZbEYJyGLMj02qafiUXH9/rjuVajSYPLFhsrDvhrivEXpqoQkF+tmHee04flZPsQHKk00fQoqodzcMPmNxhTJZI5irCLoXc7kADfGjUypcI8im6rqqOLW7TG5xWsgUCprENbm0rH5PTtf8sEBP6BZqszV1WgugIulbQSO7Me8337WxoDLctg0U5cQyh5pVRN1DD0P7flhWhQHLqa6h6iAtYAspielj6kn3GHkFFKVGmtPnhmJAJKq7elmtBCKLD3km2KRLfgJXmlUVKXKoofvUDTUcjZWYwQo8AYsvCKj04qKqjUDSRWXUjOJ0MpOpVqBTBOzRbqudAorpVCairMaOoj76mhKxO/MX4W+LTG4wN6WukNGkKxLHVVUvIkcyuw6liTCgASe5N6hNhdlFULTpipSouAeVTUTEkFqlTuAR8RO2wx1MuWZmIAJUh2A0vqpaV6ZICl1ZHJP8R7RjQFTSpp6zJgko5uy+sU0I1lqmumxACsGDiQMAo6ySx1AqanZSV008uo65IokSBrJJU2ucWRRVOGA9CqxZtBYOxIJDMwhwoJmmtWdIN9pwZqAHVTkMpLLSCLMmFpyVJZjrdbNBOkmBgvDspALMFjWxOsM6khQglnUkMNdYzp3p/XDLFKbk6iSkSdTsQwVgpVQCdHVUYrYDVTm5KhA3sSbKwy6ZYIFRawRAQEWYiWZX0ggWB1RB74jUj0q9Op1GdL0bKxhdCk6TsqgXPbvONMqNEuqhB0mzqJuytpCBYBCzt+7QEzIwzQyIJ1mV1EqzaoktJLaWYhXggC+zkmCVnRIxyyBcOEm9RJupuVvCiVYAhVAGgHaAfONWhkGaAgLEE+GJ7EyPhnY9zPjFwjuwR5YC2llUMNIFgw22vHvaTjWy+SVAJvMG0FSR2sQVicdOKOLPMtRhQJAJSAsgq1thI3Hzg4lFROssA02kWYmdU+B2/LBqaq/rJUARIGqNgO+0SZxapVRAQL2gwZQ2sYI1AjeN7dsWYUVruE1KAV1CGhgyxv0+Se07XwF3qUiKoAusCLhZggf5vJw1SyJJYDTqW+lu3me0m1+20jC2bOgnQdIZfvBIYKT8I7ExeO0+1jQ9ieYzk9VOabH1wYX5+3ywLL01CFymtVIETtO7H3ODvlii06pUGnIMbn21e5xbMcSUrzVgP6aiHZwe4GEV1orxQ0joqEkGJUgTqA7HwRjHzeZJYuR1Ht4H98M1QzkCFXSLL8KDyffDGU00iaVUAmobt2gixB+eEV0U4PyimlwC1Qm/cYpk80KJehWnQdjjOzWWalVK9wbR+mC52uWbVVgtFlH9cBS2Fq1U0FKcinuWPfC2TTn1Agso7ecW4dSNeqFayC5HsMPcQy4oVFq0vRscIYvX4oUYoEstsTHof2ClU67dV8TBoXJnx3iWXZkUpdRvGFuD5djVG4i+NY0qY2SrS8xcYXqkyQldfHUNJx5ftPbT1DP4rU11jHyxbOU1pqoFm3JBxKGRdX1FdQBuVvgvEK1I30tq97AYP0fqSK5VqlQGVFRRvPb/qw4lQpCyaZ7LVEr9D2xSqD+yU1pgmWJePyE4eoZQGgiVATE1X8gCwHtikiGwYJajUSsSpdgVqAakIFtJI2Hf6Y7lnSnQfRFTlkGQLajIBjwPfHMgnNp1Goo1JlIC6WJVix9JU+wJwSmjIr1JSVtUNBoZRMdVMjS6zGH+i/CIzvyCNFKsdRZwsA0wJ1OvpPftjuTzxqKEXUE1S9AGNYsXFFyJUsN0/KdsC5zMlZl/wDENUAlpKugFyDTF422tbBc1llbQlI82ll6WptAbqdrsSYG7dxsqDAA0x11FzDU1ZKgIVWIOkLKLRQKRoYETNtIg+SW8pQZtxqapdnCDrampZKq6iCNQ5oJF2NOQATIXy9GGDVG11Qra2UXYLIqISwId1A1axuEcGbY3qHDSh36pBuOyyVfSwDEsXcX7VCY7nRGObgrSyiqIBklWLXVvWUVp6YCgU5gTvMsN+hQAJCauwsAOlV3BESqLcrcqPJw4nDGgqD5N4JJmPVtJ8jxglPgp/CSOrYST2E7eTcmcWZNr0zBR6tTEm58XaZhmB6rEwTOwmYILdFUMd9MEKXkw2okSpJABaepZkmT43MrwoA331Tq9RsI3HSZJjt33th2lwSIG2wM3vJMQ8gwPYHFLEyy+VGbS4fLQekmV1FQrGI0l4AOkQI7DT5gq9SoMZ09EgGZYAGfh/CNvHfbvoZfharsJ3PsJi8dvnb5YcfL7TG2nYTHiQJ2ta2NEjnyzpnUqUdKht7GRPtcWYe0Wk3vg53l7+0bePaPb2GHFpACw2N5iPYGTHtvitXLCCWPpgAEkDvs23y+RkYvkjJpsVrZpmMKqggadUad7RcxMWv9NsBqLoBbpcellIgr7RuJ8i9sHavuqqpi0xAKgSQy+28kqR52wvXomdRiRB0jdkAF1YWAi1pNjJMYaYNA6+dPbsNIJA1gNaGbYdwC147YocutMvqAqaOl0iNIJEss7jtqsbg7YqMyFgpBpv8AvEOwNgVLHbaVM/8AMZqjBQQSphdRGkQT0h6kB2W3aAY3OGNIU5xps4Rg9JhBLTEHaR+IeBgVDhpL0xBVaklWO7QJgfhm3541UyWndFrQ66oXek4Gk01+ETMwJmL4UzGagVaJJfluDSdYhStrtsBAH1wWh0AySU3p1BpFMizXJtNiZ7g4RzwDIiSCUmXGwHYT3Pywc5l6zaFAdm9QQBQY7s25/lgS0IRqlRdWh9JSYC+8C+GVANDK1Kl0721ubn2WcN8G5VElawBdm0kHt74Z4nwzXSptSBLJBUfwtcH6Yz/tCQ9RNN3CjXF7/PCHRPjGVbL1mVSQDtHg47luIKcu1JrndcF4nXNUqapAKiIFyfngfDcvzX0Uxp8scA/NiSLUAsxHtiYZzfC3VyNRMHfEwQfJHzZeJ1dUhzPzxocVE0UZgNR74lSjElsuwPaNsJ5/MO8AqQFEARjyfD3O2oMcIy68uo7arC0GL4STiDjvI8MAcP5PM0hRKOWXvYb4zqpVnhBC7XOB+Att0eXMaArFdM90Yg/lhzhmZ6iwfVqBVxVVise7LOBcayiiOtQFUALuSe+22H69WtROXpUCyyiyV2YuZ+sYtdmbjQxwzPctgKdEcqWZuW3MIJBQGN4BNp84Sp0KaLyBU1VK1RdfSV0qpkg6ouTh3jhpUWNXlJUao5UBpAhAAxAUi5bvhbO12AqsCTTU01Wm8VBqYFtMteAAdr3xTJWwK5RmatVgs4dadLQxhWJsdS9lUAeJYY2KNIQtUtrAMmqoCMTTeL0iYzKze0PA3m2FHAohIOmGJZaLFkV6YBbXSeJgR6Xi1saYRXRAOlQhhkDgLTqMt2puOYq2aagLLIF5w0hZMf4NwJ69VOWArLpI0mVjdXQm5pmD59KBjOoY+jZX7I00GmBtftsIFu0CBbsB88H+w32e/ZsuJADMJgGYBuYuQJJJIFu43x6MoP8AP0wcocuaeRgf6En4Rf8AmO48GMd/04bkDz427wNo+v8AbYcePp/b54GGn/P8MicWs2c+WJmfsgnbTbt7X37z3xKmWEflEnz/AJbbD9YC8nxtb9fa/wDhwvVXeAWvcX23Pax7ge+LWRm8BUkRvt2uII7e3zFrYFmF7KCSdpm/m3n3G364vURhvHTM7HUo3BBPqEGYMgH5YpmlgaCRJOkHqEtT2EkQLEdQ3ke+L5C4iZqmBLQrW1WMbdJjt6TB23jtijEXk9QFzM6WFo0RJAtFyI/QjUkPVdlciSIPqE69MGNJ1Ai3aDfFP2lApmJ0gWjUloZpJuJgjveLTh8gWJT/AFAgjQNxpAmUJEGQpECL7kWN+8rNS1FFaE6mRFgkBpGoQDYmRElhfxgmdoOwYEQnSZYaQpEAnqKhCxe4v6p7YXrPUQamfT1hKnUxKFQVBYIF6iFaLna5vgTXhUfpeqtOmQHQlWY0yGv0kSKlIADyCYFisd8AqZsdUjreny2B2YiAtQIAakwAY0i/fBaORUEiSVJQyCKf3dRbP0xOk+rUSP54rmnADNQ0EhgaLU1EhWHWrELAAtBJk38nDooJ0KL1FQL1RqSnrIQN8RUKp1Pc/EQLx7YNl+HKxpMX1gzTIIAWnVKyo0bae224OO1M8GYqFkFxURVfqV46tIph7Eza30wJ8tUZqgbpFWoCQ5FNSxkqFsznc+PfFiBZ9XSgtRhyqoc0zYKXUdUxA2IiRimd4gC5qIkrUpgVQ0qs9yD/AGwapw+p+z1aoZVqUzDIo1MBqKy1RiWmQbTt88LLQpVMuzKGapS0u7MbsCeoQSYAw0xaF311CsKxmFULKp8tRucMUuFlwVWso0HrRARAm/V3xp5N2Feo1+UyB1JJKiLgDsDuMK0K1FMw9bmJy3U9Iu0kbR88MKL5nMjL5kUgi6LSSJJnvOF+PTlqrCnZXhsGqZxa2gtRqFksCLAgbThbiyvWYNUKIAIAJm2AKa2XdXRWPcYmMFKFICOf+WJggHhstUo1DoRqqE7SZGIMrmOaaev03JPjHeEcJalXRqhUKDJMjDuW4gjvmOq7CF98eYl9nttx6FlaSFFemTtBX/jC1Wqwq8p6NJmmNo39wRjlP7N1ldCygKSDMiI3xwtzM2IM3gH5YUZVXgLMVaIYq1EqQYOl5H5Ef1w5Q4ny1AFXMU0ItEEfQSP0wjxfI6HbUwL6rqLx7zth/ifC4oUm1KAEm5uS3YD5DAk9g5oaytZhSGlw9NSSpq5cnSTJMMAY8745lK7BAobLVPveaSz6WPpkDmQB6dx5ONajQqrnKbDWuWWkCSPQVWnee29vrheulRitIqeQXoCkCLfiJXzMtPzxpDKop+x6tY5GYZCLaNLkmo4ZyzJNoAAAEmO049D9msktbNqgqK7KxEHUjKGeQVVtNRAon0xAEH1X87k+EMKek0lOpzNQLJD86nTVFqDaxbpB7nHuP/ZtlarZ6kKi1NFNGILEsshZ1deorZtI0FRtv3NpCcej66tEKoA+ECP5AD2tirJHtvb6Axg5WPA7fmbf1wvVqe4gNF/rY+Nt8YoWaSBMnsLm1+5At/UYEOxteI8SRYfpNtjOGWYAX7T9IJE/SR+WE83VjVDBdBXxaRFxIBUkg+BjRbMMklso9LWJuAVuPMyQATuymYva2FKrFSLM+loJ06jYHSynvYkE9tr40Ua5iCdRgdjZam/sDa4sYwKvTJWPOpQSDcgGS1gCRosTAt3nDWRLwEigN3+HVJ2vOkGCJKssEtM2IwmzAG4smhjDCwMBli0IJlSQJj3w81mgsCTqN9S6mpJoa3xSom9jjLpgO1L7wk1abKCWPV6l0t0GXGsidhH56JkPEvXyrTsp6bsykdasCpvIUXRSsidW2F8y51IJKq/MUhyCCDPS5LKQE1nTInq+WD1Kv3epjCvy2qEqCG5q2M8uHYQJAC3v2nGTxALpql2krmIqAhrFtY19Om50HpHt9GqDxg7RRmISVD1ZVg3x8mabagQ6yBJtBMTgA4eKgDEsRWqKh6W6SCygugfTCspFhsfpg37MSzgO5DVFBKipbm0hU5jjm2BkAx4N8DzWQMVHPMdklQsAmoAafUhYOSkOTADbb74KPiIUKNP7szBDPTfUEUBwmpIZQGVC0r6u24nA81VokVKb6A70RUUtULlHWPugSx0zDWmeoA7YfzvBkplwslRTqNzQlIBWRmhDFOASABcyS1sBydSmczRSavLrUgVHNICsQ4ltMSZXawk/TGifpm14DyPFZWi7UmJpl6ZVKZ/dOkDSYjpM97zjlXOKuXTLsHKqZ1sUpMIaVgMx7FgfnbCOTelUy1QVFJZHplnZyWIZ9LAeABFh7n5P8VKUhUfRRhK6nLwFgoVaY03YDpPVNxi/TJif+qsa1dl5f36lWQB6lvI0Ldtz9TjN4dSJLLSaq5KkMEQC3eSx/pj0OS4ilLirwU5dRrvI2KarNMASRPyGMjgfEFpZvQWUUuY0m0fEAdXj9MWmSAyWV1qAqdJMLzasAnwFG+D/ALK9PTzGp0NRIAVJNjFzjtCrTdETmIpo1mPUQJUmZU98O8Z4lQzRWKqJy3N2tItcecUL+hPOcKakjvXqs4VoAVonBMr9n6FdKdVQVBaGBM4PxHjeWrc2kamkHSVaLSBfC9Pj1LL0BTRw5DzbAPYDiFdaVRkVFhTAtiYbr8ZyVRi7MQW3EY5h/wDEmZnxx8xSFjSb/wBZxynUpsYWkSf9xwPO0SahgThnhSevyBjyF2fQuJUK+Xj/AOC3/rOKZeiHJC0Nt5ciMJ0mbWN5nHos1SDc9UHVAIHftOKSpLcMytlNIB5AIJgEOTf88MPw09X3SMVElRVYsI3tOO5BHoU5qgqC6lZ9ovGGjQCZmpmOZT5csR1iSGGwXfvhwmsAMmdIXRS1FdQpmrUkgidpjbtOAUqwLUl5SfeemXqnTJ0/itcdsMU61NqtKsHMqgBQKxaVBAFhF7XxShlXNOkeUwZH1anIQBdWoAFiNz39sA/5GOEsKuheVSRTUYH98dOhC+rSKoBMAx7jHvP/AGWZgjiSKqppKMJUVBYIrLOqowAvEe2PJZHMBOaUNBZqI4CrUrFALEdC6euwJLA7gb49J9iOIcriFBW1oFbTDQijVqAUUl1Mbnd3taRhzRF2fcQwI87/AKd/1GB1KQm4G4/qP546amn6AfzwMPcCxi5HnVt9dsZpCbXpRgLzESCR/wBpt4J//uBVKQkyBHSDa50sA1r22He/cYYesumCAQBNxIEWJI73nxhavVmAQNElnH8JMjt5k4pUyy4oj0RBAAmCGEESQIEDtBIn1YQzFNxrLAAcoSZ2aY3IgiZ38bXw+lcgSbNBYeZMlhMWWdIkT8sI51VIIEwwRemRbVMACNIHq1WBxSpGTxgR8spY2UlTN+yE9xOoPpm9lxmLlx0yqK2kkBypB6xfpv6JPTaTfDVTNBAXnYypPYp90vvqIkgQ3nvgNbMuz1QjGVLUyASZauQCbkbGbEgDQbWxSom8RHlK0DTAD1Y1aSCoWac6V6QWIBi9jJvgRylNnKlGA5lPq0SNJQl4mnIXUI1GT1Y0XqljTddJTmBlBgqdCsgp0w3oHSxsCbb4zatPpSmKalmCNBp7BS2twCoJLGfVG0XxSIqIMjShCyoGJUVllAEXrllJHWY0WBaD2xj0eSamVUmBUEVLUZBLlbnR0CBqiJgjzONmi9EtqICo71CwWCYYxT5ZQnSFHUYgyDvhWtWQMNZdQEqM2mpUVbTy1Gv1tAUWj1XmMUhMDw/hCVFS1nR2NXRS0oQzKiEcuCbLIJnqti6cEptWpU2D09b1Vg06RJFKIeTTGkEajsfTbzhXIZUVadIlzrd2DFlpONNJNblVKEzsBJuZw3T4UCaDatLV4CA011LIJJZqbUugKVNhPVimQJ5PhSsFVvW9B64bl0QFC6tI0mmS0wJMjfAspwlaiU3VwQRUaoeRSFqSqx0grO7aZPzjB6FCuaCKmlkqPylp061YbgsbMzKBFyO03xWnSqUuXy1dwDURRSenWWWjmKVampINtzHvjRMzZTLcGWrUoKlRUWspbS9GkzCCRAhADtN4wr/pqorVKrjliq1JQlGnqJUm9xAw3luJlcwtaW1UQU0NliFTcR90zaYk9sUymdpmlyqhoVgKhqIVqmkwJ3BDrDDF7M9nc39mEosDWqwjQEK0V1SwnqHYD2wqfstV570w1KFMBigEyJsuNzN8RTMQczRqjRU1KaJV1IAjSxBtfxjGyPFA2eeq4KL1EBvlA+uGr6KsxqWTqvUNNVpmCQTpta04LxLhFai6IRTJfaBhWhmTzbFhqa/vJx6ni1UHiFBJFgoviiuTM+n9ka5AJNJT4I2/XExt8YymY5z6UYibEC2wxMChn/kyPieaq1WHpCT7icK0ssymdaj644K1KdmP1wXifDAlNKi+lv0x5X6fQrWg7Z+0GqP+lL/nhem9Mtbmux8GJw3Sy4qZOQBqRjPmN8JcMBR1Y2DbHBsSkY9UyzQW5GqB8TliB/tBwZaekLqejSLgFQtPURO0ntgPDslVTMatJ031E7aT7/XF65pVgo1lXQlbKWLCZERioSxrMqaKK2Yaq5NRlKo+gACDaB3mcZuY4WxZkUFmUhgTuUZZk/LGnnc0XLLUpjlnSQaraCCo06oF7+IxWvU+9Vm1jmIKarTU010wF063BJBHcA4bEm0aHCKkFCKqUlzDU6sFiqnldLowUGx1PAi5XGjlawSsGHQWcsBUVQ41MWIVGJCoTpPMqAAbAMbYwuH1vu5pg0ajM6IEgXQBtD1D95LTA0kY0KRWnHUBSqM9ampbqdWKwBMlqoKmnB3JnscWiGj75wjiYrUUYEFgOoD8S2O4BjvcDDLn5W/WP77/ANsfNPsZ9peVUK1DHSAyi4WLmGjrZLlyTPWQJ0Sfo3OkCD7j64jic+Wc7OVQO9xafeO35/ytgfLFzfVA/wC2LH2BjbxixxSf5dvGKSMHmDfMEEAWlybgdO/UY7mT/kYq7tGowAOu895Pf1LtKj2GKVRNjtIMHvA29ljYDAWaJbtEWPxEzYTP0G2L4k/5BZhUUrYMFVktN3iZMdhaZmI8nC1JhYGzrGqe7E3MwSNK3ERJf2w1rEMIAj4WA2sSI21FoMe1zgTXDXLCSdwephdr9PRJExAnzGNITyF3zeplQOw1s46plEAKhtzpJWZsLA4SoktFRCdjRSCLAKerT0AQstJJgtPfDVZQdSkQ1zY2iAEW/YjqLabx7zgVfLhBKt06CNuiWgFL2liNtMgAE+ziCl3zJCPYqrU0CsDqVAq6VKAwgsWMmpIJB+a2ezaaXdFIBSAFXq1lh1GqgKgBR2a5O18X/bWRzqXUaSlSQDCg3iw0yOkGQohYPnAxm6RFMsRKH7yo/UzKOrpZSwBYkj1SIX3wuJXI4MslRwUloNKn0lXOtwWZuaysQqgRIiSO2AVKrrSDpV1cyo6JpZgdoLaquoKSNIOmN97YpytZoop+8rSSKhJhSeka0AqXg7sREE74XrZcv+NqWXJAMaqcBpN4VwCT4Y3GKWJLyHcoa1CpTpqpbkhm0hNYisNzUpkmY2IT88AynEQlSkoUilQDkqr6mZjfrWFaJCi620462fFVKnMNmrCo7UuuVUQqaZDJHYkRhvi2aRxWqkLyOV0HpJarUvqVvVKz5HpvikiWU4bnZ/ZSKwRUL1K/XpbUWJIKzJntvvhfh+apVKebrvRpkDUQWEktUJ0gA2WJG2Bcd4etNMsqameqpYitpMAxp39E374S4hw96SLTJIWr1haTF1OnvoN/yOKUZJo5PgVAVqeX0vzGp63qKxUqSJA07RiLwuqKi0DmFNVhISosjzGo3nAcvx9kY1OWr1GCq7qTqhYn7s3UwMGGaptmamcNZSAJRfimIAKnbFKiafpkO41sj5YFlJBNMkXHyxSo1Bn1GpVpuNi14j3xp/ZDP1HqsSQFEuxjefJxitmKdbNM1UwjMdsVQh6il9rcyFAGZosB3ZBJ+d8TAaP2ZyjAMNcHbHcRMfor+z4m3CWBuVA8zhjOZsckUh1EGZxWlQ1QQtvLG2CpRZiVV1B8D++PMn0e7fspwms9MN0yreTAwLMwxl6gEbKt4/phYEhwHvBvhvjGSh0KCzqIA87HC8H6Xp1gykgF9Ivra30UYNwbMmoxBsqKW0pClo7ahfbGfkamhyrbHpOGSwounKOp76o2/wBsd7YafomvDX4M1GsTU5YpmkwJuT0tKknVuVJU4EyVuXXFZjCnUjs09QNtMmTI8YG2Y0qw0plxUENuzkHcAdh+WB8NWm2phZKYGt3GtrmBpp+kfXbF/hnPR3L52NNRFSmkBnasJHMBJ1U1F3Im1ouZwXIsoWppL02TQOYwBf70k6t/uaUkTov1i98dytRuU1amRWJIkOoLFFs1MC+nsent8sdzFPk1alNFkppBaoOgUXGrRWvZhqCxvKiLjFEmnw/PFEAZ40qRe5p00J5mkkEBh+7A7mopFzI9n9n/ALV1CgUwpHSQdgY1AAzP9CCpB6sfOaWeVnZ41I7NNT0lqsak1gfu6U+lR4kzEDSpZjQo1qVXoGlpWNblzcSVQJSKi3TzTBgjFJ+mOeF0fTqP2oEgMIO/5d8aVLiysJn/AD/POPma5xpUaZBFwAGYSCNU36SEJ+LZomxJcpxjQ1joiLMT3kEiY220wfPvjRNenHl8P0fTDmB/X2wNvJ+hH+dvbHmcnxRrTYdiY8TcdpkY1KWdPy9j3+n/ABjVYrw5Xi0OuCZi9rnaAIj2m354UtsLSOom/ewA73j+cYu1cH2PjFWqgzqk+P8AOwxUFfsmhghm4BvYNDeWmzECbbDfFalJHZQln6dBvuIJYxApqIN1IvfbEZWmANQEHSQT+Vo/zbvhetUV7G15JgSZGwRbH/cTPuMTxpqsoLUhyyxA101eWaCVYiyy0TpDHUFIgnc4IczTKoWMlSxao7QxFidGluqT0gAkLBnfHBmNKhdUKNgsNDGOobBmi3UbTYnbAs4qNqIJggCWI627Svc+XsR7bYfGj5AGyDpDrZyhLEBUKK4ga56JM2srHecC4fFPTSdJXmBq0eoqolVNOJ0zcxIIxerXZZSpLksKhVn9RiBLX1D+EwfE44hWsrM5QVGlmaP3SrAEdw1gFXxioFDCqtdqaO+qoztULU2EUkAgKHjpWJYj2HfGaMlzjUdaeqmhJ5gZFeF7kel7eR9cCzYKgMGYc1SNUQSJvrUbgx6hc95wJ87ysqaKghqjS72hlGwU9x5w0hEz+vM1RVZ+aLBgo0uFH/0//wBZGNOpxjmNXq0w0oi0qKxcA21RuP8AnA/2Ifs9Gny0FesQVIEFVHxlt5OEq/R183UAdPOSQwPhh8Q98ASm3xThaLl0rZgsXpqA2kgMWY2BPeBjEz/C2imyhqq1BKkiHEeSN8XbMCpTWnmKjBdWoVB1Bp8+DjW4hxhFyrPSPTanT+m59sAbR5/LVqlFXSnbWIIYQfpjHTLnWFYRJG+PVjKs3DmqVupp+7Pf88Z1Lg9fll2hlAmCZP54Ck1s9H/rFOnCAghQB+mJjxJFI31Ee04mAOJ4niklFjbxhbhdN+YCAffHctmakQBI9xgjlj6nj+Ff+MeV3s93pQFxgjmGMN0eJOUVQkkTDHtOBLQYCUpT7tf9MGyuXLUmquSdJjTthq0TkEzQRbu2o+F/qdsGFZuWWpgIoN49X1bBcjxQM4RkQI1oA/WcV/cVmpt6DY/I7HAgd9K8BzypXBqXRwUeb2a0/Qwfphxsscmza4ZXLIUHdezf1HywlnKSsQKdqaiNTCJ8n3w1lIaWDegCazySvjQvY+P6YaFl9jVJ1FNEp66Q1apnVVc3A0II0gDuT9e2B5tarKyqDTNI6zSYdTA35rMb1DtPgbd8OZDKqUd6dVvvOlnazI24k/gbzjrGulKmrx+0Un+5ggtovqDn/wCX4nye2LhndgeGZg06mqnpWoWK1aVT0KAJLN4ANwdxt89XhuXpkIq1EujcgOW1MQwVnePSWClQoJKrFjecPiOYLczl6XJYPXZRZiTMKu/KU/mbntgnD80FEoBr1oy0qgJUG51r3gWO+wMyMPFiyVRu0appdMLBEABwQIQkxDBCfvRKagCWJsSBhoZwBrBgdKAhAxMlarXZgWIIQSQNoB2Jxi084+uFJ0P0xemzAtrNVWiDqaWIvaBFhgorqCQFBOsU4qlE6kSuGZZOhCvMSOxaLCcXTJ4nosvxVE6RqZSFhQQSNQZocqGJPSSIm0TOoxsZbiMkLBJsZhgSYLA3E7T/AOk7kSfG59W0gujzpJ+8Vgv3br/Gx9NSoSA20Eb40MjXYAQFXcdNQtcSy9LSRI1r/wBV/fXBnN8mGqe0o1iTBIB/zYAf5GGkzHwmPy3+Z3x5/KViVBCuo3lgAIMXsBPY27Y1qJDC0/lEfWcdK2cOWMHKraRaCDvv/wASN8AqwRKrcSWaYHtA7R+uJTrCDqMn5f1O2ANVQG4LC9pjfa94vbDiIrJSzFtIQM7WBaIA9l2B9ziGiw0tTVnIkB9Gx8dxUjcEXEdxYWzQ1AmNhfphRFwNRuW8H38Y0+EVk5Zq1EapUpKnLAMiCSFZUiFgiCbwRtOM83Nw2+PGuHnqlVIEnsOgCWdjuS0QVO4I8+cJZmmaTQSpJF5EwOyuPy9xhrOzTcEdDXtOrSTNtXvM+QcdWsIB1hKawWG7O3cMN/IvaMUHRTIcQYFmnVWc6FTZQOxI2IHbCwyqktTRi5ALPI6CRvEXU+DgVTLuqirEJPSwMlZ2Edx7YayPFAlOoFpibG1wxNgfZR4wDk6EcrmoYtqbSUNMk3anO1u6++NZKuXo5Q6SKkG0izOR4PYDCHEaNXSjEFq5kkAX0HYMBhLLZlUkOhanMsmxQ+R7YRUo9W4dU5dOpTp3qSXpC4j8UfDOFcvUKyqj/fRqf0xr8U+0P/hg9PpNQ6R/CB2nHK/AqtTKoWvWJ6D3j3OAKYvHPtI9VFpBeWq/D8sO03allIJ66m2Ec9k3UhK6w3wuP5HAVru1amtXZTbwcFCeG/lPsMGRS25EnEw9mPtMysVCmB/bEwE3I+Ctmma0wPbGlm15KKUFyLtjM/ZTp1bDD1PiCtTCP2748pH0GX4CyHEXFQEknGhUzwpOQbq+4wpSqKt6a/8AU2AVnUNJOtv0/wCcOxEtVjNA0g0ohY9tVgMVqVdTl2HNc9h6R8/OKZMc5yDYC+kW+mJW4m6tCgIF7Afz84Am4Mh4pcxhqaYVfhT6Y0MhnEam1TQLDTWQCAR2YeDgFXOqqK5WVqepf6jC+sadIUojfAPU/wAz4xa0Q1Q1A00SoKTEq4hnYQAJ2A+JsH4dkyWVWRlosDc2NQ/CGb4VJxXJ5NxURnCMEMmkDJUfLue+LrSrLXNTXrpNd2Jtp7gjsR4w0S2SghdnpvTWjUpqzLUUaQAonS3ZgexwMZl3AICitUp8tQCBCCxsfif0i+wPkYmbzj3BZ2QmaVM/hBMM3eB2BxbiBhl+4FVWialyzsdzqHpPaPbAMczGfVg1SqKlPVqDUWXUhcLbQd6RkqfbsTtgSVjTBRlYKqhDVChtNSQ7yDYgk6TtZRgtXMPTZqbVC9DLstUBonmaemnq3JBMGOwONDI5ej92DQrxUCD9ry7kku925lNpRoYm3SbYqkQzaqKFbSwlV0OdJVA9R49J9J0KxMDscayVqrBqjDV1C4qB1Usw613K37A99oxjcUAQk1HFVWruJU6SwogU1fRfSDqMT4OD5E0AafLFTVzFMMBDCRIkGDEeMXizPPHR6Xh6DSOpEu0AgSwDESDIPt9MamTrxIuIPf2J/LtjD4HnbAM9DSSTpdASJMmCV+sTjfyBZnMMGaap6LF45dhbYzI+Rx1Ys4Pkx7GDUO98EqMIteN7f1x3P5SppDOrJcAa2kmZ/lGO5SgrRapUYboogCOxb+2NOWjm47L5bOpTMuHdlui6oW4BBPcyDti3FMsygVZWK0shpyuk2JTTYgGY8SMAq56olgmkqsSRJ0MZAJNjBsDv2xbMZSq4NTMuUt0EkDYWhB9NoxDW6WtaFn4koXlUV9dmZ7kz7CwwpmMgaTqKgBm4g+ofhvcH54tw7OOr/d6QXPqI9Mbx/PHcw9OoTp11HAJNRjYxfbximCUJmc0rIGq9U/u6K2AG0nGdVLUqkISrC6+RNyp840MhnFVlBUEQWRzuq7lfcgz/AIcLV6wzBfSmkAFg/eR5+eF2WtMtwx41Zqs5MGAJux8H2whNau7VVXVe8fyjClc6l1D/AKh7+cej4RSTJ0efUaXYdCA/zwhyGVlc5y5OgOk9dNvhPkY9NQ+1AahUrxGkaUXxjzbcMzNQnMaIDX8T9MBy2YVDLCabWceD5jCKlH+GK9elVaqZXcE9j7Yx6OZD9D7/AAtjY4zx2ktJaND098HyOQpVqBYppgb++GL+TMGcqi0Ax384mM5+IspKi8d8TCKjPCVQ1S+yjFCUTbqP6YJmMo+gMTY9sI48p6PcWxlMxqYavT4GD8QyYA1L6cIERjR4fxEAaXEjxgU6YmmtoWpq1PS+3jDozSVDPLlv0+uA5rrOpukdlG+LNRqFehCq/wCb4aE99lq+Zi562XYfCv8AfE4XxHTW1vebT4nuMU4bxAJqRxKtv5Hvhr/TkAapqBWDA98Uq9olxaZenw10qiorjRM657f1PtinEK6cxqsdLE6E/wDyI8T2wnSGhdT3/Cvv5I8YYyrUqoK1SVcmz9vYEdhgvgT1j1KtVNINl2l/VVj1yNo76QOwwfM8QqNTQgmnXcnXpsCoHrYbKcIZvhTZekH1Q5eFKtuI7RhXMVtAgmXa7k+Pw/3xVhMT6NThufTUyoQrKhFFm7uSNVQn8REx4tjTOfzAoua9nIC0qiNpdmJHqKmGUCZJH1xkZdMpW0tPIcEakaSjfI7qfY4rkqH3jGnBZ2K0gdgDMvJsAB/lsUmRkjTy9D0tzqVJAvLQumrmQZdiINtRI1HwPGNRuIunIpNTpqqVOclSkxK9I6tIJOkEhSfcC2M7I0KVRVokrVKSFglW3kgHY3wN6ylRoRlUHlqpMneXPzNhjRIyY3w+gCqvoqzuemVPy9saWUcTNwoaJ7iRtH0OI+XYPrFc007AhhA8RhnL11eqzAqNZdkm14Cgn9TjfHRy57NQVqXLI+8LdiQBH17jBck+uU1so9XSLdQEzcYSqsyKddUNII0gnvt/fFMrWpkOrsy3BBAnYRH641OeQ0c/VClQpldLIbyYMteNt5GB0KjQsUzUdhIY3AvEfSMJtURXp6Q2md2+LscMcP4mKNPrDOCxAXVAEe++AUoLiDlKhIgMuliBsDEMMaFXi1KnS0so1MJ0JYX8nfCGcrBlRygQsWUx3B2PzGD8GzKOvVTXXTEF22AG1vOEU1oz810MCoOkgOqntNmXFanFdemnTTSh3C7n64c4q1OoS6VC7oLiIEd4wjleJLl9RVZZro3gf3GBDC8W4SMuFcEw26Nvhbh9PVmKauSU7T+cYXQVM1UMtLe5/liy03pnluIZepfphFJGtxPjlWrmBSoyFUwB5+eE+MUxTrlTYOL/ADx6P7P18u51IPvW9XtgX2gp5YsaZvUPxYBJ7h47L8OmuqGwJ39sel+1XEloUloU/FzjAqow6Z6k2OMrNZhmMsb4VL406tEm8Y7jlPNMBAx3AUYb+jGVlh959cdxMebl2j1cOmVz/rOL5Ab4mJifS/8AyFyt6hm+NThVQmqQSSMTExeBlmZXGVAqmLYrkbsoNxO2OYmJ9LX/AFKZ09ZwAY7iYTKx6HcgxLoCZAmJ7YUqG5+eJiYfgvSdsej4cOsf/Yb+WJiYvAz+ToV4D/5mn/uxucP9VL/bUP11G/zxMTG2HRh8nf8Av6b/AAasz03DsWGhrMZ7e+F/s+Ln2QR+eO4mOhHGxziTnSbncYz+5+eOYmNV2ZPo0Qfuk/3jGjwBAyPIBhzE37YmJiWBn/aBvvgOwNvzwup+6r/7hiYmGC6K8DHU3+xv5YRr+hfmcTEwn2NF+Dfvl+eNr7Wf+ZT/AG/0xzEwmHpX7LWqVY98Y1Vyczc/FiYmDwXo7xL9+vyxh8Q9ZxMTCZoh3KqNAtiYmJixM//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latin typeface="Arial" pitchFamily="34" charset="0"/>
            </a:endParaRPr>
          </a:p>
        </p:txBody>
      </p:sp>
      <p:pic>
        <p:nvPicPr>
          <p:cNvPr id="98311" name="Picture 3"/>
          <p:cNvPicPr>
            <a:picLocks noChangeAspect="1" noChangeArrowheads="1"/>
          </p:cNvPicPr>
          <p:nvPr/>
        </p:nvPicPr>
        <p:blipFill>
          <a:blip r:embed="rId3" cstate="print"/>
          <a:srcRect/>
          <a:stretch>
            <a:fillRect/>
          </a:stretch>
        </p:blipFill>
        <p:spPr bwMode="auto">
          <a:xfrm>
            <a:off x="381000" y="3733800"/>
            <a:ext cx="4114800" cy="2438400"/>
          </a:xfrm>
          <a:prstGeom prst="rect">
            <a:avLst/>
          </a:prstGeom>
          <a:noFill/>
          <a:ln w="9525">
            <a:noFill/>
            <a:miter lim="800000"/>
            <a:headEnd/>
            <a:tailEnd/>
          </a:ln>
        </p:spPr>
      </p:pic>
      <p:pic>
        <p:nvPicPr>
          <p:cNvPr id="58370" name="Picture 2"/>
          <p:cNvPicPr>
            <a:picLocks noChangeAspect="1" noChangeArrowheads="1"/>
          </p:cNvPicPr>
          <p:nvPr/>
        </p:nvPicPr>
        <p:blipFill>
          <a:blip r:embed="rId4" cstate="print"/>
          <a:srcRect/>
          <a:stretch>
            <a:fillRect/>
          </a:stretch>
        </p:blipFill>
        <p:spPr bwMode="auto">
          <a:xfrm>
            <a:off x="4724400" y="3657600"/>
            <a:ext cx="4038600" cy="2514601"/>
          </a:xfrm>
          <a:prstGeom prst="rect">
            <a:avLst/>
          </a:prstGeom>
          <a:noFill/>
          <a:ln w="9525">
            <a:noFill/>
            <a:miter lim="800000"/>
            <a:headEnd/>
            <a:tailEnd/>
          </a:ln>
          <a:effectLst/>
        </p:spPr>
      </p:pic>
      <p:sp>
        <p:nvSpPr>
          <p:cNvPr id="15" name="Rectangle 26"/>
          <p:cNvSpPr>
            <a:spLocks noChangeArrowheads="1"/>
          </p:cNvSpPr>
          <p:nvPr/>
        </p:nvSpPr>
        <p:spPr bwMode="auto">
          <a:xfrm>
            <a:off x="228600" y="1066800"/>
            <a:ext cx="8763000" cy="533400"/>
          </a:xfrm>
          <a:prstGeom prst="rect">
            <a:avLst/>
          </a:prstGeom>
          <a:noFill/>
          <a:ln w="9525">
            <a:noFill/>
            <a:miter lim="800000"/>
            <a:headEnd/>
            <a:tailEnd/>
          </a:ln>
        </p:spPr>
        <p:txBody>
          <a:bodyPr/>
          <a:lstStyle/>
          <a:p>
            <a:pPr marL="342900" indent="-342900">
              <a:spcBef>
                <a:spcPct val="20000"/>
              </a:spcBef>
              <a:buClr>
                <a:srgbClr val="0000CC"/>
              </a:buClr>
            </a:pPr>
            <a:r>
              <a:rPr lang="en-US" sz="2000" b="1" dirty="0" smtClean="0">
                <a:solidFill>
                  <a:srgbClr val="C00000"/>
                </a:solidFill>
                <a:latin typeface="Arial" charset="0"/>
                <a:ea typeface="宋体" charset="-122"/>
                <a:cs typeface="Arial" charset="0"/>
              </a:rPr>
              <a:t>Goal:</a:t>
            </a:r>
            <a:r>
              <a:rPr lang="en-US" sz="2000" dirty="0" smtClean="0">
                <a:latin typeface="Arial" charset="0"/>
                <a:ea typeface="宋体" charset="-122"/>
                <a:cs typeface="Arial" charset="0"/>
              </a:rPr>
              <a:t> Given a small subset of OD-flow traffic-levels </a:t>
            </a:r>
          </a:p>
          <a:p>
            <a:pPr marL="342900" indent="-342900">
              <a:spcBef>
                <a:spcPct val="20000"/>
              </a:spcBef>
              <a:buClr>
                <a:srgbClr val="0000CC"/>
              </a:buClr>
            </a:pPr>
            <a:r>
              <a:rPr lang="en-US" sz="2000" dirty="0" smtClean="0">
                <a:latin typeface="Arial" charset="0"/>
                <a:ea typeface="宋体" charset="-122"/>
                <a:cs typeface="Arial" charset="0"/>
              </a:rPr>
              <a:t>          estimate the rest</a:t>
            </a:r>
            <a:endParaRPr lang="en-US" sz="2000" dirty="0">
              <a:latin typeface="Arial" charset="0"/>
              <a:ea typeface="宋体" charset="-122"/>
              <a:cs typeface="Arial" charset="0"/>
            </a:endParaRPr>
          </a:p>
        </p:txBody>
      </p:sp>
      <p:sp>
        <p:nvSpPr>
          <p:cNvPr id="19" name="Rectangle 26"/>
          <p:cNvSpPr>
            <a:spLocks noChangeArrowheads="1"/>
          </p:cNvSpPr>
          <p:nvPr/>
        </p:nvSpPr>
        <p:spPr bwMode="auto">
          <a:xfrm>
            <a:off x="228600" y="18288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dirty="0" smtClean="0">
                <a:latin typeface="Arial" charset="0"/>
                <a:ea typeface="宋体" charset="-122"/>
                <a:cs typeface="Arial" charset="0"/>
              </a:rPr>
              <a:t>Traffic is spatiotemporally correlated</a:t>
            </a:r>
            <a:endParaRPr lang="en-US" sz="2000" dirty="0">
              <a:latin typeface="Arial" charset="0"/>
              <a:ea typeface="宋体" charset="-122"/>
              <a:cs typeface="Arial" charset="0"/>
            </a:endParaRPr>
          </a:p>
        </p:txBody>
      </p:sp>
      <p:pic>
        <p:nvPicPr>
          <p:cNvPr id="20" name="Picture 2" descr="http://t0.gstatic.com/images?q=tbn:ANd9GcTYZYp_IW-DAlsPQnQ7_zNZ1oUcfxOfJroeeujctJKZBX72GDhPug"/>
          <p:cNvPicPr>
            <a:picLocks noChangeAspect="1" noChangeArrowheads="1"/>
          </p:cNvPicPr>
          <p:nvPr/>
        </p:nvPicPr>
        <p:blipFill>
          <a:blip r:embed="rId5" cstate="print"/>
          <a:srcRect/>
          <a:stretch>
            <a:fillRect/>
          </a:stretch>
        </p:blipFill>
        <p:spPr bwMode="auto">
          <a:xfrm>
            <a:off x="6099478" y="974725"/>
            <a:ext cx="2968322" cy="1844675"/>
          </a:xfrm>
          <a:prstGeom prst="rect">
            <a:avLst/>
          </a:prstGeom>
          <a:noFill/>
          <a:ln w="9525">
            <a:noFill/>
            <a:miter lim="800000"/>
            <a:headEnd/>
            <a:tailEnd/>
          </a:ln>
        </p:spPr>
      </p:pic>
      <p:sp>
        <p:nvSpPr>
          <p:cNvPr id="26" name="Rectangle 26"/>
          <p:cNvSpPr>
            <a:spLocks noChangeArrowheads="1"/>
          </p:cNvSpPr>
          <p:nvPr/>
        </p:nvSpPr>
        <p:spPr bwMode="auto">
          <a:xfrm>
            <a:off x="228600" y="22860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dirty="0">
                <a:solidFill>
                  <a:srgbClr val="000000"/>
                </a:solidFill>
                <a:latin typeface="Arial" charset="0"/>
                <a:ea typeface="SimSun" pitchFamily="2" charset="-122"/>
              </a:rPr>
              <a:t>Real network data </a:t>
            </a:r>
          </a:p>
          <a:p>
            <a:pPr marL="800100" lvl="1" indent="-342900">
              <a:spcBef>
                <a:spcPct val="20000"/>
              </a:spcBef>
              <a:buClr>
                <a:srgbClr val="0000CC"/>
              </a:buClr>
              <a:buFont typeface="Wingdings" pitchFamily="2" charset="2"/>
              <a:buChar char="Ø"/>
            </a:pPr>
            <a:r>
              <a:rPr lang="en-US" altLang="zh-CN" dirty="0">
                <a:solidFill>
                  <a:srgbClr val="000000"/>
                </a:solidFill>
                <a:latin typeface="Arial" charset="0"/>
                <a:ea typeface="SimSun" pitchFamily="2" charset="-122"/>
              </a:rPr>
              <a:t>Dec. 8-28, </a:t>
            </a:r>
            <a:r>
              <a:rPr lang="en-US" altLang="zh-CN" dirty="0" smtClean="0">
                <a:solidFill>
                  <a:srgbClr val="000000"/>
                </a:solidFill>
                <a:latin typeface="Arial" charset="0"/>
                <a:ea typeface="SimSun" pitchFamily="2" charset="-122"/>
              </a:rPr>
              <a:t>2008; </a:t>
            </a:r>
            <a:r>
              <a:rPr lang="en-US" i="1" dirty="0" smtClean="0">
                <a:solidFill>
                  <a:srgbClr val="000000"/>
                </a:solidFill>
                <a:latin typeface="Arial" charset="0"/>
                <a:ea typeface="SimSun" pitchFamily="2" charset="-122"/>
              </a:rPr>
              <a:t>N</a:t>
            </a:r>
            <a:r>
              <a:rPr lang="en-US" dirty="0" smtClean="0">
                <a:solidFill>
                  <a:srgbClr val="000000"/>
                </a:solidFill>
                <a:latin typeface="Arial" charset="0"/>
                <a:ea typeface="SimSun" pitchFamily="2" charset="-122"/>
              </a:rPr>
              <a:t>=11</a:t>
            </a:r>
            <a:r>
              <a:rPr lang="en-US" dirty="0">
                <a:solidFill>
                  <a:srgbClr val="000000"/>
                </a:solidFill>
                <a:latin typeface="Arial" charset="0"/>
                <a:ea typeface="SimSun" pitchFamily="2" charset="-122"/>
              </a:rPr>
              <a:t>, </a:t>
            </a:r>
            <a:r>
              <a:rPr lang="en-US" i="1" dirty="0">
                <a:solidFill>
                  <a:srgbClr val="000000"/>
                </a:solidFill>
                <a:latin typeface="Arial" charset="0"/>
                <a:ea typeface="SimSun" pitchFamily="2" charset="-122"/>
              </a:rPr>
              <a:t>L</a:t>
            </a:r>
            <a:r>
              <a:rPr lang="en-US" dirty="0">
                <a:solidFill>
                  <a:srgbClr val="000000"/>
                </a:solidFill>
                <a:latin typeface="Arial" charset="0"/>
                <a:ea typeface="SimSun" pitchFamily="2" charset="-122"/>
              </a:rPr>
              <a:t>=41, </a:t>
            </a:r>
            <a:r>
              <a:rPr lang="en-US" i="1" dirty="0">
                <a:solidFill>
                  <a:srgbClr val="000000"/>
                </a:solidFill>
                <a:latin typeface="Arial" charset="0"/>
                <a:ea typeface="SimSun" pitchFamily="2" charset="-122"/>
              </a:rPr>
              <a:t>F</a:t>
            </a:r>
            <a:r>
              <a:rPr lang="en-US" dirty="0">
                <a:solidFill>
                  <a:srgbClr val="000000"/>
                </a:solidFill>
                <a:latin typeface="Arial" charset="0"/>
                <a:ea typeface="SimSun" pitchFamily="2" charset="-122"/>
              </a:rPr>
              <a:t>=121, </a:t>
            </a:r>
            <a:r>
              <a:rPr lang="en-US" i="1" dirty="0" smtClean="0">
                <a:solidFill>
                  <a:srgbClr val="000000"/>
                </a:solidFill>
                <a:latin typeface="Arial" charset="0"/>
                <a:ea typeface="SimSun" pitchFamily="2" charset="-122"/>
              </a:rPr>
              <a:t>T</a:t>
            </a:r>
            <a:r>
              <a:rPr lang="en-US" dirty="0" smtClean="0">
                <a:solidFill>
                  <a:srgbClr val="000000"/>
                </a:solidFill>
                <a:latin typeface="Arial" charset="0"/>
                <a:ea typeface="SimSun" pitchFamily="2" charset="-122"/>
              </a:rPr>
              <a:t>=504</a:t>
            </a:r>
          </a:p>
          <a:p>
            <a:pPr marL="800100" lvl="1" indent="-342900">
              <a:spcBef>
                <a:spcPct val="20000"/>
              </a:spcBef>
              <a:buClr>
                <a:srgbClr val="0000CC"/>
              </a:buClr>
              <a:buFont typeface="Wingdings" pitchFamily="2" charset="2"/>
              <a:buChar char="Ø"/>
            </a:pPr>
            <a:r>
              <a:rPr lang="en-US" i="1" dirty="0" smtClean="0">
                <a:latin typeface="+mj-lt"/>
              </a:rPr>
              <a:t>k</a:t>
            </a:r>
            <a:r>
              <a:rPr lang="en-US" dirty="0" smtClean="0">
                <a:latin typeface="+mj-lt"/>
              </a:rPr>
              <a:t>=</a:t>
            </a:r>
            <a:r>
              <a:rPr lang="el-GR" i="1" dirty="0" smtClean="0">
                <a:latin typeface="+mj-lt"/>
                <a:cs typeface="Times New Roman"/>
              </a:rPr>
              <a:t>ρ</a:t>
            </a:r>
            <a:r>
              <a:rPr lang="en-US" i="1" dirty="0" smtClean="0">
                <a:latin typeface="+mj-lt"/>
                <a:cs typeface="Times New Roman"/>
              </a:rPr>
              <a:t>=10, </a:t>
            </a:r>
            <a:r>
              <a:rPr lang="el-GR" i="1" dirty="0" smtClean="0">
                <a:latin typeface="+mj-lt"/>
                <a:cs typeface="Times New Roman"/>
              </a:rPr>
              <a:t>β</a:t>
            </a:r>
            <a:r>
              <a:rPr lang="en-US" i="1" dirty="0" smtClean="0">
                <a:latin typeface="+mj-lt"/>
                <a:cs typeface="Times New Roman"/>
              </a:rPr>
              <a:t>=0.95</a:t>
            </a:r>
          </a:p>
          <a:p>
            <a:pPr marL="800100" lvl="1" indent="-342900">
              <a:spcBef>
                <a:spcPct val="20000"/>
              </a:spcBef>
              <a:buClr>
                <a:srgbClr val="0000CC"/>
              </a:buClr>
            </a:pPr>
            <a:endParaRPr lang="en-US" dirty="0" smtClean="0">
              <a:solidFill>
                <a:srgbClr val="000000"/>
              </a:solidFill>
              <a:latin typeface="Arial" charset="0"/>
              <a:ea typeface="SimSun" pitchFamily="2"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charset="0"/>
              <a:ea typeface="SimSun" pitchFamily="2"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charset="0"/>
              <a:ea typeface="SimSun" pitchFamily="2"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charset="0"/>
              <a:ea typeface="SimSun" pitchFamily="2"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charset="0"/>
              <a:ea typeface="SimSun" pitchFamily="2"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charset="0"/>
              <a:ea typeface="SimSun" pitchFamily="2"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charset="0"/>
              <a:ea typeface="SimSun" pitchFamily="2" charset="-122"/>
            </a:endParaRPr>
          </a:p>
          <a:p>
            <a:pPr marL="342900" indent="-342900">
              <a:spcBef>
                <a:spcPct val="20000"/>
              </a:spcBef>
              <a:buClr>
                <a:srgbClr val="0000CC"/>
              </a:buClr>
            </a:pPr>
            <a:endParaRPr lang="en-US" sz="2000" dirty="0">
              <a:solidFill>
                <a:srgbClr val="000000"/>
              </a:solidFill>
              <a:latin typeface="Arial" charset="0"/>
            </a:endParaRPr>
          </a:p>
        </p:txBody>
      </p:sp>
      <p:sp>
        <p:nvSpPr>
          <p:cNvPr id="27" name="Text Box 72"/>
          <p:cNvSpPr txBox="1">
            <a:spLocks noChangeArrowheads="1"/>
          </p:cNvSpPr>
          <p:nvPr/>
        </p:nvSpPr>
        <p:spPr bwMode="auto">
          <a:xfrm>
            <a:off x="355600" y="6350000"/>
            <a:ext cx="6045200" cy="307975"/>
          </a:xfrm>
          <a:prstGeom prst="rect">
            <a:avLst/>
          </a:prstGeom>
          <a:noFill/>
          <a:ln w="9525">
            <a:noFill/>
            <a:miter lim="800000"/>
            <a:headEnd/>
            <a:tailEnd/>
          </a:ln>
        </p:spPr>
        <p:txBody>
          <a:bodyPr>
            <a:spAutoFit/>
          </a:bodyPr>
          <a:lstStyle/>
          <a:p>
            <a:pPr>
              <a:spcBef>
                <a:spcPct val="50000"/>
              </a:spcBef>
            </a:pPr>
            <a:r>
              <a:rPr lang="en-US" sz="1400" b="1" dirty="0">
                <a:latin typeface="Arial" pitchFamily="34" charset="0"/>
                <a:cs typeface="Arial" pitchFamily="34" charset="0"/>
              </a:rPr>
              <a:t>Data</a:t>
            </a:r>
            <a:r>
              <a:rPr lang="en-US" sz="1400" dirty="0">
                <a:latin typeface="Arial" pitchFamily="34" charset="0"/>
                <a:cs typeface="Arial" pitchFamily="34" charset="0"/>
              </a:rPr>
              <a:t>: http://www.cs.bu.edu/~crovella/links.html</a:t>
            </a:r>
          </a:p>
        </p:txBody>
      </p:sp>
      <p:sp>
        <p:nvSpPr>
          <p:cNvPr id="28" name="TextBox 27"/>
          <p:cNvSpPr txBox="1"/>
          <p:nvPr/>
        </p:nvSpPr>
        <p:spPr>
          <a:xfrm>
            <a:off x="6312143" y="3429000"/>
            <a:ext cx="841897" cy="338554"/>
          </a:xfrm>
          <a:prstGeom prst="rect">
            <a:avLst/>
          </a:prstGeom>
          <a:noFill/>
        </p:spPr>
        <p:txBody>
          <a:bodyPr wrap="none" rtlCol="0">
            <a:spAutoFit/>
          </a:bodyPr>
          <a:lstStyle/>
          <a:p>
            <a:r>
              <a:rPr lang="el-GR" sz="1600" i="1" dirty="0" smtClean="0">
                <a:solidFill>
                  <a:srgbClr val="0000CC"/>
                </a:solidFill>
                <a:latin typeface="Arial" pitchFamily="34" charset="0"/>
                <a:cs typeface="Times New Roman"/>
              </a:rPr>
              <a:t>π</a:t>
            </a:r>
            <a:r>
              <a:rPr lang="en-US" sz="1600" i="1" dirty="0" smtClean="0">
                <a:solidFill>
                  <a:srgbClr val="0000CC"/>
                </a:solidFill>
                <a:latin typeface="Arial" pitchFamily="34" charset="0"/>
                <a:cs typeface="Times New Roman"/>
              </a:rPr>
              <a:t>=0.25</a:t>
            </a:r>
            <a:endParaRPr lang="en-US" sz="1600" dirty="0">
              <a:solidFill>
                <a:srgbClr val="0000CC"/>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14</a:t>
            </a:fld>
            <a:endParaRPr lang="en-US" altLang="en-US" smtClean="0">
              <a:cs typeface="Arial" charset="0"/>
            </a:endParaRPr>
          </a:p>
        </p:txBody>
      </p:sp>
      <p:sp>
        <p:nvSpPr>
          <p:cNvPr id="71682" name="Rectangle 2"/>
          <p:cNvSpPr txBox="1">
            <a:spLocks noChangeArrowheads="1"/>
          </p:cNvSpPr>
          <p:nvPr/>
        </p:nvSpPr>
        <p:spPr bwMode="auto">
          <a:xfrm>
            <a:off x="396240" y="247333"/>
            <a:ext cx="8839200" cy="1139825"/>
          </a:xfrm>
          <a:prstGeom prst="rect">
            <a:avLst/>
          </a:prstGeom>
          <a:noFill/>
          <a:ln w="9525">
            <a:noFill/>
            <a:miter lim="800000"/>
            <a:headEnd/>
            <a:tailEnd/>
          </a:ln>
        </p:spPr>
        <p:txBody>
          <a:bodyPr/>
          <a:lstStyle/>
          <a:p>
            <a:r>
              <a:rPr lang="en-US" sz="4200" dirty="0" smtClean="0">
                <a:solidFill>
                  <a:srgbClr val="CC0000"/>
                </a:solidFill>
                <a:latin typeface="Arial" charset="0"/>
              </a:rPr>
              <a:t>Dynamic </a:t>
            </a:r>
            <a:r>
              <a:rPr lang="en-US" sz="4200" dirty="0" err="1">
                <a:solidFill>
                  <a:srgbClr val="CC0000"/>
                </a:solidFill>
                <a:latin typeface="Arial" charset="0"/>
              </a:rPr>
              <a:t>anomalography</a:t>
            </a:r>
            <a:endParaRPr lang="en-US" sz="4200" dirty="0">
              <a:solidFill>
                <a:srgbClr val="CC0000"/>
              </a:solidFill>
              <a:latin typeface="Arial" charset="0"/>
            </a:endParaRPr>
          </a:p>
        </p:txBody>
      </p:sp>
      <p:sp>
        <p:nvSpPr>
          <p:cNvPr id="71683" name="TextBox 4"/>
          <p:cNvSpPr txBox="1">
            <a:spLocks noChangeArrowheads="1"/>
          </p:cNvSpPr>
          <p:nvPr/>
        </p:nvSpPr>
        <p:spPr bwMode="auto">
          <a:xfrm>
            <a:off x="214313" y="6248400"/>
            <a:ext cx="8661400" cy="523875"/>
          </a:xfrm>
          <a:prstGeom prst="rect">
            <a:avLst/>
          </a:prstGeom>
          <a:noFill/>
          <a:ln w="9525">
            <a:noFill/>
            <a:miter lim="800000"/>
            <a:headEnd/>
            <a:tailEnd/>
          </a:ln>
        </p:spPr>
        <p:txBody>
          <a:bodyPr wrap="none">
            <a:spAutoFit/>
          </a:bodyPr>
          <a:lstStyle/>
          <a:p>
            <a:r>
              <a:rPr lang="en-US" sz="1400" dirty="0">
                <a:latin typeface="Arial" charset="0"/>
              </a:rPr>
              <a:t>M. </a:t>
            </a:r>
            <a:r>
              <a:rPr lang="en-US" sz="1400" dirty="0" err="1">
                <a:latin typeface="Arial" charset="0"/>
              </a:rPr>
              <a:t>Mardani</a:t>
            </a:r>
            <a:r>
              <a:rPr lang="en-US" sz="1400" dirty="0">
                <a:latin typeface="Arial" charset="0"/>
              </a:rPr>
              <a:t>, G. </a:t>
            </a:r>
            <a:r>
              <a:rPr lang="en-US" sz="1400" dirty="0" err="1">
                <a:latin typeface="Arial" charset="0"/>
              </a:rPr>
              <a:t>Mateos</a:t>
            </a:r>
            <a:r>
              <a:rPr lang="en-US" sz="1400" dirty="0">
                <a:latin typeface="Arial" charset="0"/>
              </a:rPr>
              <a:t>, and G. B. </a:t>
            </a:r>
            <a:r>
              <a:rPr lang="en-US" sz="1400" dirty="0" err="1">
                <a:latin typeface="Arial" charset="0"/>
              </a:rPr>
              <a:t>Giannakis</a:t>
            </a:r>
            <a:r>
              <a:rPr lang="en-US" sz="1400" dirty="0">
                <a:latin typeface="Arial" charset="0"/>
              </a:rPr>
              <a:t>, "Dynamic </a:t>
            </a:r>
            <a:r>
              <a:rPr lang="en-US" sz="1400" dirty="0" err="1">
                <a:latin typeface="Arial" charset="0"/>
              </a:rPr>
              <a:t>anomalography</a:t>
            </a:r>
            <a:r>
              <a:rPr lang="en-US" sz="1400" dirty="0">
                <a:latin typeface="Arial" charset="0"/>
              </a:rPr>
              <a:t>: Tracking network anomalies via </a:t>
            </a:r>
          </a:p>
          <a:p>
            <a:r>
              <a:rPr lang="en-US" sz="1400" dirty="0" err="1">
                <a:latin typeface="Arial" charset="0"/>
              </a:rPr>
              <a:t>sparsity</a:t>
            </a:r>
            <a:r>
              <a:rPr lang="en-US" sz="1400" dirty="0">
                <a:latin typeface="Arial" charset="0"/>
              </a:rPr>
              <a:t> and low rank," </a:t>
            </a:r>
            <a:r>
              <a:rPr lang="en-US" sz="1400" i="1" dirty="0">
                <a:latin typeface="Arial" charset="0"/>
              </a:rPr>
              <a:t>IEEE Journal of Selected Topics in Signal Process.</a:t>
            </a:r>
            <a:r>
              <a:rPr lang="en-US" sz="1400" dirty="0">
                <a:latin typeface="Arial" charset="0"/>
              </a:rPr>
              <a:t>, vol. </a:t>
            </a:r>
            <a:r>
              <a:rPr lang="en-US" sz="1400" dirty="0" smtClean="0">
                <a:latin typeface="Arial" charset="0"/>
              </a:rPr>
              <a:t>7, pp. 50-66, </a:t>
            </a:r>
            <a:r>
              <a:rPr lang="en-US" sz="1400" dirty="0">
                <a:latin typeface="Arial" charset="0"/>
              </a:rPr>
              <a:t>Feb. </a:t>
            </a:r>
            <a:r>
              <a:rPr lang="en-US" sz="1400" dirty="0" smtClean="0">
                <a:latin typeface="Arial" charset="0"/>
              </a:rPr>
              <a:t>2013.</a:t>
            </a:r>
            <a:endParaRPr lang="en-US" sz="1400" dirty="0">
              <a:latin typeface="Arial" charset="0"/>
            </a:endParaRPr>
          </a:p>
        </p:txBody>
      </p:sp>
      <p:sp>
        <p:nvSpPr>
          <p:cNvPr id="71684" name="Rectangle 25"/>
          <p:cNvSpPr>
            <a:spLocks noChangeArrowheads="1"/>
          </p:cNvSpPr>
          <p:nvPr/>
        </p:nvSpPr>
        <p:spPr bwMode="auto">
          <a:xfrm>
            <a:off x="228600" y="1143000"/>
            <a:ext cx="6400800" cy="40011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Estimate a map of anomalies in </a:t>
            </a:r>
            <a:r>
              <a:rPr lang="en-US" altLang="zh-CN" sz="2000" dirty="0" smtClean="0">
                <a:solidFill>
                  <a:srgbClr val="0000CC"/>
                </a:solidFill>
                <a:latin typeface="Arial" charset="0"/>
                <a:ea typeface="SimSun" pitchFamily="2" charset="-122"/>
              </a:rPr>
              <a:t>real time</a:t>
            </a:r>
            <a:endParaRPr lang="en-US" altLang="zh-CN" sz="2000" dirty="0">
              <a:solidFill>
                <a:srgbClr val="0000CC"/>
              </a:solidFill>
              <a:latin typeface="Arial" charset="0"/>
              <a:ea typeface="SimSun" pitchFamily="2" charset="-122"/>
            </a:endParaRPr>
          </a:p>
        </p:txBody>
      </p:sp>
      <p:sp>
        <p:nvSpPr>
          <p:cNvPr id="71685" name="Rectangle 15"/>
          <p:cNvSpPr>
            <a:spLocks noChangeArrowheads="1"/>
          </p:cNvSpPr>
          <p:nvPr/>
        </p:nvSpPr>
        <p:spPr bwMode="auto">
          <a:xfrm>
            <a:off x="228600" y="1676400"/>
            <a:ext cx="8442325" cy="40005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a:latin typeface="Arial" charset="0"/>
                <a:ea typeface="SimSun" pitchFamily="2" charset="-122"/>
              </a:rPr>
              <a:t>Streaming data model:</a:t>
            </a:r>
          </a:p>
        </p:txBody>
      </p:sp>
      <p:pic>
        <p:nvPicPr>
          <p:cNvPr id="71692" name="Picture 19" descr="addin_tmp.png"/>
          <p:cNvPicPr>
            <a:picLocks noChangeAspect="1"/>
          </p:cNvPicPr>
          <p:nvPr>
            <p:custDataLst>
              <p:tags r:id="rId1"/>
            </p:custDataLst>
          </p:nvPr>
        </p:nvPicPr>
        <p:blipFill>
          <a:blip r:embed="rId9" cstate="print"/>
          <a:srcRect/>
          <a:stretch>
            <a:fillRect/>
          </a:stretch>
        </p:blipFill>
        <p:spPr bwMode="auto">
          <a:xfrm>
            <a:off x="914400" y="2362200"/>
            <a:ext cx="4876800" cy="260350"/>
          </a:xfrm>
          <a:prstGeom prst="rect">
            <a:avLst/>
          </a:prstGeom>
          <a:noFill/>
          <a:ln w="9525">
            <a:noFill/>
            <a:miter lim="800000"/>
            <a:headEnd/>
            <a:tailEnd/>
          </a:ln>
        </p:spPr>
      </p:pic>
      <p:pic>
        <p:nvPicPr>
          <p:cNvPr id="71693" name="Picture 25" descr="addin_tmp.png"/>
          <p:cNvPicPr>
            <a:picLocks noChangeAspect="1"/>
          </p:cNvPicPr>
          <p:nvPr>
            <p:custDataLst>
              <p:tags r:id="rId2"/>
            </p:custDataLst>
          </p:nvPr>
        </p:nvPicPr>
        <p:blipFill>
          <a:blip r:embed="rId10" cstate="print"/>
          <a:srcRect/>
          <a:stretch>
            <a:fillRect/>
          </a:stretch>
        </p:blipFill>
        <p:spPr bwMode="auto">
          <a:xfrm>
            <a:off x="6553200" y="2438400"/>
            <a:ext cx="1152525" cy="212725"/>
          </a:xfrm>
          <a:prstGeom prst="rect">
            <a:avLst/>
          </a:prstGeom>
          <a:noFill/>
          <a:ln w="9525">
            <a:noFill/>
            <a:miter lim="800000"/>
            <a:headEnd/>
            <a:tailEnd/>
          </a:ln>
        </p:spPr>
      </p:pic>
      <p:grpSp>
        <p:nvGrpSpPr>
          <p:cNvPr id="32" name="Group 31"/>
          <p:cNvGrpSpPr/>
          <p:nvPr/>
        </p:nvGrpSpPr>
        <p:grpSpPr>
          <a:xfrm>
            <a:off x="0" y="3048000"/>
            <a:ext cx="8610600" cy="838200"/>
            <a:chOff x="0" y="2834640"/>
            <a:chExt cx="8610600" cy="838200"/>
          </a:xfrm>
        </p:grpSpPr>
        <p:sp>
          <p:nvSpPr>
            <p:cNvPr id="71686" name="Rectangle 26"/>
            <p:cNvSpPr>
              <a:spLocks noChangeArrowheads="1"/>
            </p:cNvSpPr>
            <p:nvPr/>
          </p:nvSpPr>
          <p:spPr bwMode="auto">
            <a:xfrm>
              <a:off x="0" y="2895600"/>
              <a:ext cx="84582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b="1" dirty="0">
                  <a:solidFill>
                    <a:srgbClr val="C00000"/>
                  </a:solidFill>
                  <a:latin typeface="Arial" charset="0"/>
                  <a:ea typeface="SimSun" pitchFamily="2" charset="-122"/>
                </a:rPr>
                <a:t>     Goal</a:t>
              </a:r>
              <a:r>
                <a:rPr lang="en-US" altLang="zh-CN" sz="2000" dirty="0">
                  <a:latin typeface="Arial" charset="0"/>
                  <a:ea typeface="SimSun" pitchFamily="2" charset="-122"/>
                </a:rPr>
                <a:t>: Given                            estimate             </a:t>
              </a:r>
              <a:r>
                <a:rPr lang="en-US" altLang="zh-CN" sz="2000" dirty="0">
                  <a:solidFill>
                    <a:srgbClr val="0000CC"/>
                  </a:solidFill>
                  <a:latin typeface="Arial" charset="0"/>
                  <a:ea typeface="SimSun" pitchFamily="2" charset="-122"/>
                </a:rPr>
                <a:t>online</a:t>
              </a:r>
              <a:r>
                <a:rPr lang="en-US" altLang="zh-CN" sz="2000" dirty="0">
                  <a:latin typeface="Arial" charset="0"/>
                  <a:ea typeface="SimSun" pitchFamily="2" charset="-122"/>
                </a:rPr>
                <a:t> when         is in a</a:t>
              </a:r>
            </a:p>
            <a:p>
              <a:pPr marL="342900" indent="-342900">
                <a:spcBef>
                  <a:spcPct val="20000"/>
                </a:spcBef>
                <a:buClr>
                  <a:srgbClr val="0000CC"/>
                </a:buClr>
              </a:pPr>
              <a:r>
                <a:rPr lang="en-US" altLang="zh-CN" sz="2000" dirty="0">
                  <a:latin typeface="Arial" charset="0"/>
                  <a:ea typeface="SimSun" pitchFamily="2" charset="-122"/>
                </a:rPr>
                <a:t>               low-dimensional space and        is sparse</a:t>
              </a:r>
            </a:p>
          </p:txBody>
        </p:sp>
        <p:grpSp>
          <p:nvGrpSpPr>
            <p:cNvPr id="31" name="Group 30"/>
            <p:cNvGrpSpPr/>
            <p:nvPr/>
          </p:nvGrpSpPr>
          <p:grpSpPr>
            <a:xfrm>
              <a:off x="228600" y="2834640"/>
              <a:ext cx="8382000" cy="838200"/>
              <a:chOff x="228600" y="2834640"/>
              <a:chExt cx="8382000" cy="838200"/>
            </a:xfrm>
          </p:grpSpPr>
          <p:pic>
            <p:nvPicPr>
              <p:cNvPr id="71687" name="Picture 40" descr="addin_tmp.png"/>
              <p:cNvPicPr>
                <a:picLocks noChangeAspect="1"/>
              </p:cNvPicPr>
              <p:nvPr>
                <p:custDataLst>
                  <p:tags r:id="rId3"/>
                </p:custDataLst>
              </p:nvPr>
            </p:nvPicPr>
            <p:blipFill>
              <a:blip r:embed="rId11" cstate="print"/>
              <a:srcRect/>
              <a:stretch>
                <a:fillRect/>
              </a:stretch>
            </p:blipFill>
            <p:spPr bwMode="auto">
              <a:xfrm>
                <a:off x="1866900" y="2984500"/>
                <a:ext cx="1811338" cy="269875"/>
              </a:xfrm>
              <a:prstGeom prst="rect">
                <a:avLst/>
              </a:prstGeom>
              <a:noFill/>
              <a:ln w="9525">
                <a:noFill/>
                <a:miter lim="800000"/>
                <a:headEnd/>
                <a:tailEnd/>
              </a:ln>
            </p:spPr>
          </p:pic>
          <p:pic>
            <p:nvPicPr>
              <p:cNvPr id="71688" name="Picture 45" descr="addin_tmp.png"/>
              <p:cNvPicPr>
                <a:picLocks noChangeAspect="1"/>
              </p:cNvPicPr>
              <p:nvPr>
                <p:custDataLst>
                  <p:tags r:id="rId4"/>
                </p:custDataLst>
              </p:nvPr>
            </p:nvPicPr>
            <p:blipFill>
              <a:blip r:embed="rId12" cstate="print"/>
              <a:srcRect/>
              <a:stretch>
                <a:fillRect/>
              </a:stretch>
            </p:blipFill>
            <p:spPr bwMode="auto">
              <a:xfrm>
                <a:off x="4243388" y="3360738"/>
                <a:ext cx="449262" cy="254000"/>
              </a:xfrm>
              <a:prstGeom prst="rect">
                <a:avLst/>
              </a:prstGeom>
              <a:noFill/>
              <a:ln w="9525">
                <a:noFill/>
                <a:miter lim="800000"/>
                <a:headEnd/>
                <a:tailEnd/>
              </a:ln>
            </p:spPr>
          </p:pic>
          <p:sp>
            <p:nvSpPr>
              <p:cNvPr id="71690" name="Rectangle 19"/>
              <p:cNvSpPr>
                <a:spLocks noChangeArrowheads="1"/>
              </p:cNvSpPr>
              <p:nvPr/>
            </p:nvSpPr>
            <p:spPr bwMode="auto">
              <a:xfrm>
                <a:off x="228600" y="2834640"/>
                <a:ext cx="8382000" cy="838200"/>
              </a:xfrm>
              <a:prstGeom prst="rect">
                <a:avLst/>
              </a:prstGeom>
              <a:noFill/>
              <a:ln w="25400">
                <a:solidFill>
                  <a:srgbClr val="CC0000"/>
                </a:solidFill>
                <a:miter lim="800000"/>
                <a:headEnd/>
                <a:tailEnd/>
              </a:ln>
            </p:spPr>
            <p:txBody>
              <a:bodyPr wrap="none" anchor="ctr"/>
              <a:lstStyle/>
              <a:p>
                <a:endParaRPr lang="en-US"/>
              </a:p>
            </p:txBody>
          </p:sp>
          <p:pic>
            <p:nvPicPr>
              <p:cNvPr id="71694" name="Picture 21" descr="addin_tmp.png"/>
              <p:cNvPicPr>
                <a:picLocks noChangeAspect="1"/>
              </p:cNvPicPr>
              <p:nvPr>
                <p:custDataLst>
                  <p:tags r:id="rId5"/>
                </p:custDataLst>
              </p:nvPr>
            </p:nvPicPr>
            <p:blipFill>
              <a:blip r:embed="rId13" cstate="print"/>
              <a:srcRect/>
              <a:stretch>
                <a:fillRect/>
              </a:stretch>
            </p:blipFill>
            <p:spPr bwMode="auto">
              <a:xfrm>
                <a:off x="4818063" y="2995613"/>
                <a:ext cx="669925" cy="233362"/>
              </a:xfrm>
              <a:prstGeom prst="rect">
                <a:avLst/>
              </a:prstGeom>
              <a:noFill/>
              <a:ln w="9525">
                <a:noFill/>
                <a:miter lim="800000"/>
                <a:headEnd/>
                <a:tailEnd/>
              </a:ln>
            </p:spPr>
          </p:pic>
          <p:pic>
            <p:nvPicPr>
              <p:cNvPr id="71695" name="Picture 22" descr="addin_tmp.png"/>
              <p:cNvPicPr>
                <a:picLocks noChangeAspect="1"/>
              </p:cNvPicPr>
              <p:nvPr>
                <p:custDataLst>
                  <p:tags r:id="rId6"/>
                </p:custDataLst>
              </p:nvPr>
            </p:nvPicPr>
            <p:blipFill>
              <a:blip r:embed="rId14" cstate="print"/>
              <a:srcRect/>
              <a:stretch>
                <a:fillRect/>
              </a:stretch>
            </p:blipFill>
            <p:spPr bwMode="auto">
              <a:xfrm>
                <a:off x="7038975" y="2995613"/>
                <a:ext cx="460375" cy="254000"/>
              </a:xfrm>
              <a:prstGeom prst="rect">
                <a:avLst/>
              </a:prstGeom>
              <a:noFill/>
              <a:ln w="9525">
                <a:noFill/>
                <a:miter lim="800000"/>
                <a:headEnd/>
                <a:tailEnd/>
              </a:ln>
            </p:spPr>
          </p:pic>
        </p:grpSp>
      </p:grpSp>
      <p:grpSp>
        <p:nvGrpSpPr>
          <p:cNvPr id="21" name="Group 18"/>
          <p:cNvGrpSpPr>
            <a:grpSpLocks/>
          </p:cNvGrpSpPr>
          <p:nvPr/>
        </p:nvGrpSpPr>
        <p:grpSpPr bwMode="auto">
          <a:xfrm>
            <a:off x="0" y="4115139"/>
            <a:ext cx="8991600" cy="2133261"/>
            <a:chOff x="609600" y="3962400"/>
            <a:chExt cx="8991600" cy="2133597"/>
          </a:xfrm>
        </p:grpSpPr>
        <p:grpSp>
          <p:nvGrpSpPr>
            <p:cNvPr id="24" name="Group 25"/>
            <p:cNvGrpSpPr>
              <a:grpSpLocks/>
            </p:cNvGrpSpPr>
            <p:nvPr/>
          </p:nvGrpSpPr>
          <p:grpSpPr bwMode="auto">
            <a:xfrm>
              <a:off x="609600" y="3962400"/>
              <a:ext cx="7924800" cy="2133597"/>
              <a:chOff x="-96" y="2112"/>
              <a:chExt cx="6085" cy="1561"/>
            </a:xfrm>
          </p:grpSpPr>
          <p:pic>
            <p:nvPicPr>
              <p:cNvPr id="28" name="Picture 6"/>
              <p:cNvPicPr>
                <a:picLocks noChangeAspect="1" noChangeArrowheads="1"/>
              </p:cNvPicPr>
              <p:nvPr/>
            </p:nvPicPr>
            <p:blipFill>
              <a:blip r:embed="rId15" cstate="print"/>
              <a:srcRect/>
              <a:stretch>
                <a:fillRect/>
              </a:stretch>
            </p:blipFill>
            <p:spPr bwMode="auto">
              <a:xfrm>
                <a:off x="2810" y="2112"/>
                <a:ext cx="3179" cy="1547"/>
              </a:xfrm>
              <a:prstGeom prst="rect">
                <a:avLst/>
              </a:prstGeom>
              <a:noFill/>
              <a:ln w="9525">
                <a:noFill/>
                <a:miter lim="800000"/>
                <a:headEnd/>
                <a:tailEnd/>
              </a:ln>
            </p:spPr>
          </p:pic>
          <p:pic>
            <p:nvPicPr>
              <p:cNvPr id="29" name="Picture 7"/>
              <p:cNvPicPr>
                <a:picLocks noChangeAspect="1" noChangeArrowheads="1"/>
              </p:cNvPicPr>
              <p:nvPr/>
            </p:nvPicPr>
            <p:blipFill>
              <a:blip r:embed="rId16" cstate="print"/>
              <a:srcRect/>
              <a:stretch>
                <a:fillRect/>
              </a:stretch>
            </p:blipFill>
            <p:spPr bwMode="auto">
              <a:xfrm>
                <a:off x="-96" y="2112"/>
                <a:ext cx="3188" cy="1561"/>
              </a:xfrm>
              <a:prstGeom prst="rect">
                <a:avLst/>
              </a:prstGeom>
              <a:noFill/>
              <a:ln w="9525">
                <a:noFill/>
                <a:miter lim="800000"/>
                <a:headEnd/>
                <a:tailEnd/>
              </a:ln>
            </p:spPr>
          </p:pic>
        </p:grpSp>
        <p:grpSp>
          <p:nvGrpSpPr>
            <p:cNvPr id="25" name="Group 24"/>
            <p:cNvGrpSpPr>
              <a:grpSpLocks/>
            </p:cNvGrpSpPr>
            <p:nvPr/>
          </p:nvGrpSpPr>
          <p:grpSpPr bwMode="auto">
            <a:xfrm>
              <a:off x="8663508" y="4595213"/>
              <a:ext cx="937692" cy="738664"/>
              <a:chOff x="4068445" y="3023422"/>
              <a:chExt cx="1143000" cy="949712"/>
            </a:xfrm>
          </p:grpSpPr>
          <p:sp>
            <p:nvSpPr>
              <p:cNvPr id="26" name="Rectangle 1"/>
              <p:cNvSpPr>
                <a:spLocks noChangeArrowheads="1"/>
              </p:cNvSpPr>
              <p:nvPr/>
            </p:nvSpPr>
            <p:spPr bwMode="auto">
              <a:xfrm>
                <a:off x="4078258" y="3150044"/>
                <a:ext cx="1066799" cy="391886"/>
              </a:xfrm>
              <a:prstGeom prst="rect">
                <a:avLst/>
              </a:prstGeom>
              <a:noFill/>
              <a:ln w="25400" algn="ctr">
                <a:solidFill>
                  <a:srgbClr val="FF0000"/>
                </a:solidFill>
                <a:round/>
                <a:headEnd/>
                <a:tailEnd/>
              </a:ln>
            </p:spPr>
            <p:txBody>
              <a:bodyPr/>
              <a:lstStyle/>
              <a:p>
                <a:pPr algn="ctr"/>
                <a:endParaRPr lang="en-US"/>
              </a:p>
            </p:txBody>
          </p:sp>
          <p:sp>
            <p:nvSpPr>
              <p:cNvPr id="27" name="TextBox 2"/>
              <p:cNvSpPr txBox="1">
                <a:spLocks noChangeArrowheads="1"/>
              </p:cNvSpPr>
              <p:nvPr/>
            </p:nvSpPr>
            <p:spPr bwMode="auto">
              <a:xfrm>
                <a:off x="4068445" y="3023422"/>
                <a:ext cx="1143000" cy="949712"/>
              </a:xfrm>
              <a:prstGeom prst="rect">
                <a:avLst/>
              </a:prstGeom>
              <a:noFill/>
              <a:ln w="9525">
                <a:noFill/>
                <a:miter lim="800000"/>
                <a:headEnd/>
                <a:tailEnd/>
              </a:ln>
            </p:spPr>
            <p:txBody>
              <a:bodyPr>
                <a:spAutoFit/>
              </a:bodyPr>
              <a:lstStyle/>
              <a:p>
                <a:r>
                  <a:rPr lang="en-US" sz="1200" dirty="0">
                    <a:solidFill>
                      <a:srgbClr val="FF0000"/>
                    </a:solidFill>
                    <a:latin typeface="Arial" charset="0"/>
                  </a:rPr>
                  <a:t>---- </a:t>
                </a:r>
                <a:r>
                  <a:rPr lang="en-US" sz="900" dirty="0">
                    <a:latin typeface="Arial" charset="0"/>
                  </a:rPr>
                  <a:t>estimated</a:t>
                </a:r>
                <a:endParaRPr lang="en-US" sz="1200" dirty="0">
                  <a:latin typeface="Arial" charset="0"/>
                </a:endParaRPr>
              </a:p>
              <a:p>
                <a:r>
                  <a:rPr lang="en-US" sz="1200" dirty="0">
                    <a:solidFill>
                      <a:srgbClr val="0000CC"/>
                    </a:solidFill>
                    <a:latin typeface="Arial" charset="0"/>
                  </a:rPr>
                  <a:t>---- </a:t>
                </a:r>
                <a:r>
                  <a:rPr lang="en-US" sz="900" dirty="0">
                    <a:latin typeface="Arial" charset="0"/>
                  </a:rPr>
                  <a:t>real</a:t>
                </a:r>
                <a:endParaRPr lang="en-US" sz="1200" dirty="0">
                  <a:latin typeface="Arial" charset="0"/>
                </a:endParaRPr>
              </a:p>
              <a:p>
                <a:endParaRPr lang="en-US" dirty="0"/>
              </a:p>
            </p:txBody>
          </p:sp>
        </p:grpSp>
      </p:grpSp>
      <p:grpSp>
        <p:nvGrpSpPr>
          <p:cNvPr id="33" name="Group 6"/>
          <p:cNvGrpSpPr>
            <a:grpSpLocks/>
          </p:cNvGrpSpPr>
          <p:nvPr/>
        </p:nvGrpSpPr>
        <p:grpSpPr bwMode="auto">
          <a:xfrm>
            <a:off x="6248400" y="377825"/>
            <a:ext cx="2895600" cy="2060575"/>
            <a:chOff x="5181600" y="300983"/>
            <a:chExt cx="3352801" cy="1985017"/>
          </a:xfrm>
        </p:grpSpPr>
        <p:pic>
          <p:nvPicPr>
            <p:cNvPr id="34" name="Picture 7" descr="att_backbone_large.png"/>
            <p:cNvPicPr>
              <a:picLocks noChangeAspect="1"/>
            </p:cNvPicPr>
            <p:nvPr/>
          </p:nvPicPr>
          <p:blipFill>
            <a:blip r:embed="rId17" cstate="print"/>
            <a:srcRect/>
            <a:stretch>
              <a:fillRect/>
            </a:stretch>
          </p:blipFill>
          <p:spPr bwMode="auto">
            <a:xfrm>
              <a:off x="5410200" y="300983"/>
              <a:ext cx="3124201" cy="1985017"/>
            </a:xfrm>
            <a:prstGeom prst="rect">
              <a:avLst/>
            </a:prstGeom>
            <a:noFill/>
            <a:ln w="9525">
              <a:noFill/>
              <a:miter lim="800000"/>
              <a:headEnd/>
              <a:tailEnd/>
            </a:ln>
          </p:spPr>
        </p:pic>
        <p:sp>
          <p:nvSpPr>
            <p:cNvPr id="35" name="Rectangle 8"/>
            <p:cNvSpPr>
              <a:spLocks noChangeArrowheads="1"/>
            </p:cNvSpPr>
            <p:nvPr/>
          </p:nvSpPr>
          <p:spPr bwMode="auto">
            <a:xfrm>
              <a:off x="5181600" y="1676400"/>
              <a:ext cx="457200" cy="372533"/>
            </a:xfrm>
            <a:prstGeom prst="rect">
              <a:avLst/>
            </a:prstGeom>
            <a:solidFill>
              <a:schemeClr val="bg1"/>
            </a:solidFill>
            <a:ln w="19050" algn="ctr">
              <a:noFill/>
              <a:round/>
              <a:headEnd/>
              <a:tailEnd/>
            </a:ln>
          </p:spPr>
          <p:txBody>
            <a:bodyPr/>
            <a:lstStyle/>
            <a:p>
              <a:pPr algn="ctr"/>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a:noFill/>
        </p:spPr>
        <p:txBody>
          <a:bodyPr/>
          <a:lstStyle/>
          <a:p>
            <a:fld id="{0C94E22B-16E4-4AA5-A7D8-F137CE01BEDF}" type="slidenum">
              <a:rPr lang="en-US" altLang="en-US" smtClean="0">
                <a:latin typeface="Arial" charset="0"/>
                <a:cs typeface="Arial" charset="0"/>
              </a:rPr>
              <a:pPr/>
              <a:t>15</a:t>
            </a:fld>
            <a:endParaRPr lang="en-US" altLang="en-US" smtClean="0">
              <a:latin typeface="Arial" charset="0"/>
              <a:cs typeface="Arial" charset="0"/>
            </a:endParaRPr>
          </a:p>
        </p:txBody>
      </p:sp>
      <p:sp>
        <p:nvSpPr>
          <p:cNvPr id="5325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9A5CCD6-FF66-4B80-A6D4-FDEFEA264B59}" type="slidenum">
              <a:rPr lang="en-US" altLang="en-US" sz="1200">
                <a:latin typeface="Arial" charset="0"/>
                <a:cs typeface="Arial" charset="0"/>
              </a:rPr>
              <a:pPr algn="r"/>
              <a:t>15</a:t>
            </a:fld>
            <a:endParaRPr lang="en-US" altLang="en-US" sz="1200">
              <a:latin typeface="Arial" charset="0"/>
              <a:cs typeface="Arial" charset="0"/>
            </a:endParaRPr>
          </a:p>
        </p:txBody>
      </p:sp>
      <p:sp>
        <p:nvSpPr>
          <p:cNvPr id="53251"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cs typeface="Arial" charset="0"/>
              </a:rPr>
              <a:t>Conclusions</a:t>
            </a:r>
            <a:endParaRPr lang="en-US" altLang="zh-CN" kern="1200" dirty="0" smtClean="0">
              <a:solidFill>
                <a:schemeClr val="tx1"/>
              </a:solidFill>
              <a:latin typeface="Arial" charset="0"/>
              <a:ea typeface="宋体" charset="-122"/>
              <a:cs typeface="Arial" charset="0"/>
            </a:endParaRPr>
          </a:p>
        </p:txBody>
      </p:sp>
      <p:sp>
        <p:nvSpPr>
          <p:cNvPr id="53252" name="Rectangle 26"/>
          <p:cNvSpPr>
            <a:spLocks noChangeArrowheads="1"/>
          </p:cNvSpPr>
          <p:nvPr/>
        </p:nvSpPr>
        <p:spPr bwMode="auto">
          <a:xfrm>
            <a:off x="228600" y="19050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None/>
            </a:pPr>
            <a:endParaRPr lang="en-US" sz="2000" i="1" dirty="0">
              <a:latin typeface="Arial" charset="0"/>
              <a:ea typeface="宋体" charset="-122"/>
              <a:cs typeface="Arial" charset="0"/>
            </a:endParaRPr>
          </a:p>
        </p:txBody>
      </p:sp>
      <p:grpSp>
        <p:nvGrpSpPr>
          <p:cNvPr id="7" name="Group 5"/>
          <p:cNvGrpSpPr>
            <a:grpSpLocks/>
          </p:cNvGrpSpPr>
          <p:nvPr/>
        </p:nvGrpSpPr>
        <p:grpSpPr bwMode="auto">
          <a:xfrm>
            <a:off x="5410200" y="5105400"/>
            <a:ext cx="3429000" cy="1143000"/>
            <a:chOff x="3408" y="3600"/>
            <a:chExt cx="2160" cy="720"/>
          </a:xfrm>
        </p:grpSpPr>
        <p:pic>
          <p:nvPicPr>
            <p:cNvPr id="8" name="Picture 6" descr="goph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 y="3600"/>
              <a:ext cx="768" cy="526"/>
            </a:xfrm>
            <a:prstGeom prst="rect">
              <a:avLst/>
            </a:prstGeom>
            <a:noFill/>
            <a:ln w="9525">
              <a:noFill/>
              <a:miter lim="800000"/>
              <a:headEnd/>
              <a:tailEnd/>
            </a:ln>
          </p:spPr>
        </p:pic>
        <p:sp>
          <p:nvSpPr>
            <p:cNvPr id="9" name="Rectangle 7"/>
            <p:cNvSpPr>
              <a:spLocks noChangeArrowheads="1"/>
            </p:cNvSpPr>
            <p:nvPr/>
          </p:nvSpPr>
          <p:spPr bwMode="auto">
            <a:xfrm>
              <a:off x="3408" y="3916"/>
              <a:ext cx="1321" cy="404"/>
            </a:xfrm>
            <a:prstGeom prst="rect">
              <a:avLst/>
            </a:prstGeom>
            <a:noFill/>
            <a:ln w="9525">
              <a:noFill/>
              <a:miter lim="800000"/>
              <a:headEnd/>
              <a:tailEnd/>
            </a:ln>
          </p:spPr>
          <p:txBody>
            <a:bodyPr wrap="none">
              <a:spAutoFit/>
            </a:bodyPr>
            <a:lstStyle/>
            <a:p>
              <a:pPr>
                <a:spcBef>
                  <a:spcPct val="20000"/>
                </a:spcBef>
                <a:buClr>
                  <a:schemeClr val="accent2"/>
                </a:buClr>
                <a:buSzPct val="80000"/>
                <a:buFont typeface="Wingdings" pitchFamily="2" charset="2"/>
                <a:buNone/>
              </a:pPr>
              <a:r>
                <a:rPr lang="en-US" altLang="zh-CN" sz="3600" b="1" i="1" dirty="0">
                  <a:solidFill>
                    <a:srgbClr val="0000FF"/>
                  </a:solidFill>
                  <a:latin typeface="Monotype Corsiva" pitchFamily="66" charset="0"/>
                  <a:ea typeface="SimSun" pitchFamily="2" charset="-122"/>
                </a:rPr>
                <a:t>Thank You!</a:t>
              </a:r>
              <a:endParaRPr lang="en-US" altLang="zh-CN" sz="3600" b="1" dirty="0">
                <a:solidFill>
                  <a:srgbClr val="0000FF"/>
                </a:solidFill>
                <a:latin typeface="Arial" pitchFamily="34" charset="0"/>
                <a:ea typeface="SimSun" pitchFamily="2" charset="-122"/>
              </a:endParaRPr>
            </a:p>
          </p:txBody>
        </p:sp>
      </p:grpSp>
      <p:sp>
        <p:nvSpPr>
          <p:cNvPr id="11" name="Rectangle 10"/>
          <p:cNvSpPr/>
          <p:nvPr/>
        </p:nvSpPr>
        <p:spPr>
          <a:xfrm>
            <a:off x="304800" y="4343400"/>
            <a:ext cx="8534400" cy="1064907"/>
          </a:xfrm>
          <a:prstGeom prst="rect">
            <a:avLst/>
          </a:prstGeom>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Future research</a:t>
            </a:r>
          </a:p>
          <a:p>
            <a:pPr marL="800100" lvl="1" indent="-342900">
              <a:spcBef>
                <a:spcPct val="20000"/>
              </a:spcBef>
              <a:buClr>
                <a:srgbClr val="0000CC"/>
              </a:buClr>
              <a:buFont typeface="Wingdings" pitchFamily="2" charset="2"/>
              <a:buChar char="Ø"/>
            </a:pPr>
            <a:r>
              <a:rPr lang="en-US" altLang="zh-CN" dirty="0" smtClean="0">
                <a:latin typeface="Arial" charset="0"/>
                <a:ea typeface="宋体" charset="-122"/>
                <a:cs typeface="Arial" charset="0"/>
              </a:rPr>
              <a:t>Accelerated stochastic gradient for subspace update</a:t>
            </a:r>
          </a:p>
          <a:p>
            <a:pPr marL="800100" lvl="1" indent="-342900">
              <a:spcBef>
                <a:spcPct val="20000"/>
              </a:spcBef>
              <a:buClr>
                <a:srgbClr val="0000CC"/>
              </a:buClr>
              <a:buFont typeface="Wingdings" pitchFamily="2" charset="2"/>
              <a:buChar char="Ø"/>
            </a:pPr>
            <a:r>
              <a:rPr lang="en-US" altLang="zh-CN" dirty="0" smtClean="0">
                <a:latin typeface="Arial" charset="0"/>
                <a:ea typeface="宋体" charset="-122"/>
                <a:cs typeface="Arial" charset="0"/>
              </a:rPr>
              <a:t>Adaptive subspace </a:t>
            </a:r>
            <a:r>
              <a:rPr lang="en-US" altLang="zh-CN" dirty="0" smtClean="0">
                <a:latin typeface="Arial" charset="0"/>
                <a:ea typeface="宋体" charset="-122"/>
                <a:cs typeface="Arial" charset="0"/>
              </a:rPr>
              <a:t>clustering of Big Data</a:t>
            </a:r>
            <a:endParaRPr lang="en-US" altLang="zh-CN" dirty="0">
              <a:latin typeface="Arial" charset="0"/>
              <a:ea typeface="宋体" charset="-122"/>
              <a:cs typeface="Arial" charset="0"/>
            </a:endParaRPr>
          </a:p>
        </p:txBody>
      </p:sp>
      <p:sp>
        <p:nvSpPr>
          <p:cNvPr id="12" name="Rectangle 11"/>
          <p:cNvSpPr/>
          <p:nvPr/>
        </p:nvSpPr>
        <p:spPr>
          <a:xfrm>
            <a:off x="304800" y="3200400"/>
            <a:ext cx="8534400" cy="400110"/>
          </a:xfrm>
          <a:prstGeom prst="rect">
            <a:avLst/>
          </a:prstGeom>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Viable </a:t>
            </a:r>
            <a:r>
              <a:rPr lang="en-US" altLang="zh-CN" sz="2000" dirty="0" smtClean="0">
                <a:latin typeface="Arial" charset="0"/>
                <a:ea typeface="宋体" charset="-122"/>
                <a:cs typeface="Arial" charset="0"/>
              </a:rPr>
              <a:t>alternative for </a:t>
            </a:r>
            <a:r>
              <a:rPr lang="en-US" altLang="zh-CN" sz="2000" dirty="0" smtClean="0">
                <a:latin typeface="Arial" charset="0"/>
                <a:ea typeface="宋体" charset="-122"/>
                <a:cs typeface="Arial" charset="0"/>
              </a:rPr>
              <a:t>large-scale matrix completion</a:t>
            </a:r>
            <a:endParaRPr lang="en-US" altLang="zh-CN" sz="2000" dirty="0">
              <a:latin typeface="Arial" charset="0"/>
              <a:ea typeface="宋体" charset="-122"/>
              <a:cs typeface="Arial" charset="0"/>
            </a:endParaRPr>
          </a:p>
        </p:txBody>
      </p:sp>
      <p:sp>
        <p:nvSpPr>
          <p:cNvPr id="13" name="Rectangle 12"/>
          <p:cNvSpPr/>
          <p:nvPr/>
        </p:nvSpPr>
        <p:spPr>
          <a:xfrm>
            <a:off x="304800" y="1143000"/>
            <a:ext cx="8610600" cy="732508"/>
          </a:xfrm>
          <a:prstGeom prst="rect">
            <a:avLst/>
          </a:prstGeom>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Track low-dimensional subspaces from</a:t>
            </a:r>
          </a:p>
          <a:p>
            <a:pPr marL="800100" lvl="1" indent="-342900">
              <a:spcBef>
                <a:spcPct val="20000"/>
              </a:spcBef>
              <a:buClr>
                <a:srgbClr val="0000CC"/>
              </a:buClr>
              <a:buFont typeface="Wingdings" pitchFamily="2" charset="2"/>
              <a:buChar char="Ø"/>
            </a:pPr>
            <a:r>
              <a:rPr lang="en-US" altLang="zh-CN" dirty="0" smtClean="0">
                <a:latin typeface="Arial" charset="0"/>
                <a:ea typeface="宋体" charset="-122"/>
                <a:cs typeface="Arial" charset="0"/>
              </a:rPr>
              <a:t>Incomplete (noisy) high-dimensional datasets</a:t>
            </a:r>
          </a:p>
        </p:txBody>
      </p:sp>
      <p:sp>
        <p:nvSpPr>
          <p:cNvPr id="15" name="Rectangle 14"/>
          <p:cNvSpPr/>
          <p:nvPr/>
        </p:nvSpPr>
        <p:spPr>
          <a:xfrm>
            <a:off x="304800" y="1981200"/>
            <a:ext cx="8534400" cy="1071062"/>
          </a:xfrm>
          <a:prstGeom prst="rect">
            <a:avLst/>
          </a:prstGeom>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Online rank minimization</a:t>
            </a:r>
          </a:p>
          <a:p>
            <a:pPr marL="800100" lvl="1" indent="-342900">
              <a:spcBef>
                <a:spcPct val="20000"/>
              </a:spcBef>
              <a:buClr>
                <a:srgbClr val="0000CC"/>
              </a:buClr>
              <a:buFont typeface="Wingdings" pitchFamily="2" charset="2"/>
              <a:buChar char="Ø"/>
            </a:pPr>
            <a:r>
              <a:rPr lang="en-US" altLang="zh-CN" dirty="0" smtClean="0">
                <a:latin typeface="Arial" charset="0"/>
                <a:ea typeface="宋体" charset="-122"/>
                <a:cs typeface="Arial" charset="0"/>
              </a:rPr>
              <a:t>Scalable and provably convergent iterations</a:t>
            </a:r>
          </a:p>
          <a:p>
            <a:pPr lvl="1">
              <a:spcBef>
                <a:spcPct val="20000"/>
              </a:spcBef>
              <a:buClr>
                <a:srgbClr val="0000CC"/>
              </a:buClr>
            </a:pPr>
            <a:r>
              <a:rPr lang="en-US" altLang="zh-CN" dirty="0">
                <a:latin typeface="Arial" charset="0"/>
                <a:ea typeface="SimSun" pitchFamily="2" charset="-122"/>
              </a:rPr>
              <a:t> </a:t>
            </a:r>
            <a:r>
              <a:rPr lang="en-US" altLang="zh-CN" dirty="0" smtClean="0">
                <a:latin typeface="Arial" charset="0"/>
                <a:ea typeface="SimSun" pitchFamily="2" charset="-122"/>
              </a:rPr>
              <a:t>     a</a:t>
            </a:r>
            <a:r>
              <a:rPr lang="en-US" altLang="zh-CN" dirty="0" smtClean="0">
                <a:latin typeface="Arial" charset="0"/>
                <a:ea typeface="SimSun" pitchFamily="2" charset="-122"/>
              </a:rPr>
              <a:t>ttaining </a:t>
            </a:r>
            <a:r>
              <a:rPr lang="en-US" altLang="zh-CN" dirty="0" smtClean="0">
                <a:latin typeface="Arial" charset="0"/>
                <a:ea typeface="SimSun" pitchFamily="2" charset="-122"/>
              </a:rPr>
              <a:t>batch nuclear-norm performance</a:t>
            </a:r>
          </a:p>
        </p:txBody>
      </p:sp>
      <p:sp>
        <p:nvSpPr>
          <p:cNvPr id="16" name="Rectangle 15"/>
          <p:cNvSpPr/>
          <p:nvPr/>
        </p:nvSpPr>
        <p:spPr>
          <a:xfrm>
            <a:off x="304800" y="3733800"/>
            <a:ext cx="8534400" cy="400110"/>
          </a:xfrm>
          <a:prstGeom prst="rect">
            <a:avLst/>
          </a:prstGeom>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Extensions to the general setting of dynamic </a:t>
            </a:r>
            <a:r>
              <a:rPr lang="en-US" altLang="zh-CN" sz="2000" dirty="0" err="1" smtClean="0">
                <a:latin typeface="Arial" charset="0"/>
                <a:ea typeface="宋体" charset="-122"/>
                <a:cs typeface="Arial" charset="0"/>
              </a:rPr>
              <a:t>anomalography</a:t>
            </a:r>
            <a:endParaRPr lang="en-US" altLang="zh-CN" sz="2000" dirty="0">
              <a:latin typeface="Arial" charset="0"/>
              <a:ea typeface="宋体"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DC557CC-B719-4839-8283-34C517EDB76D}" type="slidenum">
              <a:rPr lang="en-US" altLang="en-US" sz="1200">
                <a:latin typeface="Garamond" pitchFamily="18" charset="0"/>
              </a:rPr>
              <a:pPr algn="r"/>
              <a:t>2</a:t>
            </a:fld>
            <a:endParaRPr lang="en-US" altLang="en-US" sz="1200">
              <a:latin typeface="Garamond" pitchFamily="18" charset="0"/>
            </a:endParaRPr>
          </a:p>
        </p:txBody>
      </p:sp>
      <p:sp>
        <p:nvSpPr>
          <p:cNvPr id="29699" name="Rectangle 2"/>
          <p:cNvSpPr>
            <a:spLocks noGrp="1" noChangeArrowheads="1"/>
          </p:cNvSpPr>
          <p:nvPr>
            <p:ph type="title" idx="4294967295"/>
          </p:nvPr>
        </p:nvSpPr>
        <p:spPr>
          <a:xfrm>
            <a:off x="419100" y="277813"/>
            <a:ext cx="8505825" cy="1139825"/>
          </a:xfrm>
        </p:spPr>
        <p:txBody>
          <a:bodyPr/>
          <a:lstStyle/>
          <a:p>
            <a:pPr eaLnBrk="1" hangingPunct="1"/>
            <a:r>
              <a:rPr lang="en-US" dirty="0" smtClean="0"/>
              <a:t>Learning from “Big Data”</a:t>
            </a:r>
            <a:r>
              <a:rPr lang="en-US" dirty="0" smtClean="0">
                <a:latin typeface="Arial" pitchFamily="34" charset="0"/>
              </a:rPr>
              <a:t> </a:t>
            </a:r>
          </a:p>
        </p:txBody>
      </p:sp>
      <p:grpSp>
        <p:nvGrpSpPr>
          <p:cNvPr id="29701" name="Group 6"/>
          <p:cNvGrpSpPr>
            <a:grpSpLocks/>
          </p:cNvGrpSpPr>
          <p:nvPr/>
        </p:nvGrpSpPr>
        <p:grpSpPr bwMode="auto">
          <a:xfrm>
            <a:off x="76200" y="1003300"/>
            <a:ext cx="9220200" cy="673100"/>
            <a:chOff x="48" y="672"/>
            <a:chExt cx="5808" cy="424"/>
          </a:xfrm>
        </p:grpSpPr>
        <p:sp>
          <p:nvSpPr>
            <p:cNvPr id="29724" name="Rectangle 10"/>
            <p:cNvSpPr>
              <a:spLocks noChangeArrowheads="1"/>
            </p:cNvSpPr>
            <p:nvPr/>
          </p:nvSpPr>
          <p:spPr bwMode="auto">
            <a:xfrm>
              <a:off x="48" y="672"/>
              <a:ext cx="5808" cy="328"/>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None/>
              </a:pPr>
              <a:r>
                <a:rPr lang="en-US" sz="1600" i="1" dirty="0">
                  <a:latin typeface="Arial" pitchFamily="34" charset="0"/>
                </a:rPr>
                <a:t>`</a:t>
              </a:r>
              <a:r>
                <a:rPr lang="en-US" i="1" dirty="0">
                  <a:latin typeface="Arial" charset="0"/>
                </a:rPr>
                <a:t>Data are widely available, what is scarce is the ability to extract wisdom from them’</a:t>
              </a:r>
              <a:r>
                <a:rPr lang="en-US" i="1" dirty="0">
                  <a:solidFill>
                    <a:srgbClr val="CC0000"/>
                  </a:solidFill>
                  <a:latin typeface="Arial" charset="0"/>
                </a:rPr>
                <a:t> </a:t>
              </a:r>
            </a:p>
          </p:txBody>
        </p:sp>
        <p:sp>
          <p:nvSpPr>
            <p:cNvPr id="29725" name="Text Box 8"/>
            <p:cNvSpPr txBox="1">
              <a:spLocks noChangeArrowheads="1"/>
            </p:cNvSpPr>
            <p:nvPr/>
          </p:nvSpPr>
          <p:spPr bwMode="auto">
            <a:xfrm>
              <a:off x="3408" y="904"/>
              <a:ext cx="2304" cy="192"/>
            </a:xfrm>
            <a:prstGeom prst="rect">
              <a:avLst/>
            </a:prstGeom>
            <a:noFill/>
            <a:ln w="19050" algn="ctr">
              <a:noFill/>
              <a:miter lim="800000"/>
              <a:headEnd/>
              <a:tailEnd/>
            </a:ln>
          </p:spPr>
          <p:txBody>
            <a:bodyPr>
              <a:spAutoFit/>
            </a:bodyPr>
            <a:lstStyle/>
            <a:p>
              <a:pPr algn="ctr">
                <a:spcBef>
                  <a:spcPct val="50000"/>
                </a:spcBef>
              </a:pPr>
              <a:r>
                <a:rPr lang="en-US" sz="1400">
                  <a:latin typeface="Arial" charset="0"/>
                </a:rPr>
                <a:t>Hal Varian, Google’s chief economist</a:t>
              </a:r>
            </a:p>
          </p:txBody>
        </p:sp>
      </p:grpSp>
      <p:grpSp>
        <p:nvGrpSpPr>
          <p:cNvPr id="49161" name="Group 9"/>
          <p:cNvGrpSpPr>
            <a:grpSpLocks/>
          </p:cNvGrpSpPr>
          <p:nvPr/>
        </p:nvGrpSpPr>
        <p:grpSpPr bwMode="auto">
          <a:xfrm>
            <a:off x="279400" y="1739900"/>
            <a:ext cx="1854200" cy="1917700"/>
            <a:chOff x="3942" y="1416"/>
            <a:chExt cx="1168" cy="1208"/>
          </a:xfrm>
        </p:grpSpPr>
        <p:pic>
          <p:nvPicPr>
            <p:cNvPr id="29722" name="Picture 10" descr="big"/>
            <p:cNvPicPr>
              <a:picLocks noChangeAspect="1" noChangeArrowheads="1"/>
            </p:cNvPicPr>
            <p:nvPr/>
          </p:nvPicPr>
          <p:blipFill>
            <a:blip r:embed="rId3" cstate="print"/>
            <a:srcRect/>
            <a:stretch>
              <a:fillRect/>
            </a:stretch>
          </p:blipFill>
          <p:spPr bwMode="auto">
            <a:xfrm>
              <a:off x="4080" y="1440"/>
              <a:ext cx="1030" cy="1184"/>
            </a:xfrm>
            <a:prstGeom prst="rect">
              <a:avLst/>
            </a:prstGeom>
            <a:noFill/>
            <a:ln w="9525">
              <a:noFill/>
              <a:miter lim="800000"/>
              <a:headEnd/>
              <a:tailEnd/>
            </a:ln>
          </p:spPr>
        </p:pic>
        <p:sp>
          <p:nvSpPr>
            <p:cNvPr id="29723" name="Text Box 11"/>
            <p:cNvSpPr txBox="1">
              <a:spLocks noChangeArrowheads="1"/>
            </p:cNvSpPr>
            <p:nvPr/>
          </p:nvSpPr>
          <p:spPr bwMode="auto">
            <a:xfrm>
              <a:off x="3942" y="1416"/>
              <a:ext cx="624" cy="231"/>
            </a:xfrm>
            <a:prstGeom prst="rect">
              <a:avLst/>
            </a:prstGeom>
            <a:noFill/>
            <a:ln w="19050" algn="ctr">
              <a:noFill/>
              <a:miter lim="800000"/>
              <a:headEnd/>
              <a:tailEnd/>
            </a:ln>
          </p:spPr>
          <p:txBody>
            <a:bodyPr>
              <a:spAutoFit/>
            </a:bodyPr>
            <a:lstStyle/>
            <a:p>
              <a:pPr algn="ctr">
                <a:spcBef>
                  <a:spcPct val="50000"/>
                </a:spcBef>
              </a:pPr>
              <a:r>
                <a:rPr lang="en-US" dirty="0">
                  <a:solidFill>
                    <a:schemeClr val="bg1"/>
                  </a:solidFill>
                  <a:latin typeface="Arial" pitchFamily="34" charset="0"/>
                </a:rPr>
                <a:t>BIG</a:t>
              </a:r>
            </a:p>
          </p:txBody>
        </p:sp>
      </p:grpSp>
      <p:grpSp>
        <p:nvGrpSpPr>
          <p:cNvPr id="49164" name="Group 12"/>
          <p:cNvGrpSpPr>
            <a:grpSpLocks/>
          </p:cNvGrpSpPr>
          <p:nvPr/>
        </p:nvGrpSpPr>
        <p:grpSpPr bwMode="auto">
          <a:xfrm>
            <a:off x="6096000" y="1676400"/>
            <a:ext cx="2286000" cy="1979613"/>
            <a:chOff x="2640" y="1416"/>
            <a:chExt cx="1440" cy="1247"/>
          </a:xfrm>
        </p:grpSpPr>
        <p:pic>
          <p:nvPicPr>
            <p:cNvPr id="29720" name="Picture 13" descr="wall street"/>
            <p:cNvPicPr>
              <a:picLocks noChangeAspect="1" noChangeArrowheads="1"/>
            </p:cNvPicPr>
            <p:nvPr/>
          </p:nvPicPr>
          <p:blipFill>
            <a:blip r:embed="rId4" cstate="print"/>
            <a:srcRect/>
            <a:stretch>
              <a:fillRect/>
            </a:stretch>
          </p:blipFill>
          <p:spPr bwMode="auto">
            <a:xfrm>
              <a:off x="2640" y="1584"/>
              <a:ext cx="1440" cy="1079"/>
            </a:xfrm>
            <a:prstGeom prst="rect">
              <a:avLst/>
            </a:prstGeom>
            <a:noFill/>
            <a:ln w="9525">
              <a:noFill/>
              <a:miter lim="800000"/>
              <a:headEnd/>
              <a:tailEnd/>
            </a:ln>
          </p:spPr>
        </p:pic>
        <p:sp>
          <p:nvSpPr>
            <p:cNvPr id="29721" name="Text Box 14"/>
            <p:cNvSpPr txBox="1">
              <a:spLocks noChangeArrowheads="1"/>
            </p:cNvSpPr>
            <p:nvPr/>
          </p:nvSpPr>
          <p:spPr bwMode="auto">
            <a:xfrm>
              <a:off x="2874" y="1416"/>
              <a:ext cx="912" cy="192"/>
            </a:xfrm>
            <a:prstGeom prst="rect">
              <a:avLst/>
            </a:prstGeom>
            <a:noFill/>
            <a:ln w="19050" algn="ctr">
              <a:noFill/>
              <a:miter lim="800000"/>
              <a:headEnd/>
              <a:tailEnd/>
            </a:ln>
          </p:spPr>
          <p:txBody>
            <a:bodyPr>
              <a:spAutoFit/>
            </a:bodyPr>
            <a:lstStyle/>
            <a:p>
              <a:pPr algn="ctr">
                <a:spcBef>
                  <a:spcPct val="50000"/>
                </a:spcBef>
              </a:pPr>
              <a:r>
                <a:rPr lang="en-US" sz="1400" i="1" dirty="0">
                  <a:latin typeface="Arial" pitchFamily="34" charset="0"/>
                </a:rPr>
                <a:t>Fast</a:t>
              </a:r>
            </a:p>
          </p:txBody>
        </p:sp>
      </p:grpSp>
      <p:grpSp>
        <p:nvGrpSpPr>
          <p:cNvPr id="49167" name="Group 15"/>
          <p:cNvGrpSpPr>
            <a:grpSpLocks/>
          </p:cNvGrpSpPr>
          <p:nvPr/>
        </p:nvGrpSpPr>
        <p:grpSpPr bwMode="auto">
          <a:xfrm>
            <a:off x="3429000" y="4343400"/>
            <a:ext cx="2505075" cy="1228725"/>
            <a:chOff x="4308" y="2472"/>
            <a:chExt cx="1578" cy="774"/>
          </a:xfrm>
        </p:grpSpPr>
        <p:pic>
          <p:nvPicPr>
            <p:cNvPr id="29718" name="Picture 16" descr="captcha"/>
            <p:cNvPicPr>
              <a:picLocks noChangeAspect="1" noChangeArrowheads="1"/>
            </p:cNvPicPr>
            <p:nvPr/>
          </p:nvPicPr>
          <p:blipFill>
            <a:blip r:embed="rId5" cstate="print"/>
            <a:srcRect/>
            <a:stretch>
              <a:fillRect/>
            </a:stretch>
          </p:blipFill>
          <p:spPr bwMode="auto">
            <a:xfrm>
              <a:off x="4308" y="2472"/>
              <a:ext cx="1248" cy="774"/>
            </a:xfrm>
            <a:prstGeom prst="rect">
              <a:avLst/>
            </a:prstGeom>
            <a:noFill/>
            <a:ln w="9525">
              <a:noFill/>
              <a:miter lim="800000"/>
              <a:headEnd/>
              <a:tailEnd/>
            </a:ln>
          </p:spPr>
        </p:pic>
        <p:sp>
          <p:nvSpPr>
            <p:cNvPr id="29719" name="Text Box 17"/>
            <p:cNvSpPr txBox="1">
              <a:spLocks noChangeArrowheads="1"/>
            </p:cNvSpPr>
            <p:nvPr/>
          </p:nvSpPr>
          <p:spPr bwMode="auto">
            <a:xfrm>
              <a:off x="4974" y="2550"/>
              <a:ext cx="912" cy="192"/>
            </a:xfrm>
            <a:prstGeom prst="rect">
              <a:avLst/>
            </a:prstGeom>
            <a:noFill/>
            <a:ln w="19050" algn="ctr">
              <a:noFill/>
              <a:miter lim="800000"/>
              <a:headEnd/>
              <a:tailEnd/>
            </a:ln>
          </p:spPr>
          <p:txBody>
            <a:bodyPr>
              <a:spAutoFit/>
            </a:bodyPr>
            <a:lstStyle/>
            <a:p>
              <a:pPr algn="ctr">
                <a:spcBef>
                  <a:spcPct val="50000"/>
                </a:spcBef>
              </a:pPr>
              <a:r>
                <a:rPr lang="en-US" sz="1400" dirty="0">
                  <a:latin typeface="Arial" pitchFamily="34" charset="0"/>
                </a:rPr>
                <a:t>Productive</a:t>
              </a:r>
            </a:p>
          </p:txBody>
        </p:sp>
      </p:grpSp>
      <p:grpSp>
        <p:nvGrpSpPr>
          <p:cNvPr id="49170" name="Group 18"/>
          <p:cNvGrpSpPr>
            <a:grpSpLocks/>
          </p:cNvGrpSpPr>
          <p:nvPr/>
        </p:nvGrpSpPr>
        <p:grpSpPr bwMode="auto">
          <a:xfrm>
            <a:off x="228600" y="4114800"/>
            <a:ext cx="2838450" cy="2057400"/>
            <a:chOff x="2448" y="2592"/>
            <a:chExt cx="1788" cy="1296"/>
          </a:xfrm>
        </p:grpSpPr>
        <p:sp>
          <p:nvSpPr>
            <p:cNvPr id="29716" name="Text Box 19"/>
            <p:cNvSpPr txBox="1">
              <a:spLocks noChangeArrowheads="1"/>
            </p:cNvSpPr>
            <p:nvPr/>
          </p:nvSpPr>
          <p:spPr bwMode="auto">
            <a:xfrm>
              <a:off x="2928" y="3696"/>
              <a:ext cx="912" cy="192"/>
            </a:xfrm>
            <a:prstGeom prst="rect">
              <a:avLst/>
            </a:prstGeom>
            <a:noFill/>
            <a:ln w="19050" algn="ctr">
              <a:noFill/>
              <a:miter lim="800000"/>
              <a:headEnd/>
              <a:tailEnd/>
            </a:ln>
          </p:spPr>
          <p:txBody>
            <a:bodyPr>
              <a:spAutoFit/>
            </a:bodyPr>
            <a:lstStyle/>
            <a:p>
              <a:pPr algn="ctr">
                <a:spcBef>
                  <a:spcPct val="50000"/>
                </a:spcBef>
              </a:pPr>
              <a:r>
                <a:rPr lang="en-US" sz="1400" dirty="0">
                  <a:latin typeface="Arial" pitchFamily="34" charset="0"/>
                </a:rPr>
                <a:t>Revealing</a:t>
              </a:r>
            </a:p>
          </p:txBody>
        </p:sp>
        <p:pic>
          <p:nvPicPr>
            <p:cNvPr id="29717" name="Picture 20" descr="crime"/>
            <p:cNvPicPr>
              <a:picLocks noChangeAspect="1" noChangeArrowheads="1"/>
            </p:cNvPicPr>
            <p:nvPr/>
          </p:nvPicPr>
          <p:blipFill>
            <a:blip r:embed="rId6" cstate="print"/>
            <a:srcRect/>
            <a:stretch>
              <a:fillRect/>
            </a:stretch>
          </p:blipFill>
          <p:spPr bwMode="auto">
            <a:xfrm>
              <a:off x="2448" y="2592"/>
              <a:ext cx="1788" cy="1106"/>
            </a:xfrm>
            <a:prstGeom prst="rect">
              <a:avLst/>
            </a:prstGeom>
            <a:noFill/>
            <a:ln w="9525">
              <a:noFill/>
              <a:miter lim="800000"/>
              <a:headEnd/>
              <a:tailEnd/>
            </a:ln>
          </p:spPr>
        </p:pic>
      </p:grpSp>
      <p:grpSp>
        <p:nvGrpSpPr>
          <p:cNvPr id="49173" name="Group 21"/>
          <p:cNvGrpSpPr>
            <a:grpSpLocks/>
          </p:cNvGrpSpPr>
          <p:nvPr/>
        </p:nvGrpSpPr>
        <p:grpSpPr bwMode="auto">
          <a:xfrm>
            <a:off x="2609850" y="1787525"/>
            <a:ext cx="3028950" cy="2098675"/>
            <a:chOff x="432" y="2916"/>
            <a:chExt cx="1908" cy="1322"/>
          </a:xfrm>
        </p:grpSpPr>
        <p:pic>
          <p:nvPicPr>
            <p:cNvPr id="29714" name="Picture 22" descr="us_map_flickr"/>
            <p:cNvPicPr>
              <a:picLocks noChangeAspect="1" noChangeArrowheads="1"/>
            </p:cNvPicPr>
            <p:nvPr/>
          </p:nvPicPr>
          <p:blipFill>
            <a:blip r:embed="rId7" cstate="print"/>
            <a:srcRect/>
            <a:stretch>
              <a:fillRect/>
            </a:stretch>
          </p:blipFill>
          <p:spPr bwMode="auto">
            <a:xfrm>
              <a:off x="432" y="2928"/>
              <a:ext cx="1824" cy="1310"/>
            </a:xfrm>
            <a:prstGeom prst="rect">
              <a:avLst/>
            </a:prstGeom>
            <a:noFill/>
            <a:ln w="9525">
              <a:noFill/>
              <a:miter lim="800000"/>
              <a:headEnd/>
              <a:tailEnd/>
            </a:ln>
          </p:spPr>
        </p:pic>
        <p:sp>
          <p:nvSpPr>
            <p:cNvPr id="29715" name="Text Box 23"/>
            <p:cNvSpPr txBox="1">
              <a:spLocks noChangeArrowheads="1"/>
            </p:cNvSpPr>
            <p:nvPr/>
          </p:nvSpPr>
          <p:spPr bwMode="auto">
            <a:xfrm>
              <a:off x="1428" y="2916"/>
              <a:ext cx="912" cy="192"/>
            </a:xfrm>
            <a:prstGeom prst="rect">
              <a:avLst/>
            </a:prstGeom>
            <a:noFill/>
            <a:ln w="19050" algn="ctr">
              <a:noFill/>
              <a:miter lim="800000"/>
              <a:headEnd/>
              <a:tailEnd/>
            </a:ln>
          </p:spPr>
          <p:txBody>
            <a:bodyPr>
              <a:spAutoFit/>
            </a:bodyPr>
            <a:lstStyle/>
            <a:p>
              <a:pPr algn="ctr">
                <a:spcBef>
                  <a:spcPct val="50000"/>
                </a:spcBef>
              </a:pPr>
              <a:r>
                <a:rPr lang="en-US" sz="1400" dirty="0">
                  <a:solidFill>
                    <a:schemeClr val="bg1"/>
                  </a:solidFill>
                  <a:latin typeface="Arial" pitchFamily="34" charset="0"/>
                </a:rPr>
                <a:t>Ubiquitous</a:t>
              </a:r>
            </a:p>
          </p:txBody>
        </p:sp>
      </p:grpSp>
      <p:grpSp>
        <p:nvGrpSpPr>
          <p:cNvPr id="49176" name="Group 24"/>
          <p:cNvGrpSpPr>
            <a:grpSpLocks/>
          </p:cNvGrpSpPr>
          <p:nvPr/>
        </p:nvGrpSpPr>
        <p:grpSpPr bwMode="auto">
          <a:xfrm>
            <a:off x="5924550" y="4343400"/>
            <a:ext cx="1314450" cy="1438275"/>
            <a:chOff x="4398" y="3396"/>
            <a:chExt cx="828" cy="906"/>
          </a:xfrm>
        </p:grpSpPr>
        <p:pic>
          <p:nvPicPr>
            <p:cNvPr id="29712" name="Picture 25" descr="alberto"/>
            <p:cNvPicPr>
              <a:picLocks noChangeAspect="1" noChangeArrowheads="1"/>
            </p:cNvPicPr>
            <p:nvPr/>
          </p:nvPicPr>
          <p:blipFill>
            <a:blip r:embed="rId8" cstate="print"/>
            <a:srcRect/>
            <a:stretch>
              <a:fillRect/>
            </a:stretch>
          </p:blipFill>
          <p:spPr bwMode="auto">
            <a:xfrm>
              <a:off x="4398" y="3396"/>
              <a:ext cx="704" cy="876"/>
            </a:xfrm>
            <a:prstGeom prst="rect">
              <a:avLst/>
            </a:prstGeom>
            <a:noFill/>
            <a:ln w="9525">
              <a:noFill/>
              <a:miter lim="800000"/>
              <a:headEnd/>
              <a:tailEnd/>
            </a:ln>
          </p:spPr>
        </p:pic>
        <p:sp>
          <p:nvSpPr>
            <p:cNvPr id="29713" name="Text Box 26"/>
            <p:cNvSpPr txBox="1">
              <a:spLocks noChangeArrowheads="1"/>
            </p:cNvSpPr>
            <p:nvPr/>
          </p:nvSpPr>
          <p:spPr bwMode="auto">
            <a:xfrm>
              <a:off x="4602" y="4110"/>
              <a:ext cx="624" cy="192"/>
            </a:xfrm>
            <a:prstGeom prst="rect">
              <a:avLst/>
            </a:prstGeom>
            <a:noFill/>
            <a:ln w="19050" algn="ctr">
              <a:noFill/>
              <a:miter lim="800000"/>
              <a:headEnd/>
              <a:tailEnd/>
            </a:ln>
          </p:spPr>
          <p:txBody>
            <a:bodyPr>
              <a:spAutoFit/>
            </a:bodyPr>
            <a:lstStyle/>
            <a:p>
              <a:pPr algn="ctr">
                <a:spcBef>
                  <a:spcPct val="50000"/>
                </a:spcBef>
              </a:pPr>
              <a:r>
                <a:rPr lang="en-US" sz="1400" dirty="0">
                  <a:solidFill>
                    <a:schemeClr val="bg1"/>
                  </a:solidFill>
                  <a:latin typeface="Arial" pitchFamily="34" charset="0"/>
                </a:rPr>
                <a:t>Smart</a:t>
              </a:r>
            </a:p>
          </p:txBody>
        </p:sp>
      </p:grpSp>
      <p:sp>
        <p:nvSpPr>
          <p:cNvPr id="29708" name="Text Box 27"/>
          <p:cNvSpPr txBox="1">
            <a:spLocks noChangeArrowheads="1"/>
          </p:cNvSpPr>
          <p:nvPr/>
        </p:nvSpPr>
        <p:spPr bwMode="auto">
          <a:xfrm>
            <a:off x="457200" y="6369050"/>
            <a:ext cx="5029200" cy="336550"/>
          </a:xfrm>
          <a:prstGeom prst="rect">
            <a:avLst/>
          </a:prstGeom>
          <a:noFill/>
          <a:ln w="9525">
            <a:noFill/>
            <a:miter lim="800000"/>
            <a:headEnd/>
            <a:tailEnd/>
          </a:ln>
        </p:spPr>
        <p:txBody>
          <a:bodyPr>
            <a:spAutoFit/>
          </a:bodyPr>
          <a:lstStyle/>
          <a:p>
            <a:r>
              <a:rPr lang="en-US" sz="1600" dirty="0">
                <a:solidFill>
                  <a:srgbClr val="CC0000"/>
                </a:solidFill>
                <a:latin typeface="Arial" charset="0"/>
              </a:rPr>
              <a:t>K. </a:t>
            </a:r>
            <a:r>
              <a:rPr lang="en-US" sz="1600" dirty="0" err="1">
                <a:solidFill>
                  <a:srgbClr val="CC0000"/>
                </a:solidFill>
                <a:latin typeface="Arial" charset="0"/>
              </a:rPr>
              <a:t>Cukier</a:t>
            </a:r>
            <a:r>
              <a:rPr lang="en-US" sz="1600" dirty="0">
                <a:solidFill>
                  <a:srgbClr val="CC0000"/>
                </a:solidFill>
                <a:latin typeface="Arial" charset="0"/>
              </a:rPr>
              <a:t>, ``Harnessing the data deluge,'' Nov. 2011.</a:t>
            </a:r>
            <a:r>
              <a:rPr lang="en-US" sz="1400" dirty="0">
                <a:solidFill>
                  <a:srgbClr val="0000CC"/>
                </a:solidFill>
                <a:latin typeface="Arial" pitchFamily="34" charset="0"/>
              </a:rPr>
              <a:t> </a:t>
            </a:r>
          </a:p>
        </p:txBody>
      </p:sp>
      <p:grpSp>
        <p:nvGrpSpPr>
          <p:cNvPr id="49180" name="Group 28"/>
          <p:cNvGrpSpPr>
            <a:grpSpLocks/>
          </p:cNvGrpSpPr>
          <p:nvPr/>
        </p:nvGrpSpPr>
        <p:grpSpPr bwMode="auto">
          <a:xfrm>
            <a:off x="7315200" y="4343400"/>
            <a:ext cx="1265238" cy="1447800"/>
            <a:chOff x="4872" y="3312"/>
            <a:chExt cx="797" cy="912"/>
          </a:xfrm>
        </p:grpSpPr>
        <p:pic>
          <p:nvPicPr>
            <p:cNvPr id="29710" name="Picture 29" descr="messi"/>
            <p:cNvPicPr>
              <a:picLocks noChangeAspect="1" noChangeArrowheads="1"/>
            </p:cNvPicPr>
            <p:nvPr/>
          </p:nvPicPr>
          <p:blipFill>
            <a:blip r:embed="rId9" cstate="print"/>
            <a:srcRect/>
            <a:stretch>
              <a:fillRect/>
            </a:stretch>
          </p:blipFill>
          <p:spPr bwMode="auto">
            <a:xfrm>
              <a:off x="4958" y="3312"/>
              <a:ext cx="711" cy="880"/>
            </a:xfrm>
            <a:prstGeom prst="rect">
              <a:avLst/>
            </a:prstGeom>
            <a:noFill/>
            <a:ln w="9525">
              <a:noFill/>
              <a:miter lim="800000"/>
              <a:headEnd/>
              <a:tailEnd/>
            </a:ln>
          </p:spPr>
        </p:pic>
        <p:sp>
          <p:nvSpPr>
            <p:cNvPr id="29711" name="Text Box 30"/>
            <p:cNvSpPr txBox="1">
              <a:spLocks noChangeArrowheads="1"/>
            </p:cNvSpPr>
            <p:nvPr/>
          </p:nvSpPr>
          <p:spPr bwMode="auto">
            <a:xfrm>
              <a:off x="4872" y="4032"/>
              <a:ext cx="576" cy="192"/>
            </a:xfrm>
            <a:prstGeom prst="rect">
              <a:avLst/>
            </a:prstGeom>
            <a:noFill/>
            <a:ln w="19050" algn="ctr">
              <a:noFill/>
              <a:miter lim="800000"/>
              <a:headEnd/>
              <a:tailEnd/>
            </a:ln>
          </p:spPr>
          <p:txBody>
            <a:bodyPr>
              <a:spAutoFit/>
            </a:bodyPr>
            <a:lstStyle/>
            <a:p>
              <a:pPr algn="ctr">
                <a:spcBef>
                  <a:spcPct val="50000"/>
                </a:spcBef>
              </a:pPr>
              <a:r>
                <a:rPr lang="en-US" sz="1400" dirty="0">
                  <a:solidFill>
                    <a:schemeClr val="bg1"/>
                  </a:solidFill>
                  <a:latin typeface="Arial" pitchFamily="34" charset="0"/>
                </a:rPr>
                <a:t>Messy</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3</a:t>
            </a:fld>
            <a:endParaRPr lang="en-US" altLang="en-US"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Streaming data model</a:t>
            </a:r>
            <a:endParaRPr lang="en-US" sz="4200" dirty="0">
              <a:solidFill>
                <a:srgbClr val="CC0000"/>
              </a:solidFill>
              <a:latin typeface="Arial" charset="0"/>
            </a:endParaRPr>
          </a:p>
        </p:txBody>
      </p:sp>
      <p:sp>
        <p:nvSpPr>
          <p:cNvPr id="71684" name="Rectangle 25"/>
          <p:cNvSpPr>
            <a:spLocks noChangeArrowheads="1"/>
          </p:cNvSpPr>
          <p:nvPr/>
        </p:nvSpPr>
        <p:spPr bwMode="auto">
          <a:xfrm>
            <a:off x="228600" y="1143000"/>
            <a:ext cx="64008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Incomplete observations</a:t>
            </a:r>
            <a:endParaRPr lang="en-US" altLang="zh-CN" sz="2000" dirty="0">
              <a:solidFill>
                <a:srgbClr val="0000CC"/>
              </a:solidFill>
              <a:latin typeface="Arial" charset="0"/>
              <a:ea typeface="SimSun" pitchFamily="2" charset="-122"/>
            </a:endParaRPr>
          </a:p>
        </p:txBody>
      </p:sp>
      <p:grpSp>
        <p:nvGrpSpPr>
          <p:cNvPr id="33" name="Group 32"/>
          <p:cNvGrpSpPr/>
          <p:nvPr/>
        </p:nvGrpSpPr>
        <p:grpSpPr>
          <a:xfrm>
            <a:off x="1371600" y="3505200"/>
            <a:ext cx="7391400" cy="304800"/>
            <a:chOff x="1371600" y="3505200"/>
            <a:chExt cx="7391400" cy="304800"/>
          </a:xfrm>
        </p:grpSpPr>
        <p:grpSp>
          <p:nvGrpSpPr>
            <p:cNvPr id="51" name="Group 50"/>
            <p:cNvGrpSpPr/>
            <p:nvPr/>
          </p:nvGrpSpPr>
          <p:grpSpPr>
            <a:xfrm>
              <a:off x="1371600" y="3505200"/>
              <a:ext cx="5762204" cy="304800"/>
              <a:chOff x="2286000" y="3230093"/>
              <a:chExt cx="5762204" cy="304800"/>
            </a:xfrm>
          </p:grpSpPr>
          <p:pic>
            <p:nvPicPr>
              <p:cNvPr id="20" name="Picture 19" descr="addin_tmp.png"/>
              <p:cNvPicPr>
                <a:picLocks noChangeAspect="1"/>
              </p:cNvPicPr>
              <p:nvPr>
                <p:custDataLst>
                  <p:tags r:id="rId9"/>
                </p:custDataLst>
              </p:nvPr>
            </p:nvPicPr>
            <p:blipFill>
              <a:blip r:embed="rId13" cstate="print"/>
              <a:stretch>
                <a:fillRect/>
              </a:stretch>
            </p:blipFill>
            <p:spPr>
              <a:xfrm>
                <a:off x="2286000" y="3276600"/>
                <a:ext cx="3962400" cy="258293"/>
              </a:xfrm>
              <a:prstGeom prst="rect">
                <a:avLst/>
              </a:prstGeom>
            </p:spPr>
          </p:pic>
          <p:pic>
            <p:nvPicPr>
              <p:cNvPr id="38" name="Picture 37" descr="addin_tmp.png"/>
              <p:cNvPicPr>
                <a:picLocks noChangeAspect="1"/>
              </p:cNvPicPr>
              <p:nvPr>
                <p:custDataLst>
                  <p:tags r:id="rId10"/>
                </p:custDataLst>
              </p:nvPr>
            </p:nvPicPr>
            <p:blipFill>
              <a:blip r:embed="rId14" cstate="print"/>
              <a:stretch>
                <a:fillRect/>
              </a:stretch>
            </p:blipFill>
            <p:spPr>
              <a:xfrm>
                <a:off x="7162800" y="3230093"/>
                <a:ext cx="885404" cy="259867"/>
              </a:xfrm>
              <a:prstGeom prst="rect">
                <a:avLst/>
              </a:prstGeom>
            </p:spPr>
          </p:pic>
        </p:grpSp>
        <p:pic>
          <p:nvPicPr>
            <p:cNvPr id="34" name="Picture 33" descr="addin_tmp.png"/>
            <p:cNvPicPr>
              <a:picLocks noChangeAspect="1"/>
            </p:cNvPicPr>
            <p:nvPr>
              <p:custDataLst>
                <p:tags r:id="rId8"/>
              </p:custDataLst>
            </p:nvPr>
          </p:nvPicPr>
          <p:blipFill>
            <a:blip r:embed="rId15" cstate="print"/>
            <a:stretch>
              <a:fillRect/>
            </a:stretch>
          </p:blipFill>
          <p:spPr>
            <a:xfrm>
              <a:off x="7406640" y="3562240"/>
              <a:ext cx="1356360" cy="204216"/>
            </a:xfrm>
            <a:prstGeom prst="rect">
              <a:avLst/>
            </a:prstGeom>
          </p:spPr>
        </p:pic>
      </p:grpSp>
      <p:grpSp>
        <p:nvGrpSpPr>
          <p:cNvPr id="32" name="Group 31"/>
          <p:cNvGrpSpPr/>
          <p:nvPr/>
        </p:nvGrpSpPr>
        <p:grpSpPr>
          <a:xfrm>
            <a:off x="228600" y="4116324"/>
            <a:ext cx="6400800" cy="608076"/>
            <a:chOff x="228600" y="4116324"/>
            <a:chExt cx="6400800" cy="608076"/>
          </a:xfrm>
        </p:grpSpPr>
        <p:sp>
          <p:nvSpPr>
            <p:cNvPr id="35" name="Rectangle 25"/>
            <p:cNvSpPr>
              <a:spLocks noChangeArrowheads="1"/>
            </p:cNvSpPr>
            <p:nvPr/>
          </p:nvSpPr>
          <p:spPr bwMode="auto">
            <a:xfrm>
              <a:off x="228600" y="4192524"/>
              <a:ext cx="64008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Sampling operator:                                       </a:t>
              </a:r>
              <a:endParaRPr lang="en-US" altLang="zh-CN" sz="2000" dirty="0">
                <a:solidFill>
                  <a:srgbClr val="0000CC"/>
                </a:solidFill>
                <a:latin typeface="Arial" charset="0"/>
                <a:ea typeface="SimSun" pitchFamily="2" charset="-122"/>
              </a:endParaRPr>
            </a:p>
          </p:txBody>
        </p:sp>
        <p:pic>
          <p:nvPicPr>
            <p:cNvPr id="37" name="Picture 36" descr="addin_tmp.png"/>
            <p:cNvPicPr>
              <a:picLocks noChangeAspect="1"/>
            </p:cNvPicPr>
            <p:nvPr>
              <p:custDataLst>
                <p:tags r:id="rId7"/>
              </p:custDataLst>
            </p:nvPr>
          </p:nvPicPr>
          <p:blipFill>
            <a:blip r:embed="rId16" cstate="print"/>
            <a:stretch>
              <a:fillRect/>
            </a:stretch>
          </p:blipFill>
          <p:spPr>
            <a:xfrm>
              <a:off x="2971800" y="4116324"/>
              <a:ext cx="2333244" cy="608076"/>
            </a:xfrm>
            <a:prstGeom prst="rect">
              <a:avLst/>
            </a:prstGeom>
          </p:spPr>
        </p:pic>
      </p:grpSp>
      <p:grpSp>
        <p:nvGrpSpPr>
          <p:cNvPr id="72" name="Group 71"/>
          <p:cNvGrpSpPr/>
          <p:nvPr/>
        </p:nvGrpSpPr>
        <p:grpSpPr>
          <a:xfrm>
            <a:off x="228600" y="4784725"/>
            <a:ext cx="8305800" cy="396875"/>
            <a:chOff x="228600" y="4784725"/>
            <a:chExt cx="8305800" cy="396875"/>
          </a:xfrm>
        </p:grpSpPr>
        <p:sp>
          <p:nvSpPr>
            <p:cNvPr id="39" name="Rectangle 25"/>
            <p:cNvSpPr>
              <a:spLocks noChangeArrowheads="1"/>
            </p:cNvSpPr>
            <p:nvPr/>
          </p:nvSpPr>
          <p:spPr bwMode="auto">
            <a:xfrm>
              <a:off x="228600" y="4784725"/>
              <a:ext cx="8305800" cy="396875"/>
            </a:xfrm>
            <a:prstGeom prst="rect">
              <a:avLst/>
            </a:prstGeom>
            <a:noFill/>
            <a:ln w="9525">
              <a:noFill/>
              <a:miter lim="800000"/>
              <a:headEnd/>
              <a:tailEnd/>
            </a:ln>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    lives in a slowly-varying </a:t>
              </a:r>
              <a:r>
                <a:rPr lang="en-US" altLang="zh-CN" sz="2000" dirty="0" smtClean="0">
                  <a:solidFill>
                    <a:srgbClr val="0000CC"/>
                  </a:solidFill>
                  <a:latin typeface="Arial" charset="0"/>
                  <a:ea typeface="SimSun" pitchFamily="2" charset="-122"/>
                </a:rPr>
                <a:t>low-dimensional</a:t>
              </a:r>
              <a:r>
                <a:rPr lang="en-US" altLang="zh-CN" sz="2000" dirty="0" smtClean="0">
                  <a:latin typeface="Arial" charset="0"/>
                  <a:ea typeface="SimSun" pitchFamily="2" charset="-122"/>
                </a:rPr>
                <a:t> subspace   </a:t>
              </a:r>
              <a:endParaRPr lang="en-US" altLang="zh-CN" sz="2000" dirty="0">
                <a:solidFill>
                  <a:srgbClr val="0000CC"/>
                </a:solidFill>
                <a:latin typeface="Arial" charset="0"/>
                <a:ea typeface="SimSun" pitchFamily="2" charset="-122"/>
              </a:endParaRPr>
            </a:p>
          </p:txBody>
        </p:sp>
        <p:pic>
          <p:nvPicPr>
            <p:cNvPr id="70" name="Picture 69" descr="addin_tmp.png"/>
            <p:cNvPicPr>
              <a:picLocks noChangeAspect="1"/>
            </p:cNvPicPr>
            <p:nvPr>
              <p:custDataLst>
                <p:tags r:id="rId5"/>
              </p:custDataLst>
            </p:nvPr>
          </p:nvPicPr>
          <p:blipFill>
            <a:blip r:embed="rId17" cstate="print"/>
            <a:stretch>
              <a:fillRect/>
            </a:stretch>
          </p:blipFill>
          <p:spPr>
            <a:xfrm>
              <a:off x="6720839" y="4861556"/>
              <a:ext cx="259081" cy="240277"/>
            </a:xfrm>
            <a:prstGeom prst="rect">
              <a:avLst/>
            </a:prstGeom>
          </p:spPr>
        </p:pic>
        <p:pic>
          <p:nvPicPr>
            <p:cNvPr id="69" name="Picture 68" descr="addin_tmp.png"/>
            <p:cNvPicPr>
              <a:picLocks noChangeAspect="1"/>
            </p:cNvPicPr>
            <p:nvPr>
              <p:custDataLst>
                <p:tags r:id="rId6"/>
              </p:custDataLst>
            </p:nvPr>
          </p:nvPicPr>
          <p:blipFill>
            <a:blip r:embed="rId18" cstate="print"/>
            <a:stretch>
              <a:fillRect/>
            </a:stretch>
          </p:blipFill>
          <p:spPr>
            <a:xfrm>
              <a:off x="635050" y="4922519"/>
              <a:ext cx="248870" cy="170963"/>
            </a:xfrm>
            <a:prstGeom prst="rect">
              <a:avLst/>
            </a:prstGeom>
          </p:spPr>
        </p:pic>
      </p:grpSp>
      <p:graphicFrame>
        <p:nvGraphicFramePr>
          <p:cNvPr id="43" name="Table 42"/>
          <p:cNvGraphicFramePr>
            <a:graphicFrameLocks noGrp="1"/>
          </p:cNvGraphicFramePr>
          <p:nvPr/>
        </p:nvGraphicFramePr>
        <p:xfrm>
          <a:off x="2286000" y="1717040"/>
          <a:ext cx="228600" cy="1483360"/>
        </p:xfrm>
        <a:graphic>
          <a:graphicData uri="http://schemas.openxmlformats.org/drawingml/2006/table">
            <a:tbl>
              <a:tblPr firstRow="1" bandRow="1">
                <a:tableStyleId>{5C22544A-7EE6-4342-B048-85BDC9FD1C3A}</a:tableStyleId>
              </a:tblPr>
              <a:tblGrid>
                <a:gridCol w="228600"/>
              </a:tblGrid>
              <a:tr h="370840">
                <a:tc>
                  <a:txBody>
                    <a:bodyPr/>
                    <a:lstStyle/>
                    <a:p>
                      <a:pPr algn="ctr"/>
                      <a:r>
                        <a:rPr lang="en-US" dirty="0" smtClean="0">
                          <a:latin typeface="Arial" pitchFamily="34" charset="0"/>
                        </a:rPr>
                        <a:t>?</a:t>
                      </a:r>
                      <a:endParaRPr lang="en-US" dirty="0">
                        <a:latin typeface="Arial" pitchFamily="34" charset="0"/>
                      </a:endParaRPr>
                    </a:p>
                  </a:txBody>
                  <a:tcPr/>
                </a:tc>
              </a:tr>
              <a:tr h="370840">
                <a:tc>
                  <a:txBody>
                    <a:bodyPr/>
                    <a:lstStyle/>
                    <a:p>
                      <a:endParaRPr lang="en-US" dirty="0">
                        <a:latin typeface="Arial" pitchFamily="34" charset="0"/>
                      </a:endParaRPr>
                    </a:p>
                  </a:txBody>
                  <a:tcPr/>
                </a:tc>
              </a:tr>
              <a:tr h="370840">
                <a:tc>
                  <a:txBody>
                    <a:bodyPr/>
                    <a:lstStyle/>
                    <a:p>
                      <a:pPr algn="ctr"/>
                      <a:r>
                        <a:rPr lang="en-US" dirty="0" smtClean="0">
                          <a:latin typeface="Arial" pitchFamily="34" charset="0"/>
                        </a:rPr>
                        <a:t>?</a:t>
                      </a:r>
                      <a:endParaRPr lang="en-US" dirty="0">
                        <a:latin typeface="Arial" pitchFamily="34" charset="0"/>
                      </a:endParaRPr>
                    </a:p>
                  </a:txBody>
                  <a:tcPr/>
                </a:tc>
              </a:tr>
              <a:tr h="370840">
                <a:tc>
                  <a:txBody>
                    <a:bodyPr/>
                    <a:lstStyle/>
                    <a:p>
                      <a:endParaRPr lang="en-US" dirty="0">
                        <a:latin typeface="Arial" pitchFamily="34" charset="0"/>
                      </a:endParaRPr>
                    </a:p>
                  </a:txBody>
                  <a:tcPr/>
                </a:tc>
              </a:tr>
            </a:tbl>
          </a:graphicData>
        </a:graphic>
      </p:graphicFrame>
      <p:graphicFrame>
        <p:nvGraphicFramePr>
          <p:cNvPr id="44" name="Table 43"/>
          <p:cNvGraphicFramePr>
            <a:graphicFrameLocks noGrp="1"/>
          </p:cNvGraphicFramePr>
          <p:nvPr/>
        </p:nvGraphicFramePr>
        <p:xfrm>
          <a:off x="2667000" y="1717040"/>
          <a:ext cx="228600" cy="1483360"/>
        </p:xfrm>
        <a:graphic>
          <a:graphicData uri="http://schemas.openxmlformats.org/drawingml/2006/table">
            <a:tbl>
              <a:tblPr firstRow="1" bandRow="1">
                <a:tableStyleId>{5C22544A-7EE6-4342-B048-85BDC9FD1C3A}</a:tableStyleId>
              </a:tblPr>
              <a:tblGrid>
                <a:gridCol w="228600"/>
              </a:tblGrid>
              <a:tr h="370840">
                <a:tc>
                  <a:txBody>
                    <a:bodyPr/>
                    <a:lstStyle/>
                    <a:p>
                      <a:pPr algn="ctr"/>
                      <a:endParaRPr lang="en-US" dirty="0">
                        <a:latin typeface="Arial" pitchFamily="34" charset="0"/>
                      </a:endParaRPr>
                    </a:p>
                  </a:txBody>
                  <a:tcPr/>
                </a:tc>
              </a:tr>
              <a:tr h="370840">
                <a:tc>
                  <a:txBody>
                    <a:bodyPr/>
                    <a:lstStyle/>
                    <a:p>
                      <a:pPr algn="ctr"/>
                      <a:r>
                        <a:rPr lang="en-US" dirty="0" smtClean="0">
                          <a:latin typeface="Arial" pitchFamily="34" charset="0"/>
                        </a:rPr>
                        <a:t>?</a:t>
                      </a:r>
                      <a:endParaRPr lang="en-US" dirty="0">
                        <a:latin typeface="Arial" pitchFamily="34" charset="0"/>
                      </a:endParaRPr>
                    </a:p>
                  </a:txBody>
                  <a:tcPr/>
                </a:tc>
              </a:tr>
              <a:tr h="370840">
                <a:tc>
                  <a:txBody>
                    <a:bodyPr/>
                    <a:lstStyle/>
                    <a:p>
                      <a:pPr algn="ctr"/>
                      <a:endParaRPr lang="en-US" dirty="0">
                        <a:latin typeface="Arial" pitchFamily="34" charset="0"/>
                      </a:endParaRPr>
                    </a:p>
                  </a:txBody>
                  <a:tcPr/>
                </a:tc>
              </a:tr>
              <a:tr h="370840">
                <a:tc>
                  <a:txBody>
                    <a:bodyPr/>
                    <a:lstStyle/>
                    <a:p>
                      <a:endParaRPr lang="en-US" dirty="0">
                        <a:latin typeface="Arial" pitchFamily="34" charset="0"/>
                      </a:endParaRPr>
                    </a:p>
                  </a:txBody>
                  <a:tcPr/>
                </a:tc>
              </a:tr>
            </a:tbl>
          </a:graphicData>
        </a:graphic>
      </p:graphicFrame>
      <p:graphicFrame>
        <p:nvGraphicFramePr>
          <p:cNvPr id="45" name="Table 44"/>
          <p:cNvGraphicFramePr>
            <a:graphicFrameLocks noGrp="1"/>
          </p:cNvGraphicFramePr>
          <p:nvPr/>
        </p:nvGraphicFramePr>
        <p:xfrm>
          <a:off x="3048000" y="1717040"/>
          <a:ext cx="228600" cy="1483360"/>
        </p:xfrm>
        <a:graphic>
          <a:graphicData uri="http://schemas.openxmlformats.org/drawingml/2006/table">
            <a:tbl>
              <a:tblPr firstRow="1" bandRow="1">
                <a:tableStyleId>{5C22544A-7EE6-4342-B048-85BDC9FD1C3A}</a:tableStyleId>
              </a:tblPr>
              <a:tblGrid>
                <a:gridCol w="228600"/>
              </a:tblGrid>
              <a:tr h="370840">
                <a:tc>
                  <a:txBody>
                    <a:bodyPr/>
                    <a:lstStyle/>
                    <a:p>
                      <a:pPr algn="ctr"/>
                      <a:r>
                        <a:rPr lang="en-US" dirty="0" smtClean="0">
                          <a:latin typeface="Arial" pitchFamily="34" charset="0"/>
                        </a:rPr>
                        <a:t>?</a:t>
                      </a:r>
                      <a:endParaRPr lang="en-US" dirty="0">
                        <a:latin typeface="Arial" pitchFamily="34" charset="0"/>
                      </a:endParaRPr>
                    </a:p>
                  </a:txBody>
                  <a:tcPr/>
                </a:tc>
              </a:tr>
              <a:tr h="370840">
                <a:tc>
                  <a:txBody>
                    <a:bodyPr/>
                    <a:lstStyle/>
                    <a:p>
                      <a:pPr algn="ctr"/>
                      <a:endParaRPr lang="en-US" dirty="0">
                        <a:latin typeface="Arial" pitchFamily="34" charset="0"/>
                      </a:endParaRPr>
                    </a:p>
                  </a:txBody>
                  <a:tcPr/>
                </a:tc>
              </a:tr>
              <a:tr h="370840">
                <a:tc>
                  <a:txBody>
                    <a:bodyPr/>
                    <a:lstStyle/>
                    <a:p>
                      <a:pPr algn="ctr"/>
                      <a:endParaRPr lang="en-US" dirty="0">
                        <a:latin typeface="Arial" pitchFamily="34" charset="0"/>
                      </a:endParaRPr>
                    </a:p>
                  </a:txBody>
                  <a:tcPr/>
                </a:tc>
              </a:tr>
              <a:tr h="370840">
                <a:tc>
                  <a:txBody>
                    <a:bodyPr/>
                    <a:lstStyle/>
                    <a:p>
                      <a:pPr algn="ctr"/>
                      <a:r>
                        <a:rPr lang="en-US" dirty="0" smtClean="0">
                          <a:latin typeface="Arial" pitchFamily="34" charset="0"/>
                        </a:rPr>
                        <a:t>?</a:t>
                      </a:r>
                      <a:endParaRPr lang="en-US" dirty="0">
                        <a:latin typeface="Arial" pitchFamily="34" charset="0"/>
                      </a:endParaRPr>
                    </a:p>
                  </a:txBody>
                  <a:tcPr/>
                </a:tc>
              </a:tr>
            </a:tbl>
          </a:graphicData>
        </a:graphic>
      </p:graphicFrame>
      <p:graphicFrame>
        <p:nvGraphicFramePr>
          <p:cNvPr id="46" name="Table 45"/>
          <p:cNvGraphicFramePr>
            <a:graphicFrameLocks noGrp="1"/>
          </p:cNvGraphicFramePr>
          <p:nvPr/>
        </p:nvGraphicFramePr>
        <p:xfrm>
          <a:off x="3429000" y="1717040"/>
          <a:ext cx="228600" cy="1483360"/>
        </p:xfrm>
        <a:graphic>
          <a:graphicData uri="http://schemas.openxmlformats.org/drawingml/2006/table">
            <a:tbl>
              <a:tblPr firstRow="1" bandRow="1">
                <a:tableStyleId>{5C22544A-7EE6-4342-B048-85BDC9FD1C3A}</a:tableStyleId>
              </a:tblPr>
              <a:tblGrid>
                <a:gridCol w="228600"/>
              </a:tblGrid>
              <a:tr h="370840">
                <a:tc>
                  <a:txBody>
                    <a:bodyPr/>
                    <a:lstStyle/>
                    <a:p>
                      <a:pPr algn="ctr"/>
                      <a:endParaRPr lang="en-US" dirty="0">
                        <a:latin typeface="Arial" pitchFamily="34" charset="0"/>
                      </a:endParaRPr>
                    </a:p>
                  </a:txBody>
                  <a:tcPr/>
                </a:tc>
              </a:tr>
              <a:tr h="370840">
                <a:tc>
                  <a:txBody>
                    <a:bodyPr/>
                    <a:lstStyle/>
                    <a:p>
                      <a:pPr algn="ctr"/>
                      <a:r>
                        <a:rPr lang="en-US" dirty="0" smtClean="0">
                          <a:latin typeface="Arial" pitchFamily="34" charset="0"/>
                        </a:rPr>
                        <a:t>?</a:t>
                      </a:r>
                      <a:endParaRPr lang="en-US" dirty="0">
                        <a:latin typeface="Arial" pitchFamily="34" charset="0"/>
                      </a:endParaRPr>
                    </a:p>
                  </a:txBody>
                  <a:tcPr/>
                </a:tc>
              </a:tr>
              <a:tr h="370840">
                <a:tc>
                  <a:txBody>
                    <a:bodyPr/>
                    <a:lstStyle/>
                    <a:p>
                      <a:pPr algn="ctr"/>
                      <a:r>
                        <a:rPr lang="en-US" dirty="0" smtClean="0">
                          <a:latin typeface="Arial" pitchFamily="34" charset="0"/>
                        </a:rPr>
                        <a:t>?</a:t>
                      </a:r>
                      <a:endParaRPr lang="en-US" dirty="0">
                        <a:latin typeface="Arial" pitchFamily="34" charset="0"/>
                      </a:endParaRPr>
                    </a:p>
                  </a:txBody>
                  <a:tcPr/>
                </a:tc>
              </a:tr>
              <a:tr h="370840">
                <a:tc>
                  <a:txBody>
                    <a:bodyPr/>
                    <a:lstStyle/>
                    <a:p>
                      <a:endParaRPr lang="en-US" dirty="0">
                        <a:latin typeface="Arial" pitchFamily="34" charset="0"/>
                      </a:endParaRPr>
                    </a:p>
                  </a:txBody>
                  <a:tcPr/>
                </a:tc>
              </a:tr>
            </a:tbl>
          </a:graphicData>
        </a:graphic>
      </p:graphicFrame>
      <p:grpSp>
        <p:nvGrpSpPr>
          <p:cNvPr id="52" name="Group 51"/>
          <p:cNvGrpSpPr/>
          <p:nvPr/>
        </p:nvGrpSpPr>
        <p:grpSpPr>
          <a:xfrm>
            <a:off x="4419600" y="2448560"/>
            <a:ext cx="533400" cy="76200"/>
            <a:chOff x="4191000" y="2209800"/>
            <a:chExt cx="533400" cy="76200"/>
          </a:xfrm>
        </p:grpSpPr>
        <p:sp>
          <p:nvSpPr>
            <p:cNvPr id="47" name="Flowchart: Connector 46"/>
            <p:cNvSpPr/>
            <p:nvPr/>
          </p:nvSpPr>
          <p:spPr>
            <a:xfrm>
              <a:off x="4191000" y="22098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48" name="Flowchart: Connector 47"/>
            <p:cNvSpPr/>
            <p:nvPr/>
          </p:nvSpPr>
          <p:spPr>
            <a:xfrm>
              <a:off x="4419600" y="22098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49" name="Flowchart: Connector 48"/>
            <p:cNvSpPr/>
            <p:nvPr/>
          </p:nvSpPr>
          <p:spPr>
            <a:xfrm>
              <a:off x="4648200" y="22098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grpSp>
      <p:graphicFrame>
        <p:nvGraphicFramePr>
          <p:cNvPr id="50" name="Table 49"/>
          <p:cNvGraphicFramePr>
            <a:graphicFrameLocks noGrp="1"/>
          </p:cNvGraphicFramePr>
          <p:nvPr/>
        </p:nvGraphicFramePr>
        <p:xfrm>
          <a:off x="3810000" y="1717040"/>
          <a:ext cx="228600" cy="1483360"/>
        </p:xfrm>
        <a:graphic>
          <a:graphicData uri="http://schemas.openxmlformats.org/drawingml/2006/table">
            <a:tbl>
              <a:tblPr firstRow="1" bandRow="1">
                <a:tableStyleId>{5C22544A-7EE6-4342-B048-85BDC9FD1C3A}</a:tableStyleId>
              </a:tblPr>
              <a:tblGrid>
                <a:gridCol w="228600"/>
              </a:tblGrid>
              <a:tr h="370840">
                <a:tc>
                  <a:txBody>
                    <a:bodyPr/>
                    <a:lstStyle/>
                    <a:p>
                      <a:pPr algn="ctr"/>
                      <a:endParaRPr lang="en-US" dirty="0">
                        <a:latin typeface="Arial" pitchFamily="34" charset="0"/>
                      </a:endParaRPr>
                    </a:p>
                  </a:txBody>
                  <a:tcPr/>
                </a:tc>
              </a:tr>
              <a:tr h="370840">
                <a:tc>
                  <a:txBody>
                    <a:bodyPr/>
                    <a:lstStyle/>
                    <a:p>
                      <a:pPr algn="ctr"/>
                      <a:endParaRPr lang="en-US" dirty="0">
                        <a:latin typeface="Arial" pitchFamily="34" charset="0"/>
                      </a:endParaRPr>
                    </a:p>
                  </a:txBody>
                  <a:tcPr/>
                </a:tc>
              </a:tr>
              <a:tr h="370840">
                <a:tc>
                  <a:txBody>
                    <a:bodyPr/>
                    <a:lstStyle/>
                    <a:p>
                      <a:pPr algn="ctr"/>
                      <a:endParaRPr lang="en-US" dirty="0">
                        <a:latin typeface="Arial" pitchFamily="34" charset="0"/>
                      </a:endParaRPr>
                    </a:p>
                  </a:txBody>
                  <a:tcPr/>
                </a:tc>
              </a:tr>
              <a:tr h="370840">
                <a:tc>
                  <a:txBody>
                    <a:bodyPr/>
                    <a:lstStyle/>
                    <a:p>
                      <a:r>
                        <a:rPr lang="en-US" dirty="0" smtClean="0">
                          <a:latin typeface="Arial" pitchFamily="34" charset="0"/>
                        </a:rPr>
                        <a:t>?</a:t>
                      </a:r>
                      <a:endParaRPr lang="en-US" dirty="0">
                        <a:latin typeface="Arial" pitchFamily="34" charset="0"/>
                      </a:endParaRPr>
                    </a:p>
                  </a:txBody>
                  <a:tcPr/>
                </a:tc>
              </a:tr>
            </a:tbl>
          </a:graphicData>
        </a:graphic>
      </p:graphicFrame>
      <p:pic>
        <p:nvPicPr>
          <p:cNvPr id="62" name="Picture 3"/>
          <p:cNvPicPr>
            <a:picLocks noChangeAspect="1" noChangeArrowheads="1"/>
          </p:cNvPicPr>
          <p:nvPr/>
        </p:nvPicPr>
        <p:blipFill>
          <a:blip r:embed="rId19" cstate="print"/>
          <a:srcRect/>
          <a:stretch>
            <a:fillRect/>
          </a:stretch>
        </p:blipFill>
        <p:spPr bwMode="auto">
          <a:xfrm>
            <a:off x="5686587" y="990600"/>
            <a:ext cx="3228813" cy="1905000"/>
          </a:xfrm>
          <a:prstGeom prst="rect">
            <a:avLst/>
          </a:prstGeom>
          <a:noFill/>
          <a:ln w="9525">
            <a:noFill/>
            <a:miter lim="800000"/>
            <a:headEnd/>
            <a:tailEnd/>
          </a:ln>
        </p:spPr>
      </p:pic>
      <p:sp>
        <p:nvSpPr>
          <p:cNvPr id="63" name="Text Box 20"/>
          <p:cNvSpPr txBox="1">
            <a:spLocks noChangeArrowheads="1"/>
          </p:cNvSpPr>
          <p:nvPr/>
        </p:nvSpPr>
        <p:spPr bwMode="auto">
          <a:xfrm>
            <a:off x="6400800" y="685800"/>
            <a:ext cx="2133600" cy="304800"/>
          </a:xfrm>
          <a:prstGeom prst="rect">
            <a:avLst/>
          </a:prstGeom>
          <a:noFill/>
          <a:ln w="9525">
            <a:noFill/>
            <a:miter lim="800000"/>
            <a:headEnd/>
            <a:tailEnd/>
          </a:ln>
        </p:spPr>
        <p:txBody>
          <a:bodyPr>
            <a:spAutoFit/>
          </a:bodyPr>
          <a:lstStyle/>
          <a:p>
            <a:pPr>
              <a:spcBef>
                <a:spcPct val="50000"/>
              </a:spcBef>
            </a:pPr>
            <a:r>
              <a:rPr lang="en-US" sz="1400" dirty="0">
                <a:solidFill>
                  <a:srgbClr val="0000CC"/>
                </a:solidFill>
                <a:latin typeface="Arial" pitchFamily="34" charset="0"/>
              </a:rPr>
              <a:t>Preference modeling</a:t>
            </a:r>
          </a:p>
        </p:txBody>
      </p:sp>
      <p:grpSp>
        <p:nvGrpSpPr>
          <p:cNvPr id="53" name="Group 52"/>
          <p:cNvGrpSpPr/>
          <p:nvPr/>
        </p:nvGrpSpPr>
        <p:grpSpPr>
          <a:xfrm>
            <a:off x="228600" y="5391090"/>
            <a:ext cx="8915400" cy="400110"/>
            <a:chOff x="228600" y="5391090"/>
            <a:chExt cx="8382000" cy="400110"/>
          </a:xfrm>
        </p:grpSpPr>
        <p:sp>
          <p:nvSpPr>
            <p:cNvPr id="54" name="Rectangle 25"/>
            <p:cNvSpPr>
              <a:spLocks noChangeArrowheads="1"/>
            </p:cNvSpPr>
            <p:nvPr/>
          </p:nvSpPr>
          <p:spPr bwMode="auto">
            <a:xfrm>
              <a:off x="228600" y="5391090"/>
              <a:ext cx="8382000" cy="400110"/>
            </a:xfrm>
            <a:prstGeom prst="rect">
              <a:avLst/>
            </a:prstGeom>
            <a:noFill/>
            <a:ln w="9525">
              <a:noFill/>
              <a:miter lim="800000"/>
              <a:headEnd/>
              <a:tailEnd/>
            </a:ln>
          </p:spPr>
          <p:txBody>
            <a:bodyPr wrap="square">
              <a:spAutoFit/>
            </a:bodyPr>
            <a:lstStyle/>
            <a:p>
              <a:pPr marL="342900" indent="-342900">
                <a:spcBef>
                  <a:spcPct val="20000"/>
                </a:spcBef>
                <a:buClr>
                  <a:srgbClr val="0000CC"/>
                </a:buClr>
                <a:buFont typeface="Wingdings" pitchFamily="2" charset="2"/>
                <a:buChar char="n"/>
              </a:pPr>
              <a:r>
                <a:rPr lang="en-US" altLang="zh-CN" sz="2000" b="1" dirty="0" smtClean="0">
                  <a:solidFill>
                    <a:srgbClr val="C00000"/>
                  </a:solidFill>
                  <a:latin typeface="Arial" charset="0"/>
                  <a:ea typeface="SimSun" pitchFamily="2" charset="-122"/>
                </a:rPr>
                <a:t>Goal: </a:t>
              </a:r>
              <a:r>
                <a:rPr lang="en-US" altLang="zh-CN" sz="2000" dirty="0" smtClean="0">
                  <a:latin typeface="Arial" charset="0"/>
                  <a:ea typeface="SimSun" pitchFamily="2" charset="-122"/>
                </a:rPr>
                <a:t>Given                        and                 </a:t>
              </a:r>
              <a:r>
                <a:rPr lang="en-US" altLang="zh-CN" sz="2000" dirty="0" smtClean="0">
                  <a:latin typeface="Arial" charset="0"/>
                  <a:ea typeface="SimSun" pitchFamily="2" charset="-122"/>
                </a:rPr>
                <a:t>estimate      </a:t>
              </a:r>
              <a:r>
                <a:rPr lang="en-US" altLang="zh-CN" sz="2000" dirty="0" smtClean="0">
                  <a:latin typeface="Arial" charset="0"/>
                  <a:ea typeface="SimSun" pitchFamily="2" charset="-122"/>
                </a:rPr>
                <a:t>and     </a:t>
              </a:r>
              <a:r>
                <a:rPr lang="en-US" altLang="zh-CN" sz="2000" dirty="0">
                  <a:latin typeface="Arial" charset="0"/>
                  <a:ea typeface="SimSun" pitchFamily="2" charset="-122"/>
                </a:rPr>
                <a:t> </a:t>
              </a:r>
              <a:r>
                <a:rPr lang="en-US" altLang="zh-CN" sz="2000" dirty="0" smtClean="0">
                  <a:latin typeface="Arial" charset="0"/>
                  <a:ea typeface="SimSun" pitchFamily="2" charset="-122"/>
                </a:rPr>
                <a:t>recursively </a:t>
              </a:r>
              <a:endParaRPr lang="en-US" altLang="zh-CN" sz="2000" dirty="0">
                <a:solidFill>
                  <a:srgbClr val="0000CC"/>
                </a:solidFill>
                <a:latin typeface="Arial" charset="0"/>
                <a:ea typeface="SimSun" pitchFamily="2" charset="-122"/>
              </a:endParaRPr>
            </a:p>
          </p:txBody>
        </p:sp>
        <p:pic>
          <p:nvPicPr>
            <p:cNvPr id="36" name="Picture 35" descr="addin_tmp.png"/>
            <p:cNvPicPr>
              <a:picLocks noChangeAspect="1"/>
            </p:cNvPicPr>
            <p:nvPr>
              <p:custDataLst>
                <p:tags r:id="rId2"/>
              </p:custDataLst>
            </p:nvPr>
          </p:nvPicPr>
          <p:blipFill>
            <a:blip r:embed="rId20" cstate="print"/>
            <a:stretch>
              <a:fillRect/>
            </a:stretch>
          </p:blipFill>
          <p:spPr>
            <a:xfrm>
              <a:off x="1982501" y="5463177"/>
              <a:ext cx="1498601" cy="280272"/>
            </a:xfrm>
            <a:prstGeom prst="rect">
              <a:avLst/>
            </a:prstGeom>
          </p:spPr>
        </p:pic>
        <p:pic>
          <p:nvPicPr>
            <p:cNvPr id="40" name="Picture 39" descr="addin_tmp.png"/>
            <p:cNvPicPr>
              <a:picLocks noChangeAspect="1"/>
            </p:cNvPicPr>
            <p:nvPr>
              <p:custDataLst>
                <p:tags r:id="rId3"/>
              </p:custDataLst>
            </p:nvPr>
          </p:nvPicPr>
          <p:blipFill>
            <a:blip r:embed="rId21" cstate="print"/>
            <a:stretch>
              <a:fillRect/>
            </a:stretch>
          </p:blipFill>
          <p:spPr>
            <a:xfrm>
              <a:off x="3942263" y="5440681"/>
              <a:ext cx="976870" cy="311404"/>
            </a:xfrm>
            <a:prstGeom prst="rect">
              <a:avLst/>
            </a:prstGeom>
          </p:spPr>
        </p:pic>
        <p:pic>
          <p:nvPicPr>
            <p:cNvPr id="61" name="Picture 60" descr="addin_tmp.png"/>
            <p:cNvPicPr>
              <a:picLocks noChangeAspect="1"/>
            </p:cNvPicPr>
            <p:nvPr>
              <p:custDataLst>
                <p:tags r:id="rId4"/>
              </p:custDataLst>
            </p:nvPr>
          </p:nvPicPr>
          <p:blipFill>
            <a:blip r:embed="rId22" cstate="print"/>
            <a:stretch>
              <a:fillRect/>
            </a:stretch>
          </p:blipFill>
          <p:spPr>
            <a:xfrm>
              <a:off x="6819574" y="5471160"/>
              <a:ext cx="235693" cy="237743"/>
            </a:xfrm>
            <a:prstGeom prst="rect">
              <a:avLst/>
            </a:prstGeom>
          </p:spPr>
        </p:pic>
      </p:grpSp>
      <p:pic>
        <p:nvPicPr>
          <p:cNvPr id="71" name="Picture 70" descr="addin_tmp.png"/>
          <p:cNvPicPr>
            <a:picLocks noChangeAspect="1"/>
          </p:cNvPicPr>
          <p:nvPr>
            <p:custDataLst>
              <p:tags r:id="rId1"/>
            </p:custDataLst>
          </p:nvPr>
        </p:nvPicPr>
        <p:blipFill>
          <a:blip r:embed="rId23" cstate="print"/>
          <a:stretch>
            <a:fillRect/>
          </a:stretch>
        </p:blipFill>
        <p:spPr>
          <a:xfrm>
            <a:off x="6324600" y="5394954"/>
            <a:ext cx="268146" cy="3200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2"/>
          </p:nvPr>
        </p:nvSpPr>
        <p:spPr>
          <a:noFill/>
        </p:spPr>
        <p:txBody>
          <a:bodyPr/>
          <a:lstStyle/>
          <a:p>
            <a:fld id="{CEA3FC3E-20F5-478C-A739-7CD97460DC3C}" type="slidenum">
              <a:rPr lang="en-US" altLang="en-US" smtClean="0">
                <a:cs typeface="Arial" charset="0"/>
              </a:rPr>
              <a:pPr/>
              <a:t>4</a:t>
            </a:fld>
            <a:endParaRPr lang="en-US" altLang="en-US" smtClean="0">
              <a:cs typeface="Arial" charset="0"/>
            </a:endParaRPr>
          </a:p>
        </p:txBody>
      </p:sp>
      <p:sp>
        <p:nvSpPr>
          <p:cNvPr id="71682"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charset="0"/>
              </a:rPr>
              <a:t>Prior art</a:t>
            </a:r>
            <a:endParaRPr lang="en-US" sz="4200" dirty="0">
              <a:solidFill>
                <a:srgbClr val="CC0000"/>
              </a:solidFill>
              <a:latin typeface="Arial" charset="0"/>
            </a:endParaRPr>
          </a:p>
        </p:txBody>
      </p:sp>
      <p:sp>
        <p:nvSpPr>
          <p:cNvPr id="71696" name="Rectangle 27"/>
          <p:cNvSpPr>
            <a:spLocks noChangeArrowheads="1"/>
          </p:cNvSpPr>
          <p:nvPr/>
        </p:nvSpPr>
        <p:spPr bwMode="auto">
          <a:xfrm>
            <a:off x="231775" y="1050925"/>
            <a:ext cx="8442325" cy="1397306"/>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(Robust) subspace </a:t>
            </a:r>
            <a:r>
              <a:rPr lang="en-US" altLang="zh-CN" sz="2000" dirty="0">
                <a:latin typeface="Arial" charset="0"/>
                <a:ea typeface="SimSun" pitchFamily="2" charset="-122"/>
              </a:rPr>
              <a:t>tracking </a:t>
            </a: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Projection </a:t>
            </a:r>
            <a:r>
              <a:rPr lang="en-US" altLang="zh-CN" dirty="0">
                <a:latin typeface="Arial" charset="0"/>
                <a:ea typeface="SimSun" pitchFamily="2" charset="-122"/>
              </a:rPr>
              <a:t>approximation (PAST) [Yang’95</a:t>
            </a:r>
            <a:r>
              <a:rPr lang="en-US" altLang="zh-CN" dirty="0" smtClean="0">
                <a:latin typeface="Arial" charset="0"/>
                <a:ea typeface="SimSun" pitchFamily="2" charset="-122"/>
              </a:rPr>
              <a:t>]</a:t>
            </a:r>
            <a:endParaRPr lang="en-US" altLang="zh-CN" dirty="0">
              <a:latin typeface="Arial" charset="0"/>
              <a:ea typeface="SimSun" pitchFamily="2" charset="-122"/>
            </a:endParaRP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Missing data: GROUSE </a:t>
            </a:r>
            <a:r>
              <a:rPr lang="en-US" altLang="zh-CN" dirty="0">
                <a:latin typeface="Arial" charset="0"/>
                <a:ea typeface="SimSun" pitchFamily="2" charset="-122"/>
              </a:rPr>
              <a:t>[</a:t>
            </a:r>
            <a:r>
              <a:rPr lang="en-US" altLang="zh-CN" dirty="0" err="1">
                <a:latin typeface="Arial" charset="0"/>
                <a:ea typeface="SimSun" pitchFamily="2" charset="-122"/>
              </a:rPr>
              <a:t>Balzano</a:t>
            </a:r>
            <a:r>
              <a:rPr lang="en-US" altLang="zh-CN" dirty="0">
                <a:latin typeface="Arial" charset="0"/>
                <a:ea typeface="SimSun" pitchFamily="2" charset="-122"/>
              </a:rPr>
              <a:t> et al’10</a:t>
            </a:r>
            <a:r>
              <a:rPr lang="en-US" altLang="zh-CN" dirty="0" smtClean="0">
                <a:latin typeface="Arial" charset="0"/>
                <a:ea typeface="SimSun" pitchFamily="2" charset="-122"/>
              </a:rPr>
              <a:t>], PETRELS [Chi et al’12] </a:t>
            </a: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Outliers: [Mateos-Giannakis’10], GRASTA [He et al’11]</a:t>
            </a:r>
            <a:endParaRPr lang="en-US" altLang="zh-CN" dirty="0">
              <a:latin typeface="Arial" charset="0"/>
              <a:ea typeface="SimSun" pitchFamily="2" charset="-122"/>
            </a:endParaRPr>
          </a:p>
        </p:txBody>
      </p:sp>
      <p:sp>
        <p:nvSpPr>
          <p:cNvPr id="19" name="Rectangle 25"/>
          <p:cNvSpPr>
            <a:spLocks noChangeArrowheads="1"/>
          </p:cNvSpPr>
          <p:nvPr/>
        </p:nvSpPr>
        <p:spPr bwMode="auto">
          <a:xfrm>
            <a:off x="228600" y="2895600"/>
            <a:ext cx="8442325" cy="1064907"/>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SimSun" pitchFamily="2" charset="-122"/>
              </a:rPr>
              <a:t>Batch rank minimization</a:t>
            </a: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Nuclear norm regularization [Fazel’02]</a:t>
            </a:r>
          </a:p>
          <a:p>
            <a:pPr marL="800100" lvl="1" indent="-342900">
              <a:spcBef>
                <a:spcPct val="20000"/>
              </a:spcBef>
              <a:buClr>
                <a:srgbClr val="0000CC"/>
              </a:buClr>
              <a:buFont typeface="Wingdings" pitchFamily="2" charset="2"/>
              <a:buChar char="Ø"/>
            </a:pPr>
            <a:r>
              <a:rPr lang="en-US" altLang="zh-CN" dirty="0" smtClean="0">
                <a:latin typeface="Arial" charset="0"/>
                <a:ea typeface="SimSun" pitchFamily="2" charset="-122"/>
              </a:rPr>
              <a:t>Exact and stable </a:t>
            </a:r>
            <a:r>
              <a:rPr lang="en-US" altLang="zh-CN" dirty="0" smtClean="0">
                <a:latin typeface="Arial" charset="0"/>
                <a:ea typeface="SimSun" pitchFamily="2" charset="-122"/>
              </a:rPr>
              <a:t>recovery guarantees [Candes-Recht’09]</a:t>
            </a:r>
          </a:p>
        </p:txBody>
      </p:sp>
      <p:sp>
        <p:nvSpPr>
          <p:cNvPr id="7" name="Rectangle 25"/>
          <p:cNvSpPr>
            <a:spLocks noChangeArrowheads="1"/>
          </p:cNvSpPr>
          <p:nvPr/>
        </p:nvSpPr>
        <p:spPr bwMode="auto">
          <a:xfrm>
            <a:off x="228600" y="4419600"/>
            <a:ext cx="8442325" cy="1138773"/>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solidFill>
                  <a:srgbClr val="C00000"/>
                </a:solidFill>
                <a:latin typeface="Arial" charset="0"/>
                <a:ea typeface="SimSun" pitchFamily="2" charset="-122"/>
              </a:rPr>
              <a:t>Novelty:</a:t>
            </a:r>
            <a:r>
              <a:rPr lang="en-US" altLang="zh-CN" sz="2000" dirty="0" smtClean="0">
                <a:solidFill>
                  <a:srgbClr val="FF0000"/>
                </a:solidFill>
                <a:latin typeface="Arial" charset="0"/>
                <a:ea typeface="SimSun" pitchFamily="2" charset="-122"/>
              </a:rPr>
              <a:t> </a:t>
            </a:r>
            <a:r>
              <a:rPr lang="en-US" altLang="zh-CN" sz="2000" dirty="0" smtClean="0">
                <a:latin typeface="Arial" charset="0"/>
                <a:ea typeface="SimSun" pitchFamily="2" charset="-122"/>
              </a:rPr>
              <a:t>Online rank minimization</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Scalable and provably convergent iterations</a:t>
            </a:r>
          </a:p>
          <a:p>
            <a:pPr marL="800100" lvl="1" indent="-342900">
              <a:spcBef>
                <a:spcPct val="20000"/>
              </a:spcBef>
              <a:buClr>
                <a:srgbClr val="0000CC"/>
              </a:buClr>
              <a:buFont typeface="Wingdings" pitchFamily="2" charset="2"/>
              <a:buChar char="Ø"/>
            </a:pPr>
            <a:r>
              <a:rPr lang="en-US" altLang="zh-CN" sz="2000" dirty="0" smtClean="0">
                <a:latin typeface="Arial" charset="0"/>
                <a:ea typeface="SimSun" pitchFamily="2" charset="-122"/>
              </a:rPr>
              <a:t>Attain batch nuclear-norm performance</a:t>
            </a:r>
            <a:endParaRPr lang="en-US" altLang="zh-CN" dirty="0" smtClean="0">
              <a:latin typeface="Arial" charset="0"/>
              <a:ea typeface="SimSun"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2"/>
          </p:nvPr>
        </p:nvSpPr>
        <p:spPr>
          <a:noFill/>
        </p:spPr>
        <p:txBody>
          <a:bodyPr/>
          <a:lstStyle/>
          <a:p>
            <a:fld id="{C2A2F3C1-3C09-4AF9-A575-381001C87C89}" type="slidenum">
              <a:rPr lang="en-US" altLang="en-US" smtClean="0">
                <a:latin typeface="Arial" charset="0"/>
                <a:cs typeface="Arial" charset="0"/>
              </a:rPr>
              <a:pPr/>
              <a:t>5</a:t>
            </a:fld>
            <a:endParaRPr lang="en-US" altLang="en-US" smtClean="0">
              <a:latin typeface="Arial" charset="0"/>
              <a:cs typeface="Arial" charset="0"/>
            </a:endParaRPr>
          </a:p>
        </p:txBody>
      </p:sp>
      <p:sp>
        <p:nvSpPr>
          <p:cNvPr id="3379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2FC3AAE2-E019-4403-B812-87C73BE5545B}" type="slidenum">
              <a:rPr lang="en-US" altLang="en-US" sz="1200">
                <a:latin typeface="Arial" charset="0"/>
                <a:cs typeface="Arial" charset="0"/>
              </a:rPr>
              <a:pPr algn="r"/>
              <a:t>5</a:t>
            </a:fld>
            <a:endParaRPr lang="en-US" altLang="en-US" sz="1200">
              <a:latin typeface="Arial" charset="0"/>
              <a:cs typeface="Arial" charset="0"/>
            </a:endParaRPr>
          </a:p>
        </p:txBody>
      </p:sp>
      <p:sp>
        <p:nvSpPr>
          <p:cNvPr id="33795"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Low-rank matrix completion</a:t>
            </a:r>
          </a:p>
        </p:txBody>
      </p:sp>
      <p:sp>
        <p:nvSpPr>
          <p:cNvPr id="19460" name="Rectangle 7"/>
          <p:cNvSpPr>
            <a:spLocks noChangeArrowheads="1"/>
          </p:cNvSpPr>
          <p:nvPr/>
        </p:nvSpPr>
        <p:spPr bwMode="auto">
          <a:xfrm>
            <a:off x="304800" y="1181100"/>
            <a:ext cx="8686800" cy="5715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dirty="0">
                <a:latin typeface="Arial" charset="0"/>
                <a:cs typeface="Arial" charset="0"/>
              </a:rPr>
              <a:t>Consider matrix      </a:t>
            </a:r>
            <a:r>
              <a:rPr lang="en-US" sz="2000" dirty="0" smtClean="0">
                <a:latin typeface="Arial" charset="0"/>
                <a:cs typeface="Arial" charset="0"/>
              </a:rPr>
              <a:t>             , </a:t>
            </a:r>
            <a:r>
              <a:rPr lang="en-US" sz="2000" dirty="0">
                <a:latin typeface="Arial" charset="0"/>
                <a:cs typeface="Arial" charset="0"/>
              </a:rPr>
              <a:t>set</a:t>
            </a:r>
            <a:endParaRPr lang="en-US" altLang="zh-CN" sz="2000" dirty="0">
              <a:latin typeface="Arial" charset="0"/>
              <a:ea typeface="宋体" charset="-122"/>
            </a:endParaRPr>
          </a:p>
          <a:p>
            <a:pPr marL="342900" indent="-342900">
              <a:spcBef>
                <a:spcPct val="20000"/>
              </a:spcBef>
              <a:buClr>
                <a:srgbClr val="0000CC"/>
              </a:buClr>
            </a:pPr>
            <a:endParaRPr lang="en-US" sz="2000" dirty="0">
              <a:latin typeface="Arial" charset="0"/>
              <a:cs typeface="Arial" charset="0"/>
            </a:endParaRPr>
          </a:p>
        </p:txBody>
      </p:sp>
      <p:sp>
        <p:nvSpPr>
          <p:cNvPr id="33800" name="Rectangle 20"/>
          <p:cNvSpPr>
            <a:spLocks noChangeArrowheads="1"/>
          </p:cNvSpPr>
          <p:nvPr/>
        </p:nvSpPr>
        <p:spPr bwMode="auto">
          <a:xfrm>
            <a:off x="304800" y="4098925"/>
            <a:ext cx="75438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a:latin typeface="Arial" charset="0"/>
                <a:ea typeface="宋体" charset="-122"/>
                <a:cs typeface="Arial" charset="0"/>
              </a:rPr>
              <a:t>Nuclear-norm minimization [Fazel’02],[Candes-Recht’09]</a:t>
            </a:r>
          </a:p>
        </p:txBody>
      </p:sp>
      <p:pic>
        <p:nvPicPr>
          <p:cNvPr id="88077" name="Picture 13" descr="C:\Users\morteza\Downloads\nuclear.jpg"/>
          <p:cNvPicPr>
            <a:picLocks noChangeAspect="1" noChangeArrowheads="1"/>
          </p:cNvPicPr>
          <p:nvPr/>
        </p:nvPicPr>
        <p:blipFill>
          <a:blip r:embed="rId10" cstate="print"/>
          <a:srcRect/>
          <a:stretch>
            <a:fillRect/>
          </a:stretch>
        </p:blipFill>
        <p:spPr bwMode="auto">
          <a:xfrm>
            <a:off x="4648200" y="5486400"/>
            <a:ext cx="990600" cy="1184275"/>
          </a:xfrm>
          <a:prstGeom prst="rect">
            <a:avLst/>
          </a:prstGeom>
          <a:noFill/>
          <a:ln w="9525">
            <a:noFill/>
            <a:miter lim="800000"/>
            <a:headEnd/>
            <a:tailEnd/>
          </a:ln>
        </p:spPr>
      </p:pic>
      <p:sp>
        <p:nvSpPr>
          <p:cNvPr id="22543" name="Line Callout 1 (Accent Bar) 12"/>
          <p:cNvSpPr>
            <a:spLocks/>
          </p:cNvSpPr>
          <p:nvPr/>
        </p:nvSpPr>
        <p:spPr bwMode="auto">
          <a:xfrm rot="-5400000">
            <a:off x="6018212" y="5408613"/>
            <a:ext cx="914400" cy="612775"/>
          </a:xfrm>
          <a:prstGeom prst="accentCallout1">
            <a:avLst>
              <a:gd name="adj1" fmla="val 8157"/>
              <a:gd name="adj2" fmla="val 105958"/>
              <a:gd name="adj3" fmla="val -17713"/>
              <a:gd name="adj4" fmla="val 56472"/>
            </a:avLst>
          </a:prstGeom>
          <a:noFill/>
          <a:ln w="25400" algn="ctr">
            <a:solidFill>
              <a:srgbClr val="CC0000"/>
            </a:solidFill>
            <a:round/>
            <a:headEnd/>
            <a:tailEnd/>
          </a:ln>
        </p:spPr>
        <p:txBody>
          <a:bodyPr vert="eaVert"/>
          <a:lstStyle/>
          <a:p>
            <a:pPr algn="ctr"/>
            <a:endParaRPr lang="en-US">
              <a:latin typeface="Arial" charset="0"/>
              <a:cs typeface="Arial" charset="0"/>
            </a:endParaRPr>
          </a:p>
        </p:txBody>
      </p:sp>
      <p:pic>
        <p:nvPicPr>
          <p:cNvPr id="33857" name="Picture 65" descr="txp_fig"/>
          <p:cNvPicPr>
            <a:picLocks noChangeAspect="1" noChangeArrowheads="1"/>
          </p:cNvPicPr>
          <p:nvPr>
            <p:custDataLst>
              <p:tags r:id="rId1"/>
            </p:custDataLst>
          </p:nvPr>
        </p:nvPicPr>
        <p:blipFill>
          <a:blip r:embed="rId11" cstate="print"/>
          <a:srcRect/>
          <a:stretch>
            <a:fillRect/>
          </a:stretch>
        </p:blipFill>
        <p:spPr bwMode="auto">
          <a:xfrm>
            <a:off x="5791200" y="5638800"/>
            <a:ext cx="914400" cy="222250"/>
          </a:xfrm>
          <a:prstGeom prst="rect">
            <a:avLst/>
          </a:prstGeom>
          <a:noFill/>
          <a:ln w="9525">
            <a:noFill/>
            <a:miter lim="800000"/>
            <a:headEnd/>
            <a:tailEnd/>
          </a:ln>
          <a:effectLst/>
        </p:spPr>
      </p:pic>
      <p:grpSp>
        <p:nvGrpSpPr>
          <p:cNvPr id="55" name="Group 54"/>
          <p:cNvGrpSpPr/>
          <p:nvPr/>
        </p:nvGrpSpPr>
        <p:grpSpPr>
          <a:xfrm>
            <a:off x="635000" y="1276991"/>
            <a:ext cx="7137400" cy="1024434"/>
            <a:chOff x="635000" y="1276991"/>
            <a:chExt cx="7137400" cy="1024434"/>
          </a:xfrm>
        </p:grpSpPr>
        <p:sp>
          <p:nvSpPr>
            <p:cNvPr id="33822" name="Rectangle 19"/>
            <p:cNvSpPr>
              <a:spLocks noChangeArrowheads="1"/>
            </p:cNvSpPr>
            <p:nvPr/>
          </p:nvSpPr>
          <p:spPr bwMode="auto">
            <a:xfrm>
              <a:off x="635000" y="1752600"/>
              <a:ext cx="4953000" cy="366713"/>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Ø"/>
              </a:pPr>
              <a:r>
                <a:rPr lang="en-US" altLang="zh-CN">
                  <a:latin typeface="Arial" charset="0"/>
                  <a:ea typeface="宋体" charset="-122"/>
                  <a:cs typeface="Arial" charset="0"/>
                </a:rPr>
                <a:t>Sampling operator</a:t>
              </a:r>
              <a:endParaRPr lang="en-US" altLang="zh-CN" i="1">
                <a:latin typeface="Arial" charset="0"/>
                <a:ea typeface="宋体" charset="-122"/>
                <a:cs typeface="Arial" charset="0"/>
              </a:endParaRPr>
            </a:p>
          </p:txBody>
        </p:sp>
        <p:pic>
          <p:nvPicPr>
            <p:cNvPr id="49" name="Picture 48" descr="addin_tmp.png"/>
            <p:cNvPicPr>
              <a:picLocks noChangeAspect="1"/>
            </p:cNvPicPr>
            <p:nvPr>
              <p:custDataLst>
                <p:tags r:id="rId5"/>
              </p:custDataLst>
            </p:nvPr>
          </p:nvPicPr>
          <p:blipFill>
            <a:blip r:embed="rId12" cstate="print"/>
            <a:stretch>
              <a:fillRect/>
            </a:stretch>
          </p:blipFill>
          <p:spPr>
            <a:xfrm>
              <a:off x="2590797" y="1280713"/>
              <a:ext cx="1203963" cy="227308"/>
            </a:xfrm>
            <a:prstGeom prst="rect">
              <a:avLst/>
            </a:prstGeom>
          </p:spPr>
        </p:pic>
        <p:pic>
          <p:nvPicPr>
            <p:cNvPr id="51" name="Picture 50" descr="addin_tmp.png"/>
            <p:cNvPicPr>
              <a:picLocks noChangeAspect="1"/>
            </p:cNvPicPr>
            <p:nvPr>
              <p:custDataLst>
                <p:tags r:id="rId6"/>
              </p:custDataLst>
            </p:nvPr>
          </p:nvPicPr>
          <p:blipFill>
            <a:blip r:embed="rId13" cstate="print"/>
            <a:stretch>
              <a:fillRect/>
            </a:stretch>
          </p:blipFill>
          <p:spPr>
            <a:xfrm>
              <a:off x="4434839" y="1276991"/>
              <a:ext cx="3337561" cy="240333"/>
            </a:xfrm>
            <a:prstGeom prst="rect">
              <a:avLst/>
            </a:prstGeom>
          </p:spPr>
        </p:pic>
        <p:pic>
          <p:nvPicPr>
            <p:cNvPr id="53" name="Picture 52" descr="addin_tmp.png"/>
            <p:cNvPicPr>
              <a:picLocks noChangeAspect="1"/>
            </p:cNvPicPr>
            <p:nvPr>
              <p:custDataLst>
                <p:tags r:id="rId7"/>
              </p:custDataLst>
            </p:nvPr>
          </p:nvPicPr>
          <p:blipFill>
            <a:blip r:embed="rId14" cstate="print"/>
            <a:stretch>
              <a:fillRect/>
            </a:stretch>
          </p:blipFill>
          <p:spPr>
            <a:xfrm>
              <a:off x="3064764" y="1661159"/>
              <a:ext cx="3031236" cy="640266"/>
            </a:xfrm>
            <a:prstGeom prst="rect">
              <a:avLst/>
            </a:prstGeom>
          </p:spPr>
        </p:pic>
      </p:grpSp>
      <p:sp>
        <p:nvSpPr>
          <p:cNvPr id="33841" name="Rectangle 19"/>
          <p:cNvSpPr>
            <a:spLocks noChangeArrowheads="1"/>
          </p:cNvSpPr>
          <p:nvPr/>
        </p:nvSpPr>
        <p:spPr bwMode="auto">
          <a:xfrm>
            <a:off x="609600" y="2971800"/>
            <a:ext cx="7670800" cy="762000"/>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None/>
            </a:pPr>
            <a:r>
              <a:rPr lang="en-US" altLang="zh-CN" sz="2000" dirty="0">
                <a:solidFill>
                  <a:srgbClr val="0000CC"/>
                </a:solidFill>
                <a:latin typeface="Arial" charset="0"/>
                <a:ea typeface="宋体" charset="-122"/>
              </a:rPr>
              <a:t>(as)</a:t>
            </a:r>
            <a:r>
              <a:rPr lang="en-US" altLang="zh-CN" sz="2000" dirty="0">
                <a:latin typeface="Arial" charset="0"/>
                <a:ea typeface="宋体" charset="-122"/>
              </a:rPr>
              <a:t>       has </a:t>
            </a:r>
            <a:r>
              <a:rPr lang="en-US" altLang="zh-CN" sz="2000" dirty="0">
                <a:solidFill>
                  <a:srgbClr val="0000CC"/>
                </a:solidFill>
                <a:latin typeface="Arial" charset="0"/>
                <a:ea typeface="宋体" charset="-122"/>
              </a:rPr>
              <a:t>low rank</a:t>
            </a:r>
          </a:p>
          <a:p>
            <a:pPr marL="342900" indent="-342900">
              <a:spcBef>
                <a:spcPct val="20000"/>
              </a:spcBef>
              <a:buClr>
                <a:srgbClr val="0000CC"/>
              </a:buClr>
              <a:buFont typeface="Wingdings" pitchFamily="2" charset="2"/>
              <a:buChar char="Ø"/>
            </a:pPr>
            <a:r>
              <a:rPr lang="en-US" altLang="zh-CN" sz="2000" b="1" dirty="0">
                <a:solidFill>
                  <a:srgbClr val="CC0000"/>
                </a:solidFill>
                <a:latin typeface="Arial" charset="0"/>
                <a:ea typeface="宋体" charset="-122"/>
                <a:cs typeface="Arial" charset="0"/>
              </a:rPr>
              <a:t>Goal:</a:t>
            </a:r>
            <a:r>
              <a:rPr lang="en-US" altLang="zh-CN" sz="2000" dirty="0">
                <a:latin typeface="Arial" charset="0"/>
                <a:ea typeface="宋体" charset="-122"/>
                <a:cs typeface="Arial" charset="0"/>
              </a:rPr>
              <a:t> </a:t>
            </a:r>
            <a:r>
              <a:rPr lang="en-US" altLang="zh-CN" sz="2000" dirty="0" err="1">
                <a:latin typeface="Arial" charset="0"/>
                <a:ea typeface="宋体" charset="-122"/>
                <a:cs typeface="Arial" charset="0"/>
              </a:rPr>
              <a:t>denoise</a:t>
            </a:r>
            <a:r>
              <a:rPr lang="en-US" altLang="zh-CN" sz="2000" dirty="0">
                <a:latin typeface="Arial" charset="0"/>
                <a:ea typeface="宋体" charset="-122"/>
                <a:cs typeface="Arial" charset="0"/>
              </a:rPr>
              <a:t> observed entries, impute missing ones</a:t>
            </a:r>
            <a:endParaRPr lang="en-US" altLang="zh-CN" sz="2000" dirty="0">
              <a:solidFill>
                <a:srgbClr val="CC0000"/>
              </a:solidFill>
              <a:latin typeface="Arial" charset="0"/>
              <a:ea typeface="宋体" charset="-122"/>
              <a:cs typeface="Arial" charset="0"/>
            </a:endParaRPr>
          </a:p>
        </p:txBody>
      </p:sp>
      <p:grpSp>
        <p:nvGrpSpPr>
          <p:cNvPr id="56" name="Group 55"/>
          <p:cNvGrpSpPr/>
          <p:nvPr/>
        </p:nvGrpSpPr>
        <p:grpSpPr>
          <a:xfrm>
            <a:off x="304800" y="2574925"/>
            <a:ext cx="6156960" cy="701675"/>
            <a:chOff x="304800" y="2574925"/>
            <a:chExt cx="6156960" cy="701675"/>
          </a:xfrm>
        </p:grpSpPr>
        <p:sp>
          <p:nvSpPr>
            <p:cNvPr id="33799" name="Rectangle 19"/>
            <p:cNvSpPr>
              <a:spLocks noChangeArrowheads="1"/>
            </p:cNvSpPr>
            <p:nvPr/>
          </p:nvSpPr>
          <p:spPr bwMode="auto">
            <a:xfrm>
              <a:off x="304800" y="2574925"/>
              <a:ext cx="4953000" cy="7016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a:latin typeface="Arial" charset="0"/>
                  <a:ea typeface="宋体" charset="-122"/>
                  <a:cs typeface="Arial" charset="0"/>
                </a:rPr>
                <a:t>Given incomplete (noisy) data</a:t>
              </a:r>
              <a:br>
                <a:rPr lang="en-US" altLang="zh-CN" sz="2000">
                  <a:latin typeface="Arial" charset="0"/>
                  <a:ea typeface="宋体" charset="-122"/>
                  <a:cs typeface="Arial" charset="0"/>
                </a:rPr>
              </a:br>
              <a:endParaRPr lang="en-US" altLang="zh-CN" sz="2000" i="1">
                <a:latin typeface="Arial" charset="0"/>
                <a:ea typeface="宋体" charset="-122"/>
                <a:cs typeface="Arial" charset="0"/>
              </a:endParaRPr>
            </a:p>
          </p:txBody>
        </p:sp>
        <p:pic>
          <p:nvPicPr>
            <p:cNvPr id="33820" name="Picture 28" descr="txp_fig"/>
            <p:cNvPicPr>
              <a:picLocks noChangeAspect="1" noChangeArrowheads="1"/>
            </p:cNvPicPr>
            <p:nvPr>
              <p:custDataLst>
                <p:tags r:id="rId3"/>
              </p:custDataLst>
            </p:nvPr>
          </p:nvPicPr>
          <p:blipFill>
            <a:blip r:embed="rId15" cstate="print"/>
            <a:srcRect/>
            <a:stretch>
              <a:fillRect/>
            </a:stretch>
          </p:blipFill>
          <p:spPr bwMode="auto">
            <a:xfrm>
              <a:off x="1266825" y="3073400"/>
              <a:ext cx="219075" cy="193675"/>
            </a:xfrm>
            <a:prstGeom prst="rect">
              <a:avLst/>
            </a:prstGeom>
            <a:noFill/>
            <a:ln w="9525">
              <a:noFill/>
              <a:miter lim="800000"/>
              <a:headEnd/>
              <a:tailEnd/>
            </a:ln>
            <a:effectLst/>
          </p:spPr>
        </p:pic>
        <p:pic>
          <p:nvPicPr>
            <p:cNvPr id="54" name="Picture 53" descr="addin_tmp.png"/>
            <p:cNvPicPr>
              <a:picLocks noChangeAspect="1"/>
            </p:cNvPicPr>
            <p:nvPr>
              <p:custDataLst>
                <p:tags r:id="rId4"/>
              </p:custDataLst>
            </p:nvPr>
          </p:nvPicPr>
          <p:blipFill>
            <a:blip r:embed="rId16" cstate="print"/>
            <a:stretch>
              <a:fillRect/>
            </a:stretch>
          </p:blipFill>
          <p:spPr>
            <a:xfrm>
              <a:off x="4175760" y="2682239"/>
              <a:ext cx="2286000" cy="248237"/>
            </a:xfrm>
            <a:prstGeom prst="rect">
              <a:avLst/>
            </a:prstGeom>
          </p:spPr>
        </p:pic>
      </p:grpSp>
      <p:pic>
        <p:nvPicPr>
          <p:cNvPr id="62" name="Picture 61" descr="addin_tmp.png"/>
          <p:cNvPicPr>
            <a:picLocks noChangeAspect="1"/>
          </p:cNvPicPr>
          <p:nvPr>
            <p:custDataLst>
              <p:tags r:id="rId2"/>
            </p:custDataLst>
          </p:nvPr>
        </p:nvPicPr>
        <p:blipFill>
          <a:blip r:embed="rId17" cstate="print"/>
          <a:stretch>
            <a:fillRect/>
          </a:stretch>
        </p:blipFill>
        <p:spPr>
          <a:xfrm>
            <a:off x="1461135" y="4698209"/>
            <a:ext cx="5549265" cy="635791"/>
          </a:xfrm>
          <a:prstGeom prst="rect">
            <a:avLst/>
          </a:prstGeom>
        </p:spPr>
      </p:pic>
      <p:pic>
        <p:nvPicPr>
          <p:cNvPr id="63" name="Picture 6" descr="Data Matrix"/>
          <p:cNvPicPr>
            <a:picLocks noChangeAspect="1" noChangeArrowheads="1"/>
          </p:cNvPicPr>
          <p:nvPr/>
        </p:nvPicPr>
        <p:blipFill>
          <a:blip r:embed="rId18" cstate="print"/>
          <a:srcRect/>
          <a:stretch>
            <a:fillRect/>
          </a:stretch>
        </p:blipFill>
        <p:spPr bwMode="auto">
          <a:xfrm>
            <a:off x="7170251" y="2209800"/>
            <a:ext cx="1897549" cy="1676400"/>
          </a:xfrm>
          <a:prstGeom prst="rect">
            <a:avLst/>
          </a:prstGeom>
          <a:noFill/>
        </p:spPr>
      </p:pic>
    </p:spTree>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2"/>
          </p:nvPr>
        </p:nvSpPr>
        <p:spPr>
          <a:noFill/>
        </p:spPr>
        <p:txBody>
          <a:bodyPr/>
          <a:lstStyle/>
          <a:p>
            <a:fld id="{4752D699-1A60-4051-AAE5-1DDFAA795E14}" type="slidenum">
              <a:rPr lang="en-US" altLang="en-US" smtClean="0">
                <a:latin typeface="Arial" charset="0"/>
                <a:cs typeface="Arial" charset="0"/>
              </a:rPr>
              <a:pPr/>
              <a:t>6</a:t>
            </a:fld>
            <a:endParaRPr lang="en-US" altLang="en-US" smtClean="0">
              <a:latin typeface="Arial" charset="0"/>
              <a:cs typeface="Arial" charset="0"/>
            </a:endParaRPr>
          </a:p>
        </p:txBody>
      </p:sp>
      <p:sp>
        <p:nvSpPr>
          <p:cNvPr id="3891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DD256F2-4FAF-4D1E-96A3-DA43CC448DC7}" type="slidenum">
              <a:rPr lang="en-US" altLang="en-US" sz="1200">
                <a:latin typeface="Arial" charset="0"/>
                <a:cs typeface="Arial" charset="0"/>
              </a:rPr>
              <a:pPr algn="r"/>
              <a:t>6</a:t>
            </a:fld>
            <a:endParaRPr lang="en-US" altLang="en-US" sz="1200">
              <a:latin typeface="Arial" charset="0"/>
              <a:cs typeface="Arial" charset="0"/>
            </a:endParaRPr>
          </a:p>
        </p:txBody>
      </p:sp>
      <p:sp>
        <p:nvSpPr>
          <p:cNvPr id="38915" name="Rectangle 2"/>
          <p:cNvSpPr>
            <a:spLocks noGrp="1" noChangeArrowheads="1"/>
          </p:cNvSpPr>
          <p:nvPr>
            <p:ph type="title" idx="4294967295"/>
          </p:nvPr>
        </p:nvSpPr>
        <p:spPr>
          <a:xfrm>
            <a:off x="457200" y="277813"/>
            <a:ext cx="8686800" cy="1139825"/>
          </a:xfrm>
        </p:spPr>
        <p:txBody>
          <a:bodyPr/>
          <a:lstStyle/>
          <a:p>
            <a:pPr eaLnBrk="1" hangingPunct="1"/>
            <a:r>
              <a:rPr lang="en-US" smtClean="0">
                <a:cs typeface="Arial" charset="0"/>
              </a:rPr>
              <a:t>Problem statement </a:t>
            </a:r>
          </a:p>
        </p:txBody>
      </p:sp>
      <p:sp>
        <p:nvSpPr>
          <p:cNvPr id="38916" name="Rectangle 26"/>
          <p:cNvSpPr>
            <a:spLocks noChangeArrowheads="1"/>
          </p:cNvSpPr>
          <p:nvPr/>
        </p:nvSpPr>
        <p:spPr bwMode="auto">
          <a:xfrm>
            <a:off x="228600" y="3297238"/>
            <a:ext cx="8915400" cy="8382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None/>
            </a:pPr>
            <a:r>
              <a:rPr lang="en-US" altLang="zh-CN" sz="2000" b="1" dirty="0">
                <a:solidFill>
                  <a:srgbClr val="C00000"/>
                </a:solidFill>
                <a:latin typeface="Arial" charset="0"/>
                <a:ea typeface="宋体" charset="-122"/>
                <a:cs typeface="Arial" charset="0"/>
              </a:rPr>
              <a:t>Goal</a:t>
            </a:r>
            <a:r>
              <a:rPr lang="en-US" altLang="zh-CN" sz="2000" dirty="0">
                <a:solidFill>
                  <a:srgbClr val="C00000"/>
                </a:solidFill>
                <a:latin typeface="Arial" charset="0"/>
                <a:ea typeface="宋体" charset="-122"/>
                <a:cs typeface="Arial" charset="0"/>
              </a:rPr>
              <a:t>:</a:t>
            </a:r>
            <a:r>
              <a:rPr lang="en-US" altLang="zh-CN" sz="2000" dirty="0">
                <a:latin typeface="Arial" charset="0"/>
                <a:ea typeface="宋体" charset="-122"/>
                <a:cs typeface="Arial" charset="0"/>
              </a:rPr>
              <a:t> </a:t>
            </a:r>
            <a:r>
              <a:rPr lang="en-US" altLang="zh-CN" sz="2000" dirty="0" smtClean="0">
                <a:latin typeface="Arial" charset="0"/>
                <a:ea typeface="宋体" charset="-122"/>
                <a:cs typeface="Arial" charset="0"/>
              </a:rPr>
              <a:t>Given </a:t>
            </a:r>
            <a:r>
              <a:rPr lang="en-US" altLang="zh-CN" sz="2000" dirty="0" smtClean="0">
                <a:latin typeface="Arial" charset="0"/>
                <a:ea typeface="宋体" charset="-122"/>
                <a:cs typeface="Arial" charset="0"/>
              </a:rPr>
              <a:t>historical </a:t>
            </a:r>
            <a:r>
              <a:rPr lang="en-US" altLang="zh-CN" sz="2000" dirty="0" smtClean="0">
                <a:latin typeface="Arial" charset="0"/>
                <a:ea typeface="宋体" charset="-122"/>
                <a:cs typeface="Arial" charset="0"/>
              </a:rPr>
              <a:t>data                        , estimate       from       </a:t>
            </a:r>
            <a:endParaRPr lang="en-US" i="1" baseline="-25000" dirty="0">
              <a:latin typeface="Arial" charset="0"/>
              <a:ea typeface="宋体" charset="-122"/>
              <a:cs typeface="Arial" charset="0"/>
            </a:endParaRPr>
          </a:p>
        </p:txBody>
      </p:sp>
      <p:sp>
        <p:nvSpPr>
          <p:cNvPr id="38922" name="Rectangle 74"/>
          <p:cNvSpPr>
            <a:spLocks noChangeArrowheads="1"/>
          </p:cNvSpPr>
          <p:nvPr/>
        </p:nvSpPr>
        <p:spPr bwMode="auto">
          <a:xfrm>
            <a:off x="152400" y="1116013"/>
            <a:ext cx="63246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sym typeface="Wingdings" pitchFamily="2" charset="2"/>
              </a:rPr>
              <a:t>Available data at time </a:t>
            </a:r>
            <a:r>
              <a:rPr lang="en-US" altLang="zh-CN" sz="2000" i="1" dirty="0" smtClean="0">
                <a:latin typeface="Arial" charset="0"/>
                <a:ea typeface="宋体" charset="-122"/>
                <a:cs typeface="Arial" charset="0"/>
                <a:sym typeface="Wingdings" pitchFamily="2" charset="2"/>
              </a:rPr>
              <a:t>t</a:t>
            </a:r>
            <a:endParaRPr lang="en-US" altLang="zh-CN" sz="2000" i="1" dirty="0">
              <a:latin typeface="Arial" charset="0"/>
              <a:ea typeface="宋体" charset="-122"/>
              <a:cs typeface="Arial" charset="0"/>
              <a:sym typeface="Wingdings" pitchFamily="2" charset="2"/>
            </a:endParaRPr>
          </a:p>
        </p:txBody>
      </p:sp>
      <p:sp>
        <p:nvSpPr>
          <p:cNvPr id="38923" name="Rectangle 73"/>
          <p:cNvSpPr>
            <a:spLocks noChangeArrowheads="1"/>
          </p:cNvSpPr>
          <p:nvPr/>
        </p:nvSpPr>
        <p:spPr bwMode="auto">
          <a:xfrm>
            <a:off x="7794625" y="4025900"/>
            <a:ext cx="663575" cy="396875"/>
          </a:xfrm>
          <a:prstGeom prst="rect">
            <a:avLst/>
          </a:prstGeom>
          <a:noFill/>
          <a:ln w="9525">
            <a:noFill/>
            <a:miter lim="800000"/>
            <a:headEnd/>
            <a:tailEnd/>
          </a:ln>
        </p:spPr>
        <p:txBody>
          <a:bodyPr wrap="none">
            <a:spAutoFit/>
          </a:bodyPr>
          <a:lstStyle/>
          <a:p>
            <a:pPr marL="342900" indent="-342900">
              <a:spcBef>
                <a:spcPct val="20000"/>
              </a:spcBef>
              <a:buClr>
                <a:srgbClr val="0000CC"/>
              </a:buClr>
            </a:pPr>
            <a:r>
              <a:rPr lang="en-US" altLang="zh-CN" sz="2000" dirty="0">
                <a:solidFill>
                  <a:srgbClr val="0000CC"/>
                </a:solidFill>
                <a:latin typeface="Arial" charset="0"/>
                <a:ea typeface="宋体" charset="-122"/>
                <a:cs typeface="Arial" charset="0"/>
                <a:sym typeface="Wingdings" pitchFamily="2" charset="2"/>
              </a:rPr>
              <a:t>(P1)</a:t>
            </a:r>
          </a:p>
        </p:txBody>
      </p:sp>
      <p:sp>
        <p:nvSpPr>
          <p:cNvPr id="38984" name="Rectangle 74"/>
          <p:cNvSpPr>
            <a:spLocks noChangeArrowheads="1"/>
          </p:cNvSpPr>
          <p:nvPr/>
        </p:nvSpPr>
        <p:spPr bwMode="auto">
          <a:xfrm>
            <a:off x="152400" y="4876800"/>
            <a:ext cx="7391400" cy="400110"/>
          </a:xfrm>
          <a:prstGeom prst="rect">
            <a:avLst/>
          </a:prstGeom>
          <a:noFill/>
          <a:ln w="9525">
            <a:noFill/>
            <a:miter lim="800000"/>
            <a:headEnd/>
            <a:tailEnd/>
          </a:ln>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solidFill>
                  <a:srgbClr val="0000CC"/>
                </a:solidFill>
                <a:latin typeface="Arial" charset="0"/>
                <a:ea typeface="宋体" charset="-122"/>
                <a:cs typeface="Arial" charset="0"/>
                <a:sym typeface="Wingdings" pitchFamily="2" charset="2"/>
              </a:rPr>
              <a:t>Challenge: </a:t>
            </a:r>
            <a:r>
              <a:rPr lang="en-US" altLang="zh-CN" sz="2000" dirty="0" smtClean="0">
                <a:latin typeface="Arial" charset="0"/>
                <a:ea typeface="宋体" charset="-122"/>
                <a:cs typeface="Arial" charset="0"/>
                <a:sym typeface="Wingdings" pitchFamily="2" charset="2"/>
              </a:rPr>
              <a:t>Nuclear norm is not separable </a:t>
            </a:r>
            <a:endParaRPr lang="en-US" altLang="zh-CN" sz="2000" dirty="0">
              <a:latin typeface="Arial" charset="0"/>
              <a:ea typeface="宋体" charset="-122"/>
              <a:cs typeface="Arial" charset="0"/>
              <a:sym typeface="Wingdings" pitchFamily="2" charset="2"/>
            </a:endParaRPr>
          </a:p>
        </p:txBody>
      </p:sp>
      <p:sp>
        <p:nvSpPr>
          <p:cNvPr id="38985" name="Rectangle 74"/>
          <p:cNvSpPr>
            <a:spLocks noChangeArrowheads="1"/>
          </p:cNvSpPr>
          <p:nvPr/>
        </p:nvSpPr>
        <p:spPr bwMode="auto">
          <a:xfrm>
            <a:off x="533400" y="5283200"/>
            <a:ext cx="5867400" cy="696913"/>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Ø"/>
            </a:pPr>
            <a:r>
              <a:rPr lang="en-US" altLang="zh-CN" dirty="0" smtClean="0">
                <a:latin typeface="Arial" charset="0"/>
                <a:ea typeface="宋体" charset="-122"/>
                <a:cs typeface="Arial" charset="0"/>
                <a:sym typeface="Wingdings" pitchFamily="2" charset="2"/>
              </a:rPr>
              <a:t>Variable count </a:t>
            </a:r>
            <a:r>
              <a:rPr lang="en-US" altLang="zh-CN" i="1" dirty="0" smtClean="0">
                <a:solidFill>
                  <a:srgbClr val="0000CC"/>
                </a:solidFill>
                <a:latin typeface="Arial" charset="0"/>
                <a:ea typeface="宋体" charset="-122"/>
                <a:cs typeface="Arial" charset="0"/>
                <a:sym typeface="Wingdings" pitchFamily="2" charset="2"/>
              </a:rPr>
              <a:t>Pt </a:t>
            </a:r>
            <a:r>
              <a:rPr lang="en-US" altLang="zh-CN" dirty="0" smtClean="0">
                <a:latin typeface="Arial" charset="0"/>
                <a:ea typeface="宋体" charset="-122"/>
                <a:cs typeface="Arial" charset="0"/>
                <a:sym typeface="Wingdings" pitchFamily="2" charset="2"/>
              </a:rPr>
              <a:t>growing over time</a:t>
            </a:r>
            <a:endParaRPr lang="en-US" altLang="zh-CN" dirty="0">
              <a:latin typeface="Arial" charset="0"/>
              <a:ea typeface="宋体" charset="-122"/>
              <a:cs typeface="Arial" charset="0"/>
              <a:sym typeface="Wingdings" pitchFamily="2" charset="2"/>
            </a:endParaRPr>
          </a:p>
          <a:p>
            <a:pPr marL="342900" indent="-342900">
              <a:spcBef>
                <a:spcPct val="20000"/>
              </a:spcBef>
              <a:buClr>
                <a:srgbClr val="0000CC"/>
              </a:buClr>
              <a:buFont typeface="Wingdings" pitchFamily="2" charset="2"/>
              <a:buChar char="Ø"/>
            </a:pPr>
            <a:r>
              <a:rPr lang="en-US" altLang="zh-CN" dirty="0" smtClean="0">
                <a:latin typeface="Arial" charset="0"/>
                <a:ea typeface="宋体" charset="-122"/>
                <a:cs typeface="Arial" charset="0"/>
                <a:sym typeface="Wingdings" pitchFamily="2" charset="2"/>
              </a:rPr>
              <a:t>Costly SVD computation per iteration</a:t>
            </a:r>
            <a:endParaRPr lang="en-US" altLang="zh-CN" dirty="0">
              <a:latin typeface="Arial" charset="0"/>
              <a:ea typeface="宋体" charset="-122"/>
              <a:cs typeface="Arial" charset="0"/>
              <a:sym typeface="Wingdings" pitchFamily="2" charset="2"/>
            </a:endParaRPr>
          </a:p>
        </p:txBody>
      </p:sp>
      <p:grpSp>
        <p:nvGrpSpPr>
          <p:cNvPr id="77" name="Group 76"/>
          <p:cNvGrpSpPr/>
          <p:nvPr/>
        </p:nvGrpSpPr>
        <p:grpSpPr>
          <a:xfrm>
            <a:off x="3963194" y="1676399"/>
            <a:ext cx="1675606" cy="1292780"/>
            <a:chOff x="2439194" y="1809750"/>
            <a:chExt cx="1443902" cy="1067949"/>
          </a:xfrm>
        </p:grpSpPr>
        <p:grpSp>
          <p:nvGrpSpPr>
            <p:cNvPr id="65" name="Group 64"/>
            <p:cNvGrpSpPr/>
            <p:nvPr/>
          </p:nvGrpSpPr>
          <p:grpSpPr>
            <a:xfrm rot="16200000">
              <a:off x="2639461" y="1634064"/>
              <a:ext cx="1043368" cy="1443902"/>
              <a:chOff x="2130425" y="1981200"/>
              <a:chExt cx="1295400" cy="838200"/>
            </a:xfrm>
          </p:grpSpPr>
          <p:sp>
            <p:nvSpPr>
              <p:cNvPr id="38917" name="Rectangle 5"/>
              <p:cNvSpPr>
                <a:spLocks noChangeArrowheads="1"/>
              </p:cNvSpPr>
              <p:nvPr/>
            </p:nvSpPr>
            <p:spPr bwMode="auto">
              <a:xfrm>
                <a:off x="2130425" y="1981200"/>
                <a:ext cx="1295400" cy="838200"/>
              </a:xfrm>
              <a:prstGeom prst="rect">
                <a:avLst/>
              </a:prstGeom>
              <a:noFill/>
              <a:ln w="19050" algn="ctr">
                <a:solidFill>
                  <a:srgbClr val="0000CC"/>
                </a:solidFill>
                <a:round/>
                <a:headEnd/>
                <a:tailEnd/>
              </a:ln>
            </p:spPr>
            <p:txBody>
              <a:bodyPr/>
              <a:lstStyle/>
              <a:p>
                <a:pPr algn="ctr"/>
                <a:endParaRPr lang="en-US">
                  <a:latin typeface="Arial" charset="0"/>
                  <a:cs typeface="Arial" charset="0"/>
                </a:endParaRPr>
              </a:p>
            </p:txBody>
          </p:sp>
          <p:grpSp>
            <p:nvGrpSpPr>
              <p:cNvPr id="38918" name="Group 36"/>
              <p:cNvGrpSpPr>
                <a:grpSpLocks/>
              </p:cNvGrpSpPr>
              <p:nvPr/>
            </p:nvGrpSpPr>
            <p:grpSpPr bwMode="auto">
              <a:xfrm>
                <a:off x="2130425" y="2057400"/>
                <a:ext cx="1295400" cy="685800"/>
                <a:chOff x="6400800" y="1219200"/>
                <a:chExt cx="1295400" cy="685800"/>
              </a:xfrm>
            </p:grpSpPr>
            <p:cxnSp>
              <p:nvCxnSpPr>
                <p:cNvPr id="38951" name="Straight Connector 7"/>
                <p:cNvCxnSpPr>
                  <a:cxnSpLocks noChangeShapeType="1"/>
                </p:cNvCxnSpPr>
                <p:nvPr/>
              </p:nvCxnSpPr>
              <p:spPr bwMode="auto">
                <a:xfrm>
                  <a:off x="6400800" y="1219200"/>
                  <a:ext cx="1295400" cy="0"/>
                </a:xfrm>
                <a:prstGeom prst="line">
                  <a:avLst/>
                </a:prstGeom>
                <a:noFill/>
                <a:ln w="19050" algn="ctr">
                  <a:solidFill>
                    <a:srgbClr val="0000CC"/>
                  </a:solidFill>
                  <a:round/>
                  <a:headEnd/>
                  <a:tailEnd/>
                </a:ln>
              </p:spPr>
            </p:cxnSp>
            <p:cxnSp>
              <p:nvCxnSpPr>
                <p:cNvPr id="38952" name="Straight Connector 10"/>
                <p:cNvCxnSpPr>
                  <a:cxnSpLocks noChangeShapeType="1"/>
                </p:cNvCxnSpPr>
                <p:nvPr/>
              </p:nvCxnSpPr>
              <p:spPr bwMode="auto">
                <a:xfrm>
                  <a:off x="6400800" y="1295400"/>
                  <a:ext cx="1295400" cy="0"/>
                </a:xfrm>
                <a:prstGeom prst="line">
                  <a:avLst/>
                </a:prstGeom>
                <a:noFill/>
                <a:ln w="19050" algn="ctr">
                  <a:solidFill>
                    <a:srgbClr val="0000CC"/>
                  </a:solidFill>
                  <a:round/>
                  <a:headEnd/>
                  <a:tailEnd/>
                </a:ln>
              </p:spPr>
            </p:cxnSp>
            <p:cxnSp>
              <p:nvCxnSpPr>
                <p:cNvPr id="38953" name="Straight Connector 11"/>
                <p:cNvCxnSpPr>
                  <a:cxnSpLocks noChangeShapeType="1"/>
                </p:cNvCxnSpPr>
                <p:nvPr/>
              </p:nvCxnSpPr>
              <p:spPr bwMode="auto">
                <a:xfrm>
                  <a:off x="6400800" y="1371600"/>
                  <a:ext cx="1295400" cy="0"/>
                </a:xfrm>
                <a:prstGeom prst="line">
                  <a:avLst/>
                </a:prstGeom>
                <a:noFill/>
                <a:ln w="19050" algn="ctr">
                  <a:solidFill>
                    <a:srgbClr val="0000CC"/>
                  </a:solidFill>
                  <a:round/>
                  <a:headEnd/>
                  <a:tailEnd/>
                </a:ln>
              </p:spPr>
            </p:cxnSp>
            <p:cxnSp>
              <p:nvCxnSpPr>
                <p:cNvPr id="38954" name="Straight Connector 12"/>
                <p:cNvCxnSpPr>
                  <a:cxnSpLocks noChangeShapeType="1"/>
                </p:cNvCxnSpPr>
                <p:nvPr/>
              </p:nvCxnSpPr>
              <p:spPr bwMode="auto">
                <a:xfrm>
                  <a:off x="6400800" y="1447800"/>
                  <a:ext cx="1295400" cy="0"/>
                </a:xfrm>
                <a:prstGeom prst="line">
                  <a:avLst/>
                </a:prstGeom>
                <a:noFill/>
                <a:ln w="19050" algn="ctr">
                  <a:solidFill>
                    <a:srgbClr val="0000CC"/>
                  </a:solidFill>
                  <a:round/>
                  <a:headEnd/>
                  <a:tailEnd/>
                </a:ln>
              </p:spPr>
            </p:cxnSp>
            <p:cxnSp>
              <p:nvCxnSpPr>
                <p:cNvPr id="38955" name="Straight Connector 29"/>
                <p:cNvCxnSpPr>
                  <a:cxnSpLocks noChangeShapeType="1"/>
                </p:cNvCxnSpPr>
                <p:nvPr/>
              </p:nvCxnSpPr>
              <p:spPr bwMode="auto">
                <a:xfrm>
                  <a:off x="6400800" y="1524000"/>
                  <a:ext cx="1295400" cy="0"/>
                </a:xfrm>
                <a:prstGeom prst="line">
                  <a:avLst/>
                </a:prstGeom>
                <a:noFill/>
                <a:ln w="19050" algn="ctr">
                  <a:solidFill>
                    <a:srgbClr val="0000CC"/>
                  </a:solidFill>
                  <a:round/>
                  <a:headEnd/>
                  <a:tailEnd/>
                </a:ln>
              </p:spPr>
            </p:cxnSp>
            <p:cxnSp>
              <p:nvCxnSpPr>
                <p:cNvPr id="38956" name="Straight Connector 30"/>
                <p:cNvCxnSpPr>
                  <a:cxnSpLocks noChangeShapeType="1"/>
                </p:cNvCxnSpPr>
                <p:nvPr/>
              </p:nvCxnSpPr>
              <p:spPr bwMode="auto">
                <a:xfrm>
                  <a:off x="6400800" y="1600200"/>
                  <a:ext cx="1295400" cy="0"/>
                </a:xfrm>
                <a:prstGeom prst="line">
                  <a:avLst/>
                </a:prstGeom>
                <a:noFill/>
                <a:ln w="19050" algn="ctr">
                  <a:solidFill>
                    <a:srgbClr val="0000CC"/>
                  </a:solidFill>
                  <a:round/>
                  <a:headEnd/>
                  <a:tailEnd/>
                </a:ln>
              </p:spPr>
            </p:cxnSp>
            <p:cxnSp>
              <p:nvCxnSpPr>
                <p:cNvPr id="38957" name="Straight Connector 31"/>
                <p:cNvCxnSpPr>
                  <a:cxnSpLocks noChangeShapeType="1"/>
                </p:cNvCxnSpPr>
                <p:nvPr/>
              </p:nvCxnSpPr>
              <p:spPr bwMode="auto">
                <a:xfrm>
                  <a:off x="6400800" y="1676400"/>
                  <a:ext cx="1295400" cy="0"/>
                </a:xfrm>
                <a:prstGeom prst="line">
                  <a:avLst/>
                </a:prstGeom>
                <a:noFill/>
                <a:ln w="19050" algn="ctr">
                  <a:solidFill>
                    <a:srgbClr val="0000CC"/>
                  </a:solidFill>
                  <a:round/>
                  <a:headEnd/>
                  <a:tailEnd/>
                </a:ln>
              </p:spPr>
            </p:cxnSp>
            <p:cxnSp>
              <p:nvCxnSpPr>
                <p:cNvPr id="38958" name="Straight Connector 32"/>
                <p:cNvCxnSpPr>
                  <a:cxnSpLocks noChangeShapeType="1"/>
                </p:cNvCxnSpPr>
                <p:nvPr/>
              </p:nvCxnSpPr>
              <p:spPr bwMode="auto">
                <a:xfrm>
                  <a:off x="6400800" y="1752600"/>
                  <a:ext cx="1295400" cy="0"/>
                </a:xfrm>
                <a:prstGeom prst="line">
                  <a:avLst/>
                </a:prstGeom>
                <a:noFill/>
                <a:ln w="19050" algn="ctr">
                  <a:solidFill>
                    <a:srgbClr val="0000CC"/>
                  </a:solidFill>
                  <a:round/>
                  <a:headEnd/>
                  <a:tailEnd/>
                </a:ln>
              </p:spPr>
            </p:cxnSp>
            <p:cxnSp>
              <p:nvCxnSpPr>
                <p:cNvPr id="38959" name="Straight Connector 33"/>
                <p:cNvCxnSpPr>
                  <a:cxnSpLocks noChangeShapeType="1"/>
                </p:cNvCxnSpPr>
                <p:nvPr/>
              </p:nvCxnSpPr>
              <p:spPr bwMode="auto">
                <a:xfrm>
                  <a:off x="6400800" y="1828800"/>
                  <a:ext cx="1295400" cy="0"/>
                </a:xfrm>
                <a:prstGeom prst="line">
                  <a:avLst/>
                </a:prstGeom>
                <a:noFill/>
                <a:ln w="19050" algn="ctr">
                  <a:solidFill>
                    <a:srgbClr val="0000CC"/>
                  </a:solidFill>
                  <a:round/>
                  <a:headEnd/>
                  <a:tailEnd/>
                </a:ln>
              </p:spPr>
            </p:cxnSp>
            <p:cxnSp>
              <p:nvCxnSpPr>
                <p:cNvPr id="38960" name="Straight Connector 34"/>
                <p:cNvCxnSpPr>
                  <a:cxnSpLocks noChangeShapeType="1"/>
                </p:cNvCxnSpPr>
                <p:nvPr/>
              </p:nvCxnSpPr>
              <p:spPr bwMode="auto">
                <a:xfrm>
                  <a:off x="6400800" y="1905000"/>
                  <a:ext cx="1295400" cy="0"/>
                </a:xfrm>
                <a:prstGeom prst="line">
                  <a:avLst/>
                </a:prstGeom>
                <a:noFill/>
                <a:ln w="19050" algn="ctr">
                  <a:solidFill>
                    <a:srgbClr val="0000CC"/>
                  </a:solidFill>
                  <a:round/>
                  <a:headEnd/>
                  <a:tailEnd/>
                </a:ln>
              </p:spPr>
            </p:cxnSp>
          </p:grpSp>
        </p:grpSp>
        <p:sp>
          <p:nvSpPr>
            <p:cNvPr id="66" name="TextBox 65"/>
            <p:cNvSpPr txBox="1"/>
            <p:nvPr/>
          </p:nvSpPr>
          <p:spPr>
            <a:xfrm>
              <a:off x="2514600" y="1828800"/>
              <a:ext cx="152400" cy="305100"/>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68" name="TextBox 67"/>
            <p:cNvSpPr txBox="1"/>
            <p:nvPr/>
          </p:nvSpPr>
          <p:spPr>
            <a:xfrm>
              <a:off x="2647950" y="2335768"/>
              <a:ext cx="152400" cy="305100"/>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69" name="TextBox 68"/>
            <p:cNvSpPr txBox="1"/>
            <p:nvPr/>
          </p:nvSpPr>
          <p:spPr>
            <a:xfrm>
              <a:off x="3276600" y="1981200"/>
              <a:ext cx="152400" cy="305100"/>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70" name="TextBox 69"/>
            <p:cNvSpPr txBox="1"/>
            <p:nvPr/>
          </p:nvSpPr>
          <p:spPr>
            <a:xfrm>
              <a:off x="3562350" y="2526268"/>
              <a:ext cx="152400" cy="305100"/>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71" name="TextBox 70"/>
            <p:cNvSpPr txBox="1"/>
            <p:nvPr/>
          </p:nvSpPr>
          <p:spPr>
            <a:xfrm>
              <a:off x="3028950" y="1809750"/>
              <a:ext cx="152400" cy="305100"/>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72" name="TextBox 71"/>
            <p:cNvSpPr txBox="1"/>
            <p:nvPr/>
          </p:nvSpPr>
          <p:spPr>
            <a:xfrm>
              <a:off x="3009900" y="2526268"/>
              <a:ext cx="152400" cy="305100"/>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73" name="TextBox 72"/>
            <p:cNvSpPr txBox="1"/>
            <p:nvPr/>
          </p:nvSpPr>
          <p:spPr>
            <a:xfrm>
              <a:off x="3028950" y="2164318"/>
              <a:ext cx="152400" cy="305100"/>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74" name="TextBox 73"/>
            <p:cNvSpPr txBox="1"/>
            <p:nvPr/>
          </p:nvSpPr>
          <p:spPr>
            <a:xfrm>
              <a:off x="3638550" y="1847850"/>
              <a:ext cx="152400" cy="305100"/>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grpSp>
      <p:pic>
        <p:nvPicPr>
          <p:cNvPr id="58" name="Picture 57" descr="addin_tmp.png"/>
          <p:cNvPicPr>
            <a:picLocks noChangeAspect="1"/>
          </p:cNvPicPr>
          <p:nvPr>
            <p:custDataLst>
              <p:tags r:id="rId1"/>
            </p:custDataLst>
          </p:nvPr>
        </p:nvPicPr>
        <p:blipFill>
          <a:blip r:embed="rId8" cstate="print"/>
          <a:stretch>
            <a:fillRect/>
          </a:stretch>
        </p:blipFill>
        <p:spPr>
          <a:xfrm>
            <a:off x="304800" y="2209800"/>
            <a:ext cx="3495040" cy="228600"/>
          </a:xfrm>
          <a:prstGeom prst="rect">
            <a:avLst/>
          </a:prstGeom>
        </p:spPr>
      </p:pic>
      <p:pic>
        <p:nvPicPr>
          <p:cNvPr id="79" name="Picture 78" descr="addin_tmp.png"/>
          <p:cNvPicPr>
            <a:picLocks noChangeAspect="1"/>
          </p:cNvPicPr>
          <p:nvPr>
            <p:custDataLst>
              <p:tags r:id="rId2"/>
            </p:custDataLst>
          </p:nvPr>
        </p:nvPicPr>
        <p:blipFill>
          <a:blip r:embed="rId9" cstate="print"/>
          <a:stretch>
            <a:fillRect/>
          </a:stretch>
        </p:blipFill>
        <p:spPr>
          <a:xfrm>
            <a:off x="6525018" y="2133600"/>
            <a:ext cx="1628382" cy="304800"/>
          </a:xfrm>
          <a:prstGeom prst="rect">
            <a:avLst/>
          </a:prstGeom>
        </p:spPr>
      </p:pic>
      <p:pic>
        <p:nvPicPr>
          <p:cNvPr id="57" name="Picture 56" descr="addin_tmp.png"/>
          <p:cNvPicPr>
            <a:picLocks noChangeAspect="1"/>
          </p:cNvPicPr>
          <p:nvPr>
            <p:custDataLst>
              <p:tags r:id="rId3"/>
            </p:custDataLst>
          </p:nvPr>
        </p:nvPicPr>
        <p:blipFill>
          <a:blip r:embed="rId10" cstate="print"/>
          <a:stretch>
            <a:fillRect/>
          </a:stretch>
        </p:blipFill>
        <p:spPr>
          <a:xfrm>
            <a:off x="3332903" y="3369310"/>
            <a:ext cx="1620097" cy="273050"/>
          </a:xfrm>
          <a:prstGeom prst="rect">
            <a:avLst/>
          </a:prstGeom>
        </p:spPr>
      </p:pic>
      <p:pic>
        <p:nvPicPr>
          <p:cNvPr id="84" name="Picture 83" descr="addin_tmp.png"/>
          <p:cNvPicPr>
            <a:picLocks noChangeAspect="1"/>
          </p:cNvPicPr>
          <p:nvPr>
            <p:custDataLst>
              <p:tags r:id="rId4"/>
            </p:custDataLst>
          </p:nvPr>
        </p:nvPicPr>
        <p:blipFill>
          <a:blip r:embed="rId11" cstate="print"/>
          <a:stretch>
            <a:fillRect/>
          </a:stretch>
        </p:blipFill>
        <p:spPr>
          <a:xfrm>
            <a:off x="6172200" y="3341370"/>
            <a:ext cx="271759" cy="274122"/>
          </a:xfrm>
          <a:prstGeom prst="rect">
            <a:avLst/>
          </a:prstGeom>
        </p:spPr>
      </p:pic>
      <p:pic>
        <p:nvPicPr>
          <p:cNvPr id="55" name="Picture 54" descr="addin_tmp.png"/>
          <p:cNvPicPr>
            <a:picLocks noChangeAspect="1"/>
          </p:cNvPicPr>
          <p:nvPr>
            <p:custDataLst>
              <p:tags r:id="rId5"/>
            </p:custDataLst>
          </p:nvPr>
        </p:nvPicPr>
        <p:blipFill>
          <a:blip r:embed="rId12" cstate="print"/>
          <a:stretch>
            <a:fillRect/>
          </a:stretch>
        </p:blipFill>
        <p:spPr>
          <a:xfrm>
            <a:off x="990600" y="3962400"/>
            <a:ext cx="6459950" cy="563880"/>
          </a:xfrm>
          <a:prstGeom prst="rect">
            <a:avLst/>
          </a:prstGeom>
        </p:spPr>
      </p:pic>
      <p:cxnSp>
        <p:nvCxnSpPr>
          <p:cNvPr id="41" name="Straight Connector 7"/>
          <p:cNvCxnSpPr>
            <a:cxnSpLocks noChangeShapeType="1"/>
          </p:cNvCxnSpPr>
          <p:nvPr/>
        </p:nvCxnSpPr>
        <p:spPr bwMode="auto">
          <a:xfrm rot="16200000">
            <a:off x="3407088" y="2338392"/>
            <a:ext cx="1263024" cy="0"/>
          </a:xfrm>
          <a:prstGeom prst="line">
            <a:avLst/>
          </a:prstGeom>
          <a:noFill/>
          <a:ln w="19050" algn="ctr">
            <a:solidFill>
              <a:srgbClr val="0000CC"/>
            </a:solidFill>
            <a:round/>
            <a:headEnd/>
            <a:tailEnd/>
          </a:ln>
        </p:spPr>
      </p:cxnSp>
      <p:cxnSp>
        <p:nvCxnSpPr>
          <p:cNvPr id="42" name="Straight Connector 7"/>
          <p:cNvCxnSpPr>
            <a:cxnSpLocks noChangeShapeType="1"/>
          </p:cNvCxnSpPr>
          <p:nvPr/>
        </p:nvCxnSpPr>
        <p:spPr bwMode="auto">
          <a:xfrm rot="16200000">
            <a:off x="3559488" y="2338392"/>
            <a:ext cx="1263024" cy="0"/>
          </a:xfrm>
          <a:prstGeom prst="line">
            <a:avLst/>
          </a:prstGeom>
          <a:noFill/>
          <a:ln w="19050" algn="ctr">
            <a:solidFill>
              <a:srgbClr val="0000CC"/>
            </a:solidFill>
            <a:round/>
            <a:headEnd/>
            <a:tailEnd/>
          </a:ln>
        </p:spPr>
      </p:cxnSp>
      <p:cxnSp>
        <p:nvCxnSpPr>
          <p:cNvPr id="43" name="Straight Connector 10"/>
          <p:cNvCxnSpPr>
            <a:cxnSpLocks noChangeShapeType="1"/>
          </p:cNvCxnSpPr>
          <p:nvPr/>
        </p:nvCxnSpPr>
        <p:spPr bwMode="auto">
          <a:xfrm rot="16200000">
            <a:off x="3711888" y="2338392"/>
            <a:ext cx="1263024" cy="0"/>
          </a:xfrm>
          <a:prstGeom prst="line">
            <a:avLst/>
          </a:prstGeom>
          <a:noFill/>
          <a:ln w="19050" algn="ctr">
            <a:solidFill>
              <a:srgbClr val="0000CC"/>
            </a:solidFill>
            <a:round/>
            <a:headEnd/>
            <a:tailEnd/>
          </a:ln>
        </p:spPr>
      </p:cxnSp>
      <p:cxnSp>
        <p:nvCxnSpPr>
          <p:cNvPr id="44" name="Straight Connector 11"/>
          <p:cNvCxnSpPr>
            <a:cxnSpLocks noChangeShapeType="1"/>
          </p:cNvCxnSpPr>
          <p:nvPr/>
        </p:nvCxnSpPr>
        <p:spPr bwMode="auto">
          <a:xfrm rot="16200000">
            <a:off x="3864288" y="2337668"/>
            <a:ext cx="1263024" cy="0"/>
          </a:xfrm>
          <a:prstGeom prst="line">
            <a:avLst/>
          </a:prstGeom>
          <a:noFill/>
          <a:ln w="19050" algn="ctr">
            <a:solidFill>
              <a:srgbClr val="0000CC"/>
            </a:solidFill>
            <a:round/>
            <a:headEnd/>
            <a:tailEnd/>
          </a:ln>
        </p:spPr>
      </p:cxnSp>
      <p:cxnSp>
        <p:nvCxnSpPr>
          <p:cNvPr id="45" name="Straight Connector 12"/>
          <p:cNvCxnSpPr>
            <a:cxnSpLocks noChangeShapeType="1"/>
          </p:cNvCxnSpPr>
          <p:nvPr/>
        </p:nvCxnSpPr>
        <p:spPr bwMode="auto">
          <a:xfrm rot="16200000">
            <a:off x="4016688" y="2338392"/>
            <a:ext cx="1263024" cy="0"/>
          </a:xfrm>
          <a:prstGeom prst="line">
            <a:avLst/>
          </a:prstGeom>
          <a:noFill/>
          <a:ln w="19050" algn="ctr">
            <a:solidFill>
              <a:srgbClr val="0000CC"/>
            </a:solidFill>
            <a:round/>
            <a:headEnd/>
            <a:tailEnd/>
          </a:ln>
        </p:spPr>
      </p:cxnSp>
      <p:cxnSp>
        <p:nvCxnSpPr>
          <p:cNvPr id="46" name="Straight Connector 12"/>
          <p:cNvCxnSpPr>
            <a:cxnSpLocks noChangeShapeType="1"/>
          </p:cNvCxnSpPr>
          <p:nvPr/>
        </p:nvCxnSpPr>
        <p:spPr bwMode="auto">
          <a:xfrm rot="16200000">
            <a:off x="4169088" y="2338392"/>
            <a:ext cx="1263024" cy="0"/>
          </a:xfrm>
          <a:prstGeom prst="line">
            <a:avLst/>
          </a:prstGeom>
          <a:noFill/>
          <a:ln w="19050" algn="ctr">
            <a:solidFill>
              <a:srgbClr val="0000CC"/>
            </a:solidFill>
            <a:round/>
            <a:headEnd/>
            <a:tailEnd/>
          </a:ln>
        </p:spPr>
      </p:cxnSp>
      <p:cxnSp>
        <p:nvCxnSpPr>
          <p:cNvPr id="47" name="Straight Connector 12"/>
          <p:cNvCxnSpPr>
            <a:cxnSpLocks noChangeShapeType="1"/>
          </p:cNvCxnSpPr>
          <p:nvPr/>
        </p:nvCxnSpPr>
        <p:spPr bwMode="auto">
          <a:xfrm rot="16200000">
            <a:off x="4321488" y="2338392"/>
            <a:ext cx="1263024" cy="0"/>
          </a:xfrm>
          <a:prstGeom prst="line">
            <a:avLst/>
          </a:prstGeom>
          <a:noFill/>
          <a:ln w="19050" algn="ctr">
            <a:solidFill>
              <a:srgbClr val="0000CC"/>
            </a:solidFill>
            <a:round/>
            <a:headEnd/>
            <a:tailEnd/>
          </a:ln>
        </p:spPr>
      </p:cxnSp>
      <p:cxnSp>
        <p:nvCxnSpPr>
          <p:cNvPr id="48" name="Straight Connector 12"/>
          <p:cNvCxnSpPr>
            <a:cxnSpLocks noChangeShapeType="1"/>
          </p:cNvCxnSpPr>
          <p:nvPr/>
        </p:nvCxnSpPr>
        <p:spPr bwMode="auto">
          <a:xfrm rot="16200000">
            <a:off x="4473888" y="2337668"/>
            <a:ext cx="1263024" cy="0"/>
          </a:xfrm>
          <a:prstGeom prst="line">
            <a:avLst/>
          </a:prstGeom>
          <a:noFill/>
          <a:ln w="19050" algn="ctr">
            <a:solidFill>
              <a:srgbClr val="0000CC"/>
            </a:solidFill>
            <a:round/>
            <a:headEnd/>
            <a:tailEnd/>
          </a:ln>
        </p:spPr>
      </p:cxnSp>
      <p:cxnSp>
        <p:nvCxnSpPr>
          <p:cNvPr id="49" name="Straight Connector 12"/>
          <p:cNvCxnSpPr>
            <a:cxnSpLocks noChangeShapeType="1"/>
          </p:cNvCxnSpPr>
          <p:nvPr/>
        </p:nvCxnSpPr>
        <p:spPr bwMode="auto">
          <a:xfrm rot="16200000">
            <a:off x="4626288" y="2338392"/>
            <a:ext cx="1263024" cy="0"/>
          </a:xfrm>
          <a:prstGeom prst="line">
            <a:avLst/>
          </a:prstGeom>
          <a:noFill/>
          <a:ln w="19050" algn="ctr">
            <a:solidFill>
              <a:srgbClr val="0000CC"/>
            </a:solidFill>
            <a:round/>
            <a:headEnd/>
            <a:tailEnd/>
          </a:ln>
        </p:spPr>
      </p:cxnSp>
      <p:cxnSp>
        <p:nvCxnSpPr>
          <p:cNvPr id="50" name="Straight Connector 12"/>
          <p:cNvCxnSpPr>
            <a:cxnSpLocks noChangeShapeType="1"/>
          </p:cNvCxnSpPr>
          <p:nvPr/>
        </p:nvCxnSpPr>
        <p:spPr bwMode="auto">
          <a:xfrm rot="16200000">
            <a:off x="4778688" y="2338392"/>
            <a:ext cx="1263024" cy="0"/>
          </a:xfrm>
          <a:prstGeom prst="line">
            <a:avLst/>
          </a:prstGeom>
          <a:noFill/>
          <a:ln w="19050" algn="ctr">
            <a:solidFill>
              <a:srgbClr val="0000CC"/>
            </a:solidFill>
            <a:round/>
            <a:headEnd/>
            <a:tailEnd/>
          </a:ln>
        </p:spPr>
      </p:cxnSp>
      <p:cxnSp>
        <p:nvCxnSpPr>
          <p:cNvPr id="51" name="Straight Connector 12"/>
          <p:cNvCxnSpPr>
            <a:cxnSpLocks noChangeShapeType="1"/>
          </p:cNvCxnSpPr>
          <p:nvPr/>
        </p:nvCxnSpPr>
        <p:spPr bwMode="auto">
          <a:xfrm rot="16200000">
            <a:off x="4931088" y="2338392"/>
            <a:ext cx="1263024" cy="0"/>
          </a:xfrm>
          <a:prstGeom prst="line">
            <a:avLst/>
          </a:prstGeom>
          <a:noFill/>
          <a:ln w="19050" algn="ctr">
            <a:solidFill>
              <a:srgbClr val="0000CC"/>
            </a:solidFill>
            <a:round/>
            <a:headEnd/>
            <a:tailEnd/>
          </a:ln>
        </p:spPr>
      </p:cxnSp>
      <p:sp>
        <p:nvSpPr>
          <p:cNvPr id="52" name="TextBox 51"/>
          <p:cNvSpPr txBox="1"/>
          <p:nvPr/>
        </p:nvSpPr>
        <p:spPr>
          <a:xfrm>
            <a:off x="3886200" y="2465559"/>
            <a:ext cx="176856" cy="369332"/>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53" name="TextBox 52"/>
          <p:cNvSpPr txBox="1"/>
          <p:nvPr/>
        </p:nvSpPr>
        <p:spPr>
          <a:xfrm>
            <a:off x="4318944" y="1981200"/>
            <a:ext cx="176856" cy="369332"/>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54" name="TextBox 53"/>
          <p:cNvSpPr txBox="1"/>
          <p:nvPr/>
        </p:nvSpPr>
        <p:spPr>
          <a:xfrm>
            <a:off x="4953000" y="2209800"/>
            <a:ext cx="176856" cy="369332"/>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56" name="Rounded Rectangle 55"/>
          <p:cNvSpPr/>
          <p:nvPr/>
        </p:nvSpPr>
        <p:spPr bwMode="auto">
          <a:xfrm>
            <a:off x="838200" y="3840480"/>
            <a:ext cx="6781800" cy="8382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9" name="TextBox 58"/>
          <p:cNvSpPr txBox="1"/>
          <p:nvPr/>
        </p:nvSpPr>
        <p:spPr>
          <a:xfrm>
            <a:off x="4267200" y="2602468"/>
            <a:ext cx="176856" cy="369332"/>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60" name="TextBox 59"/>
          <p:cNvSpPr txBox="1"/>
          <p:nvPr/>
        </p:nvSpPr>
        <p:spPr>
          <a:xfrm>
            <a:off x="5334000" y="2133600"/>
            <a:ext cx="176856" cy="369332"/>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
        <p:nvSpPr>
          <p:cNvPr id="61" name="TextBox 60"/>
          <p:cNvSpPr txBox="1"/>
          <p:nvPr/>
        </p:nvSpPr>
        <p:spPr>
          <a:xfrm>
            <a:off x="4953000" y="2602468"/>
            <a:ext cx="176856" cy="369332"/>
          </a:xfrm>
          <a:prstGeom prst="rect">
            <a:avLst/>
          </a:prstGeom>
          <a:noFill/>
        </p:spPr>
        <p:txBody>
          <a:bodyPr wrap="square" rtlCol="0">
            <a:spAutoFit/>
          </a:bodyPr>
          <a:lstStyle/>
          <a:p>
            <a:r>
              <a:rPr lang="en-US" dirty="0" smtClean="0">
                <a:solidFill>
                  <a:srgbClr val="C00000"/>
                </a:solidFill>
                <a:latin typeface="Arial" pitchFamily="34" charset="0"/>
              </a:rPr>
              <a:t>?</a:t>
            </a:r>
            <a:endParaRPr lang="en-US" dirty="0">
              <a:solidFill>
                <a:srgbClr val="C00000"/>
              </a:solidFill>
              <a:latin typeface="Arial" pitchFamily="34" charset="0"/>
            </a:endParaRPr>
          </a:p>
        </p:txBody>
      </p:sp>
    </p:spTree>
  </p:cSld>
  <p:clrMapOvr>
    <a:masterClrMapping/>
  </p:clrMapOvr>
  <p:transition advTm="1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12"/>
          </p:nvPr>
        </p:nvSpPr>
        <p:spPr>
          <a:noFill/>
        </p:spPr>
        <p:txBody>
          <a:bodyPr/>
          <a:lstStyle/>
          <a:p>
            <a:fld id="{4BF8B57C-3CCC-4ACB-9CED-DF4611A1F0CD}" type="slidenum">
              <a:rPr lang="en-US" altLang="en-US" smtClean="0">
                <a:latin typeface="Arial" charset="0"/>
                <a:cs typeface="Arial" charset="0"/>
              </a:rPr>
              <a:pPr/>
              <a:t>7</a:t>
            </a:fld>
            <a:endParaRPr lang="en-US" altLang="en-US" smtClean="0">
              <a:latin typeface="Arial" charset="0"/>
              <a:cs typeface="Arial" charset="0"/>
            </a:endParaRPr>
          </a:p>
        </p:txBody>
      </p:sp>
      <p:sp>
        <p:nvSpPr>
          <p:cNvPr id="40962"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5BBE216E-6B3E-4567-87F7-F7C8856FC1A4}" type="slidenum">
              <a:rPr lang="en-US" altLang="en-US" sz="1200">
                <a:latin typeface="Arial" charset="0"/>
                <a:cs typeface="Arial" charset="0"/>
              </a:rPr>
              <a:pPr algn="r"/>
              <a:t>7</a:t>
            </a:fld>
            <a:endParaRPr lang="en-US" altLang="en-US" sz="1200">
              <a:latin typeface="Arial" charset="0"/>
              <a:cs typeface="Arial" charset="0"/>
            </a:endParaRPr>
          </a:p>
        </p:txBody>
      </p:sp>
      <p:sp>
        <p:nvSpPr>
          <p:cNvPr id="40963"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cs typeface="Arial" charset="0"/>
              </a:rPr>
              <a:t>Separable regularization  </a:t>
            </a:r>
          </a:p>
        </p:txBody>
      </p:sp>
      <p:sp>
        <p:nvSpPr>
          <p:cNvPr id="40966" name="Rectangle 10"/>
          <p:cNvSpPr>
            <a:spLocks noChangeArrowheads="1"/>
          </p:cNvSpPr>
          <p:nvPr/>
        </p:nvSpPr>
        <p:spPr bwMode="auto">
          <a:xfrm>
            <a:off x="228600" y="1219200"/>
            <a:ext cx="3934090" cy="400110"/>
          </a:xfrm>
          <a:prstGeom prst="rect">
            <a:avLst/>
          </a:prstGeom>
          <a:noFill/>
          <a:ln w="9525">
            <a:noFill/>
            <a:miter lim="800000"/>
            <a:headEnd/>
            <a:tailEnd/>
          </a:ln>
        </p:spPr>
        <p:txBody>
          <a:bodyPr wrap="none">
            <a:spAutoFit/>
          </a:bodyPr>
          <a:lstStyle/>
          <a:p>
            <a:pPr marL="342900" indent="-342900">
              <a:spcBef>
                <a:spcPct val="20000"/>
              </a:spcBef>
              <a:buClr>
                <a:srgbClr val="0000CC"/>
              </a:buClr>
              <a:buFont typeface="Wingdings" pitchFamily="2" charset="2"/>
              <a:buChar char="n"/>
            </a:pPr>
            <a:r>
              <a:rPr lang="en-US" altLang="zh-CN" sz="2000" dirty="0">
                <a:latin typeface="Arial" charset="0"/>
                <a:ea typeface="宋体" charset="-122"/>
                <a:cs typeface="Arial" charset="0"/>
              </a:rPr>
              <a:t>Key result </a:t>
            </a:r>
            <a:r>
              <a:rPr lang="en-US" altLang="zh-CN" sz="2000" dirty="0" smtClean="0">
                <a:latin typeface="Arial" charset="0"/>
                <a:ea typeface="宋体" charset="-122"/>
                <a:cs typeface="Arial" charset="0"/>
              </a:rPr>
              <a:t>[Burer-Monteiro’03]</a:t>
            </a:r>
            <a:endParaRPr lang="en-US" altLang="zh-CN" sz="2000" dirty="0">
              <a:latin typeface="Arial" charset="0"/>
              <a:ea typeface="宋体" charset="-122"/>
              <a:cs typeface="Arial" charset="0"/>
            </a:endParaRPr>
          </a:p>
        </p:txBody>
      </p:sp>
      <p:sp>
        <p:nvSpPr>
          <p:cNvPr id="46090" name="Rectangle 11"/>
          <p:cNvSpPr>
            <a:spLocks noChangeArrowheads="1"/>
          </p:cNvSpPr>
          <p:nvPr/>
        </p:nvSpPr>
        <p:spPr bwMode="auto">
          <a:xfrm>
            <a:off x="228600" y="2727325"/>
            <a:ext cx="80010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sz="2000">
                <a:latin typeface="Arial" charset="0"/>
                <a:cs typeface="Arial" charset="0"/>
              </a:rPr>
              <a:t>New formulation equivalent to </a:t>
            </a:r>
            <a:r>
              <a:rPr lang="en-US" sz="2000">
                <a:solidFill>
                  <a:srgbClr val="0000CC"/>
                </a:solidFill>
                <a:latin typeface="Arial" charset="0"/>
                <a:cs typeface="Arial" charset="0"/>
              </a:rPr>
              <a:t>(P1)</a:t>
            </a:r>
          </a:p>
        </p:txBody>
      </p:sp>
      <p:sp>
        <p:nvSpPr>
          <p:cNvPr id="40968" name="TextBox 16"/>
          <p:cNvSpPr txBox="1">
            <a:spLocks noChangeArrowheads="1"/>
          </p:cNvSpPr>
          <p:nvPr/>
        </p:nvSpPr>
        <p:spPr bwMode="auto">
          <a:xfrm>
            <a:off x="7391400" y="3352800"/>
            <a:ext cx="663575" cy="396875"/>
          </a:xfrm>
          <a:prstGeom prst="rect">
            <a:avLst/>
          </a:prstGeom>
          <a:noFill/>
          <a:ln w="9525">
            <a:noFill/>
            <a:miter lim="800000"/>
            <a:headEnd/>
            <a:tailEnd/>
          </a:ln>
        </p:spPr>
        <p:txBody>
          <a:bodyPr wrap="none">
            <a:spAutoFit/>
          </a:bodyPr>
          <a:lstStyle/>
          <a:p>
            <a:r>
              <a:rPr lang="en-US" sz="2000" dirty="0">
                <a:solidFill>
                  <a:srgbClr val="0000CC"/>
                </a:solidFill>
                <a:latin typeface="Arial" charset="0"/>
                <a:cs typeface="Arial" charset="0"/>
              </a:rPr>
              <a:t>(P2)</a:t>
            </a:r>
          </a:p>
        </p:txBody>
      </p:sp>
      <p:sp>
        <p:nvSpPr>
          <p:cNvPr id="26632" name="Rectangle 74"/>
          <p:cNvSpPr>
            <a:spLocks noChangeArrowheads="1"/>
          </p:cNvSpPr>
          <p:nvPr/>
        </p:nvSpPr>
        <p:spPr bwMode="auto">
          <a:xfrm>
            <a:off x="457200" y="4191000"/>
            <a:ext cx="88392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Ø"/>
            </a:pPr>
            <a:r>
              <a:rPr lang="en-US" altLang="zh-CN" sz="2000">
                <a:latin typeface="Arial" charset="0"/>
                <a:ea typeface="宋体" charset="-122"/>
                <a:cs typeface="Arial" charset="0"/>
                <a:sym typeface="Wingdings" pitchFamily="2" charset="2"/>
              </a:rPr>
              <a:t>Nonconvex; reduces complexity:</a:t>
            </a:r>
            <a:endParaRPr lang="en-US" altLang="zh-CN" sz="2000" i="1">
              <a:latin typeface="Arial" charset="0"/>
              <a:ea typeface="宋体" charset="-122"/>
              <a:cs typeface="Arial" charset="0"/>
              <a:sym typeface="Wingdings" pitchFamily="2" charset="2"/>
            </a:endParaRPr>
          </a:p>
        </p:txBody>
      </p:sp>
      <p:pic>
        <p:nvPicPr>
          <p:cNvPr id="37" name="Picture 36" descr="addin_tmp.png"/>
          <p:cNvPicPr>
            <a:picLocks noChangeAspect="1"/>
          </p:cNvPicPr>
          <p:nvPr>
            <p:custDataLst>
              <p:tags r:id="rId1"/>
            </p:custDataLst>
          </p:nvPr>
        </p:nvPicPr>
        <p:blipFill>
          <a:blip r:embed="rId9" cstate="print"/>
          <a:stretch>
            <a:fillRect/>
          </a:stretch>
        </p:blipFill>
        <p:spPr>
          <a:xfrm>
            <a:off x="1600200" y="3305908"/>
            <a:ext cx="5486400" cy="580292"/>
          </a:xfrm>
          <a:prstGeom prst="rect">
            <a:avLst/>
          </a:prstGeom>
        </p:spPr>
      </p:pic>
      <p:pic>
        <p:nvPicPr>
          <p:cNvPr id="20" name="Picture 19" descr="addin_tmp.png"/>
          <p:cNvPicPr>
            <a:picLocks noChangeAspect="1"/>
          </p:cNvPicPr>
          <p:nvPr>
            <p:custDataLst>
              <p:tags r:id="rId2"/>
            </p:custDataLst>
          </p:nvPr>
        </p:nvPicPr>
        <p:blipFill>
          <a:blip r:embed="rId10" cstate="print"/>
          <a:stretch>
            <a:fillRect/>
          </a:stretch>
        </p:blipFill>
        <p:spPr>
          <a:xfrm>
            <a:off x="4612487" y="4267200"/>
            <a:ext cx="1712113" cy="277416"/>
          </a:xfrm>
          <a:prstGeom prst="rect">
            <a:avLst/>
          </a:prstGeom>
        </p:spPr>
      </p:pic>
      <p:grpSp>
        <p:nvGrpSpPr>
          <p:cNvPr id="28" name="Group 27"/>
          <p:cNvGrpSpPr/>
          <p:nvPr/>
        </p:nvGrpSpPr>
        <p:grpSpPr>
          <a:xfrm>
            <a:off x="1676400" y="1828800"/>
            <a:ext cx="7099300" cy="1109663"/>
            <a:chOff x="1676400" y="1828800"/>
            <a:chExt cx="7099300" cy="1109663"/>
          </a:xfrm>
        </p:grpSpPr>
        <p:pic>
          <p:nvPicPr>
            <p:cNvPr id="40964" name="Picture 18" descr="addin_tmp.png"/>
            <p:cNvPicPr>
              <a:picLocks noChangeAspect="1"/>
            </p:cNvPicPr>
            <p:nvPr>
              <p:custDataLst>
                <p:tags r:id="rId6"/>
              </p:custDataLst>
            </p:nvPr>
          </p:nvPicPr>
          <p:blipFill>
            <a:blip r:embed="rId11" cstate="print"/>
            <a:srcRect/>
            <a:stretch>
              <a:fillRect/>
            </a:stretch>
          </p:blipFill>
          <p:spPr bwMode="auto">
            <a:xfrm>
              <a:off x="1676400" y="1828800"/>
              <a:ext cx="5791200" cy="533400"/>
            </a:xfrm>
            <a:prstGeom prst="rect">
              <a:avLst/>
            </a:prstGeom>
            <a:noFill/>
            <a:ln w="9525">
              <a:noFill/>
              <a:miter lim="800000"/>
              <a:headEnd/>
              <a:tailEnd/>
            </a:ln>
          </p:spPr>
        </p:pic>
        <p:grpSp>
          <p:nvGrpSpPr>
            <p:cNvPr id="21" name="Group 20"/>
            <p:cNvGrpSpPr/>
            <p:nvPr/>
          </p:nvGrpSpPr>
          <p:grpSpPr>
            <a:xfrm>
              <a:off x="6324600" y="2057400"/>
              <a:ext cx="2451100" cy="881063"/>
              <a:chOff x="6565900" y="1905000"/>
              <a:chExt cx="2451100" cy="881063"/>
            </a:xfrm>
          </p:grpSpPr>
          <p:sp>
            <p:nvSpPr>
              <p:cNvPr id="22" name="Text Box 52"/>
              <p:cNvSpPr txBox="1">
                <a:spLocks noChangeArrowheads="1"/>
              </p:cNvSpPr>
              <p:nvPr/>
            </p:nvSpPr>
            <p:spPr bwMode="auto">
              <a:xfrm>
                <a:off x="6565900" y="1905000"/>
                <a:ext cx="966788" cy="336550"/>
              </a:xfrm>
              <a:prstGeom prst="rect">
                <a:avLst/>
              </a:prstGeom>
              <a:noFill/>
              <a:ln w="9525">
                <a:noFill/>
                <a:miter lim="800000"/>
                <a:headEnd/>
                <a:tailEnd/>
              </a:ln>
            </p:spPr>
            <p:txBody>
              <a:bodyPr>
                <a:spAutoFit/>
              </a:bodyPr>
              <a:lstStyle/>
              <a:p>
                <a:pPr>
                  <a:spcBef>
                    <a:spcPct val="20000"/>
                  </a:spcBef>
                  <a:buClr>
                    <a:srgbClr val="0000CC"/>
                  </a:buClr>
                  <a:buFont typeface="Wingdings" pitchFamily="2" charset="2"/>
                  <a:buNone/>
                </a:pPr>
                <a:endParaRPr lang="en-US" sz="1600">
                  <a:latin typeface="Arial" charset="0"/>
                  <a:ea typeface="SimSun" pitchFamily="2" charset="-122"/>
                </a:endParaRPr>
              </a:p>
            </p:txBody>
          </p:sp>
          <p:sp>
            <p:nvSpPr>
              <p:cNvPr id="23" name="TextBox 55"/>
              <p:cNvSpPr txBox="1">
                <a:spLocks noChangeArrowheads="1"/>
              </p:cNvSpPr>
              <p:nvPr/>
            </p:nvSpPr>
            <p:spPr bwMode="auto">
              <a:xfrm>
                <a:off x="7312025" y="2206625"/>
                <a:ext cx="540533" cy="338554"/>
              </a:xfrm>
              <a:prstGeom prst="rect">
                <a:avLst/>
              </a:prstGeom>
              <a:noFill/>
              <a:ln w="9525">
                <a:noFill/>
                <a:miter lim="800000"/>
                <a:headEnd/>
                <a:tailEnd/>
              </a:ln>
            </p:spPr>
            <p:txBody>
              <a:bodyPr wrap="none">
                <a:spAutoFit/>
              </a:bodyPr>
              <a:lstStyle/>
              <a:p>
                <a:r>
                  <a:rPr lang="en-US" sz="1600" i="1" dirty="0" err="1">
                    <a:latin typeface="Arial" charset="0"/>
                  </a:rPr>
                  <a:t>P</a:t>
                </a:r>
                <a:r>
                  <a:rPr lang="en-US" sz="1600" dirty="0" err="1" smtClean="0">
                    <a:latin typeface="Arial" charset="0"/>
                  </a:rPr>
                  <a:t>x</a:t>
                </a:r>
                <a:r>
                  <a:rPr lang="el-GR" sz="1600" i="1" dirty="0">
                    <a:latin typeface="Arial" charset="0"/>
                  </a:rPr>
                  <a:t>ρ</a:t>
                </a:r>
                <a:endParaRPr lang="en-US" sz="1600" i="1" dirty="0">
                  <a:latin typeface="Arial" charset="0"/>
                </a:endParaRPr>
              </a:p>
            </p:txBody>
          </p:sp>
          <p:sp>
            <p:nvSpPr>
              <p:cNvPr id="24" name="Right Brace 58"/>
              <p:cNvSpPr>
                <a:spLocks/>
              </p:cNvSpPr>
              <p:nvPr/>
            </p:nvSpPr>
            <p:spPr bwMode="auto">
              <a:xfrm rot="5400000">
                <a:off x="7660481" y="2377282"/>
                <a:ext cx="46037" cy="228600"/>
              </a:xfrm>
              <a:prstGeom prst="rightBrace">
                <a:avLst>
                  <a:gd name="adj1" fmla="val 8276"/>
                  <a:gd name="adj2" fmla="val 50000"/>
                </a:avLst>
              </a:prstGeom>
              <a:noFill/>
              <a:ln w="19050" algn="ctr">
                <a:solidFill>
                  <a:srgbClr val="FF0000"/>
                </a:solidFill>
                <a:round/>
                <a:headEnd/>
                <a:tailEnd/>
              </a:ln>
            </p:spPr>
            <p:txBody>
              <a:bodyPr rot="10800000" vert="eaVert"/>
              <a:lstStyle/>
              <a:p>
                <a:pPr algn="ctr"/>
                <a:endParaRPr lang="en-US">
                  <a:latin typeface="Arial" charset="0"/>
                </a:endParaRPr>
              </a:p>
            </p:txBody>
          </p:sp>
          <p:sp>
            <p:nvSpPr>
              <p:cNvPr id="25" name="TextBox 64"/>
              <p:cNvSpPr txBox="1">
                <a:spLocks noChangeArrowheads="1"/>
              </p:cNvSpPr>
              <p:nvPr/>
            </p:nvSpPr>
            <p:spPr bwMode="auto">
              <a:xfrm>
                <a:off x="7629525" y="2419350"/>
                <a:ext cx="1387475" cy="366713"/>
              </a:xfrm>
              <a:prstGeom prst="rect">
                <a:avLst/>
              </a:prstGeom>
              <a:noFill/>
              <a:ln w="9525">
                <a:noFill/>
                <a:miter lim="800000"/>
                <a:headEnd/>
                <a:tailEnd/>
              </a:ln>
            </p:spPr>
            <p:txBody>
              <a:bodyPr>
                <a:spAutoFit/>
              </a:bodyPr>
              <a:lstStyle/>
              <a:p>
                <a:r>
                  <a:rPr lang="en-US" i="1" dirty="0">
                    <a:latin typeface="Arial" charset="0"/>
                  </a:rPr>
                  <a:t>≥</a:t>
                </a:r>
                <a:r>
                  <a:rPr lang="en-US" dirty="0">
                    <a:latin typeface="Arial" charset="0"/>
                  </a:rPr>
                  <a:t>rank[</a:t>
                </a:r>
                <a:r>
                  <a:rPr lang="en-US" b="1" i="1" dirty="0">
                    <a:latin typeface="Arial" charset="0"/>
                  </a:rPr>
                  <a:t>X</a:t>
                </a:r>
                <a:r>
                  <a:rPr lang="en-US" dirty="0">
                    <a:latin typeface="Arial" charset="0"/>
                  </a:rPr>
                  <a:t>]</a:t>
                </a:r>
              </a:p>
            </p:txBody>
          </p:sp>
        </p:grpSp>
        <p:sp>
          <p:nvSpPr>
            <p:cNvPr id="26" name="Text Box 52"/>
            <p:cNvSpPr txBox="1">
              <a:spLocks noChangeArrowheads="1"/>
            </p:cNvSpPr>
            <p:nvPr/>
          </p:nvSpPr>
          <p:spPr bwMode="auto">
            <a:xfrm>
              <a:off x="6565900" y="1905000"/>
              <a:ext cx="966788" cy="336550"/>
            </a:xfrm>
            <a:prstGeom prst="rect">
              <a:avLst/>
            </a:prstGeom>
            <a:noFill/>
            <a:ln w="9525">
              <a:noFill/>
              <a:miter lim="800000"/>
              <a:headEnd/>
              <a:tailEnd/>
            </a:ln>
          </p:spPr>
          <p:txBody>
            <a:bodyPr>
              <a:spAutoFit/>
            </a:bodyPr>
            <a:lstStyle/>
            <a:p>
              <a:pPr>
                <a:spcBef>
                  <a:spcPct val="20000"/>
                </a:spcBef>
                <a:buClr>
                  <a:srgbClr val="0000CC"/>
                </a:buClr>
                <a:buFont typeface="Wingdings" pitchFamily="2" charset="2"/>
                <a:buNone/>
              </a:pPr>
              <a:endParaRPr lang="en-US" sz="1600">
                <a:latin typeface="Arial" charset="0"/>
                <a:ea typeface="SimSun" pitchFamily="2" charset="-122"/>
              </a:endParaRPr>
            </a:p>
          </p:txBody>
        </p:sp>
      </p:grpSp>
      <p:sp>
        <p:nvSpPr>
          <p:cNvPr id="27" name="Line Callout 1 (Accent Bar) 54"/>
          <p:cNvSpPr>
            <a:spLocks/>
          </p:cNvSpPr>
          <p:nvPr/>
        </p:nvSpPr>
        <p:spPr bwMode="auto">
          <a:xfrm rot="-5603022">
            <a:off x="6592551" y="1529557"/>
            <a:ext cx="1065213" cy="165100"/>
          </a:xfrm>
          <a:prstGeom prst="accentCallout1">
            <a:avLst>
              <a:gd name="adj1" fmla="val 18750"/>
              <a:gd name="adj2" fmla="val -8333"/>
              <a:gd name="adj3" fmla="val 122847"/>
              <a:gd name="adj4" fmla="val -23458"/>
            </a:avLst>
          </a:prstGeom>
          <a:noFill/>
          <a:ln w="25400" algn="ctr">
            <a:solidFill>
              <a:srgbClr val="FF0000"/>
            </a:solidFill>
            <a:round/>
            <a:headEnd/>
            <a:tailEnd/>
          </a:ln>
        </p:spPr>
        <p:txBody>
          <a:bodyPr vert="eaVert"/>
          <a:lstStyle/>
          <a:p>
            <a:pPr algn="ctr"/>
            <a:endParaRPr lang="en-US">
              <a:latin typeface="Arial" charset="0"/>
            </a:endParaRPr>
          </a:p>
        </p:txBody>
      </p:sp>
      <p:grpSp>
        <p:nvGrpSpPr>
          <p:cNvPr id="42" name="Group 41"/>
          <p:cNvGrpSpPr/>
          <p:nvPr/>
        </p:nvGrpSpPr>
        <p:grpSpPr>
          <a:xfrm>
            <a:off x="304800" y="4876800"/>
            <a:ext cx="8610600" cy="1143000"/>
            <a:chOff x="304800" y="4876800"/>
            <a:chExt cx="8610600" cy="1143000"/>
          </a:xfrm>
        </p:grpSpPr>
        <p:sp>
          <p:nvSpPr>
            <p:cNvPr id="32" name="Rectangle 31"/>
            <p:cNvSpPr/>
            <p:nvPr/>
          </p:nvSpPr>
          <p:spPr bwMode="auto">
            <a:xfrm>
              <a:off x="335280" y="4876800"/>
              <a:ext cx="8458200" cy="1066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ap="flat" cmpd="sng" algn="ctr">
              <a:noFill/>
              <a:prstDash val="solid"/>
              <a:round/>
              <a:headEnd type="none" w="med" len="med"/>
              <a:tailEnd type="none" w="med" len="med"/>
            </a:ln>
            <a:effectLst>
              <a:outerShdw blurRad="50800" dist="50800" dir="5400000" algn="ctr" rotWithShape="0">
                <a:schemeClr val="bg1"/>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0969" name="Rectangle 26"/>
            <p:cNvSpPr>
              <a:spLocks noChangeArrowheads="1"/>
            </p:cNvSpPr>
            <p:nvPr/>
          </p:nvSpPr>
          <p:spPr bwMode="auto">
            <a:xfrm>
              <a:off x="304800" y="5029200"/>
              <a:ext cx="8610600" cy="9906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dirty="0">
                  <a:solidFill>
                    <a:srgbClr val="FF0000"/>
                  </a:solidFill>
                  <a:latin typeface="Arial" charset="0"/>
                  <a:ea typeface="宋体" charset="-122"/>
                  <a:cs typeface="Arial" charset="0"/>
                </a:rPr>
                <a:t> </a:t>
              </a:r>
              <a:r>
                <a:rPr lang="en-US" altLang="zh-CN" sz="2000" b="1" dirty="0">
                  <a:latin typeface="Arial" charset="0"/>
                  <a:ea typeface="宋体" charset="-122"/>
                  <a:cs typeface="Arial" charset="0"/>
                </a:rPr>
                <a:t>Proposition 1.</a:t>
              </a:r>
              <a:r>
                <a:rPr lang="en-US" altLang="zh-CN" sz="2000" dirty="0">
                  <a:solidFill>
                    <a:srgbClr val="FF0000"/>
                  </a:solidFill>
                  <a:latin typeface="Arial" charset="0"/>
                  <a:ea typeface="宋体" charset="-122"/>
                  <a:cs typeface="Arial" charset="0"/>
                </a:rPr>
                <a:t> </a:t>
              </a:r>
              <a:r>
                <a:rPr lang="en-US" altLang="zh-CN" sz="2000" dirty="0" smtClean="0">
                  <a:latin typeface="Arial" charset="0"/>
                  <a:ea typeface="宋体" charset="-122"/>
                  <a:cs typeface="Arial" charset="0"/>
                </a:rPr>
                <a:t>If             </a:t>
              </a:r>
              <a:r>
                <a:rPr lang="en-US" altLang="zh-CN" sz="2000" dirty="0">
                  <a:latin typeface="Arial" charset="0"/>
                  <a:ea typeface="宋体" charset="-122"/>
                  <a:cs typeface="Arial" charset="0"/>
                </a:rPr>
                <a:t>stationary pt. of </a:t>
              </a:r>
              <a:r>
                <a:rPr lang="en-US" altLang="zh-CN" sz="2000" dirty="0">
                  <a:solidFill>
                    <a:srgbClr val="0000CC"/>
                  </a:solidFill>
                  <a:latin typeface="Arial" charset="0"/>
                  <a:ea typeface="宋体" charset="-122"/>
                  <a:cs typeface="Arial" charset="0"/>
                </a:rPr>
                <a:t>(P2)</a:t>
              </a:r>
              <a:r>
                <a:rPr lang="en-US" altLang="zh-CN" sz="2000" dirty="0">
                  <a:latin typeface="Arial" charset="0"/>
                  <a:ea typeface="宋体" charset="-122"/>
                  <a:cs typeface="Arial" charset="0"/>
                </a:rPr>
                <a:t> </a:t>
              </a:r>
              <a:r>
                <a:rPr lang="en-US" altLang="zh-CN" sz="2000" dirty="0" smtClean="0">
                  <a:latin typeface="Arial" charset="0"/>
                  <a:ea typeface="宋体" charset="-122"/>
                  <a:cs typeface="Arial" charset="0"/>
                </a:rPr>
                <a:t>and                                     </a:t>
              </a:r>
              <a:r>
                <a:rPr lang="en-US" altLang="zh-CN" sz="2000" dirty="0">
                  <a:latin typeface="Arial" charset="0"/>
                  <a:ea typeface="宋体" charset="-122"/>
                  <a:cs typeface="Arial" charset="0"/>
                </a:rPr>
                <a:t>, </a:t>
              </a:r>
            </a:p>
            <a:p>
              <a:pPr marL="342900" indent="-342900">
                <a:spcBef>
                  <a:spcPct val="20000"/>
                </a:spcBef>
                <a:buClr>
                  <a:srgbClr val="0000CC"/>
                </a:buClr>
              </a:pPr>
              <a:r>
                <a:rPr lang="en-US" altLang="zh-CN" sz="2000" dirty="0">
                  <a:latin typeface="Arial" charset="0"/>
                  <a:ea typeface="宋体" charset="-122"/>
                  <a:cs typeface="Arial" charset="0"/>
                </a:rPr>
                <a:t>                          </a:t>
              </a:r>
              <a:r>
                <a:rPr lang="en-US" altLang="zh-CN" sz="2000" dirty="0" smtClean="0">
                  <a:latin typeface="Arial" charset="0"/>
                  <a:ea typeface="宋体" charset="-122"/>
                  <a:cs typeface="Arial" charset="0"/>
                </a:rPr>
                <a:t>then                   </a:t>
              </a:r>
              <a:r>
                <a:rPr lang="en-US" altLang="zh-CN" sz="2000" dirty="0">
                  <a:latin typeface="Arial" charset="0"/>
                  <a:ea typeface="宋体" charset="-122"/>
                  <a:cs typeface="Arial" charset="0"/>
                </a:rPr>
                <a:t>is a </a:t>
              </a:r>
              <a:r>
                <a:rPr lang="en-US" altLang="zh-CN" sz="2000" i="1" dirty="0">
                  <a:latin typeface="Arial" charset="0"/>
                  <a:ea typeface="宋体" charset="-122"/>
                  <a:cs typeface="Arial" charset="0"/>
                </a:rPr>
                <a:t>global optimum</a:t>
              </a:r>
              <a:r>
                <a:rPr lang="en-US" altLang="zh-CN" sz="2000" dirty="0">
                  <a:latin typeface="Arial" charset="0"/>
                  <a:ea typeface="宋体" charset="-122"/>
                  <a:cs typeface="Arial" charset="0"/>
                </a:rPr>
                <a:t> of </a:t>
              </a:r>
              <a:r>
                <a:rPr lang="en-US" altLang="zh-CN" sz="2000" dirty="0">
                  <a:solidFill>
                    <a:srgbClr val="0000CC"/>
                  </a:solidFill>
                  <a:latin typeface="Arial" charset="0"/>
                  <a:ea typeface="宋体" charset="-122"/>
                  <a:cs typeface="Arial" charset="0"/>
                </a:rPr>
                <a:t>(P1)</a:t>
              </a:r>
              <a:r>
                <a:rPr lang="en-US" altLang="zh-CN" sz="2000" dirty="0">
                  <a:latin typeface="Arial" charset="0"/>
                  <a:ea typeface="宋体" charset="-122"/>
                  <a:cs typeface="Arial" charset="0"/>
                </a:rPr>
                <a:t>. </a:t>
              </a:r>
              <a:r>
                <a:rPr lang="en-US" altLang="zh-CN" sz="2000" dirty="0">
                  <a:solidFill>
                    <a:srgbClr val="0000CC"/>
                  </a:solidFill>
                  <a:latin typeface="Arial" charset="0"/>
                  <a:ea typeface="宋体" charset="-122"/>
                  <a:cs typeface="Arial" charset="0"/>
                </a:rPr>
                <a:t> </a:t>
              </a:r>
              <a:endParaRPr lang="en-US" sz="2000" dirty="0">
                <a:latin typeface="Arial" charset="0"/>
                <a:ea typeface="宋体" charset="-122"/>
                <a:cs typeface="Arial" charset="0"/>
              </a:endParaRPr>
            </a:p>
          </p:txBody>
        </p:sp>
        <p:pic>
          <p:nvPicPr>
            <p:cNvPr id="39" name="Picture 38" descr="addin_tmp.png"/>
            <p:cNvPicPr>
              <a:picLocks noChangeAspect="1"/>
            </p:cNvPicPr>
            <p:nvPr>
              <p:custDataLst>
                <p:tags r:id="rId3"/>
              </p:custDataLst>
            </p:nvPr>
          </p:nvPicPr>
          <p:blipFill>
            <a:blip r:embed="rId12" cstate="print"/>
            <a:stretch>
              <a:fillRect/>
            </a:stretch>
          </p:blipFill>
          <p:spPr>
            <a:xfrm>
              <a:off x="6080759" y="5076371"/>
              <a:ext cx="2545081" cy="277986"/>
            </a:xfrm>
            <a:prstGeom prst="rect">
              <a:avLst/>
            </a:prstGeom>
          </p:spPr>
        </p:pic>
        <p:pic>
          <p:nvPicPr>
            <p:cNvPr id="38" name="Picture 37" descr="addin_tmp.png"/>
            <p:cNvPicPr>
              <a:picLocks noChangeAspect="1"/>
            </p:cNvPicPr>
            <p:nvPr>
              <p:custDataLst>
                <p:tags r:id="rId4"/>
              </p:custDataLst>
            </p:nvPr>
          </p:nvPicPr>
          <p:blipFill>
            <a:blip r:embed="rId13" cstate="print"/>
            <a:stretch>
              <a:fillRect/>
            </a:stretch>
          </p:blipFill>
          <p:spPr>
            <a:xfrm>
              <a:off x="2423158" y="5109852"/>
              <a:ext cx="807721" cy="250496"/>
            </a:xfrm>
            <a:prstGeom prst="rect">
              <a:avLst/>
            </a:prstGeom>
          </p:spPr>
        </p:pic>
        <p:pic>
          <p:nvPicPr>
            <p:cNvPr id="40" name="Picture 39" descr="addin_tmp.png"/>
            <p:cNvPicPr>
              <a:picLocks noChangeAspect="1"/>
            </p:cNvPicPr>
            <p:nvPr>
              <p:custDataLst>
                <p:tags r:id="rId5"/>
              </p:custDataLst>
            </p:nvPr>
          </p:nvPicPr>
          <p:blipFill>
            <a:blip r:embed="rId14" cstate="print"/>
            <a:stretch>
              <a:fillRect/>
            </a:stretch>
          </p:blipFill>
          <p:spPr>
            <a:xfrm>
              <a:off x="2758438" y="5462847"/>
              <a:ext cx="1203961" cy="292806"/>
            </a:xfrm>
            <a:prstGeom prst="rect">
              <a:avLst/>
            </a:prstGeom>
          </p:spPr>
        </p:pic>
      </p:grpSp>
      <p:sp>
        <p:nvSpPr>
          <p:cNvPr id="36" name="Rounded Rectangle 35"/>
          <p:cNvSpPr/>
          <p:nvPr/>
        </p:nvSpPr>
        <p:spPr bwMode="auto">
          <a:xfrm>
            <a:off x="1295400" y="3200400"/>
            <a:ext cx="5943600" cy="8382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2"/>
          </p:nvPr>
        </p:nvSpPr>
        <p:spPr>
          <a:noFill/>
        </p:spPr>
        <p:txBody>
          <a:bodyPr/>
          <a:lstStyle/>
          <a:p>
            <a:fld id="{FB730FF8-000D-4B1B-9152-7CBC8616ED58}" type="slidenum">
              <a:rPr lang="en-US" altLang="en-US" smtClean="0">
                <a:latin typeface="Arial" charset="0"/>
                <a:cs typeface="Arial" charset="0"/>
              </a:rPr>
              <a:pPr/>
              <a:t>8</a:t>
            </a:fld>
            <a:endParaRPr lang="en-US" altLang="en-US" smtClean="0">
              <a:latin typeface="Arial" charset="0"/>
              <a:cs typeface="Arial" charset="0"/>
            </a:endParaRPr>
          </a:p>
        </p:txBody>
      </p:sp>
      <p:sp>
        <p:nvSpPr>
          <p:cNvPr id="4301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38AC606-E87F-4A2B-B5BD-C2783803BF61}" type="slidenum">
              <a:rPr lang="en-US" altLang="en-US" sz="1200">
                <a:latin typeface="Arial" charset="0"/>
                <a:cs typeface="Arial" charset="0"/>
              </a:rPr>
              <a:pPr algn="r"/>
              <a:t>8</a:t>
            </a:fld>
            <a:endParaRPr lang="en-US" altLang="en-US" sz="1200">
              <a:latin typeface="Arial" charset="0"/>
              <a:cs typeface="Arial" charset="0"/>
            </a:endParaRPr>
          </a:p>
        </p:txBody>
      </p:sp>
      <p:sp>
        <p:nvSpPr>
          <p:cNvPr id="43011"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cs typeface="Arial" charset="0"/>
              </a:rPr>
              <a:t>Online estimator</a:t>
            </a:r>
          </a:p>
        </p:txBody>
      </p:sp>
      <p:sp>
        <p:nvSpPr>
          <p:cNvPr id="43036" name="Rectangle 26"/>
          <p:cNvSpPr>
            <a:spLocks noChangeArrowheads="1"/>
          </p:cNvSpPr>
          <p:nvPr/>
        </p:nvSpPr>
        <p:spPr bwMode="auto">
          <a:xfrm>
            <a:off x="8229600" y="2057400"/>
            <a:ext cx="6858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dirty="0">
                <a:solidFill>
                  <a:srgbClr val="0000CC"/>
                </a:solidFill>
                <a:latin typeface="Arial" charset="0"/>
                <a:ea typeface="宋体" charset="-122"/>
                <a:cs typeface="Arial" charset="0"/>
              </a:rPr>
              <a:t>(P3)</a:t>
            </a:r>
            <a:endParaRPr lang="en-US" sz="2000" dirty="0">
              <a:solidFill>
                <a:srgbClr val="0000CC"/>
              </a:solidFill>
              <a:latin typeface="Arial" charset="0"/>
              <a:ea typeface="宋体" charset="-122"/>
              <a:cs typeface="Arial" charset="0"/>
            </a:endParaRPr>
          </a:p>
        </p:txBody>
      </p:sp>
      <p:sp>
        <p:nvSpPr>
          <p:cNvPr id="43014" name="Rectangle 26"/>
          <p:cNvSpPr>
            <a:spLocks noChangeArrowheads="1"/>
          </p:cNvSpPr>
          <p:nvPr/>
        </p:nvSpPr>
        <p:spPr bwMode="auto">
          <a:xfrm>
            <a:off x="304800" y="3352800"/>
            <a:ext cx="8763000" cy="11430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Alternating minimization (at time </a:t>
            </a:r>
            <a:r>
              <a:rPr lang="en-US" altLang="zh-CN" sz="2000" i="1" dirty="0" smtClean="0">
                <a:latin typeface="Arial" charset="0"/>
                <a:ea typeface="宋体" charset="-122"/>
                <a:cs typeface="Arial" charset="0"/>
              </a:rPr>
              <a:t>t</a:t>
            </a:r>
            <a:r>
              <a:rPr lang="en-US" altLang="zh-CN" sz="2000" dirty="0" smtClean="0">
                <a:latin typeface="Arial" charset="0"/>
                <a:ea typeface="宋体" charset="-122"/>
                <a:cs typeface="Arial" charset="0"/>
              </a:rPr>
              <a:t>)</a:t>
            </a:r>
            <a:endParaRPr lang="en-US" altLang="zh-CN" sz="2000" dirty="0">
              <a:latin typeface="Arial" charset="0"/>
              <a:ea typeface="宋体" charset="-122"/>
              <a:cs typeface="Arial" charset="0"/>
            </a:endParaRPr>
          </a:p>
          <a:p>
            <a:pPr marL="742950" lvl="1" indent="-285750">
              <a:spcBef>
                <a:spcPct val="20000"/>
              </a:spcBef>
              <a:buClr>
                <a:srgbClr val="0000CC"/>
              </a:buClr>
              <a:buFont typeface="Wingdings" pitchFamily="2" charset="2"/>
              <a:buChar char="Ø"/>
            </a:pPr>
            <a:r>
              <a:rPr lang="en-US" b="1" dirty="0" smtClean="0">
                <a:latin typeface="Arial" charset="0"/>
                <a:ea typeface="宋体" charset="-122"/>
                <a:cs typeface="Arial" charset="0"/>
              </a:rPr>
              <a:t>Step1</a:t>
            </a:r>
            <a:r>
              <a:rPr lang="en-US" dirty="0" smtClean="0">
                <a:latin typeface="Arial" charset="0"/>
                <a:ea typeface="宋体" charset="-122"/>
                <a:cs typeface="Arial" charset="0"/>
              </a:rPr>
              <a:t>: </a:t>
            </a:r>
            <a:r>
              <a:rPr lang="en-US" dirty="0" smtClean="0">
                <a:latin typeface="Arial" charset="0"/>
                <a:ea typeface="宋体" charset="-122"/>
              </a:rPr>
              <a:t>Projection </a:t>
            </a:r>
            <a:r>
              <a:rPr lang="en-US" dirty="0" smtClean="0">
                <a:latin typeface="Arial" charset="0"/>
                <a:ea typeface="宋体" charset="-122"/>
              </a:rPr>
              <a:t>coefficient</a:t>
            </a:r>
            <a:r>
              <a:rPr lang="en-US" dirty="0" smtClean="0">
                <a:latin typeface="Arial" charset="0"/>
                <a:ea typeface="宋体" charset="-122"/>
                <a:cs typeface="Arial" charset="0"/>
              </a:rPr>
              <a:t> updates</a:t>
            </a:r>
            <a:endParaRPr lang="en-US" dirty="0" smtClean="0">
              <a:latin typeface="Arial" charset="0"/>
              <a:ea typeface="宋体" charset="-122"/>
              <a:cs typeface="Arial" charset="0"/>
            </a:endParaRPr>
          </a:p>
          <a:p>
            <a:pPr marL="742950" lvl="1" indent="-285750">
              <a:spcBef>
                <a:spcPct val="20000"/>
              </a:spcBef>
              <a:buClr>
                <a:srgbClr val="0000CC"/>
              </a:buClr>
              <a:buFont typeface="Wingdings" pitchFamily="2" charset="2"/>
              <a:buChar char="n"/>
            </a:pPr>
            <a:endParaRPr lang="en-US" dirty="0" smtClean="0">
              <a:latin typeface="Arial" charset="0"/>
              <a:ea typeface="宋体" charset="-122"/>
              <a:cs typeface="Arial" charset="0"/>
            </a:endParaRPr>
          </a:p>
          <a:p>
            <a:pPr marL="742950" lvl="1" indent="-285750">
              <a:spcBef>
                <a:spcPct val="20000"/>
              </a:spcBef>
              <a:buClr>
                <a:srgbClr val="0000CC"/>
              </a:buClr>
            </a:pPr>
            <a:endParaRPr lang="en-US" dirty="0" smtClean="0">
              <a:latin typeface="Arial" charset="0"/>
              <a:ea typeface="宋体" charset="-122"/>
            </a:endParaRPr>
          </a:p>
          <a:p>
            <a:pPr marL="742950" lvl="1" indent="-285750">
              <a:spcBef>
                <a:spcPct val="20000"/>
              </a:spcBef>
              <a:buClr>
                <a:srgbClr val="0000CC"/>
              </a:buClr>
            </a:pPr>
            <a:endParaRPr lang="en-US" dirty="0">
              <a:latin typeface="Arial" charset="0"/>
              <a:ea typeface="宋体" charset="-122"/>
            </a:endParaRPr>
          </a:p>
          <a:p>
            <a:pPr marL="742950" lvl="1" indent="-285750">
              <a:spcBef>
                <a:spcPct val="20000"/>
              </a:spcBef>
              <a:buClr>
                <a:srgbClr val="0000CC"/>
              </a:buClr>
              <a:buFont typeface="Wingdings" pitchFamily="2" charset="2"/>
              <a:buChar char="Ø"/>
            </a:pPr>
            <a:r>
              <a:rPr lang="en-US" b="1" dirty="0" smtClean="0">
                <a:latin typeface="Arial" charset="0"/>
                <a:ea typeface="宋体" charset="-122"/>
              </a:rPr>
              <a:t>Step2</a:t>
            </a:r>
            <a:r>
              <a:rPr lang="en-US" dirty="0" smtClean="0">
                <a:latin typeface="Arial" charset="0"/>
                <a:ea typeface="宋体" charset="-122"/>
              </a:rPr>
              <a:t>: </a:t>
            </a:r>
            <a:r>
              <a:rPr lang="en-US" dirty="0" smtClean="0">
                <a:latin typeface="Arial" charset="0"/>
                <a:ea typeface="宋体" charset="-122"/>
              </a:rPr>
              <a:t>Subspace update</a:t>
            </a:r>
            <a:endParaRPr lang="en-US" dirty="0">
              <a:latin typeface="Arial" charset="0"/>
              <a:ea typeface="宋体" charset="-122"/>
            </a:endParaRPr>
          </a:p>
        </p:txBody>
      </p:sp>
      <p:sp>
        <p:nvSpPr>
          <p:cNvPr id="40" name="Rectangle 26"/>
          <p:cNvSpPr>
            <a:spLocks noChangeArrowheads="1"/>
          </p:cNvSpPr>
          <p:nvPr/>
        </p:nvSpPr>
        <p:spPr bwMode="auto">
          <a:xfrm>
            <a:off x="304800" y="1143000"/>
            <a:ext cx="8001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Regularized exponentially-weighted LS estimator (0 &lt; </a:t>
            </a:r>
            <a:r>
              <a:rPr lang="el-GR" altLang="zh-CN" sz="2000" dirty="0" smtClean="0">
                <a:latin typeface="Times New Roman"/>
                <a:ea typeface="宋体" charset="-122"/>
                <a:cs typeface="Times New Roman"/>
              </a:rPr>
              <a:t>β</a:t>
            </a:r>
            <a:r>
              <a:rPr lang="en-US" altLang="zh-CN" sz="2000" dirty="0" smtClean="0">
                <a:latin typeface="Times New Roman"/>
                <a:ea typeface="宋体" charset="-122"/>
                <a:cs typeface="Times New Roman"/>
              </a:rPr>
              <a:t> ≤ 1 </a:t>
            </a:r>
            <a:r>
              <a:rPr lang="en-US" altLang="zh-CN" sz="2000" dirty="0" smtClean="0">
                <a:latin typeface="Arial" charset="0"/>
                <a:ea typeface="宋体" charset="-122"/>
                <a:cs typeface="Arial" charset="0"/>
              </a:rPr>
              <a:t>)</a:t>
            </a:r>
            <a:endParaRPr lang="en-US" sz="2000" dirty="0">
              <a:solidFill>
                <a:srgbClr val="0000CC"/>
              </a:solidFill>
              <a:latin typeface="Arial" charset="0"/>
              <a:ea typeface="宋体" charset="-122"/>
              <a:cs typeface="Arial" charset="0"/>
            </a:endParaRPr>
          </a:p>
        </p:txBody>
      </p:sp>
      <p:pic>
        <p:nvPicPr>
          <p:cNvPr id="14" name="Picture 13" descr="addin_tmp.png"/>
          <p:cNvPicPr>
            <a:picLocks noChangeAspect="1"/>
          </p:cNvPicPr>
          <p:nvPr>
            <p:custDataLst>
              <p:tags r:id="rId1"/>
            </p:custDataLst>
          </p:nvPr>
        </p:nvPicPr>
        <p:blipFill>
          <a:blip r:embed="rId8" cstate="print"/>
          <a:stretch>
            <a:fillRect/>
          </a:stretch>
        </p:blipFill>
        <p:spPr>
          <a:xfrm>
            <a:off x="1021080" y="1844038"/>
            <a:ext cx="6801862" cy="762001"/>
          </a:xfrm>
          <a:prstGeom prst="rect">
            <a:avLst/>
          </a:prstGeom>
        </p:spPr>
      </p:pic>
      <p:sp>
        <p:nvSpPr>
          <p:cNvPr id="43" name="Rounded Rectangle 42"/>
          <p:cNvSpPr/>
          <p:nvPr/>
        </p:nvSpPr>
        <p:spPr bwMode="auto">
          <a:xfrm>
            <a:off x="838200" y="1676400"/>
            <a:ext cx="7239000" cy="14478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24" name="Picture 23" descr="addin_tmp.png"/>
          <p:cNvPicPr>
            <a:picLocks noChangeAspect="1"/>
          </p:cNvPicPr>
          <p:nvPr>
            <p:custDataLst>
              <p:tags r:id="rId2"/>
            </p:custDataLst>
          </p:nvPr>
        </p:nvPicPr>
        <p:blipFill>
          <a:blip r:embed="rId9" cstate="print"/>
          <a:stretch>
            <a:fillRect/>
          </a:stretch>
        </p:blipFill>
        <p:spPr>
          <a:xfrm>
            <a:off x="1905000" y="5468011"/>
            <a:ext cx="5486400" cy="643656"/>
          </a:xfrm>
          <a:prstGeom prst="rect">
            <a:avLst/>
          </a:prstGeom>
        </p:spPr>
      </p:pic>
      <p:pic>
        <p:nvPicPr>
          <p:cNvPr id="17" name="Picture 16" descr="addin_tmp.png"/>
          <p:cNvPicPr>
            <a:picLocks noChangeAspect="1"/>
          </p:cNvPicPr>
          <p:nvPr>
            <p:custDataLst>
              <p:tags r:id="rId3"/>
            </p:custDataLst>
          </p:nvPr>
        </p:nvPicPr>
        <p:blipFill>
          <a:blip r:embed="rId10" cstate="print"/>
          <a:stretch>
            <a:fillRect/>
          </a:stretch>
        </p:blipFill>
        <p:spPr>
          <a:xfrm>
            <a:off x="1904999" y="4146633"/>
            <a:ext cx="5412955" cy="577767"/>
          </a:xfrm>
          <a:prstGeom prst="rect">
            <a:avLst/>
          </a:prstGeom>
        </p:spPr>
      </p:pic>
      <p:sp>
        <p:nvSpPr>
          <p:cNvPr id="51" name="TextBox 50"/>
          <p:cNvSpPr txBox="1"/>
          <p:nvPr/>
        </p:nvSpPr>
        <p:spPr bwMode="auto">
          <a:xfrm>
            <a:off x="4876800" y="2743200"/>
            <a:ext cx="1481138" cy="369332"/>
          </a:xfrm>
          <a:prstGeom prst="rect">
            <a:avLst/>
          </a:prstGeom>
          <a:noFill/>
        </p:spPr>
        <p:txBody>
          <a:bodyPr wrap="square">
            <a:spAutoFit/>
          </a:bodyPr>
          <a:lstStyle/>
          <a:p>
            <a:pPr>
              <a:defRPr/>
            </a:pPr>
            <a:r>
              <a:rPr lang="en-US" dirty="0" smtClean="0">
                <a:solidFill>
                  <a:srgbClr val="0000CC"/>
                </a:solidFill>
                <a:latin typeface="+mj-lt"/>
              </a:rPr>
              <a:t>:= </a:t>
            </a:r>
            <a:r>
              <a:rPr lang="en-US" i="1" dirty="0" smtClean="0">
                <a:solidFill>
                  <a:srgbClr val="0000CC"/>
                </a:solidFill>
                <a:latin typeface="+mj-lt"/>
              </a:rPr>
              <a:t>C</a:t>
            </a:r>
            <a:r>
              <a:rPr lang="en-US" i="1" baseline="-25000" dirty="0" smtClean="0">
                <a:solidFill>
                  <a:srgbClr val="0000CC"/>
                </a:solidFill>
                <a:latin typeface="+mj-lt"/>
              </a:rPr>
              <a:t>t</a:t>
            </a:r>
            <a:r>
              <a:rPr lang="en-US" dirty="0" smtClean="0">
                <a:solidFill>
                  <a:srgbClr val="0000CC"/>
                </a:solidFill>
                <a:latin typeface="+mj-lt"/>
              </a:rPr>
              <a:t>(</a:t>
            </a:r>
            <a:r>
              <a:rPr lang="en-US" b="1" dirty="0" smtClean="0">
                <a:solidFill>
                  <a:srgbClr val="0000CC"/>
                </a:solidFill>
                <a:latin typeface="+mj-lt"/>
              </a:rPr>
              <a:t>L,Q</a:t>
            </a:r>
            <a:r>
              <a:rPr lang="en-US" dirty="0" smtClean="0">
                <a:solidFill>
                  <a:srgbClr val="0000CC"/>
                </a:solidFill>
                <a:latin typeface="+mj-lt"/>
              </a:rPr>
              <a:t>)</a:t>
            </a:r>
            <a:endParaRPr lang="en-US" dirty="0">
              <a:solidFill>
                <a:srgbClr val="0000CC"/>
              </a:solidFill>
              <a:latin typeface="+mj-lt"/>
            </a:endParaRPr>
          </a:p>
        </p:txBody>
      </p:sp>
      <p:pic>
        <p:nvPicPr>
          <p:cNvPr id="15" name="Picture 14" descr="addin_tmp.png"/>
          <p:cNvPicPr>
            <a:picLocks noChangeAspect="1"/>
          </p:cNvPicPr>
          <p:nvPr>
            <p:custDataLst>
              <p:tags r:id="rId4"/>
            </p:custDataLst>
          </p:nvPr>
        </p:nvPicPr>
        <p:blipFill>
          <a:blip r:embed="rId11" cstate="print"/>
          <a:stretch>
            <a:fillRect/>
          </a:stretch>
        </p:blipFill>
        <p:spPr>
          <a:xfrm>
            <a:off x="6629400" y="3581400"/>
            <a:ext cx="2144617" cy="304800"/>
          </a:xfrm>
          <a:prstGeom prst="rect">
            <a:avLst/>
          </a:prstGeom>
        </p:spPr>
      </p:pic>
      <p:sp>
        <p:nvSpPr>
          <p:cNvPr id="20" name="Right Brace 19"/>
          <p:cNvSpPr/>
          <p:nvPr/>
        </p:nvSpPr>
        <p:spPr bwMode="auto">
          <a:xfrm rot="5400000">
            <a:off x="4724400" y="-381000"/>
            <a:ext cx="228600" cy="6172200"/>
          </a:xfrm>
          <a:prstGeom prst="rightBrace">
            <a:avLst>
              <a:gd name="adj1" fmla="val 8333"/>
              <a:gd name="adj2" fmla="val 50494"/>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CC"/>
              </a:solidFill>
              <a:effectLst/>
              <a:latin typeface="Arial" pitchFamily="34" charset="0"/>
            </a:endParaRPr>
          </a:p>
        </p:txBody>
      </p:sp>
      <p:pic>
        <p:nvPicPr>
          <p:cNvPr id="16" name="Picture 15" descr="addin_tmp.png"/>
          <p:cNvPicPr>
            <a:picLocks noChangeAspect="1"/>
          </p:cNvPicPr>
          <p:nvPr>
            <p:custDataLst>
              <p:tags r:id="rId5"/>
            </p:custDataLst>
          </p:nvPr>
        </p:nvPicPr>
        <p:blipFill>
          <a:blip r:embed="rId12" cstate="print"/>
          <a:stretch>
            <a:fillRect/>
          </a:stretch>
        </p:blipFill>
        <p:spPr>
          <a:xfrm>
            <a:off x="6629400" y="3214847"/>
            <a:ext cx="1828800" cy="250060"/>
          </a:xfrm>
          <a:prstGeom prst="rect">
            <a:avLst/>
          </a:prstGeom>
        </p:spPr>
      </p:pic>
      <p:sp>
        <p:nvSpPr>
          <p:cNvPr id="18" name="Right Brace 17"/>
          <p:cNvSpPr/>
          <p:nvPr/>
        </p:nvSpPr>
        <p:spPr bwMode="auto">
          <a:xfrm rot="5400000">
            <a:off x="5372100" y="2857500"/>
            <a:ext cx="152400" cy="3886200"/>
          </a:xfrm>
          <a:prstGeom prst="rightBrace">
            <a:avLst>
              <a:gd name="adj1" fmla="val 8333"/>
              <a:gd name="adj2" fmla="val 50494"/>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3" name="TextBox 22"/>
          <p:cNvSpPr txBox="1"/>
          <p:nvPr/>
        </p:nvSpPr>
        <p:spPr bwMode="auto">
          <a:xfrm>
            <a:off x="5029200" y="4812268"/>
            <a:ext cx="1828800" cy="369332"/>
          </a:xfrm>
          <a:prstGeom prst="rect">
            <a:avLst/>
          </a:prstGeom>
          <a:noFill/>
        </p:spPr>
        <p:txBody>
          <a:bodyPr wrap="square">
            <a:spAutoFit/>
          </a:bodyPr>
          <a:lstStyle/>
          <a:p>
            <a:pPr>
              <a:defRPr/>
            </a:pPr>
            <a:r>
              <a:rPr lang="en-US" dirty="0" smtClean="0">
                <a:solidFill>
                  <a:srgbClr val="0000CC"/>
                </a:solidFill>
                <a:latin typeface="+mj-lt"/>
              </a:rPr>
              <a:t>:= </a:t>
            </a:r>
            <a:r>
              <a:rPr lang="en-US" i="1" dirty="0" err="1" smtClean="0">
                <a:solidFill>
                  <a:srgbClr val="0000CC"/>
                </a:solidFill>
                <a:latin typeface="+mj-lt"/>
              </a:rPr>
              <a:t>g</a:t>
            </a:r>
            <a:r>
              <a:rPr lang="en-US" i="1" baseline="-25000" dirty="0" err="1" smtClean="0">
                <a:solidFill>
                  <a:srgbClr val="0000CC"/>
                </a:solidFill>
                <a:latin typeface="+mj-lt"/>
              </a:rPr>
              <a:t>t</a:t>
            </a:r>
            <a:r>
              <a:rPr lang="en-US" dirty="0" smtClean="0">
                <a:solidFill>
                  <a:srgbClr val="0000CC"/>
                </a:solidFill>
                <a:latin typeface="+mj-lt"/>
              </a:rPr>
              <a:t>(</a:t>
            </a:r>
            <a:r>
              <a:rPr lang="en-US" b="1" dirty="0" smtClean="0">
                <a:solidFill>
                  <a:srgbClr val="0000CC"/>
                </a:solidFill>
                <a:latin typeface="+mj-lt"/>
              </a:rPr>
              <a:t>L</a:t>
            </a:r>
            <a:r>
              <a:rPr lang="en-US" dirty="0" smtClean="0">
                <a:solidFill>
                  <a:srgbClr val="0000CC"/>
                </a:solidFill>
                <a:latin typeface="+mj-lt"/>
              </a:rPr>
              <a:t>[t-1]</a:t>
            </a:r>
            <a:r>
              <a:rPr lang="en-US" b="1" dirty="0" smtClean="0">
                <a:solidFill>
                  <a:srgbClr val="0000CC"/>
                </a:solidFill>
                <a:latin typeface="+mj-lt"/>
              </a:rPr>
              <a:t>,q</a:t>
            </a:r>
            <a:r>
              <a:rPr lang="en-US" dirty="0" smtClean="0">
                <a:solidFill>
                  <a:srgbClr val="0000CC"/>
                </a:solidFill>
                <a:latin typeface="+mj-lt"/>
              </a:rPr>
              <a:t>)</a:t>
            </a:r>
            <a:endParaRPr lang="en-US" dirty="0">
              <a:solidFill>
                <a:srgbClr val="0000CC"/>
              </a:solidFill>
              <a:latin typeface="+mj-lt"/>
            </a:endParaRPr>
          </a:p>
        </p:txBody>
      </p:sp>
    </p:spTree>
  </p:cSld>
  <p:clrMapOvr>
    <a:masterClrMapping/>
  </p:clrMapOvr>
  <p:transition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a:noFill/>
        </p:spPr>
        <p:txBody>
          <a:bodyPr/>
          <a:lstStyle/>
          <a:p>
            <a:fld id="{15F5B4A2-0043-4943-89D4-D93046B1B113}" type="slidenum">
              <a:rPr lang="en-US" altLang="en-US" smtClean="0"/>
              <a:pPr/>
              <a:t>9</a:t>
            </a:fld>
            <a:endParaRPr lang="en-US" altLang="en-US" smtClean="0"/>
          </a:p>
        </p:txBody>
      </p:sp>
      <p:sp>
        <p:nvSpPr>
          <p:cNvPr id="4505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F4EB656F-ABA6-401B-ADA0-97615EC124E9}" type="slidenum">
              <a:rPr lang="en-US" altLang="en-US" sz="1200">
                <a:latin typeface="Garamond" pitchFamily="18" charset="0"/>
              </a:rPr>
              <a:pPr algn="r"/>
              <a:t>9</a:t>
            </a:fld>
            <a:endParaRPr lang="en-US" altLang="en-US" sz="1200">
              <a:latin typeface="Garamond" pitchFamily="18" charset="0"/>
            </a:endParaRPr>
          </a:p>
        </p:txBody>
      </p:sp>
      <p:sp>
        <p:nvSpPr>
          <p:cNvPr id="45059"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t>Online iterations</a:t>
            </a:r>
          </a:p>
        </p:txBody>
      </p:sp>
      <p:pic>
        <p:nvPicPr>
          <p:cNvPr id="16385" name="Picture 1"/>
          <p:cNvPicPr>
            <a:picLocks noChangeAspect="1" noChangeArrowheads="1"/>
          </p:cNvPicPr>
          <p:nvPr/>
        </p:nvPicPr>
        <p:blipFill>
          <a:blip r:embed="rId3" cstate="print"/>
          <a:srcRect/>
          <a:stretch>
            <a:fillRect/>
          </a:stretch>
        </p:blipFill>
        <p:spPr bwMode="auto">
          <a:xfrm>
            <a:off x="1219200" y="1066799"/>
            <a:ext cx="6444751" cy="3559231"/>
          </a:xfrm>
          <a:prstGeom prst="rect">
            <a:avLst/>
          </a:prstGeom>
          <a:noFill/>
          <a:ln w="9525">
            <a:noFill/>
            <a:miter lim="800000"/>
            <a:headEnd/>
            <a:tailEnd/>
          </a:ln>
        </p:spPr>
      </p:pic>
      <p:sp>
        <p:nvSpPr>
          <p:cNvPr id="10" name="Rectangle 26"/>
          <p:cNvSpPr>
            <a:spLocks noChangeArrowheads="1"/>
          </p:cNvSpPr>
          <p:nvPr/>
        </p:nvSpPr>
        <p:spPr bwMode="auto">
          <a:xfrm>
            <a:off x="342900" y="4800600"/>
            <a:ext cx="84963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Attractive features</a:t>
            </a:r>
            <a:endParaRPr lang="en-US" altLang="zh-CN" sz="2000" dirty="0">
              <a:latin typeface="Arial" charset="0"/>
              <a:ea typeface="宋体" charset="-122"/>
              <a:cs typeface="Arial" charset="0"/>
            </a:endParaRPr>
          </a:p>
          <a:p>
            <a:pPr marL="800100" lvl="1" indent="-342900">
              <a:spcBef>
                <a:spcPct val="20000"/>
              </a:spcBef>
              <a:buClr>
                <a:srgbClr val="0000CC"/>
              </a:buClr>
              <a:buFont typeface="Wingdings" pitchFamily="2" charset="2"/>
              <a:buChar char="Ø"/>
            </a:pPr>
            <a:r>
              <a:rPr lang="el-GR" altLang="zh-CN" sz="2000" i="1" dirty="0" smtClean="0">
                <a:latin typeface="Times New Roman"/>
                <a:ea typeface="宋体" charset="-122"/>
                <a:cs typeface="Times New Roman"/>
              </a:rPr>
              <a:t>ρ</a:t>
            </a:r>
            <a:r>
              <a:rPr lang="en-US" altLang="zh-CN" sz="2000" dirty="0" smtClean="0">
                <a:latin typeface="Times New Roman"/>
                <a:ea typeface="宋体" charset="-122"/>
                <a:cs typeface="Times New Roman"/>
              </a:rPr>
              <a:t>x</a:t>
            </a:r>
            <a:r>
              <a:rPr lang="el-GR" altLang="zh-CN" sz="2000" i="1" dirty="0" smtClean="0">
                <a:latin typeface="Times New Roman"/>
                <a:ea typeface="宋体" charset="-122"/>
                <a:cs typeface="Times New Roman"/>
              </a:rPr>
              <a:t>ρ</a:t>
            </a:r>
            <a:r>
              <a:rPr lang="en-US" altLang="zh-CN" sz="2000" dirty="0" smtClean="0">
                <a:latin typeface="Times New Roman"/>
                <a:ea typeface="宋体" charset="-122"/>
                <a:cs typeface="Times New Roman"/>
              </a:rPr>
              <a:t> </a:t>
            </a:r>
            <a:r>
              <a:rPr lang="en-US" altLang="zh-CN" sz="2000" dirty="0" smtClean="0">
                <a:latin typeface="Arial" charset="0"/>
                <a:ea typeface="宋体" charset="-122"/>
                <a:cs typeface="Arial" charset="0"/>
              </a:rPr>
              <a:t>inversions </a:t>
            </a:r>
            <a:r>
              <a:rPr lang="en-US" altLang="zh-CN" sz="2000" dirty="0">
                <a:latin typeface="Arial" charset="0"/>
                <a:ea typeface="宋体" charset="-122"/>
                <a:cs typeface="Arial" charset="0"/>
              </a:rPr>
              <a:t>per </a:t>
            </a:r>
            <a:r>
              <a:rPr lang="en-US" altLang="zh-CN" sz="2000" dirty="0" smtClean="0">
                <a:latin typeface="Arial" charset="0"/>
                <a:ea typeface="宋体" charset="-122"/>
                <a:cs typeface="Arial" charset="0"/>
              </a:rPr>
              <a:t>time, no SVD, </a:t>
            </a:r>
            <a:r>
              <a:rPr lang="en-US" altLang="zh-CN" sz="2000" dirty="0" smtClean="0">
                <a:solidFill>
                  <a:srgbClr val="0000CC"/>
                </a:solidFill>
                <a:latin typeface="Arial" charset="0"/>
                <a:ea typeface="SimSun" pitchFamily="2" charset="-122"/>
              </a:rPr>
              <a:t>O(</a:t>
            </a:r>
            <a:r>
              <a:rPr lang="en-US" altLang="zh-CN" sz="2000" i="1" dirty="0" smtClean="0">
                <a:solidFill>
                  <a:srgbClr val="0000CC"/>
                </a:solidFill>
                <a:latin typeface="Arial" charset="0"/>
                <a:ea typeface="SimSun" pitchFamily="2" charset="-122"/>
              </a:rPr>
              <a:t>P</a:t>
            </a:r>
            <a:r>
              <a:rPr lang="el-GR" altLang="zh-CN" sz="2000" i="1" dirty="0" smtClean="0">
                <a:solidFill>
                  <a:srgbClr val="0000CC"/>
                </a:solidFill>
                <a:latin typeface="Arial" charset="0"/>
              </a:rPr>
              <a:t>ρ</a:t>
            </a:r>
            <a:r>
              <a:rPr lang="en-US" altLang="zh-CN" sz="2000" baseline="30000" dirty="0" smtClean="0">
                <a:solidFill>
                  <a:srgbClr val="0000CC"/>
                </a:solidFill>
                <a:latin typeface="Arial" charset="0"/>
                <a:ea typeface="SimSun" pitchFamily="2" charset="-122"/>
              </a:rPr>
              <a:t>3</a:t>
            </a:r>
            <a:r>
              <a:rPr lang="en-US" altLang="zh-CN" sz="2000" dirty="0" smtClean="0">
                <a:solidFill>
                  <a:srgbClr val="0000CC"/>
                </a:solidFill>
                <a:latin typeface="Arial" charset="0"/>
                <a:ea typeface="SimSun" pitchFamily="2" charset="-122"/>
              </a:rPr>
              <a:t>)</a:t>
            </a:r>
            <a:r>
              <a:rPr lang="en-US" altLang="zh-CN" sz="2000" dirty="0" smtClean="0">
                <a:latin typeface="Arial" charset="0"/>
                <a:ea typeface="SimSun" pitchFamily="2" charset="-122"/>
              </a:rPr>
              <a:t> operations (</a:t>
            </a:r>
            <a:r>
              <a:rPr lang="en-US" altLang="zh-CN" sz="2000" dirty="0" err="1" smtClean="0">
                <a:latin typeface="Arial" charset="0"/>
                <a:ea typeface="SimSun" pitchFamily="2" charset="-122"/>
              </a:rPr>
              <a:t>ind</a:t>
            </a:r>
            <a:r>
              <a:rPr lang="en-US" altLang="zh-CN" sz="2000" dirty="0" smtClean="0">
                <a:latin typeface="Arial" charset="0"/>
                <a:ea typeface="SimSun" pitchFamily="2" charset="-122"/>
              </a:rPr>
              <a:t>. of time)</a:t>
            </a:r>
            <a:r>
              <a:rPr lang="en-US" altLang="zh-CN" sz="2000" dirty="0" smtClean="0">
                <a:latin typeface="Arial" charset="0"/>
                <a:ea typeface="宋体" charset="-122"/>
                <a:cs typeface="Arial" charset="0"/>
              </a:rPr>
              <a:t> </a:t>
            </a:r>
            <a:endParaRPr lang="en-US" altLang="zh-CN" sz="2000" dirty="0">
              <a:latin typeface="Arial" charset="0"/>
              <a:ea typeface="宋体" charset="-122"/>
              <a:cs typeface="Arial" charset="0"/>
            </a:endParaRPr>
          </a:p>
          <a:p>
            <a:pPr marL="800100" lvl="1" indent="-342900">
              <a:spcBef>
                <a:spcPct val="20000"/>
              </a:spcBef>
              <a:buClr>
                <a:srgbClr val="0000CC"/>
              </a:buClr>
              <a:buFont typeface="Wingdings" pitchFamily="2" charset="2"/>
              <a:buChar char="Ø"/>
            </a:pPr>
            <a:r>
              <a:rPr lang="el-GR" altLang="zh-CN" sz="2000" i="1" dirty="0" smtClean="0">
                <a:latin typeface="Times New Roman"/>
                <a:ea typeface="宋体" charset="-122"/>
                <a:cs typeface="Times New Roman"/>
              </a:rPr>
              <a:t>β</a:t>
            </a:r>
            <a:r>
              <a:rPr lang="en-US" altLang="zh-CN" sz="2000" dirty="0" smtClean="0">
                <a:latin typeface="Times New Roman"/>
                <a:ea typeface="宋体" charset="-122"/>
                <a:cs typeface="Times New Roman"/>
              </a:rPr>
              <a:t>=1: </a:t>
            </a:r>
            <a:r>
              <a:rPr lang="en-US" altLang="zh-CN" sz="2000" dirty="0" smtClean="0">
                <a:latin typeface="Arial" charset="0"/>
                <a:ea typeface="宋体" charset="-122"/>
                <a:cs typeface="Arial" charset="0"/>
              </a:rPr>
              <a:t>recursive </a:t>
            </a:r>
            <a:r>
              <a:rPr lang="en-US" altLang="zh-CN" sz="2000" dirty="0" smtClean="0">
                <a:latin typeface="Arial" charset="0"/>
                <a:ea typeface="宋体" charset="-122"/>
                <a:cs typeface="Arial" charset="0"/>
              </a:rPr>
              <a:t>least-squares</a:t>
            </a:r>
            <a:r>
              <a:rPr lang="en-US" altLang="zh-CN" sz="2000" dirty="0">
                <a:latin typeface="Arial" charset="0"/>
                <a:ea typeface="宋体" charset="-122"/>
                <a:cs typeface="Arial" charset="0"/>
              </a:rPr>
              <a:t>;</a:t>
            </a:r>
            <a:r>
              <a:rPr lang="en-US" altLang="zh-CN" sz="2000" dirty="0" smtClean="0">
                <a:latin typeface="Arial" charset="0"/>
                <a:ea typeface="宋体" charset="-122"/>
                <a:cs typeface="Arial" charset="0"/>
              </a:rPr>
              <a:t> </a:t>
            </a:r>
            <a:r>
              <a:rPr lang="en-US" altLang="zh-CN" sz="2000" dirty="0" smtClean="0">
                <a:solidFill>
                  <a:srgbClr val="0000CC"/>
                </a:solidFill>
                <a:latin typeface="Arial" charset="0"/>
                <a:ea typeface="SimSun" pitchFamily="2" charset="-122"/>
              </a:rPr>
              <a:t>O(</a:t>
            </a:r>
            <a:r>
              <a:rPr lang="en-US" altLang="zh-CN" sz="2000" i="1" dirty="0" smtClean="0">
                <a:solidFill>
                  <a:srgbClr val="0000CC"/>
                </a:solidFill>
                <a:latin typeface="Arial" charset="0"/>
                <a:ea typeface="SimSun" pitchFamily="2" charset="-122"/>
              </a:rPr>
              <a:t>P</a:t>
            </a:r>
            <a:r>
              <a:rPr lang="el-GR" altLang="zh-CN" sz="2000" i="1" dirty="0" smtClean="0">
                <a:solidFill>
                  <a:srgbClr val="0000CC"/>
                </a:solidFill>
                <a:latin typeface="Arial" charset="0"/>
              </a:rPr>
              <a:t>ρ</a:t>
            </a:r>
            <a:r>
              <a:rPr lang="en-US" altLang="zh-CN" sz="2000" baseline="30000" dirty="0" smtClean="0">
                <a:solidFill>
                  <a:srgbClr val="0000CC"/>
                </a:solidFill>
                <a:latin typeface="Arial" charset="0"/>
                <a:ea typeface="SimSun" pitchFamily="2" charset="-122"/>
              </a:rPr>
              <a:t>2</a:t>
            </a:r>
            <a:r>
              <a:rPr lang="en-US" altLang="zh-CN" sz="2000" dirty="0" smtClean="0">
                <a:solidFill>
                  <a:srgbClr val="0000CC"/>
                </a:solidFill>
                <a:latin typeface="Arial" charset="0"/>
                <a:ea typeface="SimSun" pitchFamily="2" charset="-122"/>
              </a:rPr>
              <a:t>)</a:t>
            </a:r>
            <a:r>
              <a:rPr lang="en-US" altLang="zh-CN" sz="2000" dirty="0" smtClean="0">
                <a:latin typeface="Arial" charset="0"/>
                <a:ea typeface="SimSun" pitchFamily="2" charset="-122"/>
              </a:rPr>
              <a:t> operations</a:t>
            </a:r>
            <a:endParaRPr lang="en-US" altLang="zh-CN" sz="2000" dirty="0">
              <a:latin typeface="Arial" charset="0"/>
              <a:ea typeface="宋体" charset="-122"/>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ORTEZA@ELMWYOMFUVWZY556" val="4000"/>
  <p:tag name="DEFAULTFONTSIZE" val="10"/>
  <p:tag name="DEFAULTWIDTH" val="624"/>
  <p:tag name="DEFAULTHEIGHT" val="47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P}_{\omega_t}(\mathbf{y}_t)=\mathcal{P}_{\omega_t}({\color{blue}\mathbf{x}_{t}} +&#10;\mathbf{v}_t),~t=1,2,\ldots \nonumber&#10;\end{equation}&#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color{blue}\mathbf{x}_t} \in \mathbbm{R}^P\nonumber&#10;\end{equation}&#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10;\usepackage{amsfonts}\pagestyle{empty}&#10;\begin{document}&#10;$\sum_i\sigma_i(\mathbf{M})$&#10;\end{document}&#10;"/>
  <p:tag name="EXTERNALNAME" val="txp_fig"/>
  <p:tag name="BLEND" val="False"/>
  <p:tag name="TRANSPARENT" val="False"/>
  <p:tag name="KEEPFILES" val="False"/>
  <p:tag name="DEBUGPAUSE" val="False"/>
  <p:tag name="RESOLUTION" val="1200"/>
  <p:tag name="TIMEOUT" val="(none)"/>
  <p:tag name="BOXWIDTH" val="624"/>
  <p:tag name="BOXHEIGHT" val="478"/>
  <p:tag name="BOXFONT" val="10"/>
  <p:tag name="BOXWRAP" val="False"/>
  <p:tag name="WORKAROUNDTRANSPARENCYBUG" val="False"/>
  <p:tag name="ALLOWFONTSUBSTITUTION" val="False"/>
  <p:tag name="BITMAPFORMAT" val="pngmono"/>
  <p:tag name="ORIGWIDTH" val="86"/>
  <p:tag name="PICTUREFILESIZE" val="5391"/>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hat{\mathbf{X}}=\arg\min_{\mathbf{M}  \in \mathbbm{R}^{P \times T}} \left\{\frac{1}{2} \|\mathcal{P}_{\Omega}(\mathbf{Y} - \mathbf{M})\|_F^2 + \lambda \|\mathbf{M}\|_{*}   \right\} \nonumber&#10;\end{equation}&#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10;\usepackage{amsfonts}\pagestyle{empty}&#10;\begin{document}&#10;$\mathbf{X}$&#10;\end{document}&#10;"/>
  <p:tag name="EXTERNALNAME" val="txp_fig"/>
  <p:tag name="BLEND" val="False"/>
  <p:tag name="TRANSPARENT" val="False"/>
  <p:tag name="KEEPFILES" val="False"/>
  <p:tag name="DEBUGPAUSE" val="False"/>
  <p:tag name="RESOLUTION" val="1200"/>
  <p:tag name="TIMEOUT" val="(none)"/>
  <p:tag name="BOXWIDTH" val="624"/>
  <p:tag name="BOXHEIGHT" val="478"/>
  <p:tag name="BOXFONT" val="10"/>
  <p:tag name="BOXWRAP" val="False"/>
  <p:tag name="WORKAROUNDTRANSPARENCYBUG" val="False"/>
  <p:tag name="ALLOWFONTSUBSTITUTION" val="False"/>
  <p:tag name="BITMAPFORMAT" val="pngmono"/>
  <p:tag name="ORIGWIDTH" val="17"/>
  <p:tag name="PICTUREFILESIZE" val="1199"/>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P}_{\Omega}(\mathbf{Y}) = \mathcal{P}_{\Omega}(\mathbf{X} + \mathbf{V}) \nonumber&#10;\end{equation}&#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mathbf{X} \in \mathbbm{R}^{P \times T}$&#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Omega \in \{1,2,\ldots,P\} \times \{1,2,\ldots,T\}$&#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P}_{\Omega}(\mathbf{X})]_{i,j} = \begin{cases} x_{i,j}, \quad &amp; (i,j) \in \Omega \\ 0, \quad  &amp; (i,j) \notin \Omega \end{cases} \nonumber&#10;\end{equation}&#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P}_{\Omega_t}(\mathbf{Y}_t)=[\mathcal{P}_{\omega_1}(\mathbf{y}_1),\ldots,\mathcal{P}_{\omega_t}(\mathbf{y}_t)]=\nonumber&#10;\end{equation}&#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hat{\mathcal{L}}_t  \nonumber&#10;\end{equation}&#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Omega_t:=\cup_{\tau=1}^{t} \omega_{\tau}\nonumber&#10;\end{equation}&#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P}_{\Omega_t}(\mathbf{Y}_t),\Omega_t\} \nonumber&#10;\end{equation}&#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hat{\mathbf{x}}_t \nonumber&#10;\end{equation}&#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hat{\mathbf{X}}:=[\hat{\mathbf{x}}_1,\ldots,\hat{\mathbf{x}}_t]=\arg\min_{\mathbf{X}  \in \mathbbm{R}^{P \times t}} \left\{\frac{1}{2} \|\mathcal{P}_{\Omega_t}(\mathbf{Y}_t - \mathbf{X})\|_F^2 + \lambda_t \|\mathbf{X}\|_{*}   \right\} \nonumber&#10;\end{equation}&#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pagestyle{empty}&#10;&#10;\def \cP {\mathcal{P}}&#10;\def \bL {\mathbf{L}}&#10;\def \bQ {\mathbf{Q}}&#10;\def \bY {\mathbf{Y}}&#10;&#10;&#10;\begin{document}&#10;&#10;&#10;\begin{align}&#10;\min_{\bL,\bQ} \frac{1}{2} \|\cP_{\Omega_t}(\bY_t-\bL\bQ')\|_F^2 + \frac{\lambda_t}{2} \{\|\bL\|_F^2+\|\bQ\|_F^2\} \nonumber&#10;\end{align}&#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pagestyle{empty}&#10;&#10;\def \cP {\mathcal{P}}&#10;\def \bL {\mathbf{L}}&#10;\def \bQ {\mathbf{Q}}&#10;\def \bY {\mathbf{Y}}&#10;&#10;&#10;\begin{document}&#10;&#10;&#10;$Pt \rightarrow \rho (P+t)$&#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pagestyle{empty}&#10;&#10;\def \cP {\mathcal{P}}&#10;\def \bL {\mathbf{L}}&#10;\def \bQ {\mathbf{Q}}&#10;\def \bY {\mathbf{Y}}&#10;&#10;&#10;\begin{document}&#10;&#10;$\|\cP_{\Omega_t}(\bY_t-\bar{\bL}_t\bar{\bQ}_t')\| \leq \lambda_t$&#10;&#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pagestyle{empty}&#10;&#10;\def \cP {\mathcal{P}}&#10;\def \bL {\mathbf{L}}&#10;\def \bQ {\mathbf{Q}}&#10;\def \bY {\mathbf{Y}}&#10;&#10;&#10;\begin{document}&#10;&#10;$\{\bar{\bL}_t,\bar{\bQ}_t\}$&#1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pagestyle{empty}&#10;&#10;\def \cP {\mathcal{P}}&#10;\def \bL {\mathbf{L}}&#10;\def \bQ {\mathbf{Q}}&#10;\def \bY {\mathbf{Y}}&#10;\def \bX {\mathbf{X}}&#10;&#10;&#10;\begin{document}&#10;&#10;$\hat{\bX}_t:=\bar{\bL}_t\bar{\bQ}_t'$&#10;&#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bf{X}}\|_*:=\min_{\{\bf{L},{\bf{Q}}\}}~~~ \frac{1}{2}\left\{\|{\bf{L}}\|_F^2+\|{\bf{Q}}\|_F^2 \right\},\quad&#10;\text{s. to}~~~ {\bf{X}}={\bf{L}}{\bf{Q}}' \nonumber&#10;\end{equation}&#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P}_{\omega_{\tau}}(\mathbf{y}_{\tau})\}_{\tau=1}^{t} \nonumber&#10;\end{equation}&#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10;&#10;&#10;\def \bY {{\bf Y}}&#10;\def \bX {{\bf X}}&#10;\def \bV {{\bf V}}&#10;\def \bL {{\bf L}}&#10;\def \bQ {{\bf Q}}&#10;\def \by {{\bf y}}&#10;\def \bq {{\bf q}}&#10;\def \cP {{\mathcal{P}}}&#10;&#10;&#10;&#10;\begin{document}&#10;&#10;\begin{align}&#10;\hspace{-3mm}\min_{\{\bL,\bQ\}}\hspace{2mm} \sum_{\tau=1}^t \hspace{0mm}\beta^{t-\tau} \hspace{-1mm}\left[ \frac{1}{2}&#10;\|\cP_{\omega_\tau}(\by_\tau-\bL\bq_\tau) \|_2^2 + \frac{\bar{\lambda}_t}{2} \|\bL\|_F^2 + \hspace{-1mm} \frac{\lambda_t}{2} \|\bq_\tau\|_2^2&#10; \right] \nonumber&#10;\end{align}&#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mathbf{L}[t] = \arg\min_{\mathbf{L} \in \mathbbm{R}^{P \times \rho}} \left[\lambda_t \|\mathbf{L}\|_F^2+ \sum_{\tau=1}^t \beta^{t-\tau}\|\mathcal{P}_{\omega_\tau}(\mathbf{y}_\tau -&#10;\mathbf{L}\mathbf{q}[\tau])\|_2^2\right] \nonumber&#10;\end{align}&#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color}&#10;\usepackage{bbm}&#10;\usepackage{amssymb}&#10;&#10;&#10;&#10;\pagestyle{empty}&#10;\begin{document}&#10;&#10;\begin{align}&#10;\mathbf{q}[t] = \arg\min_{\mathbf{q} \in \mathbbm{R}^{\rho}} \left[ \frac{1}{2}&#10;\|\mathcal{P}_{\omega_t}(\mathbf{y}_t-\mathbf{L}[t-1]\mathbf{q})\|_2^2 +&#10;\frac{\lambda_t}{2} \|\mathbf{q}\|_2^2 \right] \nonumber&#10;\end{align}&#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10;&#10;&#10;\def \bY {{\bf Y}}&#10;\def \bX {{\bf X}}&#10;\def \bV {{\bf V}}&#10;\def \bL {{\bf L}}&#10;\def \bQ {{\bf Q}}&#10;\def \by {{\bf y}}&#10;\def \bq {{\bf q}}&#10;\def \cP {{\mathcal{P}}}&#10;&#10;&#10;&#10;\begin{document}&#10;&#10;$\bar{\lambda}_t:=\lambda_t/\sum_{\tau=1}^t \beta^{t-\tau}$&#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pagestyle{empty}&#10;&#10;\def \cP {\mathcal{P}}&#10;\def \bL {\mathbf{L}}&#10;\def \bQ {\mathbf{Q}}&#10;\def \bY {\mathbf{Y}}&#10;\def \bX {\mathbf{X}}&#10;\def \bq {\mathbf{q}}&#10;&#10;&#10;\begin{document}&#10;&#10;$\bQ':=[\bq_1,\ldots,\bq_t]$&#10;&#10;&#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omega_t\}_{t=1}^{\infty}$&#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y}_t\}_{t=1}^{\infty}$&#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lim_{t \rightarrow \infty} \nabla&#10;C_t(\mathbf{L}[t]) = \mathbf{0}_{P\times\rho}$&#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cal{P}_{\omega_t}(\mathbf{y}_t)\|_{\infty}$&#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L}[t]\}_{t=1}^\infty$&#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omega_{\tau}\}_{\tau=1}^{t} \nonumber&#10;\end{equation}&#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L}[t]\}_{t=1}^\infty$&#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C_t(\mathbf{L})=\min_{\mathbf{Q}} \frac{1}{t} C_t(\mathbf{L},\mathbf{Q}) = \frac{1}{t} \sum_{\tau=1}^t \min_{\mathbf{q}} g_{\tau}(\mathbf{L},\mathbf{q}) + \frac{\lambda}{2t} \|\mathbf{L}\|_F^2 \nonumber&#10;\end{align}&#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cal{L}_t=\mathcal{L},~ t=1,2,\ldots$&#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lambda_t=\lambda, ~ t=1,2,\ldots$&#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color}&#10;\usepackage{bbm}&#10;\usepackage{amssymb}&#10;&#10;&#10;&#10;\pagestyle{empty}&#10;\begin{document}&#10;&#10;$C_t(\mathbf{L})$&#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color}&#10;\usepackage{bbm}&#10;\usepackage{amssymb}&#10;&#10;&#10;&#10;\pagestyle{empty}&#10;\begin{document}&#10;&#10;$\mathbf{L}$&#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bar{\mathbf{L}} \nonumber&#10;\end{align}&#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bar{\mathbf{Q}}=\arg\min_{\mathbf{Q} \in \mathbbm{R}^{t \times \rho}} C_t(\bar{\mathbf{L}},\mathbf{Q}) \nonumber&#10;\end{align}&#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bar{\mathbf{X}}=\bar{\mathbf{L}} \bar{\mathbf{Q}}' \nonumber&#10;\end{align}&#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mathbf{L}[t_k],\mathbf{Q}[t_k]\}  \nonumber&#10;\end{align}&#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hat{\mathbf{x}}_t \nonumber&#10;\end{equation}&#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frac{1}{\sqrt{t_k}}\sigma_{\max} [\mathcal{P}_{\Omega_{t_k}}(\mathbf{Y}_{t_k}-\mathbf{L}[t_k]\mathbf{Q}'[t_k])] \leq \frac{\lambda_{t_k}}{\sqrt{t_k}}$&#1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mathbf{X}_k=\mathbf{L}[t_k] \mathbf{Q}[t_k]' \nonumber&#10;\end{align}&#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k \rightarrow \infty \nonumber&#10;\end{align}&#10;&#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lim_{k \rightarrow \infty} \nabla&#10;C_{t_k}(\mathbf{L}[t_k]) = \mathbf{0}_{P\times\rho}$&#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cal{P}_{\omega_t}(\mathbf{y}_t)=\mathbf{\Omega}_t \odot (\mathbf{U}\mathbf{w}_t + \mathbf{v}_t)$&#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Omega}_t]_{i} \sim {\rm{Ber}} (\pi)$&#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U}]_{p,i} \in \mathbbm{R}^{P \times r} \sim \mathcal{N}(0,P^{-1});~[\mathbf{w}_t]_i \sim \mathcal{N}(0,1)$&#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v}_t]_i \sim \mathcal{N}(0,\sigma^2)$&#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rho=10,r=5,\pi=0.25$&#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P}_{\Omega_t}(\mathbf{y}_t)=\mathcal{P}_{\Omega_t}(\mathbf{x}_{t} + {\color{red}\mathbf{R}_t}\mathbf{a}_t +&#10;\mathbf{v}_t),~t=1,2,\ldots \nonumber&#10;\end{equation}&#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L}_t  \nonumber&#10;\end{equation}&#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bf{x}_{t}:={\color{red}\mathbf{R}_t} {\color{blue}{\mathbf{z}_t}} \nonumber&#10;\end{equation}&#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mathcal{P}_{\Omega_i}(\mathbf{y}_i), \mathbf{R}_i\}_{i=1}^t$&#10;&#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mathbf{a}_t\}$&#10;&#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mathbf{x}_{t}, \mathbf{a}_t)$&#10;&#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mathbf{x}_t\}$&#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mathbf{x}_t$&#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mathcal{P}_{\omega_t}(\mathbf{x})]_i = \begin{cases} x_i, \quad &amp; i \in \omega_t \\ 0, \quad  &amp; i \notin \omega_t\end{cases} \nonumber&#10;\end{equation}&#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10;\usepackage{amsmath,amssymb,color}&#10;&#10;&#10;\pagestyle{empty}&#10;\begin{document}&#10;&#10;&#10;\begin{equation}&#10;\omega_t \subset [1,2,...,P]  \nonumber&#10;\end{equation}&#10;&#10;\end{document}"/>
  <p:tag name="IGUANATEXSIZE" val="2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cmbx1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mbx10"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mbx10"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Arial"/>
        <a:ea typeface=""/>
        <a:cs typeface=""/>
      </a:majorFont>
      <a:minorFont>
        <a:latin typeface="cmbx1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47371</TotalTime>
  <Words>903</Words>
  <Application>Microsoft Office PowerPoint</Application>
  <PresentationFormat>Letter Paper (8.5x11 in)</PresentationFormat>
  <Paragraphs>239</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Monotype Corsiva</vt:lpstr>
      <vt:lpstr>Garamond</vt:lpstr>
      <vt:lpstr>宋体</vt:lpstr>
      <vt:lpstr>Wingdings</vt:lpstr>
      <vt:lpstr>Times New Roman</vt:lpstr>
      <vt:lpstr>cmbx10</vt:lpstr>
      <vt:lpstr>Edge</vt:lpstr>
      <vt:lpstr>1_Edge</vt:lpstr>
      <vt:lpstr>Rank Minimization for Subspace Tracking from Incomplete Data</vt:lpstr>
      <vt:lpstr>Learning from “Big Data” </vt:lpstr>
      <vt:lpstr>PowerPoint Presentation</vt:lpstr>
      <vt:lpstr>PowerPoint Presentation</vt:lpstr>
      <vt:lpstr>Low-rank matrix completion</vt:lpstr>
      <vt:lpstr>Problem statement </vt:lpstr>
      <vt:lpstr>Separable regularization  </vt:lpstr>
      <vt:lpstr>Online estimator</vt:lpstr>
      <vt:lpstr>Online iterations</vt:lpstr>
      <vt:lpstr>PowerPoint Presentation</vt:lpstr>
      <vt:lpstr>Optimality</vt:lpstr>
      <vt:lpstr>Numerical tests</vt:lpstr>
      <vt:lpstr>Tracking Internet2 traffic</vt:lpstr>
      <vt:lpstr>PowerPoint Presentation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morteza</dc:creator>
  <cp:lastModifiedBy>georgios</cp:lastModifiedBy>
  <cp:revision>1159</cp:revision>
  <cp:lastPrinted>1601-01-01T00:00:00Z</cp:lastPrinted>
  <dcterms:created xsi:type="dcterms:W3CDTF">1601-01-01T00:00:00Z</dcterms:created>
  <dcterms:modified xsi:type="dcterms:W3CDTF">2013-05-24T22:55:30Z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