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 id="2147483651" r:id="rId2"/>
  </p:sldMasterIdLst>
  <p:notesMasterIdLst>
    <p:notesMasterId r:id="rId14"/>
  </p:notesMasterIdLst>
  <p:handoutMasterIdLst>
    <p:handoutMasterId r:id="rId15"/>
  </p:handoutMasterIdLst>
  <p:sldIdLst>
    <p:sldId id="332" r:id="rId3"/>
    <p:sldId id="333" r:id="rId4"/>
    <p:sldId id="346" r:id="rId5"/>
    <p:sldId id="344" r:id="rId6"/>
    <p:sldId id="354" r:id="rId7"/>
    <p:sldId id="352" r:id="rId8"/>
    <p:sldId id="345" r:id="rId9"/>
    <p:sldId id="357" r:id="rId10"/>
    <p:sldId id="356" r:id="rId11"/>
    <p:sldId id="348" r:id="rId12"/>
    <p:sldId id="351" r:id="rId13"/>
  </p:sldIdLst>
  <p:sldSz cx="9144000" cy="6858000" type="letter"/>
  <p:notesSz cx="7010400" cy="9296400"/>
  <p:embeddedFontLst>
    <p:embeddedFont>
      <p:font typeface="SimSun" pitchFamily="2" charset="-122"/>
      <p:regular r:id="rId16"/>
    </p:embeddedFont>
    <p:embeddedFont>
      <p:font typeface="cmbx10" charset="0"/>
      <p:regular r:id="rId17"/>
    </p:embeddedFont>
    <p:embeddedFont>
      <p:font typeface="Garamond" pitchFamily="18" charset="0"/>
      <p:regular r:id="rId18"/>
      <p:bold r:id="rId19"/>
      <p:italic r:id="rId20"/>
    </p:embeddedFont>
  </p:embeddedFontLst>
  <p:custDataLst>
    <p:tags r:id="rId21"/>
  </p:custDataLst>
  <p:defaultTextStyle>
    <a:defPPr>
      <a:defRPr lang="en-US"/>
    </a:defPPr>
    <a:lvl1pPr algn="l" rtl="0" fontAlgn="base">
      <a:spcBef>
        <a:spcPct val="0"/>
      </a:spcBef>
      <a:spcAft>
        <a:spcPct val="0"/>
      </a:spcAft>
      <a:defRPr kern="1200">
        <a:solidFill>
          <a:schemeClr val="tx1"/>
        </a:solidFill>
        <a:latin typeface="cmbx10" pitchFamily="34" charset="0"/>
        <a:ea typeface="+mn-ea"/>
        <a:cs typeface="+mn-cs"/>
      </a:defRPr>
    </a:lvl1pPr>
    <a:lvl2pPr marL="457200" algn="l" rtl="0" fontAlgn="base">
      <a:spcBef>
        <a:spcPct val="0"/>
      </a:spcBef>
      <a:spcAft>
        <a:spcPct val="0"/>
      </a:spcAft>
      <a:defRPr kern="1200">
        <a:solidFill>
          <a:schemeClr val="tx1"/>
        </a:solidFill>
        <a:latin typeface="cmbx10" pitchFamily="34" charset="0"/>
        <a:ea typeface="+mn-ea"/>
        <a:cs typeface="+mn-cs"/>
      </a:defRPr>
    </a:lvl2pPr>
    <a:lvl3pPr marL="914400" algn="l" rtl="0" fontAlgn="base">
      <a:spcBef>
        <a:spcPct val="0"/>
      </a:spcBef>
      <a:spcAft>
        <a:spcPct val="0"/>
      </a:spcAft>
      <a:defRPr kern="1200">
        <a:solidFill>
          <a:schemeClr val="tx1"/>
        </a:solidFill>
        <a:latin typeface="cmbx10" pitchFamily="34" charset="0"/>
        <a:ea typeface="+mn-ea"/>
        <a:cs typeface="+mn-cs"/>
      </a:defRPr>
    </a:lvl3pPr>
    <a:lvl4pPr marL="1371600" algn="l" rtl="0" fontAlgn="base">
      <a:spcBef>
        <a:spcPct val="0"/>
      </a:spcBef>
      <a:spcAft>
        <a:spcPct val="0"/>
      </a:spcAft>
      <a:defRPr kern="1200">
        <a:solidFill>
          <a:schemeClr val="tx1"/>
        </a:solidFill>
        <a:latin typeface="cmbx10" pitchFamily="34" charset="0"/>
        <a:ea typeface="+mn-ea"/>
        <a:cs typeface="+mn-cs"/>
      </a:defRPr>
    </a:lvl4pPr>
    <a:lvl5pPr marL="1828800" algn="l" rtl="0" fontAlgn="base">
      <a:spcBef>
        <a:spcPct val="0"/>
      </a:spcBef>
      <a:spcAft>
        <a:spcPct val="0"/>
      </a:spcAft>
      <a:defRPr kern="1200">
        <a:solidFill>
          <a:schemeClr val="tx1"/>
        </a:solidFill>
        <a:latin typeface="cmbx10" pitchFamily="34" charset="0"/>
        <a:ea typeface="+mn-ea"/>
        <a:cs typeface="+mn-cs"/>
      </a:defRPr>
    </a:lvl5pPr>
    <a:lvl6pPr marL="2286000" algn="l" defTabSz="914400" rtl="0" eaLnBrk="1" latinLnBrk="0" hangingPunct="1">
      <a:defRPr kern="1200">
        <a:solidFill>
          <a:schemeClr val="tx1"/>
        </a:solidFill>
        <a:latin typeface="cmbx10" pitchFamily="34" charset="0"/>
        <a:ea typeface="+mn-ea"/>
        <a:cs typeface="+mn-cs"/>
      </a:defRPr>
    </a:lvl6pPr>
    <a:lvl7pPr marL="2743200" algn="l" defTabSz="914400" rtl="0" eaLnBrk="1" latinLnBrk="0" hangingPunct="1">
      <a:defRPr kern="1200">
        <a:solidFill>
          <a:schemeClr val="tx1"/>
        </a:solidFill>
        <a:latin typeface="cmbx10" pitchFamily="34" charset="0"/>
        <a:ea typeface="+mn-ea"/>
        <a:cs typeface="+mn-cs"/>
      </a:defRPr>
    </a:lvl7pPr>
    <a:lvl8pPr marL="3200400" algn="l" defTabSz="914400" rtl="0" eaLnBrk="1" latinLnBrk="0" hangingPunct="1">
      <a:defRPr kern="1200">
        <a:solidFill>
          <a:schemeClr val="tx1"/>
        </a:solidFill>
        <a:latin typeface="cmbx10" pitchFamily="34" charset="0"/>
        <a:ea typeface="+mn-ea"/>
        <a:cs typeface="+mn-cs"/>
      </a:defRPr>
    </a:lvl8pPr>
    <a:lvl9pPr marL="3657600" algn="l" defTabSz="914400" rtl="0" eaLnBrk="1" latinLnBrk="0" hangingPunct="1">
      <a:defRPr kern="1200">
        <a:solidFill>
          <a:schemeClr val="tx1"/>
        </a:solidFill>
        <a:latin typeface="cmbx10"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1" autoAdjust="0"/>
    <p:restoredTop sz="87879" autoAdjust="0"/>
  </p:normalViewPr>
  <p:slideViewPr>
    <p:cSldViewPr>
      <p:cViewPr>
        <p:scale>
          <a:sx n="70" d="100"/>
          <a:sy n="70" d="100"/>
        </p:scale>
        <p:origin x="-13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2634" tIns="46317" rIns="92634" bIns="46317" numCol="1" anchor="t" anchorCtr="0" compatLnSpc="1">
            <a:prstTxWarp prst="textNoShape">
              <a:avLst/>
            </a:prstTxWarp>
          </a:bodyPr>
          <a:lstStyle>
            <a:lvl1pPr algn="l">
              <a:defRPr sz="1300">
                <a:latin typeface="Arial" charset="0"/>
              </a:defRPr>
            </a:lvl1pPr>
          </a:lstStyle>
          <a:p>
            <a:pPr>
              <a:defRPr/>
            </a:pPr>
            <a:endParaRPr lang="en-US"/>
          </a:p>
        </p:txBody>
      </p:sp>
      <p:sp>
        <p:nvSpPr>
          <p:cNvPr id="77827" name="Rectangle 3"/>
          <p:cNvSpPr>
            <a:spLocks noGrp="1" noChangeArrowheads="1"/>
          </p:cNvSpPr>
          <p:nvPr>
            <p:ph type="dt" sz="quarter" idx="1"/>
          </p:nvPr>
        </p:nvSpPr>
        <p:spPr bwMode="auto">
          <a:xfrm>
            <a:off x="3970734" y="1"/>
            <a:ext cx="3038145" cy="464205"/>
          </a:xfrm>
          <a:prstGeom prst="rect">
            <a:avLst/>
          </a:prstGeom>
          <a:noFill/>
          <a:ln w="9525">
            <a:noFill/>
            <a:miter lim="800000"/>
            <a:headEnd/>
            <a:tailEnd/>
          </a:ln>
          <a:effectLst/>
        </p:spPr>
        <p:txBody>
          <a:bodyPr vert="horz" wrap="square" lIns="92634" tIns="46317" rIns="92634" bIns="46317" numCol="1" anchor="t" anchorCtr="0" compatLnSpc="1">
            <a:prstTxWarp prst="textNoShape">
              <a:avLst/>
            </a:prstTxWarp>
          </a:bodyPr>
          <a:lstStyle>
            <a:lvl1pPr algn="r">
              <a:defRPr sz="1300">
                <a:latin typeface="Arial" charset="0"/>
              </a:defRPr>
            </a:lvl1pPr>
          </a:lstStyle>
          <a:p>
            <a:pPr>
              <a:defRPr/>
            </a:pPr>
            <a:endParaRPr lang="en-US"/>
          </a:p>
        </p:txBody>
      </p:sp>
      <p:sp>
        <p:nvSpPr>
          <p:cNvPr id="77828" name="Rectangle 4"/>
          <p:cNvSpPr>
            <a:spLocks noGrp="1" noChangeArrowheads="1"/>
          </p:cNvSpPr>
          <p:nvPr>
            <p:ph type="ftr" sz="quarter" idx="2"/>
          </p:nvPr>
        </p:nvSpPr>
        <p:spPr bwMode="auto">
          <a:xfrm>
            <a:off x="0" y="8830659"/>
            <a:ext cx="3038145" cy="464205"/>
          </a:xfrm>
          <a:prstGeom prst="rect">
            <a:avLst/>
          </a:prstGeom>
          <a:noFill/>
          <a:ln w="9525">
            <a:noFill/>
            <a:miter lim="800000"/>
            <a:headEnd/>
            <a:tailEnd/>
          </a:ln>
          <a:effectLst/>
        </p:spPr>
        <p:txBody>
          <a:bodyPr vert="horz" wrap="square" lIns="92634" tIns="46317" rIns="92634" bIns="46317" numCol="1" anchor="b" anchorCtr="0" compatLnSpc="1">
            <a:prstTxWarp prst="textNoShape">
              <a:avLst/>
            </a:prstTxWarp>
          </a:bodyPr>
          <a:lstStyle>
            <a:lvl1pPr algn="l">
              <a:defRPr sz="1300">
                <a:latin typeface="Arial" charset="0"/>
              </a:defRPr>
            </a:lvl1pPr>
          </a:lstStyle>
          <a:p>
            <a:pPr>
              <a:defRPr/>
            </a:pPr>
            <a:endParaRPr lang="en-US"/>
          </a:p>
        </p:txBody>
      </p:sp>
      <p:sp>
        <p:nvSpPr>
          <p:cNvPr id="77829" name="Rectangle 5"/>
          <p:cNvSpPr>
            <a:spLocks noGrp="1" noChangeArrowheads="1"/>
          </p:cNvSpPr>
          <p:nvPr>
            <p:ph type="sldNum" sz="quarter" idx="3"/>
          </p:nvPr>
        </p:nvSpPr>
        <p:spPr bwMode="auto">
          <a:xfrm>
            <a:off x="3970734" y="8830659"/>
            <a:ext cx="3038145" cy="464205"/>
          </a:xfrm>
          <a:prstGeom prst="rect">
            <a:avLst/>
          </a:prstGeom>
          <a:noFill/>
          <a:ln w="9525">
            <a:noFill/>
            <a:miter lim="800000"/>
            <a:headEnd/>
            <a:tailEnd/>
          </a:ln>
          <a:effectLst/>
        </p:spPr>
        <p:txBody>
          <a:bodyPr vert="horz" wrap="square" lIns="92634" tIns="46317" rIns="92634" bIns="46317" numCol="1" anchor="b" anchorCtr="0" compatLnSpc="1">
            <a:prstTxWarp prst="textNoShape">
              <a:avLst/>
            </a:prstTxWarp>
          </a:bodyPr>
          <a:lstStyle>
            <a:lvl1pPr algn="r">
              <a:defRPr sz="1300">
                <a:latin typeface="Arial" charset="0"/>
              </a:defRPr>
            </a:lvl1pPr>
          </a:lstStyle>
          <a:p>
            <a:pPr>
              <a:defRPr/>
            </a:pPr>
            <a:fld id="{20CC2017-FDD5-474C-829E-6560E35688E7}" type="slidenum">
              <a:rPr lang="en-US"/>
              <a:pPr>
                <a:defRPr/>
              </a:pPr>
              <a:t>‹#›</a:t>
            </a:fld>
            <a:endParaRPr lang="en-US"/>
          </a:p>
        </p:txBody>
      </p:sp>
    </p:spTree>
    <p:extLst>
      <p:ext uri="{BB962C8B-B14F-4D97-AF65-F5344CB8AC3E}">
        <p14:creationId xmlns:p14="http://schemas.microsoft.com/office/powerpoint/2010/main" val="65194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2634" tIns="46317" rIns="92634" bIns="46317" numCol="1" anchor="t" anchorCtr="0" compatLnSpc="1">
            <a:prstTxWarp prst="textNoShape">
              <a:avLst/>
            </a:prstTxWarp>
          </a:bodyPr>
          <a:lstStyle>
            <a:lvl1pPr algn="l">
              <a:defRPr sz="1300">
                <a:latin typeface="Arial" charset="0"/>
              </a:defRPr>
            </a:lvl1pPr>
          </a:lstStyle>
          <a:p>
            <a:pPr>
              <a:defRPr/>
            </a:pPr>
            <a:endParaRPr lang="en-US"/>
          </a:p>
        </p:txBody>
      </p:sp>
      <p:sp>
        <p:nvSpPr>
          <p:cNvPr id="48131"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2634" tIns="46317" rIns="92634" bIns="46317" numCol="1" anchor="t" anchorCtr="0" compatLnSpc="1">
            <a:prstTxWarp prst="textNoShape">
              <a:avLst/>
            </a:prstTxWarp>
          </a:bodyPr>
          <a:lstStyle>
            <a:lvl1pPr algn="r">
              <a:defRPr sz="13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99823" y="4414561"/>
            <a:ext cx="5610754" cy="4183995"/>
          </a:xfrm>
          <a:prstGeom prst="rect">
            <a:avLst/>
          </a:prstGeom>
          <a:noFill/>
          <a:ln w="9525">
            <a:noFill/>
            <a:miter lim="800000"/>
            <a:headEnd/>
            <a:tailEnd/>
          </a:ln>
          <a:effectLst/>
        </p:spPr>
        <p:txBody>
          <a:bodyPr vert="horz" wrap="square" lIns="92634" tIns="46317" rIns="92634" bIns="463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2634" tIns="46317" rIns="92634" bIns="46317" numCol="1" anchor="b" anchorCtr="0" compatLnSpc="1">
            <a:prstTxWarp prst="textNoShape">
              <a:avLst/>
            </a:prstTxWarp>
          </a:bodyPr>
          <a:lstStyle>
            <a:lvl1pPr algn="l">
              <a:defRPr sz="1300">
                <a:latin typeface="Arial" charset="0"/>
              </a:defRPr>
            </a:lvl1pPr>
          </a:lstStyle>
          <a:p>
            <a:pPr>
              <a:defRPr/>
            </a:pPr>
            <a:endParaRPr lang="en-US"/>
          </a:p>
        </p:txBody>
      </p:sp>
      <p:sp>
        <p:nvSpPr>
          <p:cNvPr id="48135"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2634" tIns="46317" rIns="92634" bIns="46317" numCol="1" anchor="b" anchorCtr="0" compatLnSpc="1">
            <a:prstTxWarp prst="textNoShape">
              <a:avLst/>
            </a:prstTxWarp>
          </a:bodyPr>
          <a:lstStyle>
            <a:lvl1pPr algn="r">
              <a:defRPr sz="1300">
                <a:latin typeface="Arial" charset="0"/>
              </a:defRPr>
            </a:lvl1pPr>
          </a:lstStyle>
          <a:p>
            <a:pPr>
              <a:defRPr/>
            </a:pPr>
            <a:fld id="{7A1ABC72-7920-444C-AC46-3D30BA518B19}" type="slidenum">
              <a:rPr lang="en-US"/>
              <a:pPr>
                <a:defRPr/>
              </a:pPr>
              <a:t>‹#›</a:t>
            </a:fld>
            <a:endParaRPr lang="en-US"/>
          </a:p>
        </p:txBody>
      </p:sp>
    </p:spTree>
    <p:extLst>
      <p:ext uri="{BB962C8B-B14F-4D97-AF65-F5344CB8AC3E}">
        <p14:creationId xmlns:p14="http://schemas.microsoft.com/office/powerpoint/2010/main" val="672181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1FC51B39-FA82-4045-811D-3ECA61F944BA}" type="slidenum">
              <a:rPr lang="en-US" sz="1300">
                <a:latin typeface="Arial" charset="0"/>
              </a:rPr>
              <a:pPr algn="r"/>
              <a:t>1</a:t>
            </a:fld>
            <a:endParaRPr lang="en-US" sz="1300" dirty="0">
              <a:latin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subspace tracking which has a rich </a:t>
            </a:r>
            <a:r>
              <a:rPr lang="en-US" dirty="0" err="1" smtClean="0"/>
              <a:t>litertature</a:t>
            </a:r>
            <a:r>
              <a:rPr lang="en-US" dirty="0" smtClean="0"/>
              <a:t>, </a:t>
            </a:r>
          </a:p>
          <a:p>
            <a:pPr>
              <a:defRPr/>
            </a:pPr>
            <a:endParaRPr lang="en-US" dirty="0" smtClean="0"/>
          </a:p>
          <a:p>
            <a:pPr>
              <a:defRPr/>
            </a:pPr>
            <a:r>
              <a:rPr lang="en-US" dirty="0" smtClean="0"/>
              <a:t>PAST (projection approximation subspace tracking):</a:t>
            </a:r>
          </a:p>
          <a:p>
            <a:pPr>
              <a:defRPr/>
            </a:pPr>
            <a:endParaRPr lang="en-US" dirty="0" smtClean="0"/>
          </a:p>
          <a:p>
            <a:pPr>
              <a:defRPr/>
            </a:pPr>
            <a:r>
              <a:rPr lang="en-US" dirty="0" smtClean="0"/>
              <a:t>GROUSE (</a:t>
            </a:r>
            <a:r>
              <a:rPr lang="en-US" dirty="0" err="1" smtClean="0"/>
              <a:t>Grassmanian</a:t>
            </a:r>
            <a:r>
              <a:rPr lang="en-US" dirty="0" smtClean="0"/>
              <a:t> rand-one update subspace estimation):</a:t>
            </a:r>
            <a:r>
              <a:rPr lang="en-US" baseline="0" dirty="0" smtClean="0"/>
              <a:t> </a:t>
            </a:r>
            <a:r>
              <a:rPr lang="en-US" dirty="0" err="1" smtClean="0"/>
              <a:t>inceremental</a:t>
            </a:r>
            <a:r>
              <a:rPr lang="en-US" dirty="0" smtClean="0"/>
              <a:t> gradient over the </a:t>
            </a:r>
            <a:r>
              <a:rPr lang="en-US" dirty="0" err="1" smtClean="0"/>
              <a:t>Grassmanian</a:t>
            </a:r>
            <a:endParaRPr lang="en-US" dirty="0" smtClean="0"/>
          </a:p>
          <a:p>
            <a:pPr>
              <a:defRPr/>
            </a:pPr>
            <a:endParaRPr lang="en-US" dirty="0" smtClean="0"/>
          </a:p>
          <a:p>
            <a:pPr>
              <a:defRPr/>
            </a:pPr>
            <a:r>
              <a:rPr lang="en-US" dirty="0" smtClean="0"/>
              <a:t>PETRELS: simple extension of PAST to account for missing data, knows the true rank, second order algorithm, original algorithms lack regularization and thus it is numerically unstable especially for large amounts of missing observations</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D983F62-D03E-477B-9018-42E78EFC89B7}" type="slidenum">
              <a:rPr lang="en-US" smtClean="0"/>
              <a:pPr>
                <a:defRPr/>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970734" y="8829121"/>
            <a:ext cx="3038145" cy="465743"/>
          </a:xfrm>
          <a:prstGeom prst="rect">
            <a:avLst/>
          </a:prstGeom>
          <a:noFill/>
          <a:ln w="9525">
            <a:noFill/>
            <a:miter lim="800000"/>
            <a:headEnd/>
            <a:tailEnd/>
          </a:ln>
        </p:spPr>
        <p:txBody>
          <a:bodyPr lIns="91427" tIns="45713" rIns="91427" bIns="45713" anchor="b"/>
          <a:lstStyle/>
          <a:p>
            <a:pPr algn="r" defTabSz="913525"/>
            <a:fld id="{431D5DE9-8593-4CEB-B2AC-807B529692F6}" type="slidenum">
              <a:rPr lang="en-US" sz="1200">
                <a:latin typeface="Arial" charset="0"/>
              </a:rPr>
              <a:pPr algn="r" defTabSz="913525"/>
              <a:t>2</a:t>
            </a:fld>
            <a:endParaRPr lang="en-US" sz="1200" dirty="0">
              <a:latin typeface="Arial" charset="0"/>
            </a:endParaRPr>
          </a:p>
        </p:txBody>
      </p:sp>
      <p:sp>
        <p:nvSpPr>
          <p:cNvPr id="30722" name="Rectangle 2"/>
          <p:cNvSpPr>
            <a:spLocks noGrp="1" noRot="1" noChangeAspect="1" noChangeArrowheads="1" noTextEdit="1"/>
          </p:cNvSpPr>
          <p:nvPr>
            <p:ph type="sldImg"/>
          </p:nvPr>
        </p:nvSpPr>
        <p:spPr>
          <a:xfrm>
            <a:off x="1181100" y="696913"/>
            <a:ext cx="4648200" cy="3486150"/>
          </a:xfrm>
          <a:ln/>
        </p:spPr>
      </p:sp>
      <p:sp>
        <p:nvSpPr>
          <p:cNvPr id="30723" name="Rectangle 3"/>
          <p:cNvSpPr>
            <a:spLocks noGrp="1" noChangeArrowheads="1"/>
          </p:cNvSpPr>
          <p:nvPr>
            <p:ph type="body" idx="1"/>
          </p:nvPr>
        </p:nvSpPr>
        <p:spPr>
          <a:xfrm>
            <a:off x="699823" y="4414561"/>
            <a:ext cx="5610754" cy="4185532"/>
          </a:xfrm>
          <a:noFill/>
          <a:ln/>
        </p:spPr>
        <p:txBody>
          <a:bodyPr lIns="91427" tIns="45713" rIns="91427" bIns="45713"/>
          <a:lstStyle/>
          <a:p>
            <a:pPr algn="just"/>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subspace tracking which has a rich </a:t>
            </a:r>
            <a:r>
              <a:rPr lang="en-US" dirty="0" err="1" smtClean="0"/>
              <a:t>litertature</a:t>
            </a:r>
            <a:r>
              <a:rPr lang="en-US" dirty="0" smtClean="0"/>
              <a:t>, </a:t>
            </a:r>
          </a:p>
          <a:p>
            <a:pPr>
              <a:defRPr/>
            </a:pPr>
            <a:endParaRPr lang="en-US" dirty="0" smtClean="0"/>
          </a:p>
          <a:p>
            <a:pPr>
              <a:defRPr/>
            </a:pPr>
            <a:r>
              <a:rPr lang="en-US" dirty="0" smtClean="0"/>
              <a:t>PAST (projection approximation subspace tracking):</a:t>
            </a:r>
          </a:p>
          <a:p>
            <a:pPr>
              <a:defRPr/>
            </a:pPr>
            <a:endParaRPr lang="en-US" dirty="0" smtClean="0"/>
          </a:p>
          <a:p>
            <a:pPr>
              <a:defRPr/>
            </a:pPr>
            <a:r>
              <a:rPr lang="en-US" dirty="0" smtClean="0"/>
              <a:t>GROUSE (</a:t>
            </a:r>
            <a:r>
              <a:rPr lang="en-US" dirty="0" err="1" smtClean="0"/>
              <a:t>Grassmanian</a:t>
            </a:r>
            <a:r>
              <a:rPr lang="en-US" dirty="0" smtClean="0"/>
              <a:t> rand-one update subspace estimation):</a:t>
            </a:r>
            <a:r>
              <a:rPr lang="en-US" baseline="0" dirty="0" smtClean="0"/>
              <a:t> </a:t>
            </a:r>
            <a:r>
              <a:rPr lang="en-US" dirty="0" err="1" smtClean="0"/>
              <a:t>inceremental</a:t>
            </a:r>
            <a:r>
              <a:rPr lang="en-US" dirty="0" smtClean="0"/>
              <a:t> gradient over the </a:t>
            </a:r>
            <a:r>
              <a:rPr lang="en-US" dirty="0" err="1" smtClean="0"/>
              <a:t>Grassmanian</a:t>
            </a:r>
            <a:endParaRPr lang="en-US" dirty="0" smtClean="0"/>
          </a:p>
          <a:p>
            <a:pPr>
              <a:defRPr/>
            </a:pPr>
            <a:endParaRPr lang="en-US" dirty="0" smtClean="0"/>
          </a:p>
          <a:p>
            <a:pPr>
              <a:defRPr/>
            </a:pPr>
            <a:r>
              <a:rPr lang="en-US" dirty="0" smtClean="0"/>
              <a:t>PETRELS: simple extension of PAST to account for missing data, knows the true rank, second order algorithm, original algorithms lack regularization and thus it is numerically unstable especially for large amounts of missing observations</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D983F62-D03E-477B-9018-42E78EFC89B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subspace tracking which has a rich </a:t>
            </a:r>
            <a:r>
              <a:rPr lang="en-US" dirty="0" err="1" smtClean="0"/>
              <a:t>litertature</a:t>
            </a:r>
            <a:r>
              <a:rPr lang="en-US" dirty="0" smtClean="0"/>
              <a:t>, </a:t>
            </a:r>
          </a:p>
          <a:p>
            <a:pPr>
              <a:defRPr/>
            </a:pPr>
            <a:endParaRPr lang="en-US" dirty="0" smtClean="0"/>
          </a:p>
          <a:p>
            <a:pPr>
              <a:defRPr/>
            </a:pPr>
            <a:r>
              <a:rPr lang="en-US" dirty="0" smtClean="0"/>
              <a:t>PAST (projection approximation subspace tracking):</a:t>
            </a:r>
          </a:p>
          <a:p>
            <a:pPr>
              <a:defRPr/>
            </a:pPr>
            <a:endParaRPr lang="en-US" dirty="0" smtClean="0"/>
          </a:p>
          <a:p>
            <a:pPr>
              <a:defRPr/>
            </a:pPr>
            <a:r>
              <a:rPr lang="en-US" dirty="0" smtClean="0"/>
              <a:t>GROUSE (</a:t>
            </a:r>
            <a:r>
              <a:rPr lang="en-US" dirty="0" err="1" smtClean="0"/>
              <a:t>Grassmanian</a:t>
            </a:r>
            <a:r>
              <a:rPr lang="en-US" dirty="0" smtClean="0"/>
              <a:t> rand-one update subspace estimation):</a:t>
            </a:r>
            <a:r>
              <a:rPr lang="en-US" baseline="0" dirty="0" smtClean="0"/>
              <a:t> </a:t>
            </a:r>
            <a:r>
              <a:rPr lang="en-US" dirty="0" err="1" smtClean="0"/>
              <a:t>inceremental</a:t>
            </a:r>
            <a:r>
              <a:rPr lang="en-US" dirty="0" smtClean="0"/>
              <a:t> gradient over the </a:t>
            </a:r>
            <a:r>
              <a:rPr lang="en-US" dirty="0" err="1" smtClean="0"/>
              <a:t>Grassmanian</a:t>
            </a:r>
            <a:endParaRPr lang="en-US" dirty="0" smtClean="0"/>
          </a:p>
          <a:p>
            <a:pPr>
              <a:defRPr/>
            </a:pPr>
            <a:endParaRPr lang="en-US" dirty="0" smtClean="0"/>
          </a:p>
          <a:p>
            <a:pPr>
              <a:defRPr/>
            </a:pPr>
            <a:r>
              <a:rPr lang="en-US" dirty="0" smtClean="0"/>
              <a:t>PETRELS: simple extension of PAST to account for missing data, knows the true rank, second order algorithm, original algorithms lack regularization and thus it is numerically unstable especially for large amounts of missing observations</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D983F62-D03E-477B-9018-42E78EFC89B7}"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subspace tracking which has a rich </a:t>
            </a:r>
            <a:r>
              <a:rPr lang="en-US" dirty="0" err="1" smtClean="0"/>
              <a:t>litertature</a:t>
            </a:r>
            <a:r>
              <a:rPr lang="en-US" dirty="0" smtClean="0"/>
              <a:t>, </a:t>
            </a:r>
          </a:p>
          <a:p>
            <a:pPr>
              <a:defRPr/>
            </a:pPr>
            <a:endParaRPr lang="en-US" dirty="0" smtClean="0"/>
          </a:p>
          <a:p>
            <a:pPr>
              <a:defRPr/>
            </a:pPr>
            <a:r>
              <a:rPr lang="en-US" dirty="0" smtClean="0"/>
              <a:t>PAST (projection approximation subspace tracking):</a:t>
            </a:r>
          </a:p>
          <a:p>
            <a:pPr>
              <a:defRPr/>
            </a:pPr>
            <a:endParaRPr lang="en-US" dirty="0" smtClean="0"/>
          </a:p>
          <a:p>
            <a:pPr>
              <a:defRPr/>
            </a:pPr>
            <a:r>
              <a:rPr lang="en-US" dirty="0" smtClean="0"/>
              <a:t>GROUSE (</a:t>
            </a:r>
            <a:r>
              <a:rPr lang="en-US" dirty="0" err="1" smtClean="0"/>
              <a:t>Grassmanian</a:t>
            </a:r>
            <a:r>
              <a:rPr lang="en-US" dirty="0" smtClean="0"/>
              <a:t> rand-one update subspace estimation):</a:t>
            </a:r>
            <a:r>
              <a:rPr lang="en-US" baseline="0" dirty="0" smtClean="0"/>
              <a:t> </a:t>
            </a:r>
            <a:r>
              <a:rPr lang="en-US" dirty="0" err="1" smtClean="0"/>
              <a:t>inceremental</a:t>
            </a:r>
            <a:r>
              <a:rPr lang="en-US" dirty="0" smtClean="0"/>
              <a:t> gradient over the </a:t>
            </a:r>
            <a:r>
              <a:rPr lang="en-US" dirty="0" err="1" smtClean="0"/>
              <a:t>Grassmanian</a:t>
            </a:r>
            <a:endParaRPr lang="en-US" dirty="0" smtClean="0"/>
          </a:p>
          <a:p>
            <a:pPr>
              <a:defRPr/>
            </a:pPr>
            <a:endParaRPr lang="en-US" dirty="0" smtClean="0"/>
          </a:p>
          <a:p>
            <a:pPr>
              <a:defRPr/>
            </a:pPr>
            <a:r>
              <a:rPr lang="en-US" dirty="0" smtClean="0"/>
              <a:t>PETRELS: simple extension of PAST to account for missing data, knows the true rank, second order algorithm, original algorithms lack regularization and thus it is numerically unstable especially for large amounts of missing observations</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D983F62-D03E-477B-9018-42E78EFC89B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subspace tracking which has a rich </a:t>
            </a:r>
            <a:r>
              <a:rPr lang="en-US" dirty="0" err="1" smtClean="0"/>
              <a:t>litertature</a:t>
            </a:r>
            <a:r>
              <a:rPr lang="en-US" dirty="0" smtClean="0"/>
              <a:t>, </a:t>
            </a:r>
          </a:p>
          <a:p>
            <a:pPr>
              <a:defRPr/>
            </a:pPr>
            <a:endParaRPr lang="en-US" dirty="0" smtClean="0"/>
          </a:p>
          <a:p>
            <a:pPr>
              <a:defRPr/>
            </a:pPr>
            <a:r>
              <a:rPr lang="en-US" dirty="0" smtClean="0"/>
              <a:t>PAST (projection approximation subspace tracking):</a:t>
            </a:r>
          </a:p>
          <a:p>
            <a:pPr>
              <a:defRPr/>
            </a:pPr>
            <a:endParaRPr lang="en-US" dirty="0" smtClean="0"/>
          </a:p>
          <a:p>
            <a:pPr>
              <a:defRPr/>
            </a:pPr>
            <a:r>
              <a:rPr lang="en-US" dirty="0" smtClean="0"/>
              <a:t>GROUSE (</a:t>
            </a:r>
            <a:r>
              <a:rPr lang="en-US" dirty="0" err="1" smtClean="0"/>
              <a:t>Grassmanian</a:t>
            </a:r>
            <a:r>
              <a:rPr lang="en-US" dirty="0" smtClean="0"/>
              <a:t> rand-one update subspace estimation):</a:t>
            </a:r>
            <a:r>
              <a:rPr lang="en-US" baseline="0" dirty="0" smtClean="0"/>
              <a:t> </a:t>
            </a:r>
            <a:r>
              <a:rPr lang="en-US" dirty="0" err="1" smtClean="0"/>
              <a:t>inceremental</a:t>
            </a:r>
            <a:r>
              <a:rPr lang="en-US" dirty="0" smtClean="0"/>
              <a:t> gradient over the </a:t>
            </a:r>
            <a:r>
              <a:rPr lang="en-US" dirty="0" err="1" smtClean="0"/>
              <a:t>Grassmanian</a:t>
            </a:r>
            <a:endParaRPr lang="en-US" dirty="0" smtClean="0"/>
          </a:p>
          <a:p>
            <a:pPr>
              <a:defRPr/>
            </a:pPr>
            <a:endParaRPr lang="en-US" dirty="0" smtClean="0"/>
          </a:p>
          <a:p>
            <a:pPr>
              <a:defRPr/>
            </a:pPr>
            <a:r>
              <a:rPr lang="en-US" dirty="0" smtClean="0"/>
              <a:t>PETRELS: simple extension of PAST to account for missing data, knows the true rank, second order algorithm, original algorithms lack regularization and thus it is numerically unstable especially for large amounts of missing observations</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D983F62-D03E-477B-9018-42E78EFC89B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subspace tracking which has a rich </a:t>
            </a:r>
            <a:r>
              <a:rPr lang="en-US" dirty="0" err="1" smtClean="0"/>
              <a:t>litertature</a:t>
            </a:r>
            <a:r>
              <a:rPr lang="en-US" dirty="0" smtClean="0"/>
              <a:t>, </a:t>
            </a:r>
          </a:p>
          <a:p>
            <a:pPr>
              <a:defRPr/>
            </a:pPr>
            <a:endParaRPr lang="en-US" dirty="0" smtClean="0"/>
          </a:p>
          <a:p>
            <a:pPr>
              <a:defRPr/>
            </a:pPr>
            <a:r>
              <a:rPr lang="en-US" dirty="0" smtClean="0"/>
              <a:t>PAST (projection approximation subspace tracking):</a:t>
            </a:r>
          </a:p>
          <a:p>
            <a:pPr>
              <a:defRPr/>
            </a:pPr>
            <a:endParaRPr lang="en-US" dirty="0" smtClean="0"/>
          </a:p>
          <a:p>
            <a:pPr>
              <a:defRPr/>
            </a:pPr>
            <a:r>
              <a:rPr lang="en-US" dirty="0" smtClean="0"/>
              <a:t>GROUSE (</a:t>
            </a:r>
            <a:r>
              <a:rPr lang="en-US" dirty="0" err="1" smtClean="0"/>
              <a:t>Grassmanian</a:t>
            </a:r>
            <a:r>
              <a:rPr lang="en-US" dirty="0" smtClean="0"/>
              <a:t> rand-one update subspace estimation):</a:t>
            </a:r>
            <a:r>
              <a:rPr lang="en-US" baseline="0" dirty="0" smtClean="0"/>
              <a:t> </a:t>
            </a:r>
            <a:r>
              <a:rPr lang="en-US" dirty="0" err="1" smtClean="0"/>
              <a:t>inceremental</a:t>
            </a:r>
            <a:r>
              <a:rPr lang="en-US" dirty="0" smtClean="0"/>
              <a:t> gradient over the </a:t>
            </a:r>
            <a:r>
              <a:rPr lang="en-US" dirty="0" err="1" smtClean="0"/>
              <a:t>Grassmanian</a:t>
            </a:r>
            <a:endParaRPr lang="en-US" dirty="0" smtClean="0"/>
          </a:p>
          <a:p>
            <a:pPr>
              <a:defRPr/>
            </a:pPr>
            <a:endParaRPr lang="en-US" dirty="0" smtClean="0"/>
          </a:p>
          <a:p>
            <a:pPr>
              <a:defRPr/>
            </a:pPr>
            <a:r>
              <a:rPr lang="en-US" dirty="0" smtClean="0"/>
              <a:t>PETRELS: simple extension of PAST to account for missing data, knows the true rank, second order algorithm, original algorithms lack regularization and thus it is numerically unstable especially for large amounts of missing observations</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D983F62-D03E-477B-9018-42E78EFC89B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r>
              <a:rPr lang="en-US" dirty="0" smtClean="0"/>
              <a:t>Q1: is it reasonable to assume {</a:t>
            </a:r>
            <a:r>
              <a:rPr lang="en-US" dirty="0" err="1" smtClean="0"/>
              <a:t>y_t</a:t>
            </a:r>
            <a:r>
              <a:rPr lang="en-US" dirty="0" smtClean="0"/>
              <a:t>} is </a:t>
            </a:r>
            <a:r>
              <a:rPr lang="en-US" dirty="0" err="1" smtClean="0"/>
              <a:t>i.i.d</a:t>
            </a:r>
            <a:r>
              <a:rPr lang="en-US" dirty="0" smtClean="0"/>
              <a:t>. over time?</a:t>
            </a:r>
          </a:p>
          <a:p>
            <a:endParaRPr lang="en-US" dirty="0" smtClean="0"/>
          </a:p>
          <a:p>
            <a:r>
              <a:rPr lang="en-US" dirty="0" smtClean="0"/>
              <a:t>????</a:t>
            </a:r>
          </a:p>
          <a:p>
            <a:endParaRPr lang="en-US" dirty="0" smtClean="0"/>
          </a:p>
          <a:p>
            <a:endParaRPr lang="en-US" dirty="0" smtClean="0"/>
          </a:p>
          <a:p>
            <a:r>
              <a:rPr lang="en-US" dirty="0" smtClean="0"/>
              <a:t>Q2: what is the general idea of the proof technique?</a:t>
            </a:r>
          </a:p>
          <a:p>
            <a:endParaRPr lang="en-US" dirty="0" smtClean="0"/>
          </a:p>
          <a:p>
            <a:r>
              <a:rPr lang="en-US" dirty="0" smtClean="0"/>
              <a:t>????</a:t>
            </a:r>
          </a:p>
        </p:txBody>
      </p:sp>
      <p:sp>
        <p:nvSpPr>
          <p:cNvPr id="4" name="Slide Number Placeholder 3"/>
          <p:cNvSpPr>
            <a:spLocks noGrp="1"/>
          </p:cNvSpPr>
          <p:nvPr>
            <p:ph type="sldNum" sz="quarter" idx="5"/>
          </p:nvPr>
        </p:nvSpPr>
        <p:spPr/>
        <p:txBody>
          <a:bodyPr/>
          <a:lstStyle/>
          <a:p>
            <a:pPr>
              <a:defRPr/>
            </a:pPr>
            <a:fld id="{D15B42C7-AD40-4A8F-AACA-F629993B969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subspace tracking which has a rich </a:t>
            </a:r>
            <a:r>
              <a:rPr lang="en-US" dirty="0" err="1" smtClean="0"/>
              <a:t>litertature</a:t>
            </a:r>
            <a:r>
              <a:rPr lang="en-US" dirty="0" smtClean="0"/>
              <a:t>, </a:t>
            </a:r>
          </a:p>
          <a:p>
            <a:pPr>
              <a:defRPr/>
            </a:pPr>
            <a:endParaRPr lang="en-US" dirty="0" smtClean="0"/>
          </a:p>
          <a:p>
            <a:pPr>
              <a:defRPr/>
            </a:pPr>
            <a:r>
              <a:rPr lang="en-US" dirty="0" smtClean="0"/>
              <a:t>PAST (projection approximation subspace tracking):</a:t>
            </a:r>
          </a:p>
          <a:p>
            <a:pPr>
              <a:defRPr/>
            </a:pPr>
            <a:endParaRPr lang="en-US" dirty="0" smtClean="0"/>
          </a:p>
          <a:p>
            <a:pPr>
              <a:defRPr/>
            </a:pPr>
            <a:r>
              <a:rPr lang="en-US" dirty="0" smtClean="0"/>
              <a:t>GROUSE (</a:t>
            </a:r>
            <a:r>
              <a:rPr lang="en-US" dirty="0" err="1" smtClean="0"/>
              <a:t>Grassmanian</a:t>
            </a:r>
            <a:r>
              <a:rPr lang="en-US" dirty="0" smtClean="0"/>
              <a:t> rand-one update subspace estimation):</a:t>
            </a:r>
            <a:r>
              <a:rPr lang="en-US" baseline="0" dirty="0" smtClean="0"/>
              <a:t> </a:t>
            </a:r>
            <a:r>
              <a:rPr lang="en-US" dirty="0" err="1" smtClean="0"/>
              <a:t>inceremental</a:t>
            </a:r>
            <a:r>
              <a:rPr lang="en-US" dirty="0" smtClean="0"/>
              <a:t> gradient over the </a:t>
            </a:r>
            <a:r>
              <a:rPr lang="en-US" dirty="0" err="1" smtClean="0"/>
              <a:t>Grassmanian</a:t>
            </a:r>
            <a:endParaRPr lang="en-US" dirty="0" smtClean="0"/>
          </a:p>
          <a:p>
            <a:pPr>
              <a:defRPr/>
            </a:pPr>
            <a:endParaRPr lang="en-US" dirty="0" smtClean="0"/>
          </a:p>
          <a:p>
            <a:pPr>
              <a:defRPr/>
            </a:pPr>
            <a:r>
              <a:rPr lang="en-US" dirty="0" smtClean="0"/>
              <a:t>PETRELS: simple extension of PAST to account for missing data, knows the true rank, second order algorithm, original algorithms lack regularization and thus it is numerically unstable especially for large amounts of missing observations</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D983F62-D03E-477B-9018-42E78EFC89B7}"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0000FF"/>
            </a:solidFill>
            <a:prstDash val="solid"/>
            <a:miter lim="800000"/>
            <a:headEnd/>
            <a:tailEnd/>
          </a:ln>
        </p:spPr>
        <p:txBody>
          <a:bodyPr/>
          <a:lstStyle/>
          <a:p>
            <a:pPr algn="ctr">
              <a:defRPr/>
            </a:pPr>
            <a:endParaRPr lang="en-US" dirty="0">
              <a:latin typeface="Arial" pitchFamily="34" charset="0"/>
            </a:endParaRPr>
          </a:p>
        </p:txBody>
      </p:sp>
      <p:sp>
        <p:nvSpPr>
          <p:cNvPr id="5" name="Line 8"/>
          <p:cNvSpPr>
            <a:spLocks noChangeShapeType="1"/>
          </p:cNvSpPr>
          <p:nvPr/>
        </p:nvSpPr>
        <p:spPr bwMode="auto">
          <a:xfrm>
            <a:off x="1524000" y="3657600"/>
            <a:ext cx="7086600" cy="0"/>
          </a:xfrm>
          <a:prstGeom prst="line">
            <a:avLst/>
          </a:prstGeom>
          <a:noFill/>
          <a:ln w="19050">
            <a:solidFill>
              <a:srgbClr val="0000CC"/>
            </a:solidFill>
            <a:round/>
            <a:headEnd/>
            <a:tailEnd/>
          </a:ln>
          <a:effectLst/>
        </p:spPr>
        <p:txBody>
          <a:bodyPr/>
          <a:lstStyle/>
          <a:p>
            <a:pPr algn="ctr">
              <a:defRPr/>
            </a:pPr>
            <a:endParaRPr lang="en-US" dirty="0">
              <a:latin typeface="Arial" pitchFamily="34" charset="0"/>
            </a:endParaRPr>
          </a:p>
        </p:txBody>
      </p:sp>
      <p:sp>
        <p:nvSpPr>
          <p:cNvPr id="8194" name="Rectangle 2"/>
          <p:cNvSpPr>
            <a:spLocks noGrp="1" noChangeArrowheads="1"/>
          </p:cNvSpPr>
          <p:nvPr>
            <p:ph type="ctrTitle"/>
          </p:nvPr>
        </p:nvSpPr>
        <p:spPr>
          <a:xfrm>
            <a:off x="914400" y="1524000"/>
            <a:ext cx="7623175" cy="1752600"/>
          </a:xfrm>
        </p:spPr>
        <p:txBody>
          <a:bodyPr/>
          <a:lstStyle>
            <a:lvl1pPr>
              <a:defRPr sz="5000">
                <a:latin typeface="Arial" pitchFamily="34" charset="0"/>
              </a:defRPr>
            </a:lvl1pPr>
          </a:lstStyle>
          <a:p>
            <a:r>
              <a:rPr lang="en-US" altLang="en-US" dirty="0"/>
              <a:t>Click to edit Master title style</a:t>
            </a:r>
          </a:p>
        </p:txBody>
      </p:sp>
      <p:sp>
        <p:nvSpPr>
          <p:cNvPr id="8195" name="Rectangle 3"/>
          <p:cNvSpPr>
            <a:spLocks noGrp="1" noChangeArrowheads="1"/>
          </p:cNvSpPr>
          <p:nvPr>
            <p:ph type="subTitle" idx="1"/>
          </p:nvPr>
        </p:nvSpPr>
        <p:spPr>
          <a:xfrm>
            <a:off x="1524000" y="3962400"/>
            <a:ext cx="71628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1BFE8D21-6C9C-486F-B158-70A285DB7EFC}"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7057D9-AAF1-4058-8B2E-98D644E7C8E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D79A6E-4794-40BC-A439-49E202F5CB36}"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0000FF"/>
            </a:solidFill>
            <a:prstDash val="solid"/>
            <a:miter lim="800000"/>
            <a:headEnd/>
            <a:tailEnd/>
          </a:ln>
        </p:spPr>
        <p:txBody>
          <a:bodyPr/>
          <a:lstStyle/>
          <a:p>
            <a:pPr>
              <a:defRPr/>
            </a:pPr>
            <a:endParaRPr lang="en-US" dirty="0">
              <a:latin typeface="Arial" pitchFamily="34" charset="0"/>
            </a:endParaRPr>
          </a:p>
        </p:txBody>
      </p:sp>
      <p:sp>
        <p:nvSpPr>
          <p:cNvPr id="5" name="Line 8"/>
          <p:cNvSpPr>
            <a:spLocks noChangeShapeType="1"/>
          </p:cNvSpPr>
          <p:nvPr/>
        </p:nvSpPr>
        <p:spPr bwMode="auto">
          <a:xfrm>
            <a:off x="1524000" y="3962400"/>
            <a:ext cx="7086600" cy="0"/>
          </a:xfrm>
          <a:prstGeom prst="line">
            <a:avLst/>
          </a:prstGeom>
          <a:noFill/>
          <a:ln w="19050">
            <a:solidFill>
              <a:srgbClr val="0000CC"/>
            </a:solidFill>
            <a:round/>
            <a:headEnd/>
            <a:tailEnd/>
          </a:ln>
          <a:effectLst/>
        </p:spPr>
        <p:txBody>
          <a:bodyPr/>
          <a:lstStyle/>
          <a:p>
            <a:pPr>
              <a:defRPr/>
            </a:pPr>
            <a:endParaRPr lang="en-US" dirty="0">
              <a:latin typeface="Arial" pitchFamily="34" charset="0"/>
            </a:endParaRPr>
          </a:p>
        </p:txBody>
      </p:sp>
      <p:sp>
        <p:nvSpPr>
          <p:cNvPr id="48130" name="Rectangle 2"/>
          <p:cNvSpPr>
            <a:spLocks noGrp="1" noChangeArrowheads="1"/>
          </p:cNvSpPr>
          <p:nvPr>
            <p:ph type="ctrTitle"/>
          </p:nvPr>
        </p:nvSpPr>
        <p:spPr>
          <a:xfrm>
            <a:off x="914400" y="1524000"/>
            <a:ext cx="7623175" cy="1752600"/>
          </a:xfrm>
        </p:spPr>
        <p:txBody>
          <a:bodyPr/>
          <a:lstStyle>
            <a:lvl1pPr>
              <a:defRPr sz="5000">
                <a:latin typeface="Arial" pitchFamily="34" charset="0"/>
              </a:defRPr>
            </a:lvl1pPr>
          </a:lstStyle>
          <a:p>
            <a:r>
              <a:rPr lang="en-US" altLang="en-US" dirty="0"/>
              <a:t>Click to edit Master title style</a:t>
            </a:r>
          </a:p>
        </p:txBody>
      </p:sp>
      <p:sp>
        <p:nvSpPr>
          <p:cNvPr id="48131" name="Rectangle 3"/>
          <p:cNvSpPr>
            <a:spLocks noGrp="1" noChangeArrowheads="1"/>
          </p:cNvSpPr>
          <p:nvPr>
            <p:ph type="subTitle" idx="1"/>
          </p:nvPr>
        </p:nvSpPr>
        <p:spPr>
          <a:xfrm>
            <a:off x="1524000" y="3962400"/>
            <a:ext cx="71628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fld id="{B49ED77D-8071-46FD-A3BF-D03169668804}" type="datetimeFigureOut">
              <a:rPr lang="en-US"/>
              <a:pPr>
                <a:defRPr/>
              </a:pPr>
              <a:t>6/23/2014</a:t>
            </a:fld>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0CDDCBC2-993F-4C5C-A10F-F10249AF346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BADCC30-D5A4-4EF6-8DF3-992DE0E0ABE4}" type="datetimeFigureOut">
              <a:rPr lang="en-US"/>
              <a:pPr>
                <a:defRPr/>
              </a:pPr>
              <a:t>6/23/2014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D83C1A-AC85-480B-A3FB-F21D33FD3AEC}"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5AB82A2-AC81-4A43-ACCB-9D474085F728}" type="datetimeFigureOut">
              <a:rPr lang="en-US"/>
              <a:pPr>
                <a:defRPr/>
              </a:pPr>
              <a:t>6/23/2014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335A60-A4B6-4E86-8297-051117734660}"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FE2A179-28EE-4B45-9CF5-F3D44FCCE551}" type="datetimeFigureOut">
              <a:rPr lang="en-US"/>
              <a:pPr>
                <a:defRPr/>
              </a:pPr>
              <a:t>6/23/2014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812B6AE-6543-4D51-95F8-46285102DEDA}"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17E55D4-7FC2-49AC-85F4-B45D2BFA1018}" type="datetimeFigureOut">
              <a:rPr lang="en-US"/>
              <a:pPr>
                <a:defRPr/>
              </a:pPr>
              <a:t>6/23/2014</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640CB83-98BE-4E12-A617-005439492079}"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E887FBD-F7F6-4C1F-B799-CFDC8ABA4645}" type="datetimeFigureOut">
              <a:rPr lang="en-US"/>
              <a:pPr>
                <a:defRPr/>
              </a:pPr>
              <a:t>6/23/2014</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57082CB-5BF5-4131-9929-C32F79D6BC4C}"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F595643-C6A7-494C-8E29-A2F01478FA68}" type="datetimeFigureOut">
              <a:rPr lang="en-US"/>
              <a:pPr>
                <a:defRPr/>
              </a:pPr>
              <a:t>6/23/2014</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051FE51-A342-4839-864D-4AC45DBAC8DD}"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768BC69-22AA-4371-ABE5-92B4338FB7A5}" type="datetimeFigureOut">
              <a:rPr lang="en-US"/>
              <a:pPr>
                <a:defRPr/>
              </a:pPr>
              <a:t>6/23/2014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8C949E6-0652-47FA-9297-886976D52A0C}"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F2CF9B2-1295-4107-A7A0-3DF04D321C32}"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52DF8C-0839-441A-BF42-EEF541FBFEF8}" type="datetimeFigureOut">
              <a:rPr lang="en-US"/>
              <a:pPr>
                <a:defRPr/>
              </a:pPr>
              <a:t>6/23/2014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F459C80-50F7-4D8A-95E6-EB4F3CD2A502}"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BD97985-061A-4453-80EA-B293A04D9590}" type="datetimeFigureOut">
              <a:rPr lang="en-US"/>
              <a:pPr>
                <a:defRPr/>
              </a:pPr>
              <a:t>6/23/2014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AC1CBB5-1F84-4E2A-8751-EDC072E0496B}"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EDFD7CC-2E51-4327-8AFF-8DE1160F2D55}" type="datetimeFigureOut">
              <a:rPr lang="en-US"/>
              <a:pPr>
                <a:defRPr/>
              </a:pPr>
              <a:t>6/23/2014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FFDCCED-A96D-427F-B22F-7A885D5F192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9AC9B33-8FF4-4FFD-BD98-B5F49EE127FA}"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FED9EFF-42CA-4ECF-A516-3E19A6BB3CB6}"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70CD304-2A80-4365-BBA5-839CB5E153CC}"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D9FA4CC-FFCE-4996-ADF7-C9EC435885D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188BB80-CA99-4319-8659-A258523B657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7D08AC3-EB81-4E39-B1AA-A1A5CDACBAE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B3C73E-C1F1-4177-A203-55B945833653}"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Garamond" pitchFamily="18" charset="0"/>
              </a:defRPr>
            </a:lvl1pPr>
          </a:lstStyle>
          <a:p>
            <a:pPr>
              <a:defRPr/>
            </a:pPr>
            <a:endParaRPr lang="en-US" alt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endParaRPr lang="en-US" altLang="en-US"/>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1D88134F-2F4C-457B-BAC9-7789DD388754}" type="slidenum">
              <a:rPr lang="en-US" altLang="en-US"/>
              <a:pPr>
                <a:defRPr/>
              </a:pPr>
              <a:t>‹#›</a:t>
            </a:fld>
            <a:endParaRPr lang="en-US" altLang="en-US"/>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FF"/>
            </a:solidFill>
            <a:prstDash val="solid"/>
            <a:miter lim="800000"/>
            <a:headEnd/>
            <a:tailEnd/>
          </a:ln>
        </p:spPr>
        <p:txBody>
          <a:bodyPr/>
          <a:lstStyle/>
          <a:p>
            <a:pPr algn="ctr">
              <a:defRPr/>
            </a:pPr>
            <a:endParaRPr lang="en-US" dirty="0">
              <a:latin typeface="Arial" pitchFamily="34" charset="0"/>
            </a:endParaRPr>
          </a:p>
        </p:txBody>
      </p:sp>
      <p:sp>
        <p:nvSpPr>
          <p:cNvPr id="7176" name="Line 8"/>
          <p:cNvSpPr>
            <a:spLocks noChangeShapeType="1"/>
          </p:cNvSpPr>
          <p:nvPr/>
        </p:nvSpPr>
        <p:spPr bwMode="auto">
          <a:xfrm>
            <a:off x="457200" y="6248400"/>
            <a:ext cx="8229600" cy="0"/>
          </a:xfrm>
          <a:prstGeom prst="line">
            <a:avLst/>
          </a:prstGeom>
          <a:noFill/>
          <a:ln w="19050">
            <a:solidFill>
              <a:srgbClr val="0000FF"/>
            </a:solidFill>
            <a:round/>
            <a:headEnd/>
            <a:tailEnd/>
          </a:ln>
          <a:effectLst/>
        </p:spPr>
        <p:txBody>
          <a:bodyPr/>
          <a:lstStyle/>
          <a:p>
            <a:pPr algn="ctr">
              <a:defRPr/>
            </a:pPr>
            <a:endParaRPr lang="en-US"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rgbClr val="CC0000"/>
          </a:solidFill>
          <a:latin typeface="+mj-lt"/>
          <a:ea typeface="+mj-ea"/>
          <a:cs typeface="+mj-cs"/>
        </a:defRPr>
      </a:lvl1pPr>
      <a:lvl2pPr algn="l" rtl="0" eaLnBrk="0" fontAlgn="base" hangingPunct="0">
        <a:spcBef>
          <a:spcPct val="0"/>
        </a:spcBef>
        <a:spcAft>
          <a:spcPct val="0"/>
        </a:spcAft>
        <a:defRPr sz="4200">
          <a:solidFill>
            <a:srgbClr val="CC0000"/>
          </a:solidFill>
          <a:latin typeface="Arial" charset="0"/>
        </a:defRPr>
      </a:lvl2pPr>
      <a:lvl3pPr algn="l" rtl="0" eaLnBrk="0" fontAlgn="base" hangingPunct="0">
        <a:spcBef>
          <a:spcPct val="0"/>
        </a:spcBef>
        <a:spcAft>
          <a:spcPct val="0"/>
        </a:spcAft>
        <a:defRPr sz="4200">
          <a:solidFill>
            <a:srgbClr val="CC0000"/>
          </a:solidFill>
          <a:latin typeface="Arial" charset="0"/>
        </a:defRPr>
      </a:lvl3pPr>
      <a:lvl4pPr algn="l" rtl="0" eaLnBrk="0" fontAlgn="base" hangingPunct="0">
        <a:spcBef>
          <a:spcPct val="0"/>
        </a:spcBef>
        <a:spcAft>
          <a:spcPct val="0"/>
        </a:spcAft>
        <a:defRPr sz="4200">
          <a:solidFill>
            <a:srgbClr val="CC0000"/>
          </a:solidFill>
          <a:latin typeface="Arial" charset="0"/>
        </a:defRPr>
      </a:lvl4pPr>
      <a:lvl5pPr algn="l" rtl="0" eaLnBrk="0" fontAlgn="base" hangingPunct="0">
        <a:spcBef>
          <a:spcPct val="0"/>
        </a:spcBef>
        <a:spcAft>
          <a:spcPct val="0"/>
        </a:spcAft>
        <a:defRPr sz="4200">
          <a:solidFill>
            <a:srgbClr val="CC0000"/>
          </a:solidFill>
          <a:latin typeface="Arial" charset="0"/>
        </a:defRPr>
      </a:lvl5pPr>
      <a:lvl6pPr marL="457200" algn="l" rtl="0" fontAlgn="base">
        <a:spcBef>
          <a:spcPct val="0"/>
        </a:spcBef>
        <a:spcAft>
          <a:spcPct val="0"/>
        </a:spcAft>
        <a:defRPr sz="4200">
          <a:solidFill>
            <a:srgbClr val="CC0000"/>
          </a:solidFill>
          <a:latin typeface="Arial" charset="0"/>
        </a:defRPr>
      </a:lvl6pPr>
      <a:lvl7pPr marL="914400" algn="l" rtl="0" fontAlgn="base">
        <a:spcBef>
          <a:spcPct val="0"/>
        </a:spcBef>
        <a:spcAft>
          <a:spcPct val="0"/>
        </a:spcAft>
        <a:defRPr sz="4200">
          <a:solidFill>
            <a:srgbClr val="CC0000"/>
          </a:solidFill>
          <a:latin typeface="Arial" charset="0"/>
        </a:defRPr>
      </a:lvl7pPr>
      <a:lvl8pPr marL="1371600" algn="l" rtl="0" fontAlgn="base">
        <a:spcBef>
          <a:spcPct val="0"/>
        </a:spcBef>
        <a:spcAft>
          <a:spcPct val="0"/>
        </a:spcAft>
        <a:defRPr sz="4200">
          <a:solidFill>
            <a:srgbClr val="CC0000"/>
          </a:solidFill>
          <a:latin typeface="Arial" charset="0"/>
        </a:defRPr>
      </a:lvl8pPr>
      <a:lvl9pPr marL="1828800" algn="l" rtl="0" fontAlgn="base">
        <a:spcBef>
          <a:spcPct val="0"/>
        </a:spcBef>
        <a:spcAft>
          <a:spcPct val="0"/>
        </a:spcAft>
        <a:defRPr sz="4200">
          <a:solidFill>
            <a:srgbClr val="CC0000"/>
          </a:solidFill>
          <a:latin typeface="Arial" charset="0"/>
        </a:defRPr>
      </a:lvl9pPr>
    </p:titleStyle>
    <p:bodyStyle>
      <a:lvl1pPr marL="342900" indent="-342900" algn="l" rtl="0" eaLnBrk="0" fontAlgn="base" hangingPunct="0">
        <a:spcBef>
          <a:spcPct val="20000"/>
        </a:spcBef>
        <a:spcAft>
          <a:spcPct val="0"/>
        </a:spcAft>
        <a:buClr>
          <a:srgbClr val="0000CC"/>
        </a:buClr>
        <a:buFont typeface="Wingdings" pitchFamily="2" charset="2"/>
        <a:buChar char="n"/>
        <a:defRPr sz="3000">
          <a:solidFill>
            <a:schemeClr val="tx1"/>
          </a:solidFill>
          <a:latin typeface="Arial" pitchFamily="34" charset="0"/>
          <a:ea typeface="+mn-ea"/>
          <a:cs typeface="+mn-cs"/>
        </a:defRPr>
      </a:lvl1pPr>
      <a:lvl2pPr marL="669925" indent="-325438" algn="l" rtl="0" eaLnBrk="0" fontAlgn="base" hangingPunct="0">
        <a:spcBef>
          <a:spcPct val="20000"/>
        </a:spcBef>
        <a:spcAft>
          <a:spcPct val="0"/>
        </a:spcAft>
        <a:buClr>
          <a:srgbClr val="0000CC"/>
        </a:buClr>
        <a:buFont typeface="Wingdings" pitchFamily="2" charset="2"/>
        <a:buChar char="q"/>
        <a:defRPr sz="2600">
          <a:solidFill>
            <a:schemeClr val="tx1"/>
          </a:solidFill>
          <a:latin typeface="Arial" pitchFamily="34" charset="0"/>
        </a:defRPr>
      </a:lvl2pPr>
      <a:lvl3pPr marL="1022350" indent="-350838" algn="l" rtl="0" eaLnBrk="0" fontAlgn="base" hangingPunct="0">
        <a:spcBef>
          <a:spcPct val="20000"/>
        </a:spcBef>
        <a:spcAft>
          <a:spcPct val="0"/>
        </a:spcAft>
        <a:buClr>
          <a:srgbClr val="0000CC"/>
        </a:buClr>
        <a:buFont typeface="Wingdings" pitchFamily="2" charset="2"/>
        <a:buChar char="n"/>
        <a:defRPr sz="2200">
          <a:solidFill>
            <a:schemeClr val="tx1"/>
          </a:solidFill>
          <a:latin typeface="Arial" pitchFamily="34" charset="0"/>
        </a:defRPr>
      </a:lvl3pPr>
      <a:lvl4pPr marL="1339850" indent="-315913" algn="l" rtl="0" eaLnBrk="0" fontAlgn="base" hangingPunct="0">
        <a:spcBef>
          <a:spcPct val="20000"/>
        </a:spcBef>
        <a:spcAft>
          <a:spcPct val="0"/>
        </a:spcAft>
        <a:buClr>
          <a:srgbClr val="0000CC"/>
        </a:buClr>
        <a:buFont typeface="Wingdings" pitchFamily="2" charset="2"/>
        <a:buChar char="q"/>
        <a:defRPr sz="2000">
          <a:solidFill>
            <a:schemeClr val="tx1"/>
          </a:solidFill>
          <a:latin typeface="Arial" pitchFamily="34" charset="0"/>
        </a:defRPr>
      </a:lvl4pPr>
      <a:lvl5pPr marL="1681163" indent="-339725" algn="l" rtl="0" eaLnBrk="0" fontAlgn="base" hangingPunct="0">
        <a:spcBef>
          <a:spcPct val="20000"/>
        </a:spcBef>
        <a:spcAft>
          <a:spcPct val="0"/>
        </a:spcAft>
        <a:buClr>
          <a:srgbClr val="0000CC"/>
        </a:buClr>
        <a:buFont typeface="Wingdings" pitchFamily="2" charset="2"/>
        <a:buChar char="§"/>
        <a:defRPr sz="2000">
          <a:solidFill>
            <a:schemeClr val="tx1"/>
          </a:solidFill>
          <a:latin typeface="Arial" pitchFamily="34" charset="0"/>
        </a:defRPr>
      </a:lvl5pPr>
      <a:lvl6pPr marL="21383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710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fld id="{1C89DBF0-32C2-4CD0-8577-D1499D0BB7AA}" type="datetimeFigureOut">
              <a:rPr lang="en-US"/>
              <a:pPr>
                <a:defRPr/>
              </a:pPr>
              <a:t>6/23/2014</a:t>
            </a:fld>
            <a:endParaRPr lang="en-US" altLang="en-US"/>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endParaRPr lang="en-US" altLang="en-US"/>
          </a:p>
        </p:txBody>
      </p:sp>
      <p:sp>
        <p:nvSpPr>
          <p:cNvPr id="4711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15AEDABC-6165-4C63-86E4-353DF09B3C76}" type="slidenum">
              <a:rPr lang="en-US" altLang="en-US"/>
              <a:pPr>
                <a:defRPr/>
              </a:pPr>
              <a:t>‹#›</a:t>
            </a:fld>
            <a:endParaRPr lang="en-US" altLang="en-US"/>
          </a:p>
        </p:txBody>
      </p:sp>
      <p:sp>
        <p:nvSpPr>
          <p:cNvPr id="4711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FF"/>
            </a:solidFill>
            <a:prstDash val="solid"/>
            <a:miter lim="800000"/>
            <a:headEnd/>
            <a:tailEnd/>
          </a:ln>
        </p:spPr>
        <p:txBody>
          <a:bodyPr/>
          <a:lstStyle/>
          <a:p>
            <a:pPr>
              <a:defRPr/>
            </a:pPr>
            <a:endParaRPr lang="en-US" dirty="0">
              <a:latin typeface="Arial" pitchFamily="34" charset="0"/>
            </a:endParaRPr>
          </a:p>
        </p:txBody>
      </p:sp>
      <p:sp>
        <p:nvSpPr>
          <p:cNvPr id="47112" name="Line 8"/>
          <p:cNvSpPr>
            <a:spLocks noChangeShapeType="1"/>
          </p:cNvSpPr>
          <p:nvPr/>
        </p:nvSpPr>
        <p:spPr bwMode="auto">
          <a:xfrm>
            <a:off x="457200" y="6248400"/>
            <a:ext cx="8229600" cy="0"/>
          </a:xfrm>
          <a:prstGeom prst="line">
            <a:avLst/>
          </a:prstGeom>
          <a:noFill/>
          <a:ln w="19050">
            <a:solidFill>
              <a:srgbClr val="0000FF"/>
            </a:solidFill>
            <a:round/>
            <a:headEnd/>
            <a:tailEnd/>
          </a:ln>
          <a:effectLst/>
        </p:spPr>
        <p:txBody>
          <a:bodyPr/>
          <a:lstStyle/>
          <a:p>
            <a:pPr>
              <a:defRPr/>
            </a:pPr>
            <a:endParaRPr lang="en-US"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rgbClr val="CC0000"/>
          </a:solidFill>
          <a:latin typeface="+mj-lt"/>
          <a:ea typeface="+mj-ea"/>
          <a:cs typeface="+mj-cs"/>
        </a:defRPr>
      </a:lvl1pPr>
      <a:lvl2pPr algn="l" rtl="0" eaLnBrk="0" fontAlgn="base" hangingPunct="0">
        <a:spcBef>
          <a:spcPct val="0"/>
        </a:spcBef>
        <a:spcAft>
          <a:spcPct val="0"/>
        </a:spcAft>
        <a:defRPr sz="4200">
          <a:solidFill>
            <a:srgbClr val="CC0000"/>
          </a:solidFill>
          <a:latin typeface="Arial" charset="0"/>
        </a:defRPr>
      </a:lvl2pPr>
      <a:lvl3pPr algn="l" rtl="0" eaLnBrk="0" fontAlgn="base" hangingPunct="0">
        <a:spcBef>
          <a:spcPct val="0"/>
        </a:spcBef>
        <a:spcAft>
          <a:spcPct val="0"/>
        </a:spcAft>
        <a:defRPr sz="4200">
          <a:solidFill>
            <a:srgbClr val="CC0000"/>
          </a:solidFill>
          <a:latin typeface="Arial" charset="0"/>
        </a:defRPr>
      </a:lvl3pPr>
      <a:lvl4pPr algn="l" rtl="0" eaLnBrk="0" fontAlgn="base" hangingPunct="0">
        <a:spcBef>
          <a:spcPct val="0"/>
        </a:spcBef>
        <a:spcAft>
          <a:spcPct val="0"/>
        </a:spcAft>
        <a:defRPr sz="4200">
          <a:solidFill>
            <a:srgbClr val="CC0000"/>
          </a:solidFill>
          <a:latin typeface="Arial" charset="0"/>
        </a:defRPr>
      </a:lvl4pPr>
      <a:lvl5pPr algn="l" rtl="0" eaLnBrk="0" fontAlgn="base" hangingPunct="0">
        <a:spcBef>
          <a:spcPct val="0"/>
        </a:spcBef>
        <a:spcAft>
          <a:spcPct val="0"/>
        </a:spcAft>
        <a:defRPr sz="4200">
          <a:solidFill>
            <a:srgbClr val="CC0000"/>
          </a:solidFill>
          <a:latin typeface="Arial" charset="0"/>
        </a:defRPr>
      </a:lvl5pPr>
      <a:lvl6pPr marL="457200" algn="l" rtl="0" fontAlgn="base">
        <a:spcBef>
          <a:spcPct val="0"/>
        </a:spcBef>
        <a:spcAft>
          <a:spcPct val="0"/>
        </a:spcAft>
        <a:defRPr sz="4200">
          <a:solidFill>
            <a:srgbClr val="CC0000"/>
          </a:solidFill>
          <a:latin typeface="Arial" charset="0"/>
        </a:defRPr>
      </a:lvl6pPr>
      <a:lvl7pPr marL="914400" algn="l" rtl="0" fontAlgn="base">
        <a:spcBef>
          <a:spcPct val="0"/>
        </a:spcBef>
        <a:spcAft>
          <a:spcPct val="0"/>
        </a:spcAft>
        <a:defRPr sz="4200">
          <a:solidFill>
            <a:srgbClr val="CC0000"/>
          </a:solidFill>
          <a:latin typeface="Arial" charset="0"/>
        </a:defRPr>
      </a:lvl7pPr>
      <a:lvl8pPr marL="1371600" algn="l" rtl="0" fontAlgn="base">
        <a:spcBef>
          <a:spcPct val="0"/>
        </a:spcBef>
        <a:spcAft>
          <a:spcPct val="0"/>
        </a:spcAft>
        <a:defRPr sz="4200">
          <a:solidFill>
            <a:srgbClr val="CC0000"/>
          </a:solidFill>
          <a:latin typeface="Arial" charset="0"/>
        </a:defRPr>
      </a:lvl8pPr>
      <a:lvl9pPr marL="1828800" algn="l" rtl="0" fontAlgn="base">
        <a:spcBef>
          <a:spcPct val="0"/>
        </a:spcBef>
        <a:spcAft>
          <a:spcPct val="0"/>
        </a:spcAft>
        <a:defRPr sz="4200">
          <a:solidFill>
            <a:srgbClr val="CC0000"/>
          </a:solidFill>
          <a:latin typeface="Arial" charset="0"/>
        </a:defRPr>
      </a:lvl9pPr>
    </p:titleStyle>
    <p:bodyStyle>
      <a:lvl1pPr marL="342900" indent="-342900" algn="l" rtl="0" eaLnBrk="0" fontAlgn="base" hangingPunct="0">
        <a:spcBef>
          <a:spcPct val="20000"/>
        </a:spcBef>
        <a:spcAft>
          <a:spcPct val="0"/>
        </a:spcAft>
        <a:buClr>
          <a:srgbClr val="0000CC"/>
        </a:buClr>
        <a:buFont typeface="Wingdings" pitchFamily="2" charset="2"/>
        <a:buChar char="n"/>
        <a:defRPr sz="3000">
          <a:solidFill>
            <a:schemeClr val="tx1"/>
          </a:solidFill>
          <a:latin typeface="Arial" pitchFamily="34" charset="0"/>
          <a:ea typeface="+mn-ea"/>
          <a:cs typeface="+mn-cs"/>
        </a:defRPr>
      </a:lvl1pPr>
      <a:lvl2pPr marL="669925" indent="-325438" algn="l" rtl="0" eaLnBrk="0" fontAlgn="base" hangingPunct="0">
        <a:spcBef>
          <a:spcPct val="20000"/>
        </a:spcBef>
        <a:spcAft>
          <a:spcPct val="0"/>
        </a:spcAft>
        <a:buClr>
          <a:srgbClr val="0000CC"/>
        </a:buClr>
        <a:buFont typeface="Wingdings" pitchFamily="2" charset="2"/>
        <a:buChar char="q"/>
        <a:defRPr sz="2600">
          <a:solidFill>
            <a:schemeClr val="tx1"/>
          </a:solidFill>
          <a:latin typeface="Arial" pitchFamily="34" charset="0"/>
        </a:defRPr>
      </a:lvl2pPr>
      <a:lvl3pPr marL="1022350" indent="-350838" algn="l" rtl="0" eaLnBrk="0" fontAlgn="base" hangingPunct="0">
        <a:spcBef>
          <a:spcPct val="20000"/>
        </a:spcBef>
        <a:spcAft>
          <a:spcPct val="0"/>
        </a:spcAft>
        <a:buClr>
          <a:srgbClr val="0000CC"/>
        </a:buClr>
        <a:buFont typeface="Wingdings" pitchFamily="2" charset="2"/>
        <a:buChar char="n"/>
        <a:defRPr sz="2200">
          <a:solidFill>
            <a:schemeClr val="tx1"/>
          </a:solidFill>
          <a:latin typeface="Arial" pitchFamily="34" charset="0"/>
        </a:defRPr>
      </a:lvl3pPr>
      <a:lvl4pPr marL="1339850" indent="-315913" algn="l" rtl="0" eaLnBrk="0" fontAlgn="base" hangingPunct="0">
        <a:spcBef>
          <a:spcPct val="20000"/>
        </a:spcBef>
        <a:spcAft>
          <a:spcPct val="0"/>
        </a:spcAft>
        <a:buClr>
          <a:srgbClr val="0000CC"/>
        </a:buClr>
        <a:buFont typeface="Wingdings" pitchFamily="2" charset="2"/>
        <a:buChar char="q"/>
        <a:defRPr sz="2000">
          <a:solidFill>
            <a:schemeClr val="tx1"/>
          </a:solidFill>
          <a:latin typeface="Arial" pitchFamily="34" charset="0"/>
        </a:defRPr>
      </a:lvl4pPr>
      <a:lvl5pPr marL="1681163" indent="-339725" algn="l" rtl="0" eaLnBrk="0" fontAlgn="base" hangingPunct="0">
        <a:spcBef>
          <a:spcPct val="20000"/>
        </a:spcBef>
        <a:spcAft>
          <a:spcPct val="0"/>
        </a:spcAft>
        <a:buClr>
          <a:srgbClr val="0000CC"/>
        </a:buClr>
        <a:buFont typeface="Wingdings" pitchFamily="2" charset="2"/>
        <a:buChar char="§"/>
        <a:defRPr sz="2000">
          <a:solidFill>
            <a:schemeClr val="tx1"/>
          </a:solidFill>
          <a:latin typeface="Arial" pitchFamily="34" charset="0"/>
        </a:defRPr>
      </a:lvl5pPr>
      <a:lvl6pPr marL="21383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2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18" Type="http://schemas.openxmlformats.org/officeDocument/2006/relationships/image" Target="../media/image24.emf"/><Relationship Id="rId3" Type="http://schemas.openxmlformats.org/officeDocument/2006/relationships/slideLayout" Target="../slideLayouts/slideLayout18.xml"/><Relationship Id="rId21" Type="http://schemas.openxmlformats.org/officeDocument/2006/relationships/image" Target="../media/image27.emf"/><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3.emf"/><Relationship Id="rId2" Type="http://schemas.openxmlformats.org/officeDocument/2006/relationships/tags" Target="../tags/tag3.xml"/><Relationship Id="rId16" Type="http://schemas.openxmlformats.org/officeDocument/2006/relationships/image" Target="../media/image22.emf"/><Relationship Id="rId20" Type="http://schemas.openxmlformats.org/officeDocument/2006/relationships/image" Target="../media/image26.emf"/><Relationship Id="rId1" Type="http://schemas.openxmlformats.org/officeDocument/2006/relationships/tags" Target="../tags/tag2.xml"/><Relationship Id="rId6" Type="http://schemas.openxmlformats.org/officeDocument/2006/relationships/image" Target="../media/image12.png"/><Relationship Id="rId11" Type="http://schemas.openxmlformats.org/officeDocument/2006/relationships/image" Target="../media/image17.emf"/><Relationship Id="rId5" Type="http://schemas.openxmlformats.org/officeDocument/2006/relationships/image" Target="../media/image11.png"/><Relationship Id="rId15" Type="http://schemas.openxmlformats.org/officeDocument/2006/relationships/image" Target="../media/image21.emf"/><Relationship Id="rId23" Type="http://schemas.openxmlformats.org/officeDocument/2006/relationships/image" Target="../media/image29.emf"/><Relationship Id="rId10" Type="http://schemas.openxmlformats.org/officeDocument/2006/relationships/image" Target="../media/image16.emf"/><Relationship Id="rId19" Type="http://schemas.openxmlformats.org/officeDocument/2006/relationships/image" Target="../media/image25.emf"/><Relationship Id="rId4" Type="http://schemas.openxmlformats.org/officeDocument/2006/relationships/notesSlide" Target="../notesSlides/notesSlide3.xml"/><Relationship Id="rId9" Type="http://schemas.openxmlformats.org/officeDocument/2006/relationships/image" Target="../media/image15.emf"/><Relationship Id="rId14" Type="http://schemas.openxmlformats.org/officeDocument/2006/relationships/image" Target="../media/image20.emf"/><Relationship Id="rId22" Type="http://schemas.openxmlformats.org/officeDocument/2006/relationships/image" Target="../media/image28.emf"/></Relationships>
</file>

<file path=ppt/slides/_rels/slide4.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34.emf"/><Relationship Id="rId3" Type="http://schemas.openxmlformats.org/officeDocument/2006/relationships/tags" Target="../tags/tag6.xml"/><Relationship Id="rId7" Type="http://schemas.openxmlformats.org/officeDocument/2006/relationships/image" Target="../media/image31.emf"/><Relationship Id="rId12" Type="http://schemas.openxmlformats.org/officeDocument/2006/relationships/image" Target="../media/image28.emf"/><Relationship Id="rId2" Type="http://schemas.openxmlformats.org/officeDocument/2006/relationships/tags" Target="../tags/tag5.xml"/><Relationship Id="rId16" Type="http://schemas.openxmlformats.org/officeDocument/2006/relationships/image" Target="../media/image37.png"/><Relationship Id="rId1" Type="http://schemas.openxmlformats.org/officeDocument/2006/relationships/tags" Target="../tags/tag4.xml"/><Relationship Id="rId6" Type="http://schemas.openxmlformats.org/officeDocument/2006/relationships/image" Target="../media/image30.emf"/><Relationship Id="rId11" Type="http://schemas.openxmlformats.org/officeDocument/2006/relationships/image" Target="../media/image27.emf"/><Relationship Id="rId5" Type="http://schemas.openxmlformats.org/officeDocument/2006/relationships/notesSlide" Target="../notesSlides/notesSlide4.xml"/><Relationship Id="rId15" Type="http://schemas.openxmlformats.org/officeDocument/2006/relationships/image" Target="../media/image36.png"/><Relationship Id="rId10" Type="http://schemas.openxmlformats.org/officeDocument/2006/relationships/image" Target="../media/image26.emf"/><Relationship Id="rId4" Type="http://schemas.openxmlformats.org/officeDocument/2006/relationships/slideLayout" Target="../slideLayouts/slideLayout18.xml"/><Relationship Id="rId9" Type="http://schemas.openxmlformats.org/officeDocument/2006/relationships/image" Target="../media/image33.emf"/><Relationship Id="rId1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9.xml"/><Relationship Id="rId7" Type="http://schemas.openxmlformats.org/officeDocument/2006/relationships/image" Target="../media/image3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8.png"/><Relationship Id="rId5" Type="http://schemas.openxmlformats.org/officeDocument/2006/relationships/notesSlide" Target="../notesSlides/notesSlide6.xml"/><Relationship Id="rId4"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12.xml"/><Relationship Id="rId7" Type="http://schemas.openxmlformats.org/officeDocument/2006/relationships/image" Target="../media/image41.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7.xml"/><Relationship Id="rId5" Type="http://schemas.openxmlformats.org/officeDocument/2006/relationships/slideLayout" Target="../slideLayouts/slideLayout18.xml"/><Relationship Id="rId10" Type="http://schemas.openxmlformats.org/officeDocument/2006/relationships/image" Target="../media/image44.png"/><Relationship Id="rId4" Type="http://schemas.openxmlformats.org/officeDocument/2006/relationships/tags" Target="../tags/tag13.xml"/><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notesSlide" Target="../notesSlides/notesSlide8.xml"/><Relationship Id="rId18" Type="http://schemas.openxmlformats.org/officeDocument/2006/relationships/image" Target="../media/image49.png"/><Relationship Id="rId3" Type="http://schemas.openxmlformats.org/officeDocument/2006/relationships/tags" Target="../tags/tag16.xml"/><Relationship Id="rId21" Type="http://schemas.openxmlformats.org/officeDocument/2006/relationships/image" Target="../media/image52.png"/><Relationship Id="rId7" Type="http://schemas.openxmlformats.org/officeDocument/2006/relationships/tags" Target="../tags/tag20.xml"/><Relationship Id="rId12" Type="http://schemas.openxmlformats.org/officeDocument/2006/relationships/slideLayout" Target="../slideLayouts/slideLayout18.xml"/><Relationship Id="rId17" Type="http://schemas.openxmlformats.org/officeDocument/2006/relationships/image" Target="../media/image48.png"/><Relationship Id="rId2" Type="http://schemas.openxmlformats.org/officeDocument/2006/relationships/tags" Target="../tags/tag15.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image" Target="../media/image46.png"/><Relationship Id="rId23" Type="http://schemas.openxmlformats.org/officeDocument/2006/relationships/image" Target="../media/image54.png"/><Relationship Id="rId10" Type="http://schemas.openxmlformats.org/officeDocument/2006/relationships/tags" Target="../tags/tag23.xml"/><Relationship Id="rId19" Type="http://schemas.openxmlformats.org/officeDocument/2006/relationships/image" Target="../media/image50.pn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45.png"/><Relationship Id="rId22" Type="http://schemas.openxmlformats.org/officeDocument/2006/relationships/image" Target="../media/image53.png"/></Relationships>
</file>

<file path=ppt/slides/_rels/slide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2D1F494E-22DD-4A12-9A9C-8044A5309A92}" type="slidenum">
              <a:rPr lang="en-US" altLang="en-US" sz="1200">
                <a:latin typeface="Garamond" pitchFamily="18" charset="0"/>
              </a:rPr>
              <a:pPr algn="r"/>
              <a:t>1</a:t>
            </a:fld>
            <a:endParaRPr lang="en-US" altLang="en-US" sz="1200">
              <a:latin typeface="Garamond" pitchFamily="18" charset="0"/>
            </a:endParaRPr>
          </a:p>
        </p:txBody>
      </p:sp>
      <p:pic>
        <p:nvPicPr>
          <p:cNvPr id="27651" name="Picture 8"/>
          <p:cNvPicPr>
            <a:picLocks noChangeAspect="1" noChangeArrowheads="1"/>
          </p:cNvPicPr>
          <p:nvPr/>
        </p:nvPicPr>
        <p:blipFill>
          <a:blip r:embed="rId3" cstate="print"/>
          <a:srcRect/>
          <a:stretch>
            <a:fillRect/>
          </a:stretch>
        </p:blipFill>
        <p:spPr bwMode="auto">
          <a:xfrm>
            <a:off x="317500" y="146050"/>
            <a:ext cx="1524000" cy="984250"/>
          </a:xfrm>
          <a:prstGeom prst="rect">
            <a:avLst/>
          </a:prstGeom>
          <a:noFill/>
          <a:ln w="9525">
            <a:noFill/>
            <a:miter lim="800000"/>
            <a:headEnd/>
            <a:tailEnd/>
          </a:ln>
        </p:spPr>
      </p:pic>
      <p:sp>
        <p:nvSpPr>
          <p:cNvPr id="27652" name="Text Box 9"/>
          <p:cNvSpPr txBox="1">
            <a:spLocks noChangeArrowheads="1"/>
          </p:cNvSpPr>
          <p:nvPr/>
        </p:nvSpPr>
        <p:spPr bwMode="auto">
          <a:xfrm>
            <a:off x="2497138" y="5726113"/>
            <a:ext cx="184150" cy="366712"/>
          </a:xfrm>
          <a:prstGeom prst="rect">
            <a:avLst/>
          </a:prstGeom>
          <a:noFill/>
          <a:ln w="19050" algn="ctr">
            <a:noFill/>
            <a:miter lim="800000"/>
            <a:headEnd/>
            <a:tailEnd/>
          </a:ln>
        </p:spPr>
        <p:txBody>
          <a:bodyPr wrap="none">
            <a:spAutoFit/>
          </a:bodyPr>
          <a:lstStyle/>
          <a:p>
            <a:pPr algn="ctr"/>
            <a:endParaRPr lang="en-US" dirty="0">
              <a:latin typeface="Arial" pitchFamily="34" charset="0"/>
            </a:endParaRPr>
          </a:p>
        </p:txBody>
      </p:sp>
      <p:pic>
        <p:nvPicPr>
          <p:cNvPr id="27653" name="Picture 12"/>
          <p:cNvPicPr>
            <a:picLocks noChangeAspect="1" noChangeArrowheads="1"/>
          </p:cNvPicPr>
          <p:nvPr/>
        </p:nvPicPr>
        <p:blipFill>
          <a:blip r:embed="rId4" cstate="print"/>
          <a:srcRect t="-1205" r="9756"/>
          <a:stretch>
            <a:fillRect/>
          </a:stretch>
        </p:blipFill>
        <p:spPr bwMode="auto">
          <a:xfrm>
            <a:off x="6096000" y="381000"/>
            <a:ext cx="2819400" cy="533400"/>
          </a:xfrm>
          <a:prstGeom prst="rect">
            <a:avLst/>
          </a:prstGeom>
          <a:noFill/>
          <a:ln w="9525">
            <a:noFill/>
            <a:miter lim="800000"/>
            <a:headEnd/>
            <a:tailEnd/>
          </a:ln>
        </p:spPr>
      </p:pic>
      <p:sp>
        <p:nvSpPr>
          <p:cNvPr id="27654" name="Rectangle 3"/>
          <p:cNvSpPr>
            <a:spLocks noGrp="1" noChangeArrowheads="1"/>
          </p:cNvSpPr>
          <p:nvPr>
            <p:ph type="subTitle" idx="4294967295"/>
          </p:nvPr>
        </p:nvSpPr>
        <p:spPr>
          <a:xfrm>
            <a:off x="1203325" y="3917950"/>
            <a:ext cx="8426450" cy="1752600"/>
          </a:xfrm>
        </p:spPr>
        <p:txBody>
          <a:bodyPr/>
          <a:lstStyle/>
          <a:p>
            <a:pPr marL="0" indent="0">
              <a:lnSpc>
                <a:spcPct val="90000"/>
              </a:lnSpc>
              <a:buFont typeface="Wingdings" pitchFamily="2" charset="2"/>
              <a:buNone/>
            </a:pPr>
            <a:r>
              <a:rPr lang="en-US" sz="2000" i="1" dirty="0" err="1" smtClean="0">
                <a:solidFill>
                  <a:srgbClr val="0000CC"/>
                </a:solidFill>
              </a:rPr>
              <a:t>Morteza</a:t>
            </a:r>
            <a:r>
              <a:rPr lang="en-US" sz="2000" i="1" dirty="0" smtClean="0">
                <a:solidFill>
                  <a:srgbClr val="0000CC"/>
                </a:solidFill>
              </a:rPr>
              <a:t> </a:t>
            </a:r>
            <a:r>
              <a:rPr lang="en-US" sz="2000" i="1" dirty="0" err="1" smtClean="0">
                <a:solidFill>
                  <a:srgbClr val="0000CC"/>
                </a:solidFill>
              </a:rPr>
              <a:t>Mardani</a:t>
            </a:r>
            <a:r>
              <a:rPr lang="en-US" sz="2000" i="1" dirty="0" smtClean="0">
                <a:solidFill>
                  <a:srgbClr val="0000CC"/>
                </a:solidFill>
              </a:rPr>
              <a:t>, Gonzalo </a:t>
            </a:r>
            <a:r>
              <a:rPr lang="en-US" sz="2000" i="1" dirty="0" err="1" smtClean="0">
                <a:solidFill>
                  <a:srgbClr val="0000CC"/>
                </a:solidFill>
              </a:rPr>
              <a:t>Mateos</a:t>
            </a:r>
            <a:r>
              <a:rPr lang="en-US" sz="2000" i="1" dirty="0" smtClean="0">
                <a:solidFill>
                  <a:srgbClr val="0000CC"/>
                </a:solidFill>
              </a:rPr>
              <a:t> and </a:t>
            </a:r>
            <a:r>
              <a:rPr lang="en-US" sz="2000" i="1" dirty="0" err="1" smtClean="0">
                <a:solidFill>
                  <a:srgbClr val="0000CC"/>
                </a:solidFill>
              </a:rPr>
              <a:t>Georgios</a:t>
            </a:r>
            <a:r>
              <a:rPr lang="en-US" sz="2000" i="1" dirty="0" smtClean="0">
                <a:solidFill>
                  <a:srgbClr val="0000CC"/>
                </a:solidFill>
              </a:rPr>
              <a:t> </a:t>
            </a:r>
            <a:r>
              <a:rPr lang="en-US" sz="2000" i="1" dirty="0" err="1" smtClean="0">
                <a:solidFill>
                  <a:srgbClr val="0000CC"/>
                </a:solidFill>
              </a:rPr>
              <a:t>Giannakis</a:t>
            </a:r>
            <a:endParaRPr lang="en-US" sz="2000" i="1" dirty="0" smtClean="0">
              <a:solidFill>
                <a:srgbClr val="0000CC"/>
              </a:solidFill>
            </a:endParaRPr>
          </a:p>
          <a:p>
            <a:pPr marL="0" indent="0">
              <a:lnSpc>
                <a:spcPct val="90000"/>
              </a:lnSpc>
              <a:buFont typeface="Wingdings" pitchFamily="2" charset="2"/>
              <a:buNone/>
            </a:pPr>
            <a:endParaRPr lang="en-US" sz="1000" i="1" dirty="0" smtClean="0">
              <a:solidFill>
                <a:srgbClr val="0000CC"/>
              </a:solidFill>
            </a:endParaRPr>
          </a:p>
          <a:p>
            <a:pPr marL="0" indent="0">
              <a:lnSpc>
                <a:spcPct val="90000"/>
              </a:lnSpc>
              <a:buFont typeface="Wingdings" pitchFamily="2" charset="2"/>
              <a:buNone/>
            </a:pPr>
            <a:r>
              <a:rPr lang="en-US" sz="1800" dirty="0" smtClean="0"/>
              <a:t>ECE Department, University of Minnesota</a:t>
            </a:r>
          </a:p>
          <a:p>
            <a:pPr marL="0" indent="0">
              <a:lnSpc>
                <a:spcPct val="90000"/>
              </a:lnSpc>
              <a:buFont typeface="Wingdings" pitchFamily="2" charset="2"/>
              <a:buNone/>
            </a:pPr>
            <a:endParaRPr lang="en-US" sz="1800" dirty="0" smtClean="0"/>
          </a:p>
          <a:p>
            <a:pPr marL="0" indent="0">
              <a:lnSpc>
                <a:spcPct val="90000"/>
              </a:lnSpc>
              <a:buFont typeface="Wingdings" pitchFamily="2" charset="2"/>
              <a:buNone/>
            </a:pPr>
            <a:r>
              <a:rPr lang="en-US" sz="1800" dirty="0" smtClean="0">
                <a:solidFill>
                  <a:srgbClr val="CC0000"/>
                </a:solidFill>
              </a:rPr>
              <a:t>Acknowledgment</a:t>
            </a:r>
            <a:r>
              <a:rPr lang="en-US" sz="1800" dirty="0" smtClean="0"/>
              <a:t>: </a:t>
            </a:r>
            <a:r>
              <a:rPr lang="en-US" sz="1700" dirty="0" smtClean="0"/>
              <a:t>AFOSR MURI grant no. FA9550-10-1-0567</a:t>
            </a:r>
            <a:endParaRPr lang="en-US" sz="1800" dirty="0" smtClean="0"/>
          </a:p>
          <a:p>
            <a:pPr marL="0" indent="0">
              <a:lnSpc>
                <a:spcPct val="90000"/>
              </a:lnSpc>
              <a:buFont typeface="Wingdings" pitchFamily="2" charset="2"/>
              <a:buNone/>
            </a:pPr>
            <a:endParaRPr lang="en-US" sz="1800" dirty="0" smtClean="0"/>
          </a:p>
        </p:txBody>
      </p:sp>
      <p:sp>
        <p:nvSpPr>
          <p:cNvPr id="27655" name="Text Box 11"/>
          <p:cNvSpPr txBox="1">
            <a:spLocks noChangeArrowheads="1"/>
          </p:cNvSpPr>
          <p:nvPr/>
        </p:nvSpPr>
        <p:spPr bwMode="auto">
          <a:xfrm>
            <a:off x="6602413" y="5754469"/>
            <a:ext cx="1868845" cy="646331"/>
          </a:xfrm>
          <a:prstGeom prst="rect">
            <a:avLst/>
          </a:prstGeom>
          <a:noFill/>
          <a:ln w="9525">
            <a:noFill/>
            <a:miter lim="800000"/>
            <a:headEnd/>
            <a:tailEnd/>
          </a:ln>
        </p:spPr>
        <p:txBody>
          <a:bodyPr wrap="none">
            <a:spAutoFit/>
          </a:bodyPr>
          <a:lstStyle/>
          <a:p>
            <a:r>
              <a:rPr lang="en-US" i="1" dirty="0" smtClean="0">
                <a:solidFill>
                  <a:srgbClr val="0000CC"/>
                </a:solidFill>
                <a:latin typeface="Arial" pitchFamily="34" charset="0"/>
              </a:rPr>
              <a:t>A Coruna, Spain</a:t>
            </a:r>
            <a:endParaRPr lang="en-US" i="1" dirty="0">
              <a:solidFill>
                <a:srgbClr val="0000CC"/>
              </a:solidFill>
              <a:latin typeface="Arial" pitchFamily="34" charset="0"/>
            </a:endParaRPr>
          </a:p>
          <a:p>
            <a:r>
              <a:rPr lang="en-US" i="1" dirty="0" smtClean="0">
                <a:solidFill>
                  <a:srgbClr val="0000CC"/>
                </a:solidFill>
                <a:latin typeface="Arial" pitchFamily="34" charset="0"/>
              </a:rPr>
              <a:t>June 25, 2013</a:t>
            </a:r>
            <a:endParaRPr lang="en-US" i="1" dirty="0">
              <a:solidFill>
                <a:srgbClr val="0000CC"/>
              </a:solidFill>
              <a:latin typeface="Arial" pitchFamily="34" charset="0"/>
            </a:endParaRPr>
          </a:p>
        </p:txBody>
      </p:sp>
      <p:sp>
        <p:nvSpPr>
          <p:cNvPr id="10" name="Rectangle 2"/>
          <p:cNvSpPr>
            <a:spLocks noGrp="1" noChangeArrowheads="1"/>
          </p:cNvSpPr>
          <p:nvPr>
            <p:ph type="ctrTitle"/>
          </p:nvPr>
        </p:nvSpPr>
        <p:spPr>
          <a:xfrm>
            <a:off x="762000" y="1447800"/>
            <a:ext cx="8001000" cy="1752600"/>
          </a:xfrm>
        </p:spPr>
        <p:txBody>
          <a:bodyPr/>
          <a:lstStyle/>
          <a:p>
            <a:pPr eaLnBrk="1" hangingPunct="1"/>
            <a:r>
              <a:rPr lang="en-US" sz="3200" b="1" dirty="0">
                <a:latin typeface="Arial" charset="0"/>
                <a:cs typeface="Arial" charset="0"/>
              </a:rPr>
              <a:t>Imputation of Streaming Low-Rank Tensor Data</a:t>
            </a:r>
            <a:endParaRPr lang="en-US" sz="3200" b="1" dirty="0" smtClean="0">
              <a:latin typeface="Arial" charset="0"/>
              <a:cs typeface="Arial" charset="0"/>
            </a:endParaRPr>
          </a:p>
        </p:txBody>
      </p:sp>
      <p:sp>
        <p:nvSpPr>
          <p:cNvPr id="2" name="AutoShape 2" descr="data:image/jpeg;base64,/9j/4AAQSkZJRgABAQAAAQABAAD/2wCEAAkGBxQHBhQTEhQWFRUXGRgaGRgUGBQgFRcfHhkfHRoaGBcYHiggGholGx4aIzEiJSkrLi4vGh8zODMsOSgtLisBCgoKDg0OGxAQGy0kICQ0MTcyNC01LSw4LywvNDE0LCwsLC83LCwsLDQ0NCwsLywsLCwsLCwsLCwsLCwsLCwsLP/AABEIALwBDAMBEQACEQEDEQH/xAAcAAEAAwEBAQEBAAAAAAAAAAAABQYHBAgDAQL/xABKEAABAwICBAcLCAgGAwAAAAABAAIDBBEFBgcSITETNkFRYXGBFCIyUnJzkZKhsbIWNFOCorPB0hUXI0Jik8LRMzU3Y4PDJSdU/8QAGgEBAAMBAQEAAAAAAAAAAAAAAAMEBQYCAf/EADQRAAICAAIHBgUEAgMAAAAAAAABAgMEEQUSITEzUYEyQWFxobETFMHR8BU0UpEiQiNDYv/aAAwDAQACEQMRAD8A3F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855m08Jc9wa0C5c4gADnJO5fUm3kj42ks2VSu0jUdM+zeEl6Y2jV9Ly2/YrsNH2y35LzKM9I0x2LN+RzxaTaVzrOjmb06sZA67PuvT0bb3NHlaTq70yzYPjsGNRkwSB9t7doeOtpsQOncqltM6n/mi5VfXas4PMkVESkNi+aKXBqoRzyFry0OsGSHYSQNrWkbwVPVhrLFrRWzoQW4mqp6s3t6nF8vqD6Y/wAqb8ik+Rv5eqIvn6P5ejHy+oPpj/Lm/InyN/8AH1Q+fo/l6MsyqFwhMVzXS4RWcFNIWvsDbUkOw7trWkKxXhbbI60Vs6Fe3FVVy1ZPb1OT5fUH0x/lTfkXv5G/l6oj+fo/l6M7cIzTS4zVcHBIXP1S6xZINgIB2uaByhR24a2ta0ls6ElWKqterB7ep9cazBT4GWcO/U19bVs17r6tr+CDbeN6+VUWW56i3Hq3EV1Za7yzI35fUH0x/lTfkUvyN/8AH1RD8/R/L0Z9aPOtFW1TY2SkveQ1o4OUXJ3bS2wXyWDuinJrYvFHqGNpnJRT2vwZYVVLQQHNiFfHhtMZJntYwcrj7AN5PQF7hCU3lFZs8TsjBa0nkiqVGkukjks1kzxzta0A+s4H2K5HR1rW1pFKWkqU9mbPtQ6RaOpfZxki6ZG7PSwut2r5PR90d2T8j1DSNMt+a8/xlrgmbURBzHBzSLhzSCCOcEb1SaaeTLqaazR/a+H0gcZzfS4PIWPk1njeyMazh0G2xp6CQrNWEtsWaWzxK1uLqqeUnt8CGGk6lLv8Ke3PqxfnU/6bbzXr9iv+p1cn6fcn8FzNTY0bQyAu8RwLX9jTv6xdVrcNZV2kWqsTVb2WTCgJwgOHF8Whwam4Sd4Y29hsJJPMA0ElSV1TseUVmR2WwrWtN5Efh2cKTEq1sUUpc917Dg5RewJO1zQNwKlnhLYR1pLZ0Iq8XTZLVi9vUnlWLJw4xi8OC0wknfqNLg0GzjckE2s0E7gVJVVO15QRHbbCpa03kQ/y+oPpj/Km/Ip/kb+Xqiv8/R/L0Z+x57oZHgCY3JAH7Obl+qjwN6WeXqj6sdQ3kpejLKqhbMo0pYu6oxjuYG0cYaXDne4XueezS23WVtaPqShr979jE0lc3P4a3L3KQ0azrAXJ3Abz1LQM07cVwibCJGieMxlwu25abjl2tJ29G9R12ws2weZJbTOppTWWZ8KKrfQVbZYnFr2G4I9x5wdxHKF6nBTi4y3M8wnKElKO9HoDD6oV1BHKNz2NePrAH8VzM46snF9x1MJKUVJd5j+kifhs3SjxAxv2Q73uK3cDHKheOZgaQlne/DIrKtlI/CLhfQeg8Gqe7MIhk8eNjvS0FcvbHVm48mdXVLWgpc0ZRpP42O82z8VtaP4PVmHpHjdEVRXSgWPR5UcBm+HmdrtPawkfaAVXGxzoZcwEsr145ktpbn18bhZ4sWt6ziP6VBo2P/G34k+lJf8AJFeH57FGWiZhK5T4z03nWe9Q4ngy8ixheNDzN5XNnTBAYfnTG3Y3jjzf9nGSyMcgANi7rcRe/NYci6HCUqqtc3vObxl7tsfJbjiwLBJseqzHCASBclxs1o3bT0nkUl10Ko5yI6aJ3S1YnPiVC/DK58Uos9hsRe43XBB5iCD2r3XOM4qUdzPFlcq5OMt6LNo4x92HYu2Bx/ZSm1jua8+CR1nYescyp46hThrrevYu4DEOE9R7n7l00jY27B8FDYzqySnVDhva213EdO4dGtfkVDA0qyzOW5Gjj73VX/jvZji3TniWky5PFgAqy1vBG3L31i7VDtXmJty32qBYiDs+H3lh4axVfF7iKY4xvBBIINwQbEEbiCNxU7WexkCeTzRtGTMw/pTLfCzOAdFdsrjsHei+uea7SCem6wMVh/h26se/cdFhMR8SrWl3byPxjSPT0rCIA6Z3PYtjHW5wuewbedS1aPsl29iIbdJVx7G1ma41jM2N1nCTOueQDYxo5mjk955VrVUwqjlEyLr52yzkSOQOONP1v+7eosbwJfneiXA8ePX2Zty546MyzSziPDYnFADsjbrO8p24HpDR9pbGja8oOfMxdJ2ZzUORRFpGWfai+ex+W34gvM+yz3X215o9ELlzqzEM+8cKi/jN+7auhwfAj+d5zmN48vzuRFYVOKbFYXu8Fkkbj1B4J9gU1icoNLvTIKpKM4t9zRo+kzCpsY7mdTxmUAS3LLWs7U1dt9xsVlYC2FespvLd9TX0hTO3VcFnv+hSPklW/wDzSfZ/utD5un+SM75O/wDj7GxZagdTZfp2PBa5sTGkHeCGgWWFfJSsk1zZv0Rcaop78kYtmifunMlS7/deOxp1R7At/Dx1aorwOdxMta6T8TloqXupsn8Ebn+gtH4r3OWrl4vI8QhrZ+CzOZeyM2zR9Ud0ZRgPK0Ob6ryB7AFz+NjlfI6TBS1qI/m4z7Sfxsd5tn4rT0fwerMrSPG6IqiulA78An7mx2nfutLHfq1hf2XUd0dauS8GTUS1bYvxRMaSZ+GzdKPEbG37Id/UoMBHKleOZPpCWd78MisK2UiVynxnpvOs96hxPBl5FjC8aHmbyubOmPx51WEoDzg13ejaurORzNF0PbZ6rqi971laT3R6/Q1tFb59PqV3P9WKzNkxbuaWsv0taA70OuOxWsFBxpWZUx01K95d2wi8CaXY5Tgb+Git64U13Dl5P2IaOLHzXuXTS++9ZTN5myH0lv8AZUNGLZJ+Ro6Ue2K8/oZ8tMyTVsSH/qdvmIfe1YsP3nVm7Z+y6IylbRhF80cwOxDA8QgbYF7AG617Xex7dtr7NgWbjmoWVzfd9MjUwCc67ILv+uZH1ejusp4S4CJ9tto3nWPUHNF1LHSFLeW1EUtHXJZ7GVIbVdKBYcgccafrf929VsbwJfnei3gePHr7M21ztVtzsAXPHRnn/G8Q/SmLyzH99xIvyN3NHY0ALpqa/hwUeRy11nxLJT5nyxCkNDVah36sbj0F8bXkdmtbsXqE9ZZrx9z5ZBwlqvw9j+aL57H5bfiCT7LPlfbXmj0QuXOrMr0qYM6DExUtHeSANeeZwFhfrbYDyT0LZ0dcnD4b3r2MXSVLUviLc9/mUVaJllgy3m6fACGg8JF9G87B5Dt7PaOhVr8JC3bufMt4fGWU7N65fY1jL+YYcfptaJ3fDwmO2Pb1jlHSNixLqJ1PKRuUYiFyziSr3ajCTuG1Qk550llM8pcd7iXHtN11SWSyOSb1m3zLHk+k4ehxB3i0rx6e+/oVTFSylWv/AF+e5cwkM42P/wA/nsVpWykavomqOEwGRniSm3UWtPv1li6SjlYnzRu6MlnU1yZU9J/Gx3m2firuj+D1ZR0jxuiK7hkHdWJRR+PIxvrOA/FW7JasG+SZUrjrTS5tHKCdW43r2RklmKtGI47NKNznm3UNg9gUNENSuMSbET17ZSR8cRg7nfGOeKN3rt1vxXquWefm/Q+Wx1cl4L1OrKfGem86z3rxieDLyPeF40PM3lc2dMEBy/o2H6KP1G/2Xv4k+bPOpHkiLzNiMeWcFklY1jXu71gDQNZxvq3tvA2nqBU2HrlfYot7PoQYi2NFbkt/d5mHuJc65NydpJ3npK6E5st2jLCjXZhEpHeQjWPNrEENHvP1QqOPt1atXvZf0dVr263cvckNL3+ZU/kP+IKPRnZkS6U7UepQVpGUaviX+k7fMQ+9qxYfvOrN2z9l0RlC2jCNF0PeFV/8P/YsvSf+nX6Gvor/AH6fU0lZJrnnetbq1sg5nu+IrqIdlHKWdt+bJrIHHGn63/dvUGN4EvzvRYwPHj19maXpAxH9HZXlsbOk/Zt+t4X2NY9iyMHXr3Lw2mxjbNSl+Oz+zH8Iov0jikUXjva025ie+PYLlbts9SDlyMCmGvOMebJXP4tnCo62fdMUOC4EevuyfHceXT2RC0Xz2Py2/EFPPssr19teaPRC5c6s+dRA2phLHtDmuFi1wBBHMQV9TaeaPjSayZmmadHjqe8lHdzd5iJ78eQT4Q6Dt61rYfSCf+Nn9/cx8To5r/Kr+vsUFzS1xBFiNhB3g8oI5CtMy2sth0YdXyYZWNlidqvbuPIecEcoPKF5nCM46stx7rslXLWjvNnrMXFXkqSpbs1oHuA5nah2djtiwI1at6g+Z0MrtbDuxcjDhsC6I5o0XRbR8NhdZ/Hqs9DXfmWVpGeU4eBr6NhnCb57Pz+zOm+CFqmQaFogn1auoj52scOwuB+ILL0nHZF+ZraLltkvIidJ/Gx3m2fiptH8HqyDSPG6IhMucYqXz8P3jVYv4UvJ+xWw/Fj5r3PljEHcuLzM8WWRvoeQPYvVUtaEX4I83R1bJLxZxuNmqQjJ7OtP3JjvB+JFA30RNCq4SWtXnzb9y3jI6turyS9jnynxnpvOs9694ngy8jxheNDzN5XNnTBAEBi2fcf/AE5jJDDeKK7WW3OP7z+07B0Ac638HR8Kvbvf5kc9jcR8WzZuX5mVyGIzyta0FznEBoG8kmwA6yrbaSzZTSbeSN0yrggwHBmxbC7wnuH7zjv7BsA6AFzmIuds3L+vI6bDUqmtR/vzKPpe/wAyp/If8QWjozsyM3Snaj1KCtIyjV8S/wBJ2+Yh97Viw/edWbtn7LojKFtGEaLoe8Kr/wCH/sWXpP8A06/Q19Ff79PqaSsk1zzxX/P5PLf8RXUQ7K8jlLO2/NkzkDjjT9b/ALt6gxvAl+d6LGB48evsyc0s4jwuJRQA7I2l7vKdsF+kNH2lW0bXlFz5lnSdmclDltOLRdQ905l1yNkTHO+s7vR7C70KTSE9WrLmR6NhrXa3Jfn1ODSBxxqOtn3TFLguBH872RY7jy6eyIWi+ex+W34gp59llevtrzR6IXLnVmSZ8xqpo81TMjnlYwalmte4AXjbewHTdbeDprlSm4pvb7mFjb7Y3NRk0thEYbmGqfiUQNTMQZGAgvdYguFwdqmsw9Sg3qrcyCrE3OcU5Pei1aWcLZHHFUNaA9ztR5H73ektJ5yNUi/MegKno22Tbg9xd0nVFJWLfuM5WqZBf4Kox6InD+IsHbNc+wlZjjnjfzkayllgfzmUBaZknbQYvPh0ZbDK+ME3IYbAndf0KOdMJvOSzJYXWQWUXkcSkIi2aMKjgc1gePG9vuf/AEqlpCOdOfJov6OlldlzTPzSfxsd5tn4po/g9WNI8boiEy5xipfPw/eNVi/hS8n7FbD8WPmvckM/Qdz5unHIS1w+sxpPtuo8FLOiJLjo5Xy/O4h8Mg7qxKKPx5GN9ZwH4qeyWrBvkmQVx1pxXNontJHHCXyY/gCrYDgLqWdIcd9COynxnpvOs96lxPBl5EWF40PM3lc2dMEBT9JGYP0XhfAxm0swI2b2s3Od0E7h2nkV7A0fEnrPcvcoY/EfDhqre/YyFbhgGi6L8u3Pdkg5xED6HP8Ae0fW6FlaQxH/AFR6/Y19HYf/ALZdPuaSso1zL9Lw/wDI0/kP+ILY0Z2ZGNpTtR6lBWkZRq+Jf6Tt8xD72rFh+86s3bP2XRGULaMI0bQ8O+q/+H/sWVpP/Tr9DX0V/v0+ppCyjXPPFf8AP5PLf8RXUQ7K8jlLO2/NkzkDjjT9b/u3qDG8CX53osYHjx6+zPlndxdm2pv449jQB7F9wnBifMZx5fnccmE43Pg2twEnB69tazWG9r28IHnPpUllMLMtdZ5EdV9lWeo8szmr6x+IVbpZXaz3Wu6wF7AAbAANwC9QhGEdWO48TnKctaW8+LHFjwRvBBHZuXprM8p5PNGh5azLVVtC50kpcQ8i+rGNmq08jekrKxGHrhJKK9zYwuIsnBuT7yN0q0hgzG2S3eyRix6WkgjsGr6VNo6edWXJlfSUMrVLmvYqEEpgna4b2kOHYbq9JZpooReq0+Ras65vbmOljjZG5ga7WdrEXJsQALcm07VTwmEdMm28y7i8Yr4qMVkVJXSgXPF2Gj0Z0jDsMkpfbnaddzfYWFUKmpYub5L7GlanHBwXN/dlMV8zS6ZGyhDmHDnySvlaWyag4MsA8Fp26zTt2qhi8XOmajFLd3mlg8HC6DlJvf3FTxGn7kxGWMXsyR7Bff3riNvTsV2uWtFS5ooWR1ZuPJs78oVHcuaKZ3+41vr95/UosTHWpkvD2JcJLVui/H32EppP42O82z8VDo/g9WT6R43REJlzjFS+fh+8arF/Cl5P2K2H4sfNe5ZNLEHB5hY/kfEPS1zr+wtVTRss6muTLmk45Wp80Q+SIO6M20w/jLvVaXfgrGLeVMmV8Gs74nVpI44S+TH8AXjAcBdT3pDjvoR2U+M9N51nvUuJ4MvIiwvGh5m8rmzpj8cdVt0BgGN4q7GsUfO/e47ByNaPBaOoek3PKumpqVUFBHLXWu2bmziYQHi4uLi4va45Rfk61IyNb9peoNJb6eFrG00bWtAAAc6wAFgBs3WWa9HJvNyZprSbSyUF/ZLZbz9JjGNxQOhY0PLtoc4kWYXbrdChvwMa63NPcT4fHu2xQccsz+dLdAZaGGcDZGXNd0B9rE9F22+sF90bYlJw5/Q+aTrbipru+pmC1zFLpWZsimyE2kAfwuqxh2d6A1wN79IFu1Z8cLJYn4ndtNKeLg8N8Pv2Ipa0DNNX0UUJp8EklItwr+96WtFr+trehYukZp2KK7jd0bBxqcn3su6zzRPPFf8AP5PLf8RXUQ7K8jlLO2/NkzkDjjT9b/u3qDG8CX53osYHjx6+zL/iuj+DFMRfM6SUOebkNMdhstsu0lZlePnXFRSWw1bcBXZNzbe05f1YU300/pj/ACL3+pWcl6/cj/TKub9PsZ7mbDW4PjssDC5zWFti62sbsa7bYAbytTD2OytTfeZWIqVVjgu4j6dnC1DWnlcB6TZSSeSbIorNpGyYZkqHDYC1skhBOt3xZfcByNHMsGzGTm82kdDVg4VrJNktjuCxY7QmKYbN4cPCaedp5/YoabpVS1ok11MbY6sjNsS0b1NO88C5kzeTbqv7Q7vftLWr0jW+1s9TIs0bYuy0/Qj48iV73W4C3SZIbexxPsUrx1H8vRkKwF7/ANfVFlwDRrwcofVvDgNvBx31T5TzYkdAHaqd2kc1lWurLtGjcnnY8/BEvnrLEuYGwNhdGxsevcPLhv1Q2wa07gD6VBhMTCnWcs9pPjMNO7VUWthVP1ZVX0kHrSfkV39Sq5P0+5R/TLea9fsXrJOBvy/g5ikLS4vc4lhNtoAG8DkCzsXerp6yNLCUOmvVe8qOMaO6itxeaVkkIa+R7wHGS/fOJ22Z0q9VpCuMFFp7EUbdHWTslJNZN+Jz0+jerp6hrxJBdrg4d9JvBuP3F6lpCpprJ+n3PEdG3Raaa2ef2JjOOSp8cxszRviDS1os8vvsvzNIUGFxkKq9WSZYxeCsus1otEdhOjuposVhkdJCWskjeQHSXIa8E2uzfYKWzSFcoOKT2p8iGrR1sZxk2tjXMsOfMrSZjdCYnMaY9cHXLhcO1bW1Qd1j6VVweJjTnrJ7S3jcLK/V1WtnMj8nZImwTGxNK+JwDXABheTc2HK0bLXUuKxsLa9WKZFhMFOqzXk0fPNuR58ax580b4g1waAHl+tsaAdzSF9w2NhVWotM+YrA2W2OcWjlwPR9U4fjEMrpIS1j2uIaZL2B5Ls3r3dj65wcUntI6dH2QsjJtbPM0tZJsH8vGswhAZO3RjVBv+JB60n5Ft/qVXJ+n3ML9Mt5r1+x+/qyqvpIPWk/Ivn6lVyfp9z7+mW816/YfqyqvpIPWk/In6lVyfp9x+mW816/Ylcr5EqMIx+KZ74i1hdcNL9baxzdl2gbzzqHEY6uytwSe0mw2AsqtU21ki/1VO2rpnRyNDmOBDgdxBWZGTi81vNWUVJZPcZpjGjSWOYmmka9nI2QkPHRrAEO69i16tIxa/zW3wMe3Rks863s8SF+Qdfr24AdfCRW+K/sU/z1H8vRlb5DEZ9n1ROYJo0e6YOqntDB+5GSXO6C6w1R1X6wq9ukVllWtviWqdGPPOx9EaXDE2CENaA1rQAANwA2AAcyyW23mzXSSWSP7Xw+mV1WjaqmqnuEkFnOcRd0l9pJ8RbMdI1pJZP0MSWjbXJvNev2O/LGQ6jCMeime+EtYXXDS/W2sc3ZdoG8qLEY6uytwSe0lw2AsrtU21kjRVlmsEBneaMiVGL4/LMx8Qa8tsHF+tsY1u2zSN451qYfHV11qDT2GTicBZba5prJkdT6NaqKoa4yQWDmnwpOQ38RSy0jU01k/Qijo21STzXr9jVVjG2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HBhQTEhQWFRUXGRgaGRgUGBQgFRcfHhkfHRoaGBcYHiggGholGx4aIzEiJSkrLi4vGh8zODMsOSgtLisBCgoKDg0OGxAQGy0kICQ0MTcyNC01LSw4LywvNDE0LCwsLC83LCwsLDQ0NCwsLywsLCwsLCwsLCwsLCwsLCwsLP/AABEIALwBDAMBEQACEQEDEQH/xAAcAAEAAwEBAQEBAAAAAAAAAAAABQYHBAgDAQL/xABKEAABAwICBAcLCAgGAwAAAAABAAIDBBEFBgcSITETNkFRYXGBFCIyUnJzkZKhsbIWNFOCorPB0hUXI0Jik8LRMzU3Y4PDJSdU/8QAGgEBAAMBAQEAAAAAAAAAAAAAAAMEBQYCAf/EADQRAAICAAIHBgUEAgMAAAAAAAABAgMEEQUSITEzUYEyQWFxobETFMHR8BU0UpEiQiNDYv/aAAwDAQACEQMRAD8A3F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855m08Jc9wa0C5c4gADnJO5fUm3kj42ks2VSu0jUdM+zeEl6Y2jV9Ly2/YrsNH2y35LzKM9I0x2LN+RzxaTaVzrOjmb06sZA67PuvT0bb3NHlaTq70yzYPjsGNRkwSB9t7doeOtpsQOncqltM6n/mi5VfXas4PMkVESkNi+aKXBqoRzyFry0OsGSHYSQNrWkbwVPVhrLFrRWzoQW4mqp6s3t6nF8vqD6Y/wAqb8ik+Rv5eqIvn6P5ejHy+oPpj/Lm/InyN/8AH1Q+fo/l6MsyqFwhMVzXS4RWcFNIWvsDbUkOw7trWkKxXhbbI60Vs6Fe3FVVy1ZPb1OT5fUH0x/lTfkXv5G/l6oj+fo/l6M7cIzTS4zVcHBIXP1S6xZINgIB2uaByhR24a2ta0ls6ElWKqterB7ep9cazBT4GWcO/U19bVs17r6tr+CDbeN6+VUWW56i3Hq3EV1Za7yzI35fUH0x/lTfkUvyN/8AH1RD8/R/L0Z9aPOtFW1TY2SkveQ1o4OUXJ3bS2wXyWDuinJrYvFHqGNpnJRT2vwZYVVLQQHNiFfHhtMZJntYwcrj7AN5PQF7hCU3lFZs8TsjBa0nkiqVGkukjks1kzxzta0A+s4H2K5HR1rW1pFKWkqU9mbPtQ6RaOpfZxki6ZG7PSwut2r5PR90d2T8j1DSNMt+a8/xlrgmbURBzHBzSLhzSCCOcEb1SaaeTLqaazR/a+H0gcZzfS4PIWPk1njeyMazh0G2xp6CQrNWEtsWaWzxK1uLqqeUnt8CGGk6lLv8Ke3PqxfnU/6bbzXr9iv+p1cn6fcn8FzNTY0bQyAu8RwLX9jTv6xdVrcNZV2kWqsTVb2WTCgJwgOHF8Whwam4Sd4Y29hsJJPMA0ElSV1TseUVmR2WwrWtN5Efh2cKTEq1sUUpc917Dg5RewJO1zQNwKlnhLYR1pLZ0Iq8XTZLVi9vUnlWLJw4xi8OC0wknfqNLg0GzjckE2s0E7gVJVVO15QRHbbCpa03kQ/y+oPpj/Km/Ip/kb+Xqiv8/R/L0Z+x57oZHgCY3JAH7Obl+qjwN6WeXqj6sdQ3kpejLKqhbMo0pYu6oxjuYG0cYaXDne4XueezS23WVtaPqShr979jE0lc3P4a3L3KQ0azrAXJ3Abz1LQM07cVwibCJGieMxlwu25abjl2tJ29G9R12ws2weZJbTOppTWWZ8KKrfQVbZYnFr2G4I9x5wdxHKF6nBTi4y3M8wnKElKO9HoDD6oV1BHKNz2NePrAH8VzM46snF9x1MJKUVJd5j+kifhs3SjxAxv2Q73uK3cDHKheOZgaQlne/DIrKtlI/CLhfQeg8Gqe7MIhk8eNjvS0FcvbHVm48mdXVLWgpc0ZRpP42O82z8VtaP4PVmHpHjdEVRXSgWPR5UcBm+HmdrtPawkfaAVXGxzoZcwEsr145ktpbn18bhZ4sWt6ziP6VBo2P/G34k+lJf8AJFeH57FGWiZhK5T4z03nWe9Q4ngy8ixheNDzN5XNnTBAYfnTG3Y3jjzf9nGSyMcgANi7rcRe/NYci6HCUqqtc3vObxl7tsfJbjiwLBJseqzHCASBclxs1o3bT0nkUl10Ko5yI6aJ3S1YnPiVC/DK58Uos9hsRe43XBB5iCD2r3XOM4qUdzPFlcq5OMt6LNo4x92HYu2Bx/ZSm1jua8+CR1nYescyp46hThrrevYu4DEOE9R7n7l00jY27B8FDYzqySnVDhva213EdO4dGtfkVDA0qyzOW5Gjj73VX/jvZji3TniWky5PFgAqy1vBG3L31i7VDtXmJty32qBYiDs+H3lh4axVfF7iKY4xvBBIINwQbEEbiCNxU7WexkCeTzRtGTMw/pTLfCzOAdFdsrjsHei+uea7SCem6wMVh/h26se/cdFhMR8SrWl3byPxjSPT0rCIA6Z3PYtjHW5wuewbedS1aPsl29iIbdJVx7G1ma41jM2N1nCTOueQDYxo5mjk955VrVUwqjlEyLr52yzkSOQOONP1v+7eosbwJfneiXA8ePX2Zty546MyzSziPDYnFADsjbrO8p24HpDR9pbGja8oOfMxdJ2ZzUORRFpGWfai+ex+W34gvM+yz3X215o9ELlzqzEM+8cKi/jN+7auhwfAj+d5zmN48vzuRFYVOKbFYXu8Fkkbj1B4J9gU1icoNLvTIKpKM4t9zRo+kzCpsY7mdTxmUAS3LLWs7U1dt9xsVlYC2FespvLd9TX0hTO3VcFnv+hSPklW/wDzSfZ/utD5un+SM75O/wDj7GxZagdTZfp2PBa5sTGkHeCGgWWFfJSsk1zZv0Rcaop78kYtmifunMlS7/deOxp1R7At/Dx1aorwOdxMta6T8TloqXupsn8Ebn+gtH4r3OWrl4vI8QhrZ+CzOZeyM2zR9Ud0ZRgPK0Ob6ryB7AFz+NjlfI6TBS1qI/m4z7Sfxsd5tn4rT0fwerMrSPG6IqiulA78An7mx2nfutLHfq1hf2XUd0dauS8GTUS1bYvxRMaSZ+GzdKPEbG37Id/UoMBHKleOZPpCWd78MisK2UiVynxnpvOs96hxPBl5FjC8aHmbyubOmPx51WEoDzg13ejaurORzNF0PbZ6rqi971laT3R6/Q1tFb59PqV3P9WKzNkxbuaWsv0taA70OuOxWsFBxpWZUx01K95d2wi8CaXY5Tgb+Git64U13Dl5P2IaOLHzXuXTS++9ZTN5myH0lv8AZUNGLZJ+Ro6Ue2K8/oZ8tMyTVsSH/qdvmIfe1YsP3nVm7Z+y6IylbRhF80cwOxDA8QgbYF7AG617Xex7dtr7NgWbjmoWVzfd9MjUwCc67ILv+uZH1ejusp4S4CJ9tto3nWPUHNF1LHSFLeW1EUtHXJZ7GVIbVdKBYcgccafrf929VsbwJfnei3gePHr7M21ztVtzsAXPHRnn/G8Q/SmLyzH99xIvyN3NHY0ALpqa/hwUeRy11nxLJT5nyxCkNDVah36sbj0F8bXkdmtbsXqE9ZZrx9z5ZBwlqvw9j+aL57H5bfiCT7LPlfbXmj0QuXOrMr0qYM6DExUtHeSANeeZwFhfrbYDyT0LZ0dcnD4b3r2MXSVLUviLc9/mUVaJllgy3m6fACGg8JF9G87B5Dt7PaOhVr8JC3bufMt4fGWU7N65fY1jL+YYcfptaJ3fDwmO2Pb1jlHSNixLqJ1PKRuUYiFyziSr3ajCTuG1Qk550llM8pcd7iXHtN11SWSyOSb1m3zLHk+k4ehxB3i0rx6e+/oVTFSylWv/AF+e5cwkM42P/wA/nsVpWykavomqOEwGRniSm3UWtPv1li6SjlYnzRu6MlnU1yZU9J/Gx3m2firuj+D1ZR0jxuiK7hkHdWJRR+PIxvrOA/FW7JasG+SZUrjrTS5tHKCdW43r2RklmKtGI47NKNznm3UNg9gUNENSuMSbET17ZSR8cRg7nfGOeKN3rt1vxXquWefm/Q+Wx1cl4L1OrKfGem86z3rxieDLyPeF40PM3lc2dMEBy/o2H6KP1G/2Xv4k+bPOpHkiLzNiMeWcFklY1jXu71gDQNZxvq3tvA2nqBU2HrlfYot7PoQYi2NFbkt/d5mHuJc65NydpJ3npK6E5st2jLCjXZhEpHeQjWPNrEENHvP1QqOPt1atXvZf0dVr263cvckNL3+ZU/kP+IKPRnZkS6U7UepQVpGUaviX+k7fMQ+9qxYfvOrN2z9l0RlC2jCNF0PeFV/8P/YsvSf+nX6Gvor/AH6fU0lZJrnnetbq1sg5nu+IrqIdlHKWdt+bJrIHHGn63/dvUGN4EvzvRYwPHj19maXpAxH9HZXlsbOk/Zt+t4X2NY9iyMHXr3Lw2mxjbNSl+Oz+zH8Iov0jikUXjva025ie+PYLlbts9SDlyMCmGvOMebJXP4tnCo62fdMUOC4EevuyfHceXT2RC0Xz2Py2/EFPPssr19teaPRC5c6s+dRA2phLHtDmuFi1wBBHMQV9TaeaPjSayZmmadHjqe8lHdzd5iJ78eQT4Q6Dt61rYfSCf+Nn9/cx8To5r/Kr+vsUFzS1xBFiNhB3g8oI5CtMy2sth0YdXyYZWNlidqvbuPIecEcoPKF5nCM46stx7rslXLWjvNnrMXFXkqSpbs1oHuA5nah2djtiwI1at6g+Z0MrtbDuxcjDhsC6I5o0XRbR8NhdZ/Hqs9DXfmWVpGeU4eBr6NhnCb57Pz+zOm+CFqmQaFogn1auoj52scOwuB+ILL0nHZF+ZraLltkvIidJ/Gx3m2fiptH8HqyDSPG6IhMucYqXz8P3jVYv4UvJ+xWw/Fj5r3PljEHcuLzM8WWRvoeQPYvVUtaEX4I83R1bJLxZxuNmqQjJ7OtP3JjvB+JFA30RNCq4SWtXnzb9y3jI6turyS9jnynxnpvOs9694ngy8jxheNDzN5XNnTBAEBi2fcf/AE5jJDDeKK7WW3OP7z+07B0Ac638HR8Kvbvf5kc9jcR8WzZuX5mVyGIzyta0FznEBoG8kmwA6yrbaSzZTSbeSN0yrggwHBmxbC7wnuH7zjv7BsA6AFzmIuds3L+vI6bDUqmtR/vzKPpe/wAyp/If8QWjozsyM3Snaj1KCtIyjV8S/wBJ2+Yh97Viw/edWbtn7LojKFtGEaLoe8Kr/wCH/sWXpP8A06/Q19Ff79PqaSsk1zzxX/P5PLf8RXUQ7K8jlLO2/NkzkDjjT9b/ALt6gxvAl+d6LGB48evsyc0s4jwuJRQA7I2l7vKdsF+kNH2lW0bXlFz5lnSdmclDltOLRdQ905l1yNkTHO+s7vR7C70KTSE9WrLmR6NhrXa3Jfn1ODSBxxqOtn3TFLguBH872RY7jy6eyIWi+ex+W34gp59llevtrzR6IXLnVmSZ8xqpo81TMjnlYwalmte4AXjbewHTdbeDprlSm4pvb7mFjb7Y3NRk0thEYbmGqfiUQNTMQZGAgvdYguFwdqmsw9Sg3qrcyCrE3OcU5Pei1aWcLZHHFUNaA9ztR5H73ektJ5yNUi/MegKno22Tbg9xd0nVFJWLfuM5WqZBf4Kox6InD+IsHbNc+wlZjjnjfzkayllgfzmUBaZknbQYvPh0ZbDK+ME3IYbAndf0KOdMJvOSzJYXWQWUXkcSkIi2aMKjgc1gePG9vuf/AEqlpCOdOfJov6OlldlzTPzSfxsd5tn4po/g9WNI8boiEy5xipfPw/eNVi/hS8n7FbD8WPmvckM/Qdz5unHIS1w+sxpPtuo8FLOiJLjo5Xy/O4h8Mg7qxKKPx5GN9ZwH4qeyWrBvkmQVx1pxXNontJHHCXyY/gCrYDgLqWdIcd9COynxnpvOs96lxPBl5EWF40PM3lc2dMEBT9JGYP0XhfAxm0swI2b2s3Od0E7h2nkV7A0fEnrPcvcoY/EfDhqre/YyFbhgGi6L8u3Pdkg5xED6HP8Ae0fW6FlaQxH/AFR6/Y19HYf/ALZdPuaSso1zL9Lw/wDI0/kP+ILY0Z2ZGNpTtR6lBWkZRq+Jf6Tt8xD72rFh+86s3bP2XRGULaMI0bQ8O+q/+H/sWVpP/Tr9DX0V/v0+ppCyjXPPFf8AP5PLf8RXUQ7K8jlLO2/NkzkDjjT9b/u3qDG8CX53osYHjx6+zPlndxdm2pv449jQB7F9wnBifMZx5fnccmE43Pg2twEnB69tazWG9r28IHnPpUllMLMtdZ5EdV9lWeo8szmr6x+IVbpZXaz3Wu6wF7AAbAANwC9QhGEdWO48TnKctaW8+LHFjwRvBBHZuXprM8p5PNGh5azLVVtC50kpcQ8i+rGNmq08jekrKxGHrhJKK9zYwuIsnBuT7yN0q0hgzG2S3eyRix6WkgjsGr6VNo6edWXJlfSUMrVLmvYqEEpgna4b2kOHYbq9JZpooReq0+Ras65vbmOljjZG5ga7WdrEXJsQALcm07VTwmEdMm28y7i8Yr4qMVkVJXSgXPF2Gj0Z0jDsMkpfbnaddzfYWFUKmpYub5L7GlanHBwXN/dlMV8zS6ZGyhDmHDnySvlaWyag4MsA8Fp26zTt2qhi8XOmajFLd3mlg8HC6DlJvf3FTxGn7kxGWMXsyR7Bff3riNvTsV2uWtFS5ooWR1ZuPJs78oVHcuaKZ3+41vr95/UosTHWpkvD2JcJLVui/H32EppP42O82z8VDo/g9WT6R43REJlzjFS+fh+8arF/Cl5P2K2H4sfNe5ZNLEHB5hY/kfEPS1zr+wtVTRss6muTLmk45Wp80Q+SIO6M20w/jLvVaXfgrGLeVMmV8Gs74nVpI44S+TH8AXjAcBdT3pDjvoR2U+M9N51nvUuJ4MvIiwvGh5m8rmzpj8cdVt0BgGN4q7GsUfO/e47ByNaPBaOoek3PKumpqVUFBHLXWu2bmziYQHi4uLi4va45Rfk61IyNb9peoNJb6eFrG00bWtAAAc6wAFgBs3WWa9HJvNyZprSbSyUF/ZLZbz9JjGNxQOhY0PLtoc4kWYXbrdChvwMa63NPcT4fHu2xQccsz+dLdAZaGGcDZGXNd0B9rE9F22+sF90bYlJw5/Q+aTrbipru+pmC1zFLpWZsimyE2kAfwuqxh2d6A1wN79IFu1Z8cLJYn4ndtNKeLg8N8Pv2Ipa0DNNX0UUJp8EklItwr+96WtFr+trehYukZp2KK7jd0bBxqcn3su6zzRPPFf8AP5PLf8RXUQ7K8jlLO2/NkzkDjjT9b/u3qDG8CX53osYHjx6+zL/iuj+DFMRfM6SUOebkNMdhstsu0lZlePnXFRSWw1bcBXZNzbe05f1YU300/pj/ACL3+pWcl6/cj/TKub9PsZ7mbDW4PjssDC5zWFti62sbsa7bYAbytTD2OytTfeZWIqVVjgu4j6dnC1DWnlcB6TZSSeSbIorNpGyYZkqHDYC1skhBOt3xZfcByNHMsGzGTm82kdDVg4VrJNktjuCxY7QmKYbN4cPCaedp5/YoabpVS1ok11MbY6sjNsS0b1NO88C5kzeTbqv7Q7vftLWr0jW+1s9TIs0bYuy0/Qj48iV73W4C3SZIbexxPsUrx1H8vRkKwF7/ANfVFlwDRrwcofVvDgNvBx31T5TzYkdAHaqd2kc1lWurLtGjcnnY8/BEvnrLEuYGwNhdGxsevcPLhv1Q2wa07gD6VBhMTCnWcs9pPjMNO7VUWthVP1ZVX0kHrSfkV39Sq5P0+5R/TLea9fsXrJOBvy/g5ikLS4vc4lhNtoAG8DkCzsXerp6yNLCUOmvVe8qOMaO6itxeaVkkIa+R7wHGS/fOJ22Z0q9VpCuMFFp7EUbdHWTslJNZN+Jz0+jerp6hrxJBdrg4d9JvBuP3F6lpCpprJ+n3PEdG3Raaa2ef2JjOOSp8cxszRviDS1os8vvsvzNIUGFxkKq9WSZYxeCsus1otEdhOjuposVhkdJCWskjeQHSXIa8E2uzfYKWzSFcoOKT2p8iGrR1sZxk2tjXMsOfMrSZjdCYnMaY9cHXLhcO1bW1Qd1j6VVweJjTnrJ7S3jcLK/V1WtnMj8nZImwTGxNK+JwDXABheTc2HK0bLXUuKxsLa9WKZFhMFOqzXk0fPNuR58ax580b4g1waAHl+tsaAdzSF9w2NhVWotM+YrA2W2OcWjlwPR9U4fjEMrpIS1j2uIaZL2B5Ls3r3dj65wcUntI6dH2QsjJtbPM0tZJsH8vGswhAZO3RjVBv+JB60n5Ft/qVXJ+n3ML9Mt5r1+x+/qyqvpIPWk/Ivn6lVyfp9z7+mW816/YfqyqvpIPWk/In6lVyfp9x+mW816/Ylcr5EqMIx+KZ74i1hdcNL9baxzdl2gbzzqHEY6uytwSe0mw2AsqtU21ki/1VO2rpnRyNDmOBDgdxBWZGTi81vNWUVJZPcZpjGjSWOYmmka9nI2QkPHRrAEO69i16tIxa/zW3wMe3Rks863s8SF+Qdfr24AdfCRW+K/sU/z1H8vRlb5DEZ9n1ROYJo0e6YOqntDB+5GSXO6C6w1R1X6wq9ukVllWtviWqdGPPOx9EaXDE2CENaA1rQAANwA2AAcyyW23mzXSSWSP7Xw+mV1WjaqmqnuEkFnOcRd0l9pJ8RbMdI1pJZP0MSWjbXJvNev2O/LGQ6jCMeime+EtYXXDS/W2sc3ZdoG8qLEY6uytwSe0lw2AsrtU21kjRVlmsEBneaMiVGL4/LMx8Qa8tsHF+tsY1u2zSN451qYfHV11qDT2GTicBZba5prJkdT6NaqKoa4yQWDmnwpOQ38RSy0jU01k/Qijo21STzXr9jVVjG2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C:\Users\mardanim\Pictures\diportivo_la_cru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00" y="5391834"/>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68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1"/>
          <p:cNvSpPr>
            <a:spLocks noGrp="1"/>
          </p:cNvSpPr>
          <p:nvPr>
            <p:ph type="sldNum" sz="quarter" idx="12"/>
          </p:nvPr>
        </p:nvSpPr>
        <p:spPr>
          <a:noFill/>
        </p:spPr>
        <p:txBody>
          <a:bodyPr/>
          <a:lstStyle/>
          <a:p>
            <a:fld id="{CEA3FC3E-20F5-478C-A739-7CD97460DC3C}" type="slidenum">
              <a:rPr lang="en-US" altLang="en-US" smtClean="0">
                <a:cs typeface="Arial" charset="0"/>
              </a:rPr>
              <a:pPr/>
              <a:t>10</a:t>
            </a:fld>
            <a:endParaRPr lang="en-US" altLang="en-US" smtClean="0">
              <a:cs typeface="Arial" charset="0"/>
            </a:endParaRPr>
          </a:p>
        </p:txBody>
      </p:sp>
      <p:sp>
        <p:nvSpPr>
          <p:cNvPr id="71682"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a:lstStyle/>
          <a:p>
            <a:r>
              <a:rPr lang="en-US" sz="4200" dirty="0" smtClean="0">
                <a:solidFill>
                  <a:srgbClr val="CC0000"/>
                </a:solidFill>
                <a:latin typeface="Arial" charset="0"/>
              </a:rPr>
              <a:t>Tracking traffic anomalies</a:t>
            </a:r>
            <a:endParaRPr lang="en-US" sz="4200" dirty="0">
              <a:solidFill>
                <a:srgbClr val="CC0000"/>
              </a:solidFill>
              <a:latin typeface="Arial" charset="0"/>
            </a:endParaRPr>
          </a:p>
        </p:txBody>
      </p:sp>
      <p:sp>
        <p:nvSpPr>
          <p:cNvPr id="71696" name="Rectangle 27"/>
          <p:cNvSpPr>
            <a:spLocks noChangeArrowheads="1"/>
          </p:cNvSpPr>
          <p:nvPr/>
        </p:nvSpPr>
        <p:spPr bwMode="auto">
          <a:xfrm>
            <a:off x="231775" y="2911495"/>
            <a:ext cx="8442325" cy="150810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Internet-2 backbone network</a:t>
            </a:r>
          </a:p>
          <a:p>
            <a:pPr marL="800100" lvl="1" indent="-342900">
              <a:spcBef>
                <a:spcPct val="20000"/>
              </a:spcBef>
              <a:buClr>
                <a:srgbClr val="0000CC"/>
              </a:buClr>
              <a:buFont typeface="Wingdings" pitchFamily="2" charset="2"/>
              <a:buChar char="Ø"/>
            </a:pPr>
            <a:r>
              <a:rPr lang="en-US" altLang="zh-CN" sz="2000" b="1" i="1" dirty="0" err="1" smtClean="0">
                <a:latin typeface="Arial" charset="0"/>
                <a:ea typeface="SimSun" pitchFamily="2" charset="-122"/>
              </a:rPr>
              <a:t>Y</a:t>
            </a:r>
            <a:r>
              <a:rPr lang="en-US" altLang="zh-CN" sz="2000" i="1" baseline="-25000" dirty="0" err="1" smtClean="0">
                <a:latin typeface="Arial" charset="0"/>
                <a:ea typeface="SimSun" pitchFamily="2" charset="-122"/>
              </a:rPr>
              <a:t>t</a:t>
            </a:r>
            <a:r>
              <a:rPr lang="en-US" altLang="zh-CN" sz="2000" dirty="0" smtClean="0">
                <a:latin typeface="Arial" charset="0"/>
                <a:ea typeface="SimSun" pitchFamily="2" charset="-122"/>
              </a:rPr>
              <a:t>: weighted </a:t>
            </a:r>
            <a:r>
              <a:rPr lang="en-US" altLang="zh-CN" sz="2000" dirty="0" smtClean="0">
                <a:latin typeface="Arial" charset="0"/>
                <a:ea typeface="SimSun" pitchFamily="2" charset="-122"/>
              </a:rPr>
              <a:t>adjacency matrix</a:t>
            </a:r>
            <a:endParaRPr lang="en-US" altLang="zh-CN" sz="2000" dirty="0" smtClean="0">
              <a:latin typeface="Arial" charset="0"/>
              <a:ea typeface="SimSun" pitchFamily="2" charset="-122"/>
            </a:endParaRPr>
          </a:p>
          <a:p>
            <a:pPr marL="800100" lvl="1" indent="-342900">
              <a:spcBef>
                <a:spcPct val="20000"/>
              </a:spcBef>
              <a:buClr>
                <a:srgbClr val="0000CC"/>
              </a:buClr>
              <a:buFont typeface="Wingdings" pitchFamily="2" charset="2"/>
              <a:buChar char="Ø"/>
            </a:pPr>
            <a:r>
              <a:rPr lang="en-US" altLang="zh-CN" sz="2000" dirty="0" smtClean="0">
                <a:latin typeface="Arial" charset="0"/>
                <a:ea typeface="SimSun" pitchFamily="2" charset="-122"/>
              </a:rPr>
              <a:t>Available data </a:t>
            </a:r>
            <a:r>
              <a:rPr lang="en-US" altLang="zh-CN" sz="2000" b="1" i="1" u="sng" dirty="0" smtClean="0">
                <a:latin typeface="Arial" charset="0"/>
                <a:ea typeface="SimSun" pitchFamily="2" charset="-122"/>
              </a:rPr>
              <a:t>Y</a:t>
            </a:r>
            <a:r>
              <a:rPr lang="en-US" altLang="zh-CN" sz="2000" dirty="0" smtClean="0">
                <a:latin typeface="Arial" charset="0"/>
                <a:ea typeface="SimSun" pitchFamily="2" charset="-122"/>
              </a:rPr>
              <a:t>: 11x11x6,048</a:t>
            </a:r>
          </a:p>
          <a:p>
            <a:pPr marL="800100" lvl="1" indent="-342900">
              <a:spcBef>
                <a:spcPct val="20000"/>
              </a:spcBef>
              <a:buClr>
                <a:srgbClr val="0000CC"/>
              </a:buClr>
              <a:buFont typeface="Wingdings" pitchFamily="2" charset="2"/>
              <a:buChar char="Ø"/>
            </a:pPr>
            <a:r>
              <a:rPr lang="en-US" altLang="zh-CN" sz="2000" dirty="0" smtClean="0">
                <a:latin typeface="Arial" charset="0"/>
                <a:ea typeface="SimSun" pitchFamily="2" charset="-122"/>
              </a:rPr>
              <a:t>75% misses, </a:t>
            </a:r>
            <a:r>
              <a:rPr lang="en-US" altLang="zh-CN" sz="2000" i="1" dirty="0" smtClean="0">
                <a:latin typeface="Arial" charset="0"/>
                <a:ea typeface="SimSun" pitchFamily="2" charset="-122"/>
              </a:rPr>
              <a:t>R</a:t>
            </a:r>
            <a:r>
              <a:rPr lang="en-US" altLang="zh-CN" sz="2000" dirty="0" smtClean="0">
                <a:latin typeface="Arial" charset="0"/>
                <a:ea typeface="SimSun" pitchFamily="2" charset="-122"/>
              </a:rPr>
              <a:t>=18</a:t>
            </a:r>
          </a:p>
        </p:txBody>
      </p:sp>
      <p:sp>
        <p:nvSpPr>
          <p:cNvPr id="6" name="Rectangle 27"/>
          <p:cNvSpPr>
            <a:spLocks noChangeArrowheads="1"/>
          </p:cNvSpPr>
          <p:nvPr/>
        </p:nvSpPr>
        <p:spPr bwMode="auto">
          <a:xfrm>
            <a:off x="225425" y="1371600"/>
            <a:ext cx="8442325" cy="400110"/>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Link load measurements</a:t>
            </a:r>
          </a:p>
        </p:txBody>
      </p:sp>
      <p:pic>
        <p:nvPicPr>
          <p:cNvPr id="3074" name="Picture 2"/>
          <p:cNvPicPr>
            <a:picLocks noChangeAspect="1" noChangeArrowheads="1"/>
          </p:cNvPicPr>
          <p:nvPr/>
        </p:nvPicPr>
        <p:blipFill>
          <a:blip r:embed="rId4"/>
          <a:srcRect/>
          <a:stretch>
            <a:fillRect/>
          </a:stretch>
        </p:blipFill>
        <p:spPr bwMode="auto">
          <a:xfrm>
            <a:off x="5181600" y="3352800"/>
            <a:ext cx="3657600" cy="2743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5291400" y="983482"/>
            <a:ext cx="3395400" cy="2369318"/>
          </a:xfrm>
          <a:prstGeom prst="rect">
            <a:avLst/>
          </a:prstGeom>
          <a:noFill/>
          <a:ln w="9525">
            <a:noFill/>
            <a:miter lim="800000"/>
            <a:headEnd/>
            <a:tailEnd/>
          </a:ln>
          <a:effectLst/>
        </p:spPr>
      </p:pic>
      <p:sp>
        <p:nvSpPr>
          <p:cNvPr id="8" name="Text Box 12"/>
          <p:cNvSpPr txBox="1">
            <a:spLocks noChangeArrowheads="1"/>
          </p:cNvSpPr>
          <p:nvPr/>
        </p:nvSpPr>
        <p:spPr bwMode="auto">
          <a:xfrm>
            <a:off x="419100" y="6375400"/>
            <a:ext cx="8077200" cy="336550"/>
          </a:xfrm>
          <a:prstGeom prst="rect">
            <a:avLst/>
          </a:prstGeom>
          <a:noFill/>
          <a:ln w="9525">
            <a:noFill/>
            <a:miter lim="800000"/>
            <a:headEnd/>
            <a:tailEnd/>
          </a:ln>
          <a:effectLst/>
        </p:spPr>
        <p:txBody>
          <a:bodyPr>
            <a:spAutoFit/>
          </a:bodyPr>
          <a:lstStyle/>
          <a:p>
            <a:pPr>
              <a:spcBef>
                <a:spcPct val="50000"/>
              </a:spcBef>
            </a:pPr>
            <a:r>
              <a:rPr lang="en-US" sz="1600" dirty="0" smtClean="0">
                <a:latin typeface="Arial" charset="0"/>
              </a:rPr>
              <a:t>http</a:t>
            </a:r>
            <a:r>
              <a:rPr lang="en-US" sz="1600" dirty="0">
                <a:latin typeface="Arial" charset="0"/>
              </a:rPr>
              <a:t>://internet2.edu/observatory/archive/data-collections.html</a:t>
            </a:r>
          </a:p>
        </p:txBody>
      </p:sp>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92452" y="2130037"/>
            <a:ext cx="3975735" cy="302895"/>
          </a:xfrm>
          <a:prstGeom prst="rect">
            <a:avLst/>
          </a:prstGeom>
        </p:spPr>
      </p:pic>
    </p:spTree>
    <p:extLst>
      <p:ext uri="{BB962C8B-B14F-4D97-AF65-F5344CB8AC3E}">
        <p14:creationId xmlns:p14="http://schemas.microsoft.com/office/powerpoint/2010/main" val="611903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1"/>
          <p:cNvSpPr>
            <a:spLocks noGrp="1"/>
          </p:cNvSpPr>
          <p:nvPr>
            <p:ph type="sldNum" sz="quarter" idx="12"/>
          </p:nvPr>
        </p:nvSpPr>
        <p:spPr>
          <a:noFill/>
        </p:spPr>
        <p:txBody>
          <a:bodyPr/>
          <a:lstStyle/>
          <a:p>
            <a:fld id="{CEA3FC3E-20F5-478C-A739-7CD97460DC3C}" type="slidenum">
              <a:rPr lang="en-US" altLang="en-US" smtClean="0">
                <a:cs typeface="Arial" charset="0"/>
              </a:rPr>
              <a:pPr/>
              <a:t>11</a:t>
            </a:fld>
            <a:endParaRPr lang="en-US" altLang="en-US" smtClean="0">
              <a:cs typeface="Arial" charset="0"/>
            </a:endParaRPr>
          </a:p>
        </p:txBody>
      </p:sp>
      <p:sp>
        <p:nvSpPr>
          <p:cNvPr id="71682"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a:lstStyle/>
          <a:p>
            <a:r>
              <a:rPr lang="en-US" sz="4200" dirty="0" smtClean="0">
                <a:solidFill>
                  <a:srgbClr val="CC0000"/>
                </a:solidFill>
                <a:latin typeface="Arial" charset="0"/>
              </a:rPr>
              <a:t>Conclusions</a:t>
            </a:r>
            <a:endParaRPr lang="en-US" sz="4200" dirty="0">
              <a:solidFill>
                <a:srgbClr val="CC0000"/>
              </a:solidFill>
              <a:latin typeface="Arial" charset="0"/>
            </a:endParaRPr>
          </a:p>
        </p:txBody>
      </p:sp>
      <p:sp>
        <p:nvSpPr>
          <p:cNvPr id="71696" name="Rectangle 27"/>
          <p:cNvSpPr>
            <a:spLocks noChangeArrowheads="1"/>
          </p:cNvSpPr>
          <p:nvPr/>
        </p:nvSpPr>
        <p:spPr bwMode="auto">
          <a:xfrm>
            <a:off x="231775" y="1050925"/>
            <a:ext cx="8442325" cy="1138773"/>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Real-time subspace trackers for decomposition/imputation</a:t>
            </a:r>
          </a:p>
          <a:p>
            <a:pPr marL="800100" lvl="1" indent="-342900">
              <a:spcBef>
                <a:spcPct val="20000"/>
              </a:spcBef>
              <a:buClr>
                <a:srgbClr val="0000CC"/>
              </a:buClr>
              <a:buFont typeface="Wingdings" pitchFamily="2" charset="2"/>
              <a:buChar char="Ø"/>
            </a:pPr>
            <a:r>
              <a:rPr lang="en-US" altLang="zh-CN" sz="2000" dirty="0" smtClean="0">
                <a:latin typeface="Arial" charset="0"/>
                <a:ea typeface="SimSun" pitchFamily="2" charset="-122"/>
              </a:rPr>
              <a:t>Streaming big </a:t>
            </a:r>
            <a:r>
              <a:rPr lang="en-US" altLang="zh-CN" sz="2000" dirty="0" smtClean="0">
                <a:latin typeface="Arial" charset="0"/>
                <a:ea typeface="SimSun" pitchFamily="2" charset="-122"/>
              </a:rPr>
              <a:t>and incomplete tensor data</a:t>
            </a:r>
          </a:p>
          <a:p>
            <a:pPr marL="800100" lvl="1" indent="-342900">
              <a:spcBef>
                <a:spcPct val="20000"/>
              </a:spcBef>
              <a:buClr>
                <a:srgbClr val="0000CC"/>
              </a:buClr>
              <a:buFont typeface="Wingdings" pitchFamily="2" charset="2"/>
              <a:buChar char="Ø"/>
            </a:pPr>
            <a:r>
              <a:rPr lang="en-US" altLang="zh-CN" sz="2000" dirty="0" smtClean="0">
                <a:latin typeface="Arial" charset="0"/>
                <a:ea typeface="SimSun" pitchFamily="2" charset="-122"/>
              </a:rPr>
              <a:t>Provably </a:t>
            </a:r>
            <a:r>
              <a:rPr lang="en-US" altLang="zh-CN" sz="2000" dirty="0" smtClean="0">
                <a:latin typeface="Arial" charset="0"/>
                <a:ea typeface="SimSun" pitchFamily="2" charset="-122"/>
              </a:rPr>
              <a:t>convergent </a:t>
            </a:r>
            <a:r>
              <a:rPr lang="en-US" altLang="zh-CN" sz="2000" dirty="0" smtClean="0">
                <a:latin typeface="Arial" charset="0"/>
                <a:ea typeface="SimSun" pitchFamily="2" charset="-122"/>
              </a:rPr>
              <a:t>scalable algorithms</a:t>
            </a:r>
          </a:p>
        </p:txBody>
      </p:sp>
      <p:sp>
        <p:nvSpPr>
          <p:cNvPr id="7" name="Rectangle 27"/>
          <p:cNvSpPr>
            <a:spLocks noChangeArrowheads="1"/>
          </p:cNvSpPr>
          <p:nvPr/>
        </p:nvSpPr>
        <p:spPr bwMode="auto">
          <a:xfrm>
            <a:off x="228600" y="4267200"/>
            <a:ext cx="8442325" cy="1138773"/>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Ongoing research</a:t>
            </a:r>
          </a:p>
          <a:p>
            <a:pPr marL="800100" lvl="1" indent="-342900">
              <a:spcBef>
                <a:spcPct val="20000"/>
              </a:spcBef>
              <a:buClr>
                <a:srgbClr val="0000CC"/>
              </a:buClr>
              <a:buFont typeface="Wingdings" pitchFamily="2" charset="2"/>
              <a:buChar char="Ø"/>
            </a:pPr>
            <a:r>
              <a:rPr lang="en-US" altLang="zh-CN" sz="2000" dirty="0" smtClean="0">
                <a:latin typeface="Arial" charset="0"/>
                <a:ea typeface="SimSun" pitchFamily="2" charset="-122"/>
              </a:rPr>
              <a:t>Incorporating spatiotemporal correlation information via kernels</a:t>
            </a:r>
          </a:p>
          <a:p>
            <a:pPr marL="800100" lvl="1" indent="-342900">
              <a:spcBef>
                <a:spcPct val="20000"/>
              </a:spcBef>
              <a:buClr>
                <a:srgbClr val="0000CC"/>
              </a:buClr>
              <a:buFont typeface="Wingdings" pitchFamily="2" charset="2"/>
              <a:buChar char="Ø"/>
            </a:pPr>
            <a:r>
              <a:rPr lang="en-US" altLang="zh-CN" sz="2000" dirty="0" smtClean="0">
                <a:latin typeface="Arial" charset="0"/>
                <a:ea typeface="宋体" charset="-122"/>
                <a:cs typeface="Arial" charset="0"/>
              </a:rPr>
              <a:t>Accelerated stochastic-gradient for subspace update</a:t>
            </a:r>
          </a:p>
        </p:txBody>
      </p:sp>
      <p:sp>
        <p:nvSpPr>
          <p:cNvPr id="9" name="Rectangle 27"/>
          <p:cNvSpPr>
            <a:spLocks noChangeArrowheads="1"/>
          </p:cNvSpPr>
          <p:nvPr/>
        </p:nvSpPr>
        <p:spPr bwMode="auto">
          <a:xfrm>
            <a:off x="228600" y="2571690"/>
            <a:ext cx="8686800" cy="1138773"/>
          </a:xfrm>
          <a:prstGeom prst="rect">
            <a:avLst/>
          </a:prstGeom>
          <a:noFill/>
          <a:ln w="9525">
            <a:noFill/>
            <a:miter lim="800000"/>
            <a:headEnd/>
            <a:tailEnd/>
          </a:ln>
        </p:spPr>
        <p:txBody>
          <a:bodyPr wrap="square">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Applications </a:t>
            </a:r>
          </a:p>
          <a:p>
            <a:pPr marL="800100" lvl="1" indent="-342900">
              <a:spcBef>
                <a:spcPct val="20000"/>
              </a:spcBef>
              <a:buClr>
                <a:srgbClr val="0000CC"/>
              </a:buClr>
              <a:buFont typeface="Wingdings" pitchFamily="2" charset="2"/>
              <a:buChar char="Ø"/>
            </a:pPr>
            <a:r>
              <a:rPr lang="en-US" altLang="zh-CN" sz="2000" dirty="0" smtClean="0">
                <a:latin typeface="Arial" charset="0"/>
                <a:ea typeface="SimSun" pitchFamily="2" charset="-122"/>
              </a:rPr>
              <a:t>Reducing the MRI acquisition time</a:t>
            </a:r>
          </a:p>
          <a:p>
            <a:pPr marL="800100" lvl="1" indent="-342900">
              <a:spcBef>
                <a:spcPct val="20000"/>
              </a:spcBef>
              <a:buClr>
                <a:srgbClr val="0000CC"/>
              </a:buClr>
              <a:buFont typeface="Wingdings" pitchFamily="2" charset="2"/>
              <a:buChar char="Ø"/>
            </a:pPr>
            <a:r>
              <a:rPr lang="en-US" altLang="zh-CN" sz="2000" dirty="0" smtClean="0">
                <a:latin typeface="Arial" charset="0"/>
                <a:ea typeface="SimSun" pitchFamily="2" charset="-122"/>
              </a:rPr>
              <a:t> Unveiling network traffic anomalies for Internet backbone networks</a:t>
            </a:r>
          </a:p>
        </p:txBody>
      </p:sp>
    </p:spTree>
    <p:extLst>
      <p:ext uri="{BB962C8B-B14F-4D97-AF65-F5344CB8AC3E}">
        <p14:creationId xmlns:p14="http://schemas.microsoft.com/office/powerpoint/2010/main" val="3027616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DC557CC-B719-4839-8283-34C517EDB76D}" type="slidenum">
              <a:rPr lang="en-US" altLang="en-US" sz="1200">
                <a:latin typeface="Garamond" pitchFamily="18" charset="0"/>
              </a:rPr>
              <a:pPr algn="r"/>
              <a:t>2</a:t>
            </a:fld>
            <a:endParaRPr lang="en-US" altLang="en-US" sz="1200">
              <a:latin typeface="Garamond" pitchFamily="18" charset="0"/>
            </a:endParaRPr>
          </a:p>
        </p:txBody>
      </p:sp>
      <p:sp>
        <p:nvSpPr>
          <p:cNvPr id="29699" name="Rectangle 2"/>
          <p:cNvSpPr>
            <a:spLocks noGrp="1" noChangeArrowheads="1"/>
          </p:cNvSpPr>
          <p:nvPr>
            <p:ph type="title" idx="4294967295"/>
          </p:nvPr>
        </p:nvSpPr>
        <p:spPr>
          <a:xfrm>
            <a:off x="419100" y="277813"/>
            <a:ext cx="8505825" cy="1139825"/>
          </a:xfrm>
        </p:spPr>
        <p:txBody>
          <a:bodyPr/>
          <a:lstStyle/>
          <a:p>
            <a:pPr eaLnBrk="1" hangingPunct="1"/>
            <a:r>
              <a:rPr lang="en-US" dirty="0" smtClean="0"/>
              <a:t>Learning from “Big Data”</a:t>
            </a:r>
            <a:r>
              <a:rPr lang="en-US" dirty="0" smtClean="0">
                <a:latin typeface="Arial" pitchFamily="34" charset="0"/>
              </a:rPr>
              <a:t> </a:t>
            </a:r>
          </a:p>
        </p:txBody>
      </p:sp>
      <p:grpSp>
        <p:nvGrpSpPr>
          <p:cNvPr id="29701" name="Group 6"/>
          <p:cNvGrpSpPr>
            <a:grpSpLocks/>
          </p:cNvGrpSpPr>
          <p:nvPr/>
        </p:nvGrpSpPr>
        <p:grpSpPr bwMode="auto">
          <a:xfrm>
            <a:off x="76200" y="1003300"/>
            <a:ext cx="9220200" cy="673100"/>
            <a:chOff x="48" y="672"/>
            <a:chExt cx="5808" cy="424"/>
          </a:xfrm>
        </p:grpSpPr>
        <p:sp>
          <p:nvSpPr>
            <p:cNvPr id="29724" name="Rectangle 10"/>
            <p:cNvSpPr>
              <a:spLocks noChangeArrowheads="1"/>
            </p:cNvSpPr>
            <p:nvPr/>
          </p:nvSpPr>
          <p:spPr bwMode="auto">
            <a:xfrm>
              <a:off x="48" y="672"/>
              <a:ext cx="5808" cy="328"/>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None/>
              </a:pPr>
              <a:r>
                <a:rPr lang="en-US" sz="1600" i="1" dirty="0">
                  <a:latin typeface="Arial" pitchFamily="34" charset="0"/>
                </a:rPr>
                <a:t>`</a:t>
              </a:r>
              <a:r>
                <a:rPr lang="en-US" i="1" dirty="0">
                  <a:latin typeface="Arial" charset="0"/>
                </a:rPr>
                <a:t>Data are widely available, what is scarce is the ability to extract wisdom from them’</a:t>
              </a:r>
              <a:r>
                <a:rPr lang="en-US" i="1" dirty="0">
                  <a:solidFill>
                    <a:srgbClr val="CC0000"/>
                  </a:solidFill>
                  <a:latin typeface="Arial" charset="0"/>
                </a:rPr>
                <a:t> </a:t>
              </a:r>
            </a:p>
          </p:txBody>
        </p:sp>
        <p:sp>
          <p:nvSpPr>
            <p:cNvPr id="29725" name="Text Box 8"/>
            <p:cNvSpPr txBox="1">
              <a:spLocks noChangeArrowheads="1"/>
            </p:cNvSpPr>
            <p:nvPr/>
          </p:nvSpPr>
          <p:spPr bwMode="auto">
            <a:xfrm>
              <a:off x="3408" y="904"/>
              <a:ext cx="2304" cy="192"/>
            </a:xfrm>
            <a:prstGeom prst="rect">
              <a:avLst/>
            </a:prstGeom>
            <a:noFill/>
            <a:ln w="19050" algn="ctr">
              <a:noFill/>
              <a:miter lim="800000"/>
              <a:headEnd/>
              <a:tailEnd/>
            </a:ln>
          </p:spPr>
          <p:txBody>
            <a:bodyPr>
              <a:spAutoFit/>
            </a:bodyPr>
            <a:lstStyle/>
            <a:p>
              <a:pPr algn="ctr">
                <a:spcBef>
                  <a:spcPct val="50000"/>
                </a:spcBef>
              </a:pPr>
              <a:r>
                <a:rPr lang="en-US" sz="1400">
                  <a:latin typeface="Arial" charset="0"/>
                </a:rPr>
                <a:t>Hal Varian, Google’s chief economist</a:t>
              </a:r>
            </a:p>
          </p:txBody>
        </p:sp>
      </p:grpSp>
      <p:grpSp>
        <p:nvGrpSpPr>
          <p:cNvPr id="49161" name="Group 9"/>
          <p:cNvGrpSpPr>
            <a:grpSpLocks/>
          </p:cNvGrpSpPr>
          <p:nvPr/>
        </p:nvGrpSpPr>
        <p:grpSpPr bwMode="auto">
          <a:xfrm>
            <a:off x="279400" y="1739900"/>
            <a:ext cx="1854200" cy="1917700"/>
            <a:chOff x="3942" y="1416"/>
            <a:chExt cx="1168" cy="1208"/>
          </a:xfrm>
        </p:grpSpPr>
        <p:pic>
          <p:nvPicPr>
            <p:cNvPr id="29722" name="Picture 10" descr="big"/>
            <p:cNvPicPr>
              <a:picLocks noChangeAspect="1" noChangeArrowheads="1"/>
            </p:cNvPicPr>
            <p:nvPr/>
          </p:nvPicPr>
          <p:blipFill>
            <a:blip r:embed="rId3" cstate="print"/>
            <a:srcRect/>
            <a:stretch>
              <a:fillRect/>
            </a:stretch>
          </p:blipFill>
          <p:spPr bwMode="auto">
            <a:xfrm>
              <a:off x="4080" y="1440"/>
              <a:ext cx="1030" cy="1184"/>
            </a:xfrm>
            <a:prstGeom prst="rect">
              <a:avLst/>
            </a:prstGeom>
            <a:noFill/>
            <a:ln w="9525">
              <a:noFill/>
              <a:miter lim="800000"/>
              <a:headEnd/>
              <a:tailEnd/>
            </a:ln>
          </p:spPr>
        </p:pic>
        <p:sp>
          <p:nvSpPr>
            <p:cNvPr id="29723" name="Text Box 11"/>
            <p:cNvSpPr txBox="1">
              <a:spLocks noChangeArrowheads="1"/>
            </p:cNvSpPr>
            <p:nvPr/>
          </p:nvSpPr>
          <p:spPr bwMode="auto">
            <a:xfrm>
              <a:off x="3942" y="1416"/>
              <a:ext cx="624" cy="231"/>
            </a:xfrm>
            <a:prstGeom prst="rect">
              <a:avLst/>
            </a:prstGeom>
            <a:noFill/>
            <a:ln w="19050" algn="ctr">
              <a:noFill/>
              <a:miter lim="800000"/>
              <a:headEnd/>
              <a:tailEnd/>
            </a:ln>
          </p:spPr>
          <p:txBody>
            <a:bodyPr>
              <a:spAutoFit/>
            </a:bodyPr>
            <a:lstStyle/>
            <a:p>
              <a:pPr algn="ctr">
                <a:spcBef>
                  <a:spcPct val="50000"/>
                </a:spcBef>
              </a:pPr>
              <a:r>
                <a:rPr lang="en-US" dirty="0">
                  <a:solidFill>
                    <a:schemeClr val="bg1"/>
                  </a:solidFill>
                  <a:latin typeface="Arial" pitchFamily="34" charset="0"/>
                </a:rPr>
                <a:t>BIG</a:t>
              </a:r>
            </a:p>
          </p:txBody>
        </p:sp>
      </p:grpSp>
      <p:grpSp>
        <p:nvGrpSpPr>
          <p:cNvPr id="49164" name="Group 12"/>
          <p:cNvGrpSpPr>
            <a:grpSpLocks/>
          </p:cNvGrpSpPr>
          <p:nvPr/>
        </p:nvGrpSpPr>
        <p:grpSpPr bwMode="auto">
          <a:xfrm>
            <a:off x="6096000" y="1676400"/>
            <a:ext cx="2286000" cy="1979613"/>
            <a:chOff x="2640" y="1416"/>
            <a:chExt cx="1440" cy="1247"/>
          </a:xfrm>
        </p:grpSpPr>
        <p:pic>
          <p:nvPicPr>
            <p:cNvPr id="29720" name="Picture 13" descr="wall street"/>
            <p:cNvPicPr>
              <a:picLocks noChangeAspect="1" noChangeArrowheads="1"/>
            </p:cNvPicPr>
            <p:nvPr/>
          </p:nvPicPr>
          <p:blipFill>
            <a:blip r:embed="rId4" cstate="print"/>
            <a:srcRect/>
            <a:stretch>
              <a:fillRect/>
            </a:stretch>
          </p:blipFill>
          <p:spPr bwMode="auto">
            <a:xfrm>
              <a:off x="2640" y="1584"/>
              <a:ext cx="1440" cy="1079"/>
            </a:xfrm>
            <a:prstGeom prst="rect">
              <a:avLst/>
            </a:prstGeom>
            <a:noFill/>
            <a:ln w="9525">
              <a:noFill/>
              <a:miter lim="800000"/>
              <a:headEnd/>
              <a:tailEnd/>
            </a:ln>
          </p:spPr>
        </p:pic>
        <p:sp>
          <p:nvSpPr>
            <p:cNvPr id="29721" name="Text Box 14"/>
            <p:cNvSpPr txBox="1">
              <a:spLocks noChangeArrowheads="1"/>
            </p:cNvSpPr>
            <p:nvPr/>
          </p:nvSpPr>
          <p:spPr bwMode="auto">
            <a:xfrm>
              <a:off x="2874" y="1416"/>
              <a:ext cx="912" cy="192"/>
            </a:xfrm>
            <a:prstGeom prst="rect">
              <a:avLst/>
            </a:prstGeom>
            <a:noFill/>
            <a:ln w="19050" algn="ctr">
              <a:noFill/>
              <a:miter lim="800000"/>
              <a:headEnd/>
              <a:tailEnd/>
            </a:ln>
          </p:spPr>
          <p:txBody>
            <a:bodyPr>
              <a:spAutoFit/>
            </a:bodyPr>
            <a:lstStyle/>
            <a:p>
              <a:pPr algn="ctr">
                <a:spcBef>
                  <a:spcPct val="50000"/>
                </a:spcBef>
              </a:pPr>
              <a:r>
                <a:rPr lang="en-US" sz="1400" i="1" dirty="0">
                  <a:latin typeface="Arial" pitchFamily="34" charset="0"/>
                </a:rPr>
                <a:t>Fast</a:t>
              </a:r>
            </a:p>
          </p:txBody>
        </p:sp>
      </p:grpSp>
      <p:grpSp>
        <p:nvGrpSpPr>
          <p:cNvPr id="49167" name="Group 15"/>
          <p:cNvGrpSpPr>
            <a:grpSpLocks/>
          </p:cNvGrpSpPr>
          <p:nvPr/>
        </p:nvGrpSpPr>
        <p:grpSpPr bwMode="auto">
          <a:xfrm>
            <a:off x="3429000" y="4343400"/>
            <a:ext cx="2505075" cy="1228725"/>
            <a:chOff x="4308" y="2472"/>
            <a:chExt cx="1578" cy="774"/>
          </a:xfrm>
        </p:grpSpPr>
        <p:pic>
          <p:nvPicPr>
            <p:cNvPr id="29718" name="Picture 16" descr="captcha"/>
            <p:cNvPicPr>
              <a:picLocks noChangeAspect="1" noChangeArrowheads="1"/>
            </p:cNvPicPr>
            <p:nvPr/>
          </p:nvPicPr>
          <p:blipFill>
            <a:blip r:embed="rId5" cstate="print"/>
            <a:srcRect/>
            <a:stretch>
              <a:fillRect/>
            </a:stretch>
          </p:blipFill>
          <p:spPr bwMode="auto">
            <a:xfrm>
              <a:off x="4308" y="2472"/>
              <a:ext cx="1248" cy="774"/>
            </a:xfrm>
            <a:prstGeom prst="rect">
              <a:avLst/>
            </a:prstGeom>
            <a:noFill/>
            <a:ln w="9525">
              <a:noFill/>
              <a:miter lim="800000"/>
              <a:headEnd/>
              <a:tailEnd/>
            </a:ln>
          </p:spPr>
        </p:pic>
        <p:sp>
          <p:nvSpPr>
            <p:cNvPr id="29719" name="Text Box 17"/>
            <p:cNvSpPr txBox="1">
              <a:spLocks noChangeArrowheads="1"/>
            </p:cNvSpPr>
            <p:nvPr/>
          </p:nvSpPr>
          <p:spPr bwMode="auto">
            <a:xfrm>
              <a:off x="4974" y="2550"/>
              <a:ext cx="912" cy="192"/>
            </a:xfrm>
            <a:prstGeom prst="rect">
              <a:avLst/>
            </a:prstGeom>
            <a:noFill/>
            <a:ln w="19050" algn="ctr">
              <a:noFill/>
              <a:miter lim="800000"/>
              <a:headEnd/>
              <a:tailEnd/>
            </a:ln>
          </p:spPr>
          <p:txBody>
            <a:bodyPr>
              <a:spAutoFit/>
            </a:bodyPr>
            <a:lstStyle/>
            <a:p>
              <a:pPr algn="ctr">
                <a:spcBef>
                  <a:spcPct val="50000"/>
                </a:spcBef>
              </a:pPr>
              <a:r>
                <a:rPr lang="en-US" sz="1400" dirty="0">
                  <a:latin typeface="Arial" pitchFamily="34" charset="0"/>
                </a:rPr>
                <a:t>Productive</a:t>
              </a:r>
            </a:p>
          </p:txBody>
        </p:sp>
      </p:grpSp>
      <p:grpSp>
        <p:nvGrpSpPr>
          <p:cNvPr id="49170" name="Group 18"/>
          <p:cNvGrpSpPr>
            <a:grpSpLocks/>
          </p:cNvGrpSpPr>
          <p:nvPr/>
        </p:nvGrpSpPr>
        <p:grpSpPr bwMode="auto">
          <a:xfrm>
            <a:off x="228600" y="4114800"/>
            <a:ext cx="2838450" cy="2057400"/>
            <a:chOff x="2448" y="2592"/>
            <a:chExt cx="1788" cy="1296"/>
          </a:xfrm>
        </p:grpSpPr>
        <p:sp>
          <p:nvSpPr>
            <p:cNvPr id="29716" name="Text Box 19"/>
            <p:cNvSpPr txBox="1">
              <a:spLocks noChangeArrowheads="1"/>
            </p:cNvSpPr>
            <p:nvPr/>
          </p:nvSpPr>
          <p:spPr bwMode="auto">
            <a:xfrm>
              <a:off x="2928" y="3696"/>
              <a:ext cx="912" cy="192"/>
            </a:xfrm>
            <a:prstGeom prst="rect">
              <a:avLst/>
            </a:prstGeom>
            <a:noFill/>
            <a:ln w="19050" algn="ctr">
              <a:noFill/>
              <a:miter lim="800000"/>
              <a:headEnd/>
              <a:tailEnd/>
            </a:ln>
          </p:spPr>
          <p:txBody>
            <a:bodyPr>
              <a:spAutoFit/>
            </a:bodyPr>
            <a:lstStyle/>
            <a:p>
              <a:pPr algn="ctr">
                <a:spcBef>
                  <a:spcPct val="50000"/>
                </a:spcBef>
              </a:pPr>
              <a:r>
                <a:rPr lang="en-US" sz="1400" dirty="0">
                  <a:latin typeface="Arial" pitchFamily="34" charset="0"/>
                </a:rPr>
                <a:t>Revealing</a:t>
              </a:r>
            </a:p>
          </p:txBody>
        </p:sp>
        <p:pic>
          <p:nvPicPr>
            <p:cNvPr id="29717" name="Picture 20" descr="crime"/>
            <p:cNvPicPr>
              <a:picLocks noChangeAspect="1" noChangeArrowheads="1"/>
            </p:cNvPicPr>
            <p:nvPr/>
          </p:nvPicPr>
          <p:blipFill>
            <a:blip r:embed="rId6" cstate="print"/>
            <a:srcRect/>
            <a:stretch>
              <a:fillRect/>
            </a:stretch>
          </p:blipFill>
          <p:spPr bwMode="auto">
            <a:xfrm>
              <a:off x="2448" y="2592"/>
              <a:ext cx="1788" cy="1106"/>
            </a:xfrm>
            <a:prstGeom prst="rect">
              <a:avLst/>
            </a:prstGeom>
            <a:noFill/>
            <a:ln w="9525">
              <a:noFill/>
              <a:miter lim="800000"/>
              <a:headEnd/>
              <a:tailEnd/>
            </a:ln>
          </p:spPr>
        </p:pic>
      </p:grpSp>
      <p:grpSp>
        <p:nvGrpSpPr>
          <p:cNvPr id="49173" name="Group 21"/>
          <p:cNvGrpSpPr>
            <a:grpSpLocks/>
          </p:cNvGrpSpPr>
          <p:nvPr/>
        </p:nvGrpSpPr>
        <p:grpSpPr bwMode="auto">
          <a:xfrm>
            <a:off x="2609850" y="1787525"/>
            <a:ext cx="3028950" cy="2098675"/>
            <a:chOff x="432" y="2916"/>
            <a:chExt cx="1908" cy="1322"/>
          </a:xfrm>
        </p:grpSpPr>
        <p:pic>
          <p:nvPicPr>
            <p:cNvPr id="29714" name="Picture 22" descr="us_map_flickr"/>
            <p:cNvPicPr>
              <a:picLocks noChangeAspect="1" noChangeArrowheads="1"/>
            </p:cNvPicPr>
            <p:nvPr/>
          </p:nvPicPr>
          <p:blipFill>
            <a:blip r:embed="rId7" cstate="print"/>
            <a:srcRect/>
            <a:stretch>
              <a:fillRect/>
            </a:stretch>
          </p:blipFill>
          <p:spPr bwMode="auto">
            <a:xfrm>
              <a:off x="432" y="2928"/>
              <a:ext cx="1824" cy="1310"/>
            </a:xfrm>
            <a:prstGeom prst="rect">
              <a:avLst/>
            </a:prstGeom>
            <a:noFill/>
            <a:ln w="9525">
              <a:noFill/>
              <a:miter lim="800000"/>
              <a:headEnd/>
              <a:tailEnd/>
            </a:ln>
          </p:spPr>
        </p:pic>
        <p:sp>
          <p:nvSpPr>
            <p:cNvPr id="29715" name="Text Box 23"/>
            <p:cNvSpPr txBox="1">
              <a:spLocks noChangeArrowheads="1"/>
            </p:cNvSpPr>
            <p:nvPr/>
          </p:nvSpPr>
          <p:spPr bwMode="auto">
            <a:xfrm>
              <a:off x="1428" y="2916"/>
              <a:ext cx="912" cy="192"/>
            </a:xfrm>
            <a:prstGeom prst="rect">
              <a:avLst/>
            </a:prstGeom>
            <a:noFill/>
            <a:ln w="19050" algn="ctr">
              <a:noFill/>
              <a:miter lim="800000"/>
              <a:headEnd/>
              <a:tailEnd/>
            </a:ln>
          </p:spPr>
          <p:txBody>
            <a:bodyPr>
              <a:spAutoFit/>
            </a:bodyPr>
            <a:lstStyle/>
            <a:p>
              <a:pPr algn="ctr">
                <a:spcBef>
                  <a:spcPct val="50000"/>
                </a:spcBef>
              </a:pPr>
              <a:r>
                <a:rPr lang="en-US" sz="1400" dirty="0">
                  <a:solidFill>
                    <a:schemeClr val="bg1"/>
                  </a:solidFill>
                  <a:latin typeface="Arial" pitchFamily="34" charset="0"/>
                </a:rPr>
                <a:t>Ubiquitous</a:t>
              </a:r>
            </a:p>
          </p:txBody>
        </p:sp>
      </p:grpSp>
      <p:grpSp>
        <p:nvGrpSpPr>
          <p:cNvPr id="49176" name="Group 24"/>
          <p:cNvGrpSpPr>
            <a:grpSpLocks/>
          </p:cNvGrpSpPr>
          <p:nvPr/>
        </p:nvGrpSpPr>
        <p:grpSpPr bwMode="auto">
          <a:xfrm>
            <a:off x="5924550" y="4343400"/>
            <a:ext cx="1314450" cy="1438275"/>
            <a:chOff x="4398" y="3396"/>
            <a:chExt cx="828" cy="906"/>
          </a:xfrm>
        </p:grpSpPr>
        <p:pic>
          <p:nvPicPr>
            <p:cNvPr id="29712" name="Picture 25" descr="alberto"/>
            <p:cNvPicPr>
              <a:picLocks noChangeAspect="1" noChangeArrowheads="1"/>
            </p:cNvPicPr>
            <p:nvPr/>
          </p:nvPicPr>
          <p:blipFill>
            <a:blip r:embed="rId8" cstate="print"/>
            <a:srcRect/>
            <a:stretch>
              <a:fillRect/>
            </a:stretch>
          </p:blipFill>
          <p:spPr bwMode="auto">
            <a:xfrm>
              <a:off x="4398" y="3396"/>
              <a:ext cx="704" cy="876"/>
            </a:xfrm>
            <a:prstGeom prst="rect">
              <a:avLst/>
            </a:prstGeom>
            <a:noFill/>
            <a:ln w="9525">
              <a:noFill/>
              <a:miter lim="800000"/>
              <a:headEnd/>
              <a:tailEnd/>
            </a:ln>
          </p:spPr>
        </p:pic>
        <p:sp>
          <p:nvSpPr>
            <p:cNvPr id="29713" name="Text Box 26"/>
            <p:cNvSpPr txBox="1">
              <a:spLocks noChangeArrowheads="1"/>
            </p:cNvSpPr>
            <p:nvPr/>
          </p:nvSpPr>
          <p:spPr bwMode="auto">
            <a:xfrm>
              <a:off x="4602" y="4110"/>
              <a:ext cx="624" cy="192"/>
            </a:xfrm>
            <a:prstGeom prst="rect">
              <a:avLst/>
            </a:prstGeom>
            <a:noFill/>
            <a:ln w="19050" algn="ctr">
              <a:noFill/>
              <a:miter lim="800000"/>
              <a:headEnd/>
              <a:tailEnd/>
            </a:ln>
          </p:spPr>
          <p:txBody>
            <a:bodyPr>
              <a:spAutoFit/>
            </a:bodyPr>
            <a:lstStyle/>
            <a:p>
              <a:pPr algn="ctr">
                <a:spcBef>
                  <a:spcPct val="50000"/>
                </a:spcBef>
              </a:pPr>
              <a:r>
                <a:rPr lang="en-US" sz="1400" dirty="0">
                  <a:solidFill>
                    <a:schemeClr val="bg1"/>
                  </a:solidFill>
                  <a:latin typeface="Arial" pitchFamily="34" charset="0"/>
                </a:rPr>
                <a:t>Smart</a:t>
              </a:r>
            </a:p>
          </p:txBody>
        </p:sp>
      </p:grpSp>
      <p:sp>
        <p:nvSpPr>
          <p:cNvPr id="29708" name="Text Box 27"/>
          <p:cNvSpPr txBox="1">
            <a:spLocks noChangeArrowheads="1"/>
          </p:cNvSpPr>
          <p:nvPr/>
        </p:nvSpPr>
        <p:spPr bwMode="auto">
          <a:xfrm>
            <a:off x="457200" y="6369050"/>
            <a:ext cx="5029200" cy="336550"/>
          </a:xfrm>
          <a:prstGeom prst="rect">
            <a:avLst/>
          </a:prstGeom>
          <a:noFill/>
          <a:ln w="9525">
            <a:noFill/>
            <a:miter lim="800000"/>
            <a:headEnd/>
            <a:tailEnd/>
          </a:ln>
        </p:spPr>
        <p:txBody>
          <a:bodyPr>
            <a:spAutoFit/>
          </a:bodyPr>
          <a:lstStyle/>
          <a:p>
            <a:r>
              <a:rPr lang="en-US" sz="1600" dirty="0">
                <a:solidFill>
                  <a:srgbClr val="CC0000"/>
                </a:solidFill>
                <a:latin typeface="Arial" charset="0"/>
              </a:rPr>
              <a:t>K. </a:t>
            </a:r>
            <a:r>
              <a:rPr lang="en-US" sz="1600" dirty="0" err="1">
                <a:solidFill>
                  <a:srgbClr val="CC0000"/>
                </a:solidFill>
                <a:latin typeface="Arial" charset="0"/>
              </a:rPr>
              <a:t>Cukier</a:t>
            </a:r>
            <a:r>
              <a:rPr lang="en-US" sz="1600" dirty="0">
                <a:solidFill>
                  <a:srgbClr val="CC0000"/>
                </a:solidFill>
                <a:latin typeface="Arial" charset="0"/>
              </a:rPr>
              <a:t>, ``Harnessing the data deluge,'' Nov. 2011.</a:t>
            </a:r>
            <a:r>
              <a:rPr lang="en-US" sz="1400" dirty="0">
                <a:solidFill>
                  <a:srgbClr val="0000CC"/>
                </a:solidFill>
                <a:latin typeface="Arial" pitchFamily="34" charset="0"/>
              </a:rPr>
              <a:t> </a:t>
            </a:r>
          </a:p>
        </p:txBody>
      </p:sp>
      <p:grpSp>
        <p:nvGrpSpPr>
          <p:cNvPr id="49180" name="Group 28"/>
          <p:cNvGrpSpPr>
            <a:grpSpLocks/>
          </p:cNvGrpSpPr>
          <p:nvPr/>
        </p:nvGrpSpPr>
        <p:grpSpPr bwMode="auto">
          <a:xfrm>
            <a:off x="7315200" y="4343400"/>
            <a:ext cx="1265238" cy="1447800"/>
            <a:chOff x="4872" y="3312"/>
            <a:chExt cx="797" cy="912"/>
          </a:xfrm>
        </p:grpSpPr>
        <p:pic>
          <p:nvPicPr>
            <p:cNvPr id="29710" name="Picture 29" descr="messi"/>
            <p:cNvPicPr>
              <a:picLocks noChangeAspect="1" noChangeArrowheads="1"/>
            </p:cNvPicPr>
            <p:nvPr/>
          </p:nvPicPr>
          <p:blipFill>
            <a:blip r:embed="rId9" cstate="print"/>
            <a:srcRect/>
            <a:stretch>
              <a:fillRect/>
            </a:stretch>
          </p:blipFill>
          <p:spPr bwMode="auto">
            <a:xfrm>
              <a:off x="4958" y="3312"/>
              <a:ext cx="711" cy="880"/>
            </a:xfrm>
            <a:prstGeom prst="rect">
              <a:avLst/>
            </a:prstGeom>
            <a:noFill/>
            <a:ln w="9525">
              <a:noFill/>
              <a:miter lim="800000"/>
              <a:headEnd/>
              <a:tailEnd/>
            </a:ln>
          </p:spPr>
        </p:pic>
        <p:sp>
          <p:nvSpPr>
            <p:cNvPr id="29711" name="Text Box 30"/>
            <p:cNvSpPr txBox="1">
              <a:spLocks noChangeArrowheads="1"/>
            </p:cNvSpPr>
            <p:nvPr/>
          </p:nvSpPr>
          <p:spPr bwMode="auto">
            <a:xfrm>
              <a:off x="4872" y="4032"/>
              <a:ext cx="576" cy="192"/>
            </a:xfrm>
            <a:prstGeom prst="rect">
              <a:avLst/>
            </a:prstGeom>
            <a:noFill/>
            <a:ln w="19050" algn="ctr">
              <a:noFill/>
              <a:miter lim="800000"/>
              <a:headEnd/>
              <a:tailEnd/>
            </a:ln>
          </p:spPr>
          <p:txBody>
            <a:bodyPr>
              <a:spAutoFit/>
            </a:bodyPr>
            <a:lstStyle/>
            <a:p>
              <a:pPr algn="ctr">
                <a:spcBef>
                  <a:spcPct val="50000"/>
                </a:spcBef>
              </a:pPr>
              <a:r>
                <a:rPr lang="en-US" sz="1400" dirty="0">
                  <a:solidFill>
                    <a:schemeClr val="bg1"/>
                  </a:solidFill>
                  <a:latin typeface="Arial" pitchFamily="34" charset="0"/>
                </a:rPr>
                <a:t>Messy</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1"/>
          <p:cNvSpPr>
            <a:spLocks noGrp="1"/>
          </p:cNvSpPr>
          <p:nvPr>
            <p:ph type="sldNum" sz="quarter" idx="12"/>
          </p:nvPr>
        </p:nvSpPr>
        <p:spPr>
          <a:noFill/>
        </p:spPr>
        <p:txBody>
          <a:bodyPr/>
          <a:lstStyle/>
          <a:p>
            <a:fld id="{CEA3FC3E-20F5-478C-A739-7CD97460DC3C}" type="slidenum">
              <a:rPr lang="en-US" altLang="en-US" smtClean="0">
                <a:cs typeface="Arial" charset="0"/>
              </a:rPr>
              <a:pPr/>
              <a:t>3</a:t>
            </a:fld>
            <a:endParaRPr lang="en-US" altLang="en-US" dirty="0" smtClean="0">
              <a:cs typeface="Arial" charset="0"/>
            </a:endParaRPr>
          </a:p>
        </p:txBody>
      </p:sp>
      <p:sp>
        <p:nvSpPr>
          <p:cNvPr id="71682"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a:lstStyle/>
          <a:p>
            <a:r>
              <a:rPr lang="en-US" sz="4200" dirty="0" smtClean="0">
                <a:solidFill>
                  <a:srgbClr val="CC0000"/>
                </a:solidFill>
                <a:latin typeface="Arial" charset="0"/>
              </a:rPr>
              <a:t>Tensor model</a:t>
            </a:r>
            <a:endParaRPr lang="en-US" sz="4200" dirty="0">
              <a:solidFill>
                <a:srgbClr val="CC0000"/>
              </a:solidFill>
              <a:latin typeface="Arial" charset="0"/>
            </a:endParaRPr>
          </a:p>
        </p:txBody>
      </p:sp>
      <p:sp>
        <p:nvSpPr>
          <p:cNvPr id="71696" name="Rectangle 27"/>
          <p:cNvSpPr>
            <a:spLocks noChangeArrowheads="1"/>
          </p:cNvSpPr>
          <p:nvPr/>
        </p:nvSpPr>
        <p:spPr bwMode="auto">
          <a:xfrm>
            <a:off x="231775" y="1050925"/>
            <a:ext cx="8442325" cy="400110"/>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Data cube</a:t>
            </a:r>
            <a:endParaRPr lang="en-US" altLang="zh-CN" sz="2000" dirty="0">
              <a:latin typeface="Arial" charset="0"/>
              <a:ea typeface="SimSun" pitchFamily="2" charset="-122"/>
            </a:endParaRPr>
          </a:p>
        </p:txBody>
      </p:sp>
      <p:pic>
        <p:nvPicPr>
          <p:cNvPr id="9" name="Picture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638349" y="4052621"/>
            <a:ext cx="3152851" cy="419405"/>
          </a:xfrm>
          <a:prstGeom prst="rect">
            <a:avLst/>
          </a:prstGeom>
        </p:spPr>
      </p:pic>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920241" y="1149033"/>
            <a:ext cx="1463421" cy="233096"/>
          </a:xfrm>
          <a:prstGeom prst="rect">
            <a:avLst/>
          </a:prstGeom>
        </p:spPr>
      </p:pic>
      <p:sp>
        <p:nvSpPr>
          <p:cNvPr id="10" name="Rectangle 27"/>
          <p:cNvSpPr>
            <a:spLocks noChangeArrowheads="1"/>
          </p:cNvSpPr>
          <p:nvPr/>
        </p:nvSpPr>
        <p:spPr bwMode="auto">
          <a:xfrm>
            <a:off x="228600" y="3486090"/>
            <a:ext cx="8442325" cy="400110"/>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solidFill>
                  <a:srgbClr val="0000CC"/>
                </a:solidFill>
                <a:latin typeface="Arial" charset="0"/>
                <a:ea typeface="SimSun" pitchFamily="2" charset="-122"/>
              </a:rPr>
              <a:t>PARAFAC</a:t>
            </a:r>
            <a:r>
              <a:rPr lang="en-US" altLang="zh-CN" sz="2000" dirty="0" smtClean="0">
                <a:latin typeface="Arial" charset="0"/>
                <a:ea typeface="SimSun" pitchFamily="2" charset="-122"/>
              </a:rPr>
              <a:t> decomposition</a:t>
            </a:r>
            <a:endParaRPr lang="en-US" altLang="zh-CN" sz="2000" dirty="0">
              <a:latin typeface="Arial" charset="0"/>
              <a:ea typeface="SimSun" pitchFamily="2" charset="-122"/>
            </a:endParaRPr>
          </a:p>
        </p:txBody>
      </p:sp>
      <p:grpSp>
        <p:nvGrpSpPr>
          <p:cNvPr id="15" name="Group 14"/>
          <p:cNvGrpSpPr/>
          <p:nvPr/>
        </p:nvGrpSpPr>
        <p:grpSpPr>
          <a:xfrm>
            <a:off x="787845" y="1737360"/>
            <a:ext cx="6832155" cy="1463040"/>
            <a:chOff x="346075" y="2510028"/>
            <a:chExt cx="8093675" cy="1988947"/>
          </a:xfrm>
        </p:grpSpPr>
        <p:grpSp>
          <p:nvGrpSpPr>
            <p:cNvPr id="16" name="Group 15"/>
            <p:cNvGrpSpPr/>
            <p:nvPr/>
          </p:nvGrpSpPr>
          <p:grpSpPr>
            <a:xfrm>
              <a:off x="346075" y="2510028"/>
              <a:ext cx="8093675" cy="1988947"/>
              <a:chOff x="346075" y="2510028"/>
              <a:chExt cx="8093675" cy="1988947"/>
            </a:xfrm>
          </p:grpSpPr>
          <p:sp>
            <p:nvSpPr>
              <p:cNvPr id="19" name="Cube 18"/>
              <p:cNvSpPr/>
              <p:nvPr/>
            </p:nvSpPr>
            <p:spPr>
              <a:xfrm>
                <a:off x="3133639" y="2510028"/>
                <a:ext cx="848587" cy="895505"/>
              </a:xfrm>
              <a:prstGeom prst="cube">
                <a:avLst>
                  <a:gd name="adj" fmla="val 91431"/>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Cube 19"/>
              <p:cNvSpPr/>
              <p:nvPr/>
            </p:nvSpPr>
            <p:spPr>
              <a:xfrm>
                <a:off x="1487097" y="2612983"/>
                <a:ext cx="1088165" cy="785811"/>
              </a:xfrm>
              <a:prstGeom prst="cube">
                <a:avLst>
                  <a:gd name="adj" fmla="val 16737"/>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Cube 20"/>
              <p:cNvSpPr/>
              <p:nvPr/>
            </p:nvSpPr>
            <p:spPr>
              <a:xfrm>
                <a:off x="3250229" y="3375616"/>
                <a:ext cx="1072621" cy="149583"/>
              </a:xfrm>
              <a:prstGeom prst="cube">
                <a:avLst>
                  <a:gd name="adj" fmla="val 54808"/>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Cube 21"/>
              <p:cNvSpPr/>
              <p:nvPr/>
            </p:nvSpPr>
            <p:spPr>
              <a:xfrm>
                <a:off x="1373709" y="2736639"/>
                <a:ext cx="1088165" cy="785811"/>
              </a:xfrm>
              <a:prstGeom prst="cube">
                <a:avLst>
                  <a:gd name="adj" fmla="val 16737"/>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Cube 22"/>
              <p:cNvSpPr/>
              <p:nvPr/>
            </p:nvSpPr>
            <p:spPr>
              <a:xfrm>
                <a:off x="1251175" y="2872261"/>
                <a:ext cx="1088165" cy="785811"/>
              </a:xfrm>
              <a:prstGeom prst="cube">
                <a:avLst>
                  <a:gd name="adj" fmla="val 16737"/>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Cube 23"/>
              <p:cNvSpPr/>
              <p:nvPr/>
            </p:nvSpPr>
            <p:spPr>
              <a:xfrm>
                <a:off x="1135044" y="3005888"/>
                <a:ext cx="1088165" cy="785811"/>
              </a:xfrm>
              <a:prstGeom prst="cube">
                <a:avLst>
                  <a:gd name="adj" fmla="val 16737"/>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Cube 24"/>
              <p:cNvSpPr/>
              <p:nvPr/>
            </p:nvSpPr>
            <p:spPr>
              <a:xfrm>
                <a:off x="1021655" y="3129544"/>
                <a:ext cx="1088165" cy="785811"/>
              </a:xfrm>
              <a:prstGeom prst="cube">
                <a:avLst>
                  <a:gd name="adj" fmla="val 16737"/>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Cube 25"/>
              <p:cNvSpPr/>
              <p:nvPr/>
            </p:nvSpPr>
            <p:spPr>
              <a:xfrm>
                <a:off x="899122" y="3265166"/>
                <a:ext cx="1088165" cy="785811"/>
              </a:xfrm>
              <a:prstGeom prst="cube">
                <a:avLst>
                  <a:gd name="adj" fmla="val 16737"/>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Cube 26"/>
              <p:cNvSpPr/>
              <p:nvPr/>
            </p:nvSpPr>
            <p:spPr>
              <a:xfrm>
                <a:off x="3082431" y="3480324"/>
                <a:ext cx="124362" cy="761877"/>
              </a:xfrm>
              <a:prstGeom prst="cube">
                <a:avLst>
                  <a:gd name="adj" fmla="val 54808"/>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Cube 27"/>
              <p:cNvSpPr/>
              <p:nvPr/>
            </p:nvSpPr>
            <p:spPr>
              <a:xfrm>
                <a:off x="4891514" y="2516011"/>
                <a:ext cx="848587" cy="895505"/>
              </a:xfrm>
              <a:prstGeom prst="cube">
                <a:avLst>
                  <a:gd name="adj" fmla="val 91431"/>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Cube 28"/>
              <p:cNvSpPr/>
              <p:nvPr/>
            </p:nvSpPr>
            <p:spPr>
              <a:xfrm>
                <a:off x="5008104" y="3381599"/>
                <a:ext cx="1072621" cy="149583"/>
              </a:xfrm>
              <a:prstGeom prst="cube">
                <a:avLst>
                  <a:gd name="adj" fmla="val 54808"/>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Cube 29"/>
              <p:cNvSpPr/>
              <p:nvPr/>
            </p:nvSpPr>
            <p:spPr>
              <a:xfrm>
                <a:off x="4840306" y="3486308"/>
                <a:ext cx="124362" cy="761877"/>
              </a:xfrm>
              <a:prstGeom prst="cube">
                <a:avLst>
                  <a:gd name="adj" fmla="val 54808"/>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31" name="Picture 30"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7654" y="3379373"/>
                <a:ext cx="198959" cy="87290"/>
              </a:xfrm>
              <a:prstGeom prst="rect">
                <a:avLst/>
              </a:prstGeom>
            </p:spPr>
          </p:pic>
          <p:pic>
            <p:nvPicPr>
              <p:cNvPr id="32" name="Picture 31" descr="latex-image-1.pdf"/>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3372" y="3333974"/>
                <a:ext cx="711775" cy="176762"/>
              </a:xfrm>
              <a:prstGeom prst="rect">
                <a:avLst/>
              </a:prstGeom>
            </p:spPr>
          </p:pic>
          <p:sp>
            <p:nvSpPr>
              <p:cNvPr id="33" name="Cube 32"/>
              <p:cNvSpPr/>
              <p:nvPr/>
            </p:nvSpPr>
            <p:spPr>
              <a:xfrm>
                <a:off x="7250539" y="2557286"/>
                <a:ext cx="848587" cy="895505"/>
              </a:xfrm>
              <a:prstGeom prst="cube">
                <a:avLst>
                  <a:gd name="adj" fmla="val 91431"/>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Cube 33"/>
              <p:cNvSpPr/>
              <p:nvPr/>
            </p:nvSpPr>
            <p:spPr>
              <a:xfrm>
                <a:off x="7367129" y="3422874"/>
                <a:ext cx="1072621" cy="149583"/>
              </a:xfrm>
              <a:prstGeom prst="cube">
                <a:avLst>
                  <a:gd name="adj" fmla="val 54808"/>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Cube 34"/>
              <p:cNvSpPr/>
              <p:nvPr/>
            </p:nvSpPr>
            <p:spPr>
              <a:xfrm>
                <a:off x="7199331" y="3527583"/>
                <a:ext cx="124362" cy="761877"/>
              </a:xfrm>
              <a:prstGeom prst="cube">
                <a:avLst>
                  <a:gd name="adj" fmla="val 54808"/>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36" name="Picture 35" descr="latex-image-1.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4572" y="3326402"/>
                <a:ext cx="196850" cy="185271"/>
              </a:xfrm>
              <a:prstGeom prst="rect">
                <a:avLst/>
              </a:prstGeom>
            </p:spPr>
          </p:pic>
          <p:pic>
            <p:nvPicPr>
              <p:cNvPr id="37" name="Picture 36" descr="latex-image-1.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84275" y="3565524"/>
                <a:ext cx="393700" cy="375805"/>
              </a:xfrm>
              <a:prstGeom prst="rect">
                <a:avLst/>
              </a:prstGeom>
            </p:spPr>
          </p:pic>
          <p:pic>
            <p:nvPicPr>
              <p:cNvPr id="38" name="Picture 37" descr="latex-image-1.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3275" y="3968750"/>
                <a:ext cx="266700" cy="190500"/>
              </a:xfrm>
              <a:prstGeom prst="rect">
                <a:avLst/>
              </a:prstGeom>
            </p:spPr>
          </p:pic>
          <p:pic>
            <p:nvPicPr>
              <p:cNvPr id="39" name="Picture 38" descr="latex-image-1.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46675" y="4000500"/>
                <a:ext cx="279400" cy="190500"/>
              </a:xfrm>
              <a:prstGeom prst="rect">
                <a:avLst/>
              </a:prstGeom>
            </p:spPr>
          </p:pic>
          <p:pic>
            <p:nvPicPr>
              <p:cNvPr id="40" name="Picture 39" descr="latex-image-1.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43800" y="4025900"/>
                <a:ext cx="342900" cy="203200"/>
              </a:xfrm>
              <a:prstGeom prst="rect">
                <a:avLst/>
              </a:prstGeom>
            </p:spPr>
          </p:pic>
          <p:pic>
            <p:nvPicPr>
              <p:cNvPr id="41" name="Picture 40" descr="latex-image-1.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70850" y="3098800"/>
                <a:ext cx="368300" cy="279400"/>
              </a:xfrm>
              <a:prstGeom prst="rect">
                <a:avLst/>
              </a:prstGeom>
            </p:spPr>
          </p:pic>
          <p:pic>
            <p:nvPicPr>
              <p:cNvPr id="42" name="Picture 41" descr="latex-image-1.ep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27547" y="3073400"/>
                <a:ext cx="304800" cy="266700"/>
              </a:xfrm>
              <a:prstGeom prst="rect">
                <a:avLst/>
              </a:prstGeom>
            </p:spPr>
          </p:pic>
          <p:pic>
            <p:nvPicPr>
              <p:cNvPr id="43" name="Picture 42" descr="latex-image-1.eps"/>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00500" y="3089275"/>
                <a:ext cx="292100" cy="266700"/>
              </a:xfrm>
              <a:prstGeom prst="rect">
                <a:avLst/>
              </a:prstGeom>
            </p:spPr>
          </p:pic>
          <p:pic>
            <p:nvPicPr>
              <p:cNvPr id="44" name="Picture 43" descr="latex-image-1.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02000" y="2571750"/>
                <a:ext cx="254000" cy="190500"/>
              </a:xfrm>
              <a:prstGeom prst="rect">
                <a:avLst/>
              </a:prstGeom>
            </p:spPr>
          </p:pic>
          <p:pic>
            <p:nvPicPr>
              <p:cNvPr id="45" name="Picture 44" descr="latex-image-1.eps"/>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89525" y="2555875"/>
                <a:ext cx="266700" cy="190500"/>
              </a:xfrm>
              <a:prstGeom prst="rect">
                <a:avLst/>
              </a:prstGeom>
            </p:spPr>
          </p:pic>
          <p:pic>
            <p:nvPicPr>
              <p:cNvPr id="46" name="Picture 45" descr="latex-image-1.eps"/>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75525" y="2565400"/>
                <a:ext cx="330200" cy="203200"/>
              </a:xfrm>
              <a:prstGeom prst="rect">
                <a:avLst/>
              </a:prstGeom>
            </p:spPr>
          </p:pic>
          <p:cxnSp>
            <p:nvCxnSpPr>
              <p:cNvPr id="47" name="Straight Arrow Connector 46"/>
              <p:cNvCxnSpPr/>
              <p:nvPr/>
            </p:nvCxnSpPr>
            <p:spPr>
              <a:xfrm>
                <a:off x="889000" y="4200525"/>
                <a:ext cx="990600" cy="0"/>
              </a:xfrm>
              <a:prstGeom prst="straightConnector1">
                <a:avLst/>
              </a:prstGeom>
              <a:ln>
                <a:solidFill>
                  <a:schemeClr val="tx1"/>
                </a:solidFill>
                <a:headEnd type="diamond" w="med" len="med"/>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755875" y="3435874"/>
                <a:ext cx="0" cy="615103"/>
              </a:xfrm>
              <a:prstGeom prst="straightConnector1">
                <a:avLst/>
              </a:prstGeom>
              <a:ln>
                <a:solidFill>
                  <a:schemeClr val="tx1"/>
                </a:solidFill>
                <a:headEnd type="diamond" w="med" len="med"/>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775150" y="2571750"/>
                <a:ext cx="711947" cy="741689"/>
              </a:xfrm>
              <a:prstGeom prst="straightConnector1">
                <a:avLst/>
              </a:prstGeom>
              <a:ln>
                <a:solidFill>
                  <a:schemeClr val="tx1"/>
                </a:solidFill>
                <a:headEnd type="diamond" w="med" len="med"/>
                <a:tailEnd type="diamond" w="med" len="med"/>
              </a:ln>
              <a:effectLst/>
            </p:spPr>
            <p:style>
              <a:lnRef idx="2">
                <a:schemeClr val="accent1"/>
              </a:lnRef>
              <a:fillRef idx="0">
                <a:schemeClr val="accent1"/>
              </a:fillRef>
              <a:effectRef idx="1">
                <a:schemeClr val="accent1"/>
              </a:effectRef>
              <a:fontRef idx="minor">
                <a:schemeClr val="tx1"/>
              </a:fontRef>
            </p:style>
          </p:cxnSp>
          <p:pic>
            <p:nvPicPr>
              <p:cNvPr id="50" name="Picture 49" descr="latex-image-1.eps"/>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46075" y="3676650"/>
                <a:ext cx="292100" cy="203200"/>
              </a:xfrm>
              <a:prstGeom prst="rect">
                <a:avLst/>
              </a:prstGeom>
            </p:spPr>
          </p:pic>
          <p:pic>
            <p:nvPicPr>
              <p:cNvPr id="51" name="Picture 50" descr="latex-image-1.eps"/>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38250" y="4295775"/>
                <a:ext cx="254000" cy="203200"/>
              </a:xfrm>
              <a:prstGeom prst="rect">
                <a:avLst/>
              </a:prstGeom>
            </p:spPr>
          </p:pic>
          <p:pic>
            <p:nvPicPr>
              <p:cNvPr id="52" name="Picture 51" descr="latex-image-1.eps"/>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50900" y="2762250"/>
                <a:ext cx="203200" cy="190500"/>
              </a:xfrm>
              <a:prstGeom prst="rect">
                <a:avLst/>
              </a:prstGeom>
            </p:spPr>
          </p:pic>
        </p:grpSp>
        <p:pic>
          <p:nvPicPr>
            <p:cNvPr id="17" name="Picture 16"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257425" y="3867150"/>
              <a:ext cx="342900" cy="266700"/>
            </a:xfrm>
            <a:prstGeom prst="rect">
              <a:avLst/>
            </a:prstGeom>
          </p:spPr>
        </p:pic>
        <p:cxnSp>
          <p:nvCxnSpPr>
            <p:cNvPr id="18" name="Straight Arrow Connector 17"/>
            <p:cNvCxnSpPr/>
            <p:nvPr/>
          </p:nvCxnSpPr>
          <p:spPr>
            <a:xfrm flipH="1" flipV="1">
              <a:off x="2170302" y="3267258"/>
              <a:ext cx="181738" cy="543491"/>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grpSp>
      <p:grpSp>
        <p:nvGrpSpPr>
          <p:cNvPr id="2" name="Group 1"/>
          <p:cNvGrpSpPr/>
          <p:nvPr/>
        </p:nvGrpSpPr>
        <p:grpSpPr>
          <a:xfrm>
            <a:off x="5676900" y="4572000"/>
            <a:ext cx="1714500" cy="1447800"/>
            <a:chOff x="5600700" y="4572000"/>
            <a:chExt cx="1714500" cy="1447800"/>
          </a:xfrm>
        </p:grpSpPr>
        <p:grpSp>
          <p:nvGrpSpPr>
            <p:cNvPr id="65" name="Group 64"/>
            <p:cNvGrpSpPr/>
            <p:nvPr/>
          </p:nvGrpSpPr>
          <p:grpSpPr>
            <a:xfrm>
              <a:off x="5600700" y="4572000"/>
              <a:ext cx="1257300" cy="1447800"/>
              <a:chOff x="1257300" y="4420394"/>
              <a:chExt cx="1257300" cy="1447800"/>
            </a:xfrm>
          </p:grpSpPr>
          <p:sp>
            <p:nvSpPr>
              <p:cNvPr id="66" name="Rectangle 65"/>
              <p:cNvSpPr/>
              <p:nvPr/>
            </p:nvSpPr>
            <p:spPr>
              <a:xfrm>
                <a:off x="1828800" y="4876800"/>
                <a:ext cx="6858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257300" y="5105400"/>
                <a:ext cx="587020" cy="461665"/>
              </a:xfrm>
              <a:prstGeom prst="rect">
                <a:avLst/>
              </a:prstGeom>
              <a:noFill/>
            </p:spPr>
            <p:txBody>
              <a:bodyPr wrap="none" rtlCol="0">
                <a:spAutoFit/>
              </a:bodyPr>
              <a:lstStyle/>
              <a:p>
                <a:r>
                  <a:rPr lang="en-US" sz="2400" b="1" dirty="0" smtClean="0">
                    <a:latin typeface="+mj-lt"/>
                  </a:rPr>
                  <a:t>C=</a:t>
                </a:r>
                <a:endParaRPr lang="en-US" sz="2400" b="1" dirty="0">
                  <a:latin typeface="+mj-lt"/>
                </a:endParaRPr>
              </a:p>
            </p:txBody>
          </p:sp>
          <p:cxnSp>
            <p:nvCxnSpPr>
              <p:cNvPr id="68" name="Straight Connector 67"/>
              <p:cNvCxnSpPr/>
              <p:nvPr/>
            </p:nvCxnSpPr>
            <p:spPr>
              <a:xfrm rot="16200000" flipH="1">
                <a:off x="1657350" y="5372100"/>
                <a:ext cx="990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1561306" y="5371306"/>
                <a:ext cx="990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905000" y="4420394"/>
                <a:ext cx="423514" cy="461665"/>
              </a:xfrm>
              <a:prstGeom prst="rect">
                <a:avLst/>
              </a:prstGeom>
              <a:noFill/>
            </p:spPr>
            <p:txBody>
              <a:bodyPr wrap="none" rtlCol="0">
                <a:spAutoFit/>
              </a:bodyPr>
              <a:lstStyle/>
              <a:p>
                <a:r>
                  <a:rPr lang="en-US" sz="2400" b="1" i="1" dirty="0" err="1" smtClean="0">
                    <a:latin typeface="+mj-lt"/>
                  </a:rPr>
                  <a:t>c</a:t>
                </a:r>
                <a:r>
                  <a:rPr lang="en-US" sz="2000" b="1" i="1" baseline="-25000" dirty="0" err="1" smtClean="0">
                    <a:latin typeface="+mj-lt"/>
                  </a:rPr>
                  <a:t>r</a:t>
                </a:r>
                <a:endParaRPr lang="en-US" sz="2000" i="1" baseline="-25000" dirty="0">
                  <a:latin typeface="+mj-lt"/>
                </a:endParaRPr>
              </a:p>
            </p:txBody>
          </p:sp>
        </p:grpSp>
        <p:cxnSp>
          <p:nvCxnSpPr>
            <p:cNvPr id="72" name="Straight Connector 71"/>
            <p:cNvCxnSpPr/>
            <p:nvPr/>
          </p:nvCxnSpPr>
          <p:spPr>
            <a:xfrm>
              <a:off x="6172200" y="54102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185848" y="550545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10922" y="5200650"/>
              <a:ext cx="404278" cy="461665"/>
            </a:xfrm>
            <a:prstGeom prst="rect">
              <a:avLst/>
            </a:prstGeom>
            <a:noFill/>
          </p:spPr>
          <p:txBody>
            <a:bodyPr wrap="none" rtlCol="0">
              <a:spAutoFit/>
            </a:bodyPr>
            <a:lstStyle/>
            <a:p>
              <a:r>
                <a:rPr lang="el-GR" sz="2400" b="1" i="1" dirty="0" smtClean="0">
                  <a:latin typeface="+mj-lt"/>
                </a:rPr>
                <a:t>γ</a:t>
              </a:r>
              <a:r>
                <a:rPr lang="en-US" sz="2000" i="1" baseline="-25000" dirty="0" smtClean="0">
                  <a:latin typeface="+mj-lt"/>
                </a:rPr>
                <a:t>i</a:t>
              </a:r>
              <a:endParaRPr lang="en-US" sz="2000" i="1" baseline="-25000" dirty="0">
                <a:latin typeface="+mj-lt"/>
              </a:endParaRPr>
            </a:p>
          </p:txBody>
        </p:sp>
      </p:grpSp>
      <p:grpSp>
        <p:nvGrpSpPr>
          <p:cNvPr id="3" name="Group 2"/>
          <p:cNvGrpSpPr/>
          <p:nvPr/>
        </p:nvGrpSpPr>
        <p:grpSpPr>
          <a:xfrm>
            <a:off x="3429000" y="4558352"/>
            <a:ext cx="1709296" cy="1447800"/>
            <a:chOff x="3352800" y="4572000"/>
            <a:chExt cx="1709296" cy="1447800"/>
          </a:xfrm>
        </p:grpSpPr>
        <p:grpSp>
          <p:nvGrpSpPr>
            <p:cNvPr id="59" name="Group 58"/>
            <p:cNvGrpSpPr/>
            <p:nvPr/>
          </p:nvGrpSpPr>
          <p:grpSpPr>
            <a:xfrm>
              <a:off x="3352800" y="4572000"/>
              <a:ext cx="1295400" cy="1447800"/>
              <a:chOff x="1219200" y="4420394"/>
              <a:chExt cx="1295400" cy="1447800"/>
            </a:xfrm>
          </p:grpSpPr>
          <p:sp>
            <p:nvSpPr>
              <p:cNvPr id="60" name="Rectangle 59"/>
              <p:cNvSpPr/>
              <p:nvPr/>
            </p:nvSpPr>
            <p:spPr>
              <a:xfrm>
                <a:off x="1828800" y="4876800"/>
                <a:ext cx="6858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219200" y="5105400"/>
                <a:ext cx="587020" cy="461665"/>
              </a:xfrm>
              <a:prstGeom prst="rect">
                <a:avLst/>
              </a:prstGeom>
              <a:noFill/>
            </p:spPr>
            <p:txBody>
              <a:bodyPr wrap="none" rtlCol="0">
                <a:spAutoFit/>
              </a:bodyPr>
              <a:lstStyle/>
              <a:p>
                <a:r>
                  <a:rPr lang="en-US" sz="2400" b="1" dirty="0" smtClean="0">
                    <a:latin typeface="+mj-lt"/>
                  </a:rPr>
                  <a:t>B=</a:t>
                </a:r>
                <a:endParaRPr lang="en-US" sz="2400" b="1" dirty="0">
                  <a:latin typeface="+mj-lt"/>
                </a:endParaRPr>
              </a:p>
            </p:txBody>
          </p:sp>
          <p:cxnSp>
            <p:nvCxnSpPr>
              <p:cNvPr id="62" name="Straight Connector 61"/>
              <p:cNvCxnSpPr/>
              <p:nvPr/>
            </p:nvCxnSpPr>
            <p:spPr>
              <a:xfrm rot="16200000" flipH="1">
                <a:off x="1657350" y="5372100"/>
                <a:ext cx="990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1561306" y="5371306"/>
                <a:ext cx="990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905000" y="4420394"/>
                <a:ext cx="439544" cy="461665"/>
              </a:xfrm>
              <a:prstGeom prst="rect">
                <a:avLst/>
              </a:prstGeom>
              <a:noFill/>
            </p:spPr>
            <p:txBody>
              <a:bodyPr wrap="none" rtlCol="0">
                <a:spAutoFit/>
              </a:bodyPr>
              <a:lstStyle/>
              <a:p>
                <a:r>
                  <a:rPr lang="en-US" sz="2400" b="1" i="1" dirty="0" err="1" smtClean="0">
                    <a:latin typeface="+mj-lt"/>
                  </a:rPr>
                  <a:t>b</a:t>
                </a:r>
                <a:r>
                  <a:rPr lang="en-US" sz="2000" b="1" i="1" baseline="-25000" dirty="0" err="1" smtClean="0">
                    <a:latin typeface="+mj-lt"/>
                  </a:rPr>
                  <a:t>r</a:t>
                </a:r>
                <a:endParaRPr lang="en-US" sz="2000" i="1" baseline="-25000" dirty="0">
                  <a:latin typeface="+mj-lt"/>
                </a:endParaRPr>
              </a:p>
            </p:txBody>
          </p:sp>
        </p:grpSp>
        <p:cxnSp>
          <p:nvCxnSpPr>
            <p:cNvPr id="71" name="Straight Connector 70"/>
            <p:cNvCxnSpPr/>
            <p:nvPr/>
          </p:nvCxnSpPr>
          <p:spPr>
            <a:xfrm>
              <a:off x="3962400" y="55245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962400" y="5425795"/>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648200" y="5181600"/>
              <a:ext cx="413896" cy="461665"/>
            </a:xfrm>
            <a:prstGeom prst="rect">
              <a:avLst/>
            </a:prstGeom>
            <a:noFill/>
          </p:spPr>
          <p:txBody>
            <a:bodyPr wrap="none" rtlCol="0">
              <a:spAutoFit/>
            </a:bodyPr>
            <a:lstStyle/>
            <a:p>
              <a:r>
                <a:rPr lang="el-GR" sz="2400" b="1" i="1" dirty="0">
                  <a:latin typeface="+mj-lt"/>
                </a:rPr>
                <a:t>β</a:t>
              </a:r>
              <a:r>
                <a:rPr lang="en-US" sz="2000" i="1" baseline="-25000" dirty="0" smtClean="0">
                  <a:latin typeface="+mj-lt"/>
                </a:rPr>
                <a:t>i</a:t>
              </a:r>
              <a:endParaRPr lang="en-US" sz="2000" i="1" baseline="-25000" dirty="0">
                <a:latin typeface="+mj-lt"/>
              </a:endParaRPr>
            </a:p>
          </p:txBody>
        </p:sp>
      </p:grpSp>
      <p:grpSp>
        <p:nvGrpSpPr>
          <p:cNvPr id="4" name="Group 3"/>
          <p:cNvGrpSpPr/>
          <p:nvPr/>
        </p:nvGrpSpPr>
        <p:grpSpPr>
          <a:xfrm>
            <a:off x="1295400" y="4572000"/>
            <a:ext cx="1680736" cy="1447800"/>
            <a:chOff x="1676400" y="4572000"/>
            <a:chExt cx="1680736" cy="1447800"/>
          </a:xfrm>
        </p:grpSpPr>
        <p:grpSp>
          <p:nvGrpSpPr>
            <p:cNvPr id="58" name="Group 57"/>
            <p:cNvGrpSpPr/>
            <p:nvPr/>
          </p:nvGrpSpPr>
          <p:grpSpPr>
            <a:xfrm>
              <a:off x="1676400" y="4572000"/>
              <a:ext cx="1219200" cy="1447800"/>
              <a:chOff x="1295400" y="4420394"/>
              <a:chExt cx="1219200" cy="1447800"/>
            </a:xfrm>
          </p:grpSpPr>
          <p:sp>
            <p:nvSpPr>
              <p:cNvPr id="8" name="Rectangle 7"/>
              <p:cNvSpPr/>
              <p:nvPr/>
            </p:nvSpPr>
            <p:spPr>
              <a:xfrm>
                <a:off x="1828800" y="4876800"/>
                <a:ext cx="6858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295400" y="5105400"/>
                <a:ext cx="587020" cy="461665"/>
              </a:xfrm>
              <a:prstGeom prst="rect">
                <a:avLst/>
              </a:prstGeom>
              <a:noFill/>
            </p:spPr>
            <p:txBody>
              <a:bodyPr wrap="none" rtlCol="0">
                <a:spAutoFit/>
              </a:bodyPr>
              <a:lstStyle/>
              <a:p>
                <a:r>
                  <a:rPr lang="en-US" sz="2400" b="1" dirty="0" smtClean="0">
                    <a:latin typeface="+mj-lt"/>
                  </a:rPr>
                  <a:t>A=</a:t>
                </a:r>
                <a:endParaRPr lang="en-US" sz="2400" b="1" dirty="0">
                  <a:latin typeface="+mj-lt"/>
                </a:endParaRPr>
              </a:p>
            </p:txBody>
          </p:sp>
          <p:cxnSp>
            <p:nvCxnSpPr>
              <p:cNvPr id="55" name="Straight Connector 54"/>
              <p:cNvCxnSpPr/>
              <p:nvPr/>
            </p:nvCxnSpPr>
            <p:spPr>
              <a:xfrm rot="16200000" flipH="1">
                <a:off x="1657350" y="5372100"/>
                <a:ext cx="990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1561306" y="5371306"/>
                <a:ext cx="990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905000" y="4420394"/>
                <a:ext cx="423514" cy="461665"/>
              </a:xfrm>
              <a:prstGeom prst="rect">
                <a:avLst/>
              </a:prstGeom>
              <a:noFill/>
            </p:spPr>
            <p:txBody>
              <a:bodyPr wrap="none" rtlCol="0">
                <a:spAutoFit/>
              </a:bodyPr>
              <a:lstStyle/>
              <a:p>
                <a:r>
                  <a:rPr lang="en-US" sz="2400" b="1" i="1" dirty="0" err="1" smtClean="0">
                    <a:latin typeface="+mj-lt"/>
                  </a:rPr>
                  <a:t>a</a:t>
                </a:r>
                <a:r>
                  <a:rPr lang="en-US" sz="2000" b="1" i="1" baseline="-25000" dirty="0" err="1" smtClean="0">
                    <a:latin typeface="+mj-lt"/>
                  </a:rPr>
                  <a:t>r</a:t>
                </a:r>
                <a:endParaRPr lang="en-US" sz="2000" i="1" baseline="-25000" dirty="0">
                  <a:latin typeface="+mj-lt"/>
                </a:endParaRPr>
              </a:p>
            </p:txBody>
          </p:sp>
        </p:grpSp>
        <p:cxnSp>
          <p:nvCxnSpPr>
            <p:cNvPr id="75" name="Straight Connector 74"/>
            <p:cNvCxnSpPr/>
            <p:nvPr/>
          </p:nvCxnSpPr>
          <p:spPr>
            <a:xfrm>
              <a:off x="2203110" y="5381397"/>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30965" y="5472602"/>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943240" y="5200649"/>
              <a:ext cx="413896" cy="461665"/>
            </a:xfrm>
            <a:prstGeom prst="rect">
              <a:avLst/>
            </a:prstGeom>
            <a:noFill/>
          </p:spPr>
          <p:txBody>
            <a:bodyPr wrap="none" rtlCol="0">
              <a:spAutoFit/>
            </a:bodyPr>
            <a:lstStyle/>
            <a:p>
              <a:r>
                <a:rPr lang="el-GR" sz="2400" b="1" i="1" dirty="0" smtClean="0">
                  <a:latin typeface="+mj-lt"/>
                </a:rPr>
                <a:t>α</a:t>
              </a:r>
              <a:r>
                <a:rPr lang="en-US" sz="2000" i="1" baseline="-25000" dirty="0" smtClean="0">
                  <a:latin typeface="+mj-lt"/>
                </a:rPr>
                <a:t>i</a:t>
              </a:r>
              <a:endParaRPr lang="en-US" sz="2000" i="1" baseline="-25000" dirty="0">
                <a:latin typeface="+mj-lt"/>
              </a:endParaRPr>
            </a:p>
          </p:txBody>
        </p:sp>
      </p:grpSp>
    </p:spTree>
    <p:extLst>
      <p:ext uri="{BB962C8B-B14F-4D97-AF65-F5344CB8AC3E}">
        <p14:creationId xmlns:p14="http://schemas.microsoft.com/office/powerpoint/2010/main" val="1643307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1"/>
          <p:cNvSpPr>
            <a:spLocks noGrp="1"/>
          </p:cNvSpPr>
          <p:nvPr>
            <p:ph type="sldNum" sz="quarter" idx="12"/>
          </p:nvPr>
        </p:nvSpPr>
        <p:spPr>
          <a:noFill/>
        </p:spPr>
        <p:txBody>
          <a:bodyPr/>
          <a:lstStyle/>
          <a:p>
            <a:fld id="{CEA3FC3E-20F5-478C-A739-7CD97460DC3C}" type="slidenum">
              <a:rPr lang="en-US" altLang="en-US" smtClean="0">
                <a:cs typeface="Arial" charset="0"/>
              </a:rPr>
              <a:pPr/>
              <a:t>4</a:t>
            </a:fld>
            <a:endParaRPr lang="en-US" altLang="en-US" smtClean="0">
              <a:cs typeface="Arial" charset="0"/>
            </a:endParaRPr>
          </a:p>
        </p:txBody>
      </p:sp>
      <p:sp>
        <p:nvSpPr>
          <p:cNvPr id="71682"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a:lstStyle/>
          <a:p>
            <a:r>
              <a:rPr lang="en-US" sz="4200" dirty="0" smtClean="0">
                <a:solidFill>
                  <a:srgbClr val="CC0000"/>
                </a:solidFill>
                <a:latin typeface="Arial" charset="0"/>
              </a:rPr>
              <a:t>Streaming tensor data</a:t>
            </a:r>
            <a:endParaRPr lang="en-US" sz="4200" dirty="0">
              <a:solidFill>
                <a:srgbClr val="CC0000"/>
              </a:solidFill>
              <a:latin typeface="Arial" charset="0"/>
            </a:endParaRPr>
          </a:p>
        </p:txBody>
      </p:sp>
      <p:sp>
        <p:nvSpPr>
          <p:cNvPr id="71696" name="Rectangle 27"/>
          <p:cNvSpPr>
            <a:spLocks noChangeArrowheads="1"/>
          </p:cNvSpPr>
          <p:nvPr/>
        </p:nvSpPr>
        <p:spPr bwMode="auto">
          <a:xfrm>
            <a:off x="140829" y="3581400"/>
            <a:ext cx="8442325" cy="400110"/>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Streaming data</a:t>
            </a:r>
            <a:endParaRPr lang="en-US" altLang="zh-CN" sz="2000" dirty="0">
              <a:solidFill>
                <a:srgbClr val="0000CC"/>
              </a:solidFill>
              <a:latin typeface="Arial" charset="0"/>
              <a:ea typeface="SimSun" pitchFamily="2" charset="-122"/>
            </a:endParaRPr>
          </a:p>
        </p:txBody>
      </p:sp>
      <p:grpSp>
        <p:nvGrpSpPr>
          <p:cNvPr id="8" name="Group 7"/>
          <p:cNvGrpSpPr/>
          <p:nvPr/>
        </p:nvGrpSpPr>
        <p:grpSpPr>
          <a:xfrm>
            <a:off x="228600" y="1371600"/>
            <a:ext cx="8686800" cy="1828800"/>
            <a:chOff x="57926" y="2231971"/>
            <a:chExt cx="8822678" cy="1985942"/>
          </a:xfrm>
        </p:grpSpPr>
        <p:grpSp>
          <p:nvGrpSpPr>
            <p:cNvPr id="9" name="Group 8"/>
            <p:cNvGrpSpPr/>
            <p:nvPr/>
          </p:nvGrpSpPr>
          <p:grpSpPr>
            <a:xfrm>
              <a:off x="3650291" y="2430799"/>
              <a:ext cx="5230313" cy="1368362"/>
              <a:chOff x="1320715" y="2373230"/>
              <a:chExt cx="6544212" cy="1888737"/>
            </a:xfrm>
          </p:grpSpPr>
          <p:sp>
            <p:nvSpPr>
              <p:cNvPr id="53" name="Cube 52"/>
              <p:cNvSpPr/>
              <p:nvPr/>
            </p:nvSpPr>
            <p:spPr>
              <a:xfrm>
                <a:off x="5573782" y="2381327"/>
                <a:ext cx="1727650" cy="1123421"/>
              </a:xfrm>
              <a:prstGeom prst="cube">
                <a:avLst>
                  <a:gd name="adj" fmla="val 16737"/>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Cube 53"/>
              <p:cNvSpPr/>
              <p:nvPr/>
            </p:nvSpPr>
            <p:spPr>
              <a:xfrm>
                <a:off x="5393758" y="2558109"/>
                <a:ext cx="1727650" cy="1123421"/>
              </a:xfrm>
              <a:prstGeom prst="cube">
                <a:avLst>
                  <a:gd name="adj" fmla="val 1673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Cube 54"/>
              <p:cNvSpPr/>
              <p:nvPr/>
            </p:nvSpPr>
            <p:spPr>
              <a:xfrm>
                <a:off x="5199216" y="2751999"/>
                <a:ext cx="1727650" cy="1123421"/>
              </a:xfrm>
              <a:prstGeom prst="cube">
                <a:avLst>
                  <a:gd name="adj" fmla="val 16737"/>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Cube 55"/>
              <p:cNvSpPr/>
              <p:nvPr/>
            </p:nvSpPr>
            <p:spPr>
              <a:xfrm>
                <a:off x="3367764" y="2558109"/>
                <a:ext cx="1727650" cy="1123421"/>
              </a:xfrm>
              <a:prstGeom prst="cube">
                <a:avLst>
                  <a:gd name="adj" fmla="val 1673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Cube 56"/>
              <p:cNvSpPr/>
              <p:nvPr/>
            </p:nvSpPr>
            <p:spPr>
              <a:xfrm>
                <a:off x="3173222" y="2751999"/>
                <a:ext cx="1727650" cy="1123421"/>
              </a:xfrm>
              <a:prstGeom prst="cube">
                <a:avLst>
                  <a:gd name="adj" fmla="val 16737"/>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Cube 57"/>
              <p:cNvSpPr/>
              <p:nvPr/>
            </p:nvSpPr>
            <p:spPr>
              <a:xfrm>
                <a:off x="1320715" y="2766255"/>
                <a:ext cx="1727650" cy="1123421"/>
              </a:xfrm>
              <a:prstGeom prst="cube">
                <a:avLst>
                  <a:gd name="adj" fmla="val 16737"/>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 name="Picture 5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9991" y="4030192"/>
                <a:ext cx="647700" cy="215900"/>
              </a:xfrm>
              <a:prstGeom prst="rect">
                <a:avLst/>
              </a:prstGeom>
            </p:spPr>
          </p:pic>
          <p:pic>
            <p:nvPicPr>
              <p:cNvPr id="60" name="Picture 59" descr="latex-image-1.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3517" y="4030192"/>
                <a:ext cx="647700" cy="215900"/>
              </a:xfrm>
              <a:prstGeom prst="rect">
                <a:avLst/>
              </a:prstGeom>
            </p:spPr>
          </p:pic>
          <p:pic>
            <p:nvPicPr>
              <p:cNvPr id="61" name="Picture 60" descr="latex-image-1.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1632" y="4046067"/>
                <a:ext cx="647700" cy="215900"/>
              </a:xfrm>
              <a:prstGeom prst="rect">
                <a:avLst/>
              </a:prstGeom>
            </p:spPr>
          </p:pic>
          <p:pic>
            <p:nvPicPr>
              <p:cNvPr id="62" name="Picture 61" descr="latex-image-1.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47427" y="3117850"/>
                <a:ext cx="317500" cy="50800"/>
              </a:xfrm>
              <a:prstGeom prst="rect">
                <a:avLst/>
              </a:prstGeom>
            </p:spPr>
          </p:pic>
          <p:sp>
            <p:nvSpPr>
              <p:cNvPr id="63" name="Rectangle 62"/>
              <p:cNvSpPr/>
              <p:nvPr/>
            </p:nvSpPr>
            <p:spPr>
              <a:xfrm>
                <a:off x="2479203" y="2970709"/>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Parallelogram 63"/>
              <p:cNvSpPr/>
              <p:nvPr/>
            </p:nvSpPr>
            <p:spPr>
              <a:xfrm>
                <a:off x="1532856" y="2766255"/>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Cube 64"/>
              <p:cNvSpPr/>
              <p:nvPr/>
            </p:nvSpPr>
            <p:spPr>
              <a:xfrm>
                <a:off x="2864640" y="2952928"/>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Parallelogram 65"/>
              <p:cNvSpPr/>
              <p:nvPr/>
            </p:nvSpPr>
            <p:spPr>
              <a:xfrm>
                <a:off x="2472853" y="2769088"/>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1942691" y="3382478"/>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2471244" y="3748917"/>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1513806" y="3555027"/>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532856" y="2964359"/>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141986" y="3234311"/>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325207" y="3234311"/>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671007" y="3480943"/>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ube 73"/>
              <p:cNvSpPr/>
              <p:nvPr/>
            </p:nvSpPr>
            <p:spPr>
              <a:xfrm>
                <a:off x="2864640" y="3302557"/>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2671007" y="3128863"/>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954703" y="3747517"/>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4336151" y="2949045"/>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Parallelogram 77"/>
              <p:cNvSpPr/>
              <p:nvPr/>
            </p:nvSpPr>
            <p:spPr>
              <a:xfrm>
                <a:off x="3389804" y="2744591"/>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Cube 78"/>
              <p:cNvSpPr/>
              <p:nvPr/>
            </p:nvSpPr>
            <p:spPr>
              <a:xfrm>
                <a:off x="4721588" y="2931264"/>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Parallelogram 79"/>
              <p:cNvSpPr/>
              <p:nvPr/>
            </p:nvSpPr>
            <p:spPr>
              <a:xfrm>
                <a:off x="4329801" y="2747424"/>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3799639" y="3360814"/>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328192" y="3727253"/>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3370754" y="3533363"/>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3389804" y="2942695"/>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3998934" y="3212647"/>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3182155" y="3212647"/>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527955" y="3459279"/>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Cube 87"/>
              <p:cNvSpPr/>
              <p:nvPr/>
            </p:nvSpPr>
            <p:spPr>
              <a:xfrm>
                <a:off x="4721588" y="3280893"/>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4527955" y="3107199"/>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3811651" y="3725853"/>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6353212" y="2950601"/>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Parallelogram 91"/>
              <p:cNvSpPr/>
              <p:nvPr/>
            </p:nvSpPr>
            <p:spPr>
              <a:xfrm>
                <a:off x="5413215" y="2752497"/>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Cube 92"/>
              <p:cNvSpPr/>
              <p:nvPr/>
            </p:nvSpPr>
            <p:spPr>
              <a:xfrm>
                <a:off x="6744999" y="2939170"/>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Parallelogram 93"/>
              <p:cNvSpPr/>
              <p:nvPr/>
            </p:nvSpPr>
            <p:spPr>
              <a:xfrm>
                <a:off x="6346862" y="2755330"/>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5816700" y="3375070"/>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6345253" y="3728809"/>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5387815" y="3547619"/>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5419565" y="2950601"/>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6015995" y="3226903"/>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5199216" y="3226903"/>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6545016" y="3473535"/>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Cube 101"/>
              <p:cNvSpPr/>
              <p:nvPr/>
            </p:nvSpPr>
            <p:spPr>
              <a:xfrm>
                <a:off x="6744999" y="3295149"/>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6545016" y="3121455"/>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5828712" y="3727409"/>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Parallelogram 104"/>
              <p:cNvSpPr/>
              <p:nvPr/>
            </p:nvSpPr>
            <p:spPr>
              <a:xfrm>
                <a:off x="4050571" y="2554653"/>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be 105"/>
              <p:cNvSpPr/>
              <p:nvPr/>
            </p:nvSpPr>
            <p:spPr>
              <a:xfrm>
                <a:off x="4920506" y="3311438"/>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Cube 106"/>
              <p:cNvSpPr/>
              <p:nvPr/>
            </p:nvSpPr>
            <p:spPr>
              <a:xfrm>
                <a:off x="4920158" y="2731532"/>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Parallelogram 107"/>
              <p:cNvSpPr/>
              <p:nvPr/>
            </p:nvSpPr>
            <p:spPr>
              <a:xfrm>
                <a:off x="6074021" y="2558109"/>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Cube 108"/>
              <p:cNvSpPr/>
              <p:nvPr/>
            </p:nvSpPr>
            <p:spPr>
              <a:xfrm>
                <a:off x="6943956" y="3314894"/>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Cube 109"/>
              <p:cNvSpPr/>
              <p:nvPr/>
            </p:nvSpPr>
            <p:spPr>
              <a:xfrm>
                <a:off x="6943608" y="2734988"/>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Cube 110"/>
              <p:cNvSpPr/>
              <p:nvPr/>
            </p:nvSpPr>
            <p:spPr>
              <a:xfrm>
                <a:off x="7126524" y="2765233"/>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Parallelogram 111"/>
              <p:cNvSpPr/>
              <p:nvPr/>
            </p:nvSpPr>
            <p:spPr>
              <a:xfrm>
                <a:off x="6025708" y="2373230"/>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52451" y="2231971"/>
              <a:ext cx="2077617" cy="1580177"/>
              <a:chOff x="3184358" y="730250"/>
              <a:chExt cx="2661162" cy="2067014"/>
            </a:xfrm>
          </p:grpSpPr>
          <p:sp>
            <p:nvSpPr>
              <p:cNvPr id="20" name="Cube 19"/>
              <p:cNvSpPr/>
              <p:nvPr/>
            </p:nvSpPr>
            <p:spPr>
              <a:xfrm>
                <a:off x="4117870" y="741460"/>
                <a:ext cx="1727650" cy="1123421"/>
              </a:xfrm>
              <a:prstGeom prst="cube">
                <a:avLst>
                  <a:gd name="adj" fmla="val 16737"/>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be 20"/>
              <p:cNvSpPr/>
              <p:nvPr/>
            </p:nvSpPr>
            <p:spPr>
              <a:xfrm>
                <a:off x="3937846" y="918242"/>
                <a:ext cx="1727650" cy="1123421"/>
              </a:xfrm>
              <a:prstGeom prst="cube">
                <a:avLst>
                  <a:gd name="adj" fmla="val 16737"/>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ube 21"/>
              <p:cNvSpPr/>
              <p:nvPr/>
            </p:nvSpPr>
            <p:spPr>
              <a:xfrm>
                <a:off x="3743304" y="1112132"/>
                <a:ext cx="1727650" cy="1123421"/>
              </a:xfrm>
              <a:prstGeom prst="cube">
                <a:avLst>
                  <a:gd name="adj" fmla="val 16737"/>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ube 22"/>
              <p:cNvSpPr/>
              <p:nvPr/>
            </p:nvSpPr>
            <p:spPr>
              <a:xfrm>
                <a:off x="3558924" y="1303171"/>
                <a:ext cx="1727650" cy="1123421"/>
              </a:xfrm>
              <a:prstGeom prst="cube">
                <a:avLst>
                  <a:gd name="adj" fmla="val 16737"/>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ube 23"/>
              <p:cNvSpPr/>
              <p:nvPr/>
            </p:nvSpPr>
            <p:spPr>
              <a:xfrm>
                <a:off x="3378900" y="1479953"/>
                <a:ext cx="1727650" cy="1123421"/>
              </a:xfrm>
              <a:prstGeom prst="cube">
                <a:avLst>
                  <a:gd name="adj" fmla="val 1673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ube 24"/>
              <p:cNvSpPr/>
              <p:nvPr/>
            </p:nvSpPr>
            <p:spPr>
              <a:xfrm>
                <a:off x="3184358" y="1673843"/>
                <a:ext cx="1727650" cy="1123421"/>
              </a:xfrm>
              <a:prstGeom prst="cube">
                <a:avLst>
                  <a:gd name="adj" fmla="val 16737"/>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344004" y="1870889"/>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arallelogram 26"/>
              <p:cNvSpPr/>
              <p:nvPr/>
            </p:nvSpPr>
            <p:spPr>
              <a:xfrm>
                <a:off x="3397657" y="1666435"/>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Cube 27"/>
              <p:cNvSpPr/>
              <p:nvPr/>
            </p:nvSpPr>
            <p:spPr>
              <a:xfrm>
                <a:off x="4729441" y="1853108"/>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ube 28"/>
              <p:cNvSpPr/>
              <p:nvPr/>
            </p:nvSpPr>
            <p:spPr>
              <a:xfrm>
                <a:off x="5114641" y="1689394"/>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arallelogram 29"/>
              <p:cNvSpPr/>
              <p:nvPr/>
            </p:nvSpPr>
            <p:spPr>
              <a:xfrm>
                <a:off x="4055121" y="1478768"/>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arallelogram 30"/>
              <p:cNvSpPr/>
              <p:nvPr/>
            </p:nvSpPr>
            <p:spPr>
              <a:xfrm>
                <a:off x="4337654" y="1669268"/>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807492" y="2282658"/>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336045" y="2649097"/>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378607" y="2455207"/>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397657" y="1864539"/>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006787" y="2134491"/>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3190008" y="2134491"/>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4535808" y="2381123"/>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Cube 38"/>
              <p:cNvSpPr/>
              <p:nvPr/>
            </p:nvSpPr>
            <p:spPr>
              <a:xfrm>
                <a:off x="4729441" y="2202737"/>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535808" y="2029043"/>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3819504" y="2647697"/>
                <a:ext cx="187283" cy="148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Parallelogram 41"/>
              <p:cNvSpPr/>
              <p:nvPr/>
            </p:nvSpPr>
            <p:spPr>
              <a:xfrm>
                <a:off x="4001125" y="1297391"/>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Parallelogram 42"/>
              <p:cNvSpPr/>
              <p:nvPr/>
            </p:nvSpPr>
            <p:spPr>
              <a:xfrm>
                <a:off x="3947652" y="1111069"/>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ube 43"/>
              <p:cNvSpPr/>
              <p:nvPr/>
            </p:nvSpPr>
            <p:spPr>
              <a:xfrm>
                <a:off x="4925056" y="2248253"/>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Cube 44"/>
              <p:cNvSpPr/>
              <p:nvPr/>
            </p:nvSpPr>
            <p:spPr>
              <a:xfrm>
                <a:off x="5296046" y="1350385"/>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ube 45"/>
              <p:cNvSpPr/>
              <p:nvPr/>
            </p:nvSpPr>
            <p:spPr>
              <a:xfrm>
                <a:off x="4924708" y="1668347"/>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Parallelogram 46"/>
              <p:cNvSpPr/>
              <p:nvPr/>
            </p:nvSpPr>
            <p:spPr>
              <a:xfrm>
                <a:off x="4660900" y="730250"/>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Parallelogram 47"/>
              <p:cNvSpPr/>
              <p:nvPr/>
            </p:nvSpPr>
            <p:spPr>
              <a:xfrm>
                <a:off x="4699000" y="920750"/>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Parallelogram 48"/>
              <p:cNvSpPr/>
              <p:nvPr/>
            </p:nvSpPr>
            <p:spPr>
              <a:xfrm>
                <a:off x="4731316" y="1114250"/>
                <a:ext cx="374566" cy="188921"/>
              </a:xfrm>
              <a:prstGeom prst="parallelogram">
                <a:avLst>
                  <a:gd name="adj" fmla="val 90573"/>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Cube 49"/>
              <p:cNvSpPr/>
              <p:nvPr/>
            </p:nvSpPr>
            <p:spPr>
              <a:xfrm>
                <a:off x="5490588" y="1685851"/>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Cube 50"/>
              <p:cNvSpPr/>
              <p:nvPr/>
            </p:nvSpPr>
            <p:spPr>
              <a:xfrm>
                <a:off x="5670612" y="1334834"/>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Cube 51"/>
              <p:cNvSpPr/>
              <p:nvPr/>
            </p:nvSpPr>
            <p:spPr>
              <a:xfrm>
                <a:off x="5670612" y="1026811"/>
                <a:ext cx="174908" cy="339009"/>
              </a:xfrm>
              <a:prstGeom prst="cube">
                <a:avLst>
                  <a:gd name="adj" fmla="val 1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 name="Straight Arrow Connector 10"/>
            <p:cNvCxnSpPr/>
            <p:nvPr/>
          </p:nvCxnSpPr>
          <p:spPr>
            <a:xfrm>
              <a:off x="600851" y="3919463"/>
              <a:ext cx="990600" cy="0"/>
            </a:xfrm>
            <a:prstGeom prst="straightConnector1">
              <a:avLst/>
            </a:prstGeom>
            <a:ln>
              <a:solidFill>
                <a:schemeClr val="tx1"/>
              </a:solidFill>
              <a:headEnd type="diamond" w="med" len="med"/>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9583" y="3154812"/>
              <a:ext cx="0" cy="615103"/>
            </a:xfrm>
            <a:prstGeom prst="straightConnector1">
              <a:avLst/>
            </a:prstGeom>
            <a:ln>
              <a:solidFill>
                <a:schemeClr val="tx1"/>
              </a:solidFill>
              <a:headEnd type="diamond" w="med" len="med"/>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541430" y="2272545"/>
              <a:ext cx="711947" cy="741689"/>
            </a:xfrm>
            <a:prstGeom prst="straightConnector1">
              <a:avLst/>
            </a:prstGeom>
            <a:ln>
              <a:solidFill>
                <a:schemeClr val="tx1"/>
              </a:solidFill>
              <a:headEnd type="diamond" w="med" len="med"/>
              <a:tailEnd type="diamond" w="med" len="med"/>
            </a:ln>
            <a:effectLst/>
          </p:spPr>
          <p:style>
            <a:lnRef idx="2">
              <a:schemeClr val="accent1"/>
            </a:lnRef>
            <a:fillRef idx="0">
              <a:schemeClr val="accent1"/>
            </a:fillRef>
            <a:effectRef idx="1">
              <a:schemeClr val="accent1"/>
            </a:effectRef>
            <a:fontRef idx="minor">
              <a:schemeClr val="tx1"/>
            </a:fontRef>
          </p:style>
        </p:cxnSp>
        <p:pic>
          <p:nvPicPr>
            <p:cNvPr id="14" name="Picture 13" descr="latex-image-1.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26" y="3395588"/>
              <a:ext cx="292100" cy="203200"/>
            </a:xfrm>
            <a:prstGeom prst="rect">
              <a:avLst/>
            </a:prstGeom>
          </p:spPr>
        </p:pic>
        <p:pic>
          <p:nvPicPr>
            <p:cNvPr id="15" name="Picture 14" descr="latex-image-1.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0101" y="4014713"/>
              <a:ext cx="254000" cy="203200"/>
            </a:xfrm>
            <a:prstGeom prst="rect">
              <a:avLst/>
            </a:prstGeom>
          </p:spPr>
        </p:pic>
        <p:pic>
          <p:nvPicPr>
            <p:cNvPr id="16" name="Picture 15" descr="latex-image-1.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2751" y="2481188"/>
              <a:ext cx="203200" cy="190500"/>
            </a:xfrm>
            <a:prstGeom prst="rect">
              <a:avLst/>
            </a:prstGeom>
          </p:spPr>
        </p:pic>
        <p:pic>
          <p:nvPicPr>
            <p:cNvPr id="17" name="Picture 16"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27389" y="3672448"/>
              <a:ext cx="1066800" cy="279400"/>
            </a:xfrm>
            <a:prstGeom prst="rect">
              <a:avLst/>
            </a:prstGeom>
          </p:spPr>
        </p:pic>
        <p:cxnSp>
          <p:nvCxnSpPr>
            <p:cNvPr id="18" name="Straight Arrow Connector 17"/>
            <p:cNvCxnSpPr>
              <a:stCxn id="17" idx="0"/>
            </p:cNvCxnSpPr>
            <p:nvPr/>
          </p:nvCxnSpPr>
          <p:spPr>
            <a:xfrm flipH="1" flipV="1">
              <a:off x="2256516" y="2952904"/>
              <a:ext cx="304273" cy="719544"/>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grpSp>
      <p:pic>
        <p:nvPicPr>
          <p:cNvPr id="7" name="Picture 6"/>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2473658" y="3679494"/>
            <a:ext cx="5118735" cy="278130"/>
          </a:xfrm>
          <a:prstGeom prst="rect">
            <a:avLst/>
          </a:prstGeom>
        </p:spPr>
      </p:pic>
      <p:sp>
        <p:nvSpPr>
          <p:cNvPr id="114" name="Rectangle 27"/>
          <p:cNvSpPr>
            <a:spLocks noChangeArrowheads="1"/>
          </p:cNvSpPr>
          <p:nvPr/>
        </p:nvSpPr>
        <p:spPr bwMode="auto">
          <a:xfrm>
            <a:off x="171450" y="5029200"/>
            <a:ext cx="8667750" cy="769441"/>
          </a:xfrm>
          <a:prstGeom prst="rect">
            <a:avLst/>
          </a:prstGeom>
          <a:noFill/>
          <a:ln w="9525">
            <a:noFill/>
            <a:miter lim="800000"/>
            <a:headEnd/>
            <a:tailEnd/>
          </a:ln>
        </p:spPr>
        <p:txBody>
          <a:bodyPr wrap="square">
            <a:spAutoFit/>
          </a:bodyPr>
          <a:lstStyle/>
          <a:p>
            <a:pPr marL="342900" indent="-342900">
              <a:spcBef>
                <a:spcPct val="20000"/>
              </a:spcBef>
              <a:buClr>
                <a:srgbClr val="0000CC"/>
              </a:buClr>
            </a:pPr>
            <a:r>
              <a:rPr lang="en-US" altLang="zh-CN" sz="2000" b="1" dirty="0" smtClean="0">
                <a:solidFill>
                  <a:srgbClr val="C00000"/>
                </a:solidFill>
                <a:latin typeface="Arial" charset="0"/>
                <a:ea typeface="SimSun" pitchFamily="2" charset="-122"/>
              </a:rPr>
              <a:t>  Goal: </a:t>
            </a:r>
            <a:r>
              <a:rPr lang="en-US" altLang="zh-CN" sz="2000" dirty="0" smtClean="0">
                <a:latin typeface="Arial" charset="0"/>
                <a:ea typeface="SimSun" pitchFamily="2" charset="-122"/>
              </a:rPr>
              <a:t>given the streaming data </a:t>
            </a:r>
            <a:r>
              <a:rPr lang="en-US" altLang="zh-CN" sz="2000" dirty="0" smtClean="0">
                <a:latin typeface="Arial" charset="0"/>
                <a:ea typeface="SimSun" pitchFamily="2" charset="-122"/>
              </a:rPr>
              <a:t>                       , </a:t>
            </a:r>
            <a:r>
              <a:rPr lang="en-US" altLang="zh-CN" sz="2000" dirty="0" smtClean="0">
                <a:latin typeface="Arial" charset="0"/>
                <a:ea typeface="SimSun" pitchFamily="2" charset="-122"/>
              </a:rPr>
              <a:t>at time </a:t>
            </a:r>
            <a:r>
              <a:rPr lang="en-US" altLang="zh-CN" sz="2000" i="1" dirty="0" smtClean="0">
                <a:latin typeface="Arial" charset="0"/>
                <a:ea typeface="SimSun" pitchFamily="2" charset="-122"/>
              </a:rPr>
              <a:t>t</a:t>
            </a:r>
            <a:r>
              <a:rPr lang="en-US" altLang="zh-CN" sz="2000" dirty="0" smtClean="0">
                <a:latin typeface="Arial" charset="0"/>
                <a:ea typeface="SimSun" pitchFamily="2" charset="-122"/>
              </a:rPr>
              <a:t> learn the subspace matrices (</a:t>
            </a:r>
            <a:r>
              <a:rPr lang="en-US" altLang="zh-CN" sz="2000" b="1" i="1" dirty="0" err="1" smtClean="0">
                <a:latin typeface="Arial" charset="0"/>
                <a:ea typeface="SimSun" pitchFamily="2" charset="-122"/>
              </a:rPr>
              <a:t>A</a:t>
            </a:r>
            <a:r>
              <a:rPr lang="en-US" altLang="zh-CN" sz="2000" i="1" baseline="-25000" dirty="0" err="1" smtClean="0">
                <a:latin typeface="Arial" charset="0"/>
                <a:ea typeface="SimSun" pitchFamily="2" charset="-122"/>
              </a:rPr>
              <a:t>t</a:t>
            </a:r>
            <a:r>
              <a:rPr lang="en-US" altLang="zh-CN" sz="2000" dirty="0" err="1" smtClean="0">
                <a:latin typeface="Arial" charset="0"/>
                <a:ea typeface="SimSun" pitchFamily="2" charset="-122"/>
              </a:rPr>
              <a:t>,</a:t>
            </a:r>
            <a:r>
              <a:rPr lang="en-US" altLang="zh-CN" sz="2000" b="1" i="1" dirty="0" err="1" smtClean="0">
                <a:latin typeface="Arial" charset="0"/>
                <a:ea typeface="SimSun" pitchFamily="2" charset="-122"/>
              </a:rPr>
              <a:t>B</a:t>
            </a:r>
            <a:r>
              <a:rPr lang="en-US" altLang="zh-CN" sz="2000" i="1" baseline="-25000" dirty="0" err="1" smtClean="0">
                <a:latin typeface="Arial" charset="0"/>
                <a:ea typeface="SimSun" pitchFamily="2" charset="-122"/>
              </a:rPr>
              <a:t>t</a:t>
            </a:r>
            <a:r>
              <a:rPr lang="en-US" altLang="zh-CN" sz="2000" dirty="0" smtClean="0">
                <a:latin typeface="Arial" charset="0"/>
                <a:ea typeface="SimSun" pitchFamily="2" charset="-122"/>
              </a:rPr>
              <a:t>) and impute the missing entries of </a:t>
            </a:r>
            <a:r>
              <a:rPr lang="en-US" altLang="zh-CN" sz="2400" b="1" i="1" dirty="0" err="1" smtClean="0">
                <a:latin typeface="Arial" charset="0"/>
                <a:ea typeface="SimSun" pitchFamily="2" charset="-122"/>
              </a:rPr>
              <a:t>Y</a:t>
            </a:r>
            <a:r>
              <a:rPr lang="en-US" altLang="zh-CN" sz="2000" i="1" baseline="-25000" dirty="0" err="1" smtClean="0">
                <a:latin typeface="Arial" charset="0"/>
                <a:ea typeface="SimSun" pitchFamily="2" charset="-122"/>
              </a:rPr>
              <a:t>t</a:t>
            </a:r>
            <a:r>
              <a:rPr lang="en-US" altLang="zh-CN" sz="2000" dirty="0" smtClean="0">
                <a:latin typeface="Arial" charset="0"/>
                <a:ea typeface="SimSun" pitchFamily="2" charset="-122"/>
              </a:rPr>
              <a:t>?</a:t>
            </a:r>
            <a:endParaRPr lang="en-US" altLang="zh-CN" sz="2000" dirty="0">
              <a:latin typeface="Arial" charset="0"/>
              <a:ea typeface="SimSun" pitchFamily="2" charset="-122"/>
            </a:endParaRPr>
          </a:p>
        </p:txBody>
      </p:sp>
      <p:sp>
        <p:nvSpPr>
          <p:cNvPr id="120" name="Rectangle 27"/>
          <p:cNvSpPr>
            <a:spLocks noChangeArrowheads="1"/>
          </p:cNvSpPr>
          <p:nvPr/>
        </p:nvSpPr>
        <p:spPr bwMode="auto">
          <a:xfrm>
            <a:off x="152400" y="4248090"/>
            <a:ext cx="8442325" cy="400110"/>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Tensor subspace comprises </a:t>
            </a:r>
            <a:r>
              <a:rPr lang="en-US" altLang="zh-CN" sz="2000" i="1" dirty="0" smtClean="0">
                <a:latin typeface="Arial" charset="0"/>
                <a:ea typeface="SimSun" pitchFamily="2" charset="-122"/>
              </a:rPr>
              <a:t>R</a:t>
            </a:r>
            <a:r>
              <a:rPr lang="en-US" altLang="zh-CN" sz="2000" dirty="0" smtClean="0">
                <a:latin typeface="Arial" charset="0"/>
                <a:ea typeface="SimSun" pitchFamily="2" charset="-122"/>
              </a:rPr>
              <a:t> rank-one matrices </a:t>
            </a:r>
            <a:endParaRPr lang="en-US" altLang="zh-CN" sz="2000" dirty="0">
              <a:solidFill>
                <a:srgbClr val="0000CC"/>
              </a:solidFill>
              <a:latin typeface="Arial" charset="0"/>
              <a:ea typeface="SimSun" pitchFamily="2" charset="-122"/>
            </a:endParaRPr>
          </a:p>
        </p:txBody>
      </p:sp>
      <p:sp>
        <p:nvSpPr>
          <p:cNvPr id="121" name="Rectangle 120"/>
          <p:cNvSpPr/>
          <p:nvPr/>
        </p:nvSpPr>
        <p:spPr>
          <a:xfrm>
            <a:off x="304800" y="4953000"/>
            <a:ext cx="8382000" cy="990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3977626" y="5101111"/>
            <a:ext cx="1583055" cy="266700"/>
          </a:xfrm>
          <a:prstGeom prst="rect">
            <a:avLst/>
          </a:prstGeom>
        </p:spPr>
      </p:pic>
      <p:pic>
        <p:nvPicPr>
          <p:cNvPr id="4" name="Picture 3"/>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6212229" y="4295745"/>
            <a:ext cx="1102995" cy="304800"/>
          </a:xfrm>
          <a:prstGeom prst="rect">
            <a:avLst/>
          </a:prstGeom>
        </p:spPr>
      </p:pic>
    </p:spTree>
    <p:extLst>
      <p:ext uri="{BB962C8B-B14F-4D97-AF65-F5344CB8AC3E}">
        <p14:creationId xmlns:p14="http://schemas.microsoft.com/office/powerpoint/2010/main" val="218012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1"/>
          <p:cNvSpPr>
            <a:spLocks noGrp="1"/>
          </p:cNvSpPr>
          <p:nvPr>
            <p:ph type="sldNum" sz="quarter" idx="12"/>
          </p:nvPr>
        </p:nvSpPr>
        <p:spPr>
          <a:noFill/>
        </p:spPr>
        <p:txBody>
          <a:bodyPr/>
          <a:lstStyle/>
          <a:p>
            <a:fld id="{CEA3FC3E-20F5-478C-A739-7CD97460DC3C}" type="slidenum">
              <a:rPr lang="en-US" altLang="en-US" smtClean="0">
                <a:cs typeface="Arial" charset="0"/>
              </a:rPr>
              <a:pPr/>
              <a:t>5</a:t>
            </a:fld>
            <a:endParaRPr lang="en-US" altLang="en-US" smtClean="0">
              <a:cs typeface="Arial" charset="0"/>
            </a:endParaRPr>
          </a:p>
        </p:txBody>
      </p:sp>
      <p:sp>
        <p:nvSpPr>
          <p:cNvPr id="71682"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a:lstStyle/>
          <a:p>
            <a:r>
              <a:rPr lang="en-US" sz="4200" dirty="0" smtClean="0">
                <a:solidFill>
                  <a:srgbClr val="CC0000"/>
                </a:solidFill>
                <a:latin typeface="Arial" charset="0"/>
              </a:rPr>
              <a:t>Prior art</a:t>
            </a:r>
            <a:endParaRPr lang="en-US" sz="4200" dirty="0">
              <a:solidFill>
                <a:srgbClr val="CC0000"/>
              </a:solidFill>
              <a:latin typeface="Arial" charset="0"/>
            </a:endParaRPr>
          </a:p>
        </p:txBody>
      </p:sp>
      <p:sp>
        <p:nvSpPr>
          <p:cNvPr id="71696" name="Rectangle 27"/>
          <p:cNvSpPr>
            <a:spLocks noChangeArrowheads="1"/>
          </p:cNvSpPr>
          <p:nvPr/>
        </p:nvSpPr>
        <p:spPr bwMode="auto">
          <a:xfrm>
            <a:off x="231775" y="1050925"/>
            <a:ext cx="8607425" cy="2006703"/>
          </a:xfrm>
          <a:prstGeom prst="rect">
            <a:avLst/>
          </a:prstGeom>
          <a:noFill/>
          <a:ln w="9525">
            <a:noFill/>
            <a:miter lim="800000"/>
            <a:headEnd/>
            <a:tailEnd/>
          </a:ln>
        </p:spPr>
        <p:txBody>
          <a:bodyPr wrap="square">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Matrix/tensor subspace </a:t>
            </a:r>
            <a:r>
              <a:rPr lang="en-US" altLang="zh-CN" sz="2000" dirty="0">
                <a:latin typeface="Arial" charset="0"/>
                <a:ea typeface="SimSun" pitchFamily="2" charset="-122"/>
              </a:rPr>
              <a:t>tracking </a:t>
            </a:r>
          </a:p>
          <a:p>
            <a:pPr marL="800100" lvl="1" indent="-342900">
              <a:spcBef>
                <a:spcPct val="20000"/>
              </a:spcBef>
              <a:buClr>
                <a:srgbClr val="0000CC"/>
              </a:buClr>
              <a:buFont typeface="Wingdings" pitchFamily="2" charset="2"/>
              <a:buChar char="Ø"/>
            </a:pPr>
            <a:r>
              <a:rPr lang="en-US" altLang="zh-CN" dirty="0" smtClean="0">
                <a:latin typeface="Arial" charset="0"/>
                <a:ea typeface="SimSun" pitchFamily="2" charset="-122"/>
              </a:rPr>
              <a:t>Projection </a:t>
            </a:r>
            <a:r>
              <a:rPr lang="en-US" altLang="zh-CN" dirty="0">
                <a:latin typeface="Arial" charset="0"/>
                <a:ea typeface="SimSun" pitchFamily="2" charset="-122"/>
              </a:rPr>
              <a:t>approximation (PAST) [Yang’95</a:t>
            </a:r>
            <a:r>
              <a:rPr lang="en-US" altLang="zh-CN" dirty="0" smtClean="0">
                <a:latin typeface="Arial" charset="0"/>
                <a:ea typeface="SimSun" pitchFamily="2" charset="-122"/>
              </a:rPr>
              <a:t>]</a:t>
            </a:r>
            <a:endParaRPr lang="en-US" altLang="zh-CN" dirty="0">
              <a:latin typeface="Arial" charset="0"/>
              <a:ea typeface="SimSun" pitchFamily="2" charset="-122"/>
            </a:endParaRPr>
          </a:p>
          <a:p>
            <a:pPr marL="800100" lvl="1" indent="-342900">
              <a:spcBef>
                <a:spcPct val="20000"/>
              </a:spcBef>
              <a:buClr>
                <a:srgbClr val="0000CC"/>
              </a:buClr>
              <a:buFont typeface="Wingdings" pitchFamily="2" charset="2"/>
              <a:buChar char="Ø"/>
            </a:pPr>
            <a:r>
              <a:rPr lang="en-US" altLang="zh-CN" dirty="0" smtClean="0">
                <a:latin typeface="Arial" charset="0"/>
                <a:ea typeface="SimSun" pitchFamily="2" charset="-122"/>
              </a:rPr>
              <a:t>Misses: rank regularization [</a:t>
            </a:r>
            <a:r>
              <a:rPr lang="en-US" altLang="zh-CN" dirty="0" err="1" smtClean="0">
                <a:latin typeface="Arial" charset="0"/>
                <a:ea typeface="SimSun" pitchFamily="2" charset="-122"/>
              </a:rPr>
              <a:t>Mardani</a:t>
            </a:r>
            <a:r>
              <a:rPr lang="en-US" altLang="zh-CN" dirty="0" smtClean="0">
                <a:latin typeface="Arial" charset="0"/>
                <a:ea typeface="SimSun" pitchFamily="2" charset="-122"/>
              </a:rPr>
              <a:t> et al’13], GROUSE </a:t>
            </a:r>
            <a:r>
              <a:rPr lang="en-US" altLang="zh-CN" dirty="0">
                <a:latin typeface="Arial" charset="0"/>
                <a:ea typeface="SimSun" pitchFamily="2" charset="-122"/>
              </a:rPr>
              <a:t>[</a:t>
            </a:r>
            <a:r>
              <a:rPr lang="en-US" altLang="zh-CN" dirty="0" err="1">
                <a:latin typeface="Arial" charset="0"/>
                <a:ea typeface="SimSun" pitchFamily="2" charset="-122"/>
              </a:rPr>
              <a:t>Balzano</a:t>
            </a:r>
            <a:r>
              <a:rPr lang="en-US" altLang="zh-CN" dirty="0">
                <a:latin typeface="Arial" charset="0"/>
                <a:ea typeface="SimSun" pitchFamily="2" charset="-122"/>
              </a:rPr>
              <a:t> et al’10</a:t>
            </a:r>
            <a:r>
              <a:rPr lang="en-US" altLang="zh-CN" dirty="0" smtClean="0">
                <a:latin typeface="Arial" charset="0"/>
                <a:ea typeface="SimSun" pitchFamily="2" charset="-122"/>
              </a:rPr>
              <a:t>]</a:t>
            </a:r>
          </a:p>
          <a:p>
            <a:pPr marL="800100" lvl="1" indent="-342900">
              <a:spcBef>
                <a:spcPct val="20000"/>
              </a:spcBef>
              <a:buClr>
                <a:srgbClr val="0000CC"/>
              </a:buClr>
              <a:buFont typeface="Wingdings" pitchFamily="2" charset="2"/>
              <a:buChar char="Ø"/>
            </a:pPr>
            <a:r>
              <a:rPr lang="en-US" altLang="zh-CN" dirty="0" smtClean="0">
                <a:latin typeface="Arial" charset="0"/>
                <a:ea typeface="SimSun" pitchFamily="2" charset="-122"/>
              </a:rPr>
              <a:t>Outliers: [</a:t>
            </a:r>
            <a:r>
              <a:rPr lang="en-US" altLang="zh-CN" dirty="0" err="1" smtClean="0">
                <a:latin typeface="Arial" charset="0"/>
                <a:ea typeface="SimSun" pitchFamily="2" charset="-122"/>
              </a:rPr>
              <a:t>Mateos</a:t>
            </a:r>
            <a:r>
              <a:rPr lang="en-US" altLang="zh-CN" dirty="0" smtClean="0">
                <a:latin typeface="Arial" charset="0"/>
                <a:ea typeface="SimSun" pitchFamily="2" charset="-122"/>
              </a:rPr>
              <a:t> et al’10], GRASTA [He et al’11]</a:t>
            </a:r>
          </a:p>
          <a:p>
            <a:pPr marL="800100" lvl="1" indent="-342900">
              <a:spcBef>
                <a:spcPct val="20000"/>
              </a:spcBef>
              <a:buClr>
                <a:srgbClr val="0000CC"/>
              </a:buClr>
              <a:buFont typeface="Wingdings" pitchFamily="2" charset="2"/>
              <a:buChar char="Ø"/>
            </a:pPr>
            <a:r>
              <a:rPr lang="en-US" altLang="zh-CN" dirty="0" smtClean="0">
                <a:latin typeface="Arial" charset="0"/>
                <a:ea typeface="SimSun" pitchFamily="2" charset="-122"/>
              </a:rPr>
              <a:t>Adaptive LS tensor tracking [</a:t>
            </a:r>
            <a:r>
              <a:rPr lang="en-US" altLang="zh-CN" dirty="0" err="1" smtClean="0">
                <a:latin typeface="Arial" charset="0"/>
                <a:ea typeface="SimSun" pitchFamily="2" charset="-122"/>
              </a:rPr>
              <a:t>Nion</a:t>
            </a:r>
            <a:r>
              <a:rPr lang="en-US" altLang="zh-CN" dirty="0" smtClean="0">
                <a:latin typeface="Arial" charset="0"/>
                <a:ea typeface="SimSun" pitchFamily="2" charset="-122"/>
              </a:rPr>
              <a:t> et al’09] with full data; tensor slices treated as long vectors</a:t>
            </a:r>
            <a:endParaRPr lang="en-US" altLang="zh-CN" dirty="0">
              <a:latin typeface="Arial" charset="0"/>
              <a:ea typeface="SimSun" pitchFamily="2" charset="-122"/>
            </a:endParaRPr>
          </a:p>
        </p:txBody>
      </p:sp>
      <p:sp>
        <p:nvSpPr>
          <p:cNvPr id="19" name="Rectangle 25"/>
          <p:cNvSpPr>
            <a:spLocks noChangeArrowheads="1"/>
          </p:cNvSpPr>
          <p:nvPr/>
        </p:nvSpPr>
        <p:spPr bwMode="auto">
          <a:xfrm>
            <a:off x="228600" y="3409890"/>
            <a:ext cx="8442325" cy="400110"/>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Batch tensor completion [Juan et al’13], [Gandy et al’11]</a:t>
            </a:r>
            <a:endParaRPr lang="en-US" altLang="zh-CN" dirty="0" smtClean="0">
              <a:latin typeface="Arial" charset="0"/>
              <a:ea typeface="SimSun" pitchFamily="2" charset="-122"/>
            </a:endParaRPr>
          </a:p>
        </p:txBody>
      </p:sp>
      <p:sp>
        <p:nvSpPr>
          <p:cNvPr id="7" name="Rectangle 25"/>
          <p:cNvSpPr>
            <a:spLocks noChangeArrowheads="1"/>
          </p:cNvSpPr>
          <p:nvPr/>
        </p:nvSpPr>
        <p:spPr bwMode="auto">
          <a:xfrm>
            <a:off x="228600" y="4343400"/>
            <a:ext cx="8442325" cy="1138773"/>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solidFill>
                  <a:srgbClr val="C00000"/>
                </a:solidFill>
                <a:latin typeface="Arial" charset="0"/>
                <a:ea typeface="SimSun" pitchFamily="2" charset="-122"/>
              </a:rPr>
              <a:t>Novelty:</a:t>
            </a:r>
            <a:r>
              <a:rPr lang="en-US" altLang="zh-CN" sz="2000" dirty="0" smtClean="0">
                <a:solidFill>
                  <a:srgbClr val="FF0000"/>
                </a:solidFill>
                <a:latin typeface="Arial" charset="0"/>
                <a:ea typeface="SimSun" pitchFamily="2" charset="-122"/>
              </a:rPr>
              <a:t> </a:t>
            </a:r>
            <a:r>
              <a:rPr lang="en-US" altLang="zh-CN" sz="2000" dirty="0" smtClean="0">
                <a:latin typeface="Arial" charset="0"/>
                <a:ea typeface="SimSun" pitchFamily="2" charset="-122"/>
              </a:rPr>
              <a:t>Online rank regularization with misses</a:t>
            </a:r>
          </a:p>
          <a:p>
            <a:pPr marL="800100" lvl="1" indent="-342900">
              <a:spcBef>
                <a:spcPct val="20000"/>
              </a:spcBef>
              <a:buClr>
                <a:srgbClr val="0000CC"/>
              </a:buClr>
              <a:buFont typeface="Wingdings" pitchFamily="2" charset="2"/>
              <a:buChar char="Ø"/>
            </a:pPr>
            <a:r>
              <a:rPr lang="en-US" altLang="zh-CN" sz="2000" dirty="0" smtClean="0">
                <a:latin typeface="Arial" charset="0"/>
                <a:ea typeface="SimSun" pitchFamily="2" charset="-122"/>
              </a:rPr>
              <a:t>Tensor decomposition/imputation</a:t>
            </a:r>
          </a:p>
          <a:p>
            <a:pPr marL="800100" lvl="1" indent="-342900">
              <a:spcBef>
                <a:spcPct val="20000"/>
              </a:spcBef>
              <a:buClr>
                <a:srgbClr val="0000CC"/>
              </a:buClr>
              <a:buFont typeface="Wingdings" pitchFamily="2" charset="2"/>
              <a:buChar char="Ø"/>
            </a:pPr>
            <a:r>
              <a:rPr lang="en-US" altLang="zh-CN" sz="2000" dirty="0" smtClean="0">
                <a:latin typeface="Arial" charset="0"/>
                <a:ea typeface="SimSun" pitchFamily="2" charset="-122"/>
              </a:rPr>
              <a:t>Scalable and provably convergent iterates</a:t>
            </a:r>
          </a:p>
        </p:txBody>
      </p:sp>
    </p:spTree>
    <p:extLst>
      <p:ext uri="{BB962C8B-B14F-4D97-AF65-F5344CB8AC3E}">
        <p14:creationId xmlns:p14="http://schemas.microsoft.com/office/powerpoint/2010/main" val="3290856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7"/>
          <p:cNvSpPr>
            <a:spLocks noChangeArrowheads="1"/>
          </p:cNvSpPr>
          <p:nvPr/>
        </p:nvSpPr>
        <p:spPr bwMode="auto">
          <a:xfrm>
            <a:off x="470895" y="3886200"/>
            <a:ext cx="7834905" cy="1905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thinThick">
            <a:noFill/>
            <a:miter lim="800000"/>
            <a:headEnd/>
            <a:tailEnd/>
          </a:ln>
          <a:effectLst>
            <a:innerShdw dist="50800">
              <a:schemeClr val="bg1"/>
            </a:innerShdw>
          </a:effectLst>
          <a:scene3d>
            <a:camera prst="orthographicFront"/>
            <a:lightRig rig="threePt" dir="t"/>
          </a:scene3d>
          <a:sp3d>
            <a:bevelT/>
          </a:sp3d>
        </p:spPr>
        <p:txBody>
          <a:bodyPr wrap="none" anchor="ctr"/>
          <a:lstStyle/>
          <a:p>
            <a:endParaRPr lang="en-US" dirty="0">
              <a:latin typeface="Arial" pitchFamily="34" charset="0"/>
            </a:endParaRPr>
          </a:p>
        </p:txBody>
      </p:sp>
      <p:sp>
        <p:nvSpPr>
          <p:cNvPr id="71681" name="Slide Number Placeholder 1"/>
          <p:cNvSpPr>
            <a:spLocks noGrp="1"/>
          </p:cNvSpPr>
          <p:nvPr>
            <p:ph type="sldNum" sz="quarter" idx="12"/>
          </p:nvPr>
        </p:nvSpPr>
        <p:spPr>
          <a:noFill/>
        </p:spPr>
        <p:txBody>
          <a:bodyPr/>
          <a:lstStyle/>
          <a:p>
            <a:fld id="{CEA3FC3E-20F5-478C-A739-7CD97460DC3C}" type="slidenum">
              <a:rPr lang="en-US" altLang="en-US" smtClean="0">
                <a:cs typeface="Arial" charset="0"/>
              </a:rPr>
              <a:pPr/>
              <a:t>6</a:t>
            </a:fld>
            <a:endParaRPr lang="en-US" altLang="en-US" smtClean="0">
              <a:cs typeface="Arial" charset="0"/>
            </a:endParaRPr>
          </a:p>
        </p:txBody>
      </p:sp>
      <p:sp>
        <p:nvSpPr>
          <p:cNvPr id="71682"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a:lstStyle/>
          <a:p>
            <a:r>
              <a:rPr lang="en-US" sz="4200" dirty="0" smtClean="0">
                <a:solidFill>
                  <a:srgbClr val="CC0000"/>
                </a:solidFill>
                <a:latin typeface="Arial" charset="0"/>
              </a:rPr>
              <a:t>Batch tensor completion</a:t>
            </a:r>
            <a:endParaRPr lang="en-US" sz="4200" dirty="0">
              <a:solidFill>
                <a:srgbClr val="CC0000"/>
              </a:solidFill>
              <a:latin typeface="Arial" charset="0"/>
            </a:endParaRPr>
          </a:p>
        </p:txBody>
      </p:sp>
      <p:sp>
        <p:nvSpPr>
          <p:cNvPr id="71696" name="Rectangle 27"/>
          <p:cNvSpPr>
            <a:spLocks noChangeArrowheads="1"/>
          </p:cNvSpPr>
          <p:nvPr/>
        </p:nvSpPr>
        <p:spPr bwMode="auto">
          <a:xfrm>
            <a:off x="231775" y="1050925"/>
            <a:ext cx="8442325" cy="400110"/>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Rank-regularized formulation [Juan et al’13]</a:t>
            </a:r>
            <a:endParaRPr lang="en-US" altLang="zh-CN" sz="2000" dirty="0">
              <a:latin typeface="Arial" charset="0"/>
              <a:ea typeface="SimSun" pitchFamily="2" charset="-122"/>
            </a:endParaRPr>
          </a:p>
        </p:txBody>
      </p:sp>
      <p:sp>
        <p:nvSpPr>
          <p:cNvPr id="5" name="Rectangle 27"/>
          <p:cNvSpPr>
            <a:spLocks noChangeArrowheads="1"/>
          </p:cNvSpPr>
          <p:nvPr/>
        </p:nvSpPr>
        <p:spPr bwMode="auto">
          <a:xfrm>
            <a:off x="248835" y="3105090"/>
            <a:ext cx="8442325" cy="400110"/>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sz="2000" dirty="0">
                <a:latin typeface="Arial" charset="0"/>
                <a:ea typeface="SimSun" pitchFamily="2" charset="-122"/>
              </a:rPr>
              <a:t> </a:t>
            </a:r>
            <a:r>
              <a:rPr lang="en-US" sz="2000" dirty="0" err="1" smtClean="0">
                <a:latin typeface="Arial" charset="0"/>
                <a:ea typeface="SimSun" pitchFamily="2" charset="-122"/>
              </a:rPr>
              <a:t>Tikhonov</a:t>
            </a:r>
            <a:r>
              <a:rPr lang="en-US" sz="2000" dirty="0" smtClean="0">
                <a:latin typeface="Arial" charset="0"/>
                <a:ea typeface="SimSun" pitchFamily="2" charset="-122"/>
              </a:rPr>
              <a:t> </a:t>
            </a:r>
            <a:r>
              <a:rPr lang="en-US" sz="2000" dirty="0" err="1" smtClean="0">
                <a:latin typeface="Arial" charset="0"/>
                <a:ea typeface="SimSun" pitchFamily="2" charset="-122"/>
              </a:rPr>
              <a:t>regularizer</a:t>
            </a:r>
            <a:r>
              <a:rPr lang="en-US" sz="2000" dirty="0" smtClean="0">
                <a:latin typeface="Arial" charset="0"/>
                <a:ea typeface="SimSun" pitchFamily="2" charset="-122"/>
              </a:rPr>
              <a:t> </a:t>
            </a:r>
            <a:r>
              <a:rPr lang="en-US" altLang="zh-CN" sz="2000" dirty="0" smtClean="0">
                <a:latin typeface="Arial" charset="0"/>
                <a:ea typeface="SimSun" pitchFamily="2" charset="-122"/>
              </a:rPr>
              <a:t>promotes </a:t>
            </a:r>
            <a:r>
              <a:rPr lang="en-US" altLang="zh-CN" sz="2000" dirty="0" smtClean="0">
                <a:latin typeface="Arial" charset="0"/>
                <a:ea typeface="SimSun" pitchFamily="2" charset="-122"/>
              </a:rPr>
              <a:t>low rank</a:t>
            </a:r>
            <a:endParaRPr lang="en-US" altLang="zh-CN" sz="2000" dirty="0">
              <a:latin typeface="Arial" charset="0"/>
              <a:ea typeface="SimSun" pitchFamily="2" charset="-122"/>
            </a:endParaRPr>
          </a:p>
        </p:txBody>
      </p:sp>
      <p:sp>
        <p:nvSpPr>
          <p:cNvPr id="6" name="Rectangle 27"/>
          <p:cNvSpPr>
            <a:spLocks noChangeArrowheads="1"/>
          </p:cNvSpPr>
          <p:nvPr/>
        </p:nvSpPr>
        <p:spPr bwMode="auto">
          <a:xfrm>
            <a:off x="549275" y="4095690"/>
            <a:ext cx="8442325" cy="400110"/>
          </a:xfrm>
          <a:prstGeom prst="rect">
            <a:avLst/>
          </a:prstGeom>
          <a:noFill/>
          <a:ln w="9525">
            <a:noFill/>
            <a:miter lim="800000"/>
            <a:headEnd/>
            <a:tailEnd/>
          </a:ln>
        </p:spPr>
        <p:txBody>
          <a:bodyPr>
            <a:spAutoFit/>
          </a:bodyPr>
          <a:lstStyle/>
          <a:p>
            <a:pPr marL="342900" indent="-342900">
              <a:spcBef>
                <a:spcPct val="20000"/>
              </a:spcBef>
              <a:buClr>
                <a:srgbClr val="0000CC"/>
              </a:buClr>
            </a:pPr>
            <a:r>
              <a:rPr lang="en-US" altLang="zh-CN" sz="2000" dirty="0" smtClean="0">
                <a:solidFill>
                  <a:srgbClr val="C00000"/>
                </a:solidFill>
                <a:latin typeface="Arial" charset="0"/>
                <a:ea typeface="SimSun" pitchFamily="2" charset="-122"/>
              </a:rPr>
              <a:t>Proposition 1</a:t>
            </a:r>
            <a:r>
              <a:rPr lang="en-US" altLang="zh-CN" sz="2000" b="1" dirty="0" smtClean="0">
                <a:solidFill>
                  <a:srgbClr val="C00000"/>
                </a:solidFill>
                <a:latin typeface="Arial" charset="0"/>
                <a:ea typeface="SimSun" pitchFamily="2" charset="-122"/>
              </a:rPr>
              <a:t> </a:t>
            </a:r>
            <a:r>
              <a:rPr lang="en-US" altLang="zh-CN" sz="2000" dirty="0" smtClean="0">
                <a:solidFill>
                  <a:srgbClr val="C00000"/>
                </a:solidFill>
                <a:latin typeface="Arial" charset="0"/>
                <a:ea typeface="SimSun" pitchFamily="2" charset="-122"/>
              </a:rPr>
              <a:t>[Juan et al’13]: </a:t>
            </a:r>
            <a:r>
              <a:rPr lang="en-US" altLang="zh-CN" sz="2000" dirty="0" smtClean="0">
                <a:latin typeface="Arial" charset="0"/>
                <a:ea typeface="SimSun" pitchFamily="2" charset="-122"/>
              </a:rPr>
              <a:t>Let </a:t>
            </a:r>
            <a:r>
              <a:rPr lang="en-US" altLang="zh-CN" sz="2000" dirty="0">
                <a:latin typeface="Arial" charset="0"/>
                <a:ea typeface="SimSun" pitchFamily="2" charset="-122"/>
              </a:rPr>
              <a:t> </a:t>
            </a:r>
            <a:r>
              <a:rPr lang="en-US" altLang="zh-CN" sz="2000" dirty="0" smtClean="0">
                <a:latin typeface="Arial" charset="0"/>
                <a:ea typeface="SimSun" pitchFamily="2" charset="-122"/>
              </a:rPr>
              <a:t>                                </a:t>
            </a:r>
            <a:r>
              <a:rPr lang="en-US" altLang="zh-CN" sz="2000" dirty="0" smtClean="0">
                <a:latin typeface="Arial" charset="0"/>
                <a:ea typeface="SimSun" pitchFamily="2" charset="-122"/>
              </a:rPr>
              <a:t>, </a:t>
            </a:r>
            <a:r>
              <a:rPr lang="en-US" altLang="zh-CN" sz="2000" dirty="0" smtClean="0">
                <a:latin typeface="Arial" charset="0"/>
                <a:ea typeface="SimSun" pitchFamily="2" charset="-122"/>
              </a:rPr>
              <a:t>then  </a:t>
            </a:r>
            <a:endParaRPr lang="en-US" altLang="zh-CN" sz="2000" dirty="0">
              <a:latin typeface="Arial" charset="0"/>
              <a:ea typeface="SimSun" pitchFamily="2" charset="-122"/>
            </a:endParaRPr>
          </a:p>
        </p:txBody>
      </p:sp>
      <p:sp>
        <p:nvSpPr>
          <p:cNvPr id="8" name="TextBox 7"/>
          <p:cNvSpPr txBox="1"/>
          <p:nvPr/>
        </p:nvSpPr>
        <p:spPr>
          <a:xfrm>
            <a:off x="8305800" y="1981200"/>
            <a:ext cx="668773" cy="400110"/>
          </a:xfrm>
          <a:prstGeom prst="rect">
            <a:avLst/>
          </a:prstGeom>
          <a:noFill/>
        </p:spPr>
        <p:txBody>
          <a:bodyPr wrap="none" rtlCol="0">
            <a:spAutoFit/>
          </a:bodyPr>
          <a:lstStyle/>
          <a:p>
            <a:r>
              <a:rPr lang="en-US" sz="2000" dirty="0" smtClean="0">
                <a:solidFill>
                  <a:srgbClr val="0000CC"/>
                </a:solidFill>
                <a:latin typeface="+mj-lt"/>
              </a:rPr>
              <a:t>(P1)</a:t>
            </a:r>
            <a:endParaRPr lang="en-US" sz="2000" dirty="0">
              <a:solidFill>
                <a:srgbClr val="0000CC"/>
              </a:solidFill>
              <a:latin typeface="+mj-lt"/>
            </a:endParaRPr>
          </a:p>
        </p:txBody>
      </p:sp>
      <p:sp>
        <p:nvSpPr>
          <p:cNvPr id="10" name="Rounded Rectangle 9"/>
          <p:cNvSpPr/>
          <p:nvPr/>
        </p:nvSpPr>
        <p:spPr>
          <a:xfrm>
            <a:off x="762000" y="1600200"/>
            <a:ext cx="7162800" cy="1295400"/>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361824" y="4180805"/>
            <a:ext cx="2240280" cy="257175"/>
          </a:xfrm>
          <a:prstGeom prst="rect">
            <a:avLst/>
          </a:prstGeom>
        </p:spPr>
      </p:pic>
      <p:pic>
        <p:nvPicPr>
          <p:cNvPr id="14" name="Picture 1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600200" y="4876801"/>
            <a:ext cx="5143500" cy="354902"/>
          </a:xfrm>
          <a:prstGeom prst="rect">
            <a:avLst/>
          </a:prstGeom>
        </p:spPr>
      </p:pic>
      <p:pic>
        <p:nvPicPr>
          <p:cNvPr id="12" name="Picture 11"/>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135380" y="1696432"/>
            <a:ext cx="6484620" cy="969645"/>
          </a:xfrm>
          <a:prstGeom prst="rect">
            <a:avLst/>
          </a:prstGeom>
        </p:spPr>
      </p:pic>
    </p:spTree>
    <p:extLst>
      <p:ext uri="{BB962C8B-B14F-4D97-AF65-F5344CB8AC3E}">
        <p14:creationId xmlns:p14="http://schemas.microsoft.com/office/powerpoint/2010/main" val="480383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1"/>
          <p:cNvSpPr>
            <a:spLocks noGrp="1"/>
          </p:cNvSpPr>
          <p:nvPr>
            <p:ph type="sldNum" sz="quarter" idx="12"/>
          </p:nvPr>
        </p:nvSpPr>
        <p:spPr>
          <a:noFill/>
        </p:spPr>
        <p:txBody>
          <a:bodyPr/>
          <a:lstStyle/>
          <a:p>
            <a:fld id="{CEA3FC3E-20F5-478C-A739-7CD97460DC3C}" type="slidenum">
              <a:rPr lang="en-US" altLang="en-US" smtClean="0">
                <a:cs typeface="Arial" charset="0"/>
              </a:rPr>
              <a:pPr/>
              <a:t>7</a:t>
            </a:fld>
            <a:endParaRPr lang="en-US" altLang="en-US" smtClean="0">
              <a:cs typeface="Arial" charset="0"/>
            </a:endParaRPr>
          </a:p>
        </p:txBody>
      </p:sp>
      <p:sp>
        <p:nvSpPr>
          <p:cNvPr id="71682"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a:lstStyle/>
          <a:p>
            <a:r>
              <a:rPr lang="en-US" sz="4200" dirty="0" smtClean="0">
                <a:solidFill>
                  <a:srgbClr val="CC0000"/>
                </a:solidFill>
                <a:latin typeface="Arial" charset="0"/>
              </a:rPr>
              <a:t>Tensor subspace tracking</a:t>
            </a:r>
            <a:endParaRPr lang="en-US" sz="4200" dirty="0">
              <a:solidFill>
                <a:srgbClr val="CC0000"/>
              </a:solidFill>
              <a:latin typeface="Arial" charset="0"/>
            </a:endParaRPr>
          </a:p>
        </p:txBody>
      </p:sp>
      <p:sp>
        <p:nvSpPr>
          <p:cNvPr id="71696" name="Rectangle 27"/>
          <p:cNvSpPr>
            <a:spLocks noChangeArrowheads="1"/>
          </p:cNvSpPr>
          <p:nvPr/>
        </p:nvSpPr>
        <p:spPr bwMode="auto">
          <a:xfrm>
            <a:off x="231775" y="1123890"/>
            <a:ext cx="8442325" cy="400110"/>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Exponentially-weighted LS estimator</a:t>
            </a:r>
            <a:endParaRPr lang="en-US" altLang="zh-CN" sz="2000" dirty="0">
              <a:latin typeface="Arial" charset="0"/>
              <a:ea typeface="SimSun" pitchFamily="2" charset="-122"/>
            </a:endParaRPr>
          </a:p>
        </p:txBody>
      </p:sp>
      <p:pic>
        <p:nvPicPr>
          <p:cNvPr id="26" name="Picture 2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90757" y="1779896"/>
            <a:ext cx="8233737" cy="527468"/>
          </a:xfrm>
          <a:prstGeom prst="rect">
            <a:avLst/>
          </a:prstGeom>
        </p:spPr>
      </p:pic>
      <p:sp>
        <p:nvSpPr>
          <p:cNvPr id="9" name="TextBox 4"/>
          <p:cNvSpPr txBox="1">
            <a:spLocks noChangeArrowheads="1"/>
          </p:cNvSpPr>
          <p:nvPr/>
        </p:nvSpPr>
        <p:spPr bwMode="auto">
          <a:xfrm>
            <a:off x="152400" y="6320135"/>
            <a:ext cx="8201284" cy="461665"/>
          </a:xfrm>
          <a:prstGeom prst="rect">
            <a:avLst/>
          </a:prstGeom>
          <a:noFill/>
          <a:ln w="9525">
            <a:noFill/>
            <a:miter lim="800000"/>
            <a:headEnd/>
            <a:tailEnd/>
          </a:ln>
        </p:spPr>
        <p:txBody>
          <a:bodyPr wrap="none">
            <a:spAutoFit/>
          </a:bodyPr>
          <a:lstStyle/>
          <a:p>
            <a:r>
              <a:rPr lang="en-US" sz="1200" dirty="0">
                <a:latin typeface="Arial" pitchFamily="34" charset="0"/>
                <a:cs typeface="Arial" pitchFamily="34" charset="0"/>
              </a:rPr>
              <a:t>M. </a:t>
            </a:r>
            <a:r>
              <a:rPr lang="en-US" sz="1200" dirty="0" err="1">
                <a:latin typeface="Arial" pitchFamily="34" charset="0"/>
                <a:cs typeface="Arial" pitchFamily="34" charset="0"/>
              </a:rPr>
              <a:t>Mardani</a:t>
            </a:r>
            <a:r>
              <a:rPr lang="en-US" sz="1200" dirty="0">
                <a:latin typeface="Arial" pitchFamily="34" charset="0"/>
                <a:cs typeface="Arial" pitchFamily="34" charset="0"/>
              </a:rPr>
              <a:t>, G. </a:t>
            </a:r>
            <a:r>
              <a:rPr lang="en-US" sz="1200" dirty="0" err="1">
                <a:latin typeface="Arial" pitchFamily="34" charset="0"/>
                <a:cs typeface="Arial" pitchFamily="34" charset="0"/>
              </a:rPr>
              <a:t>Mateos</a:t>
            </a:r>
            <a:r>
              <a:rPr lang="en-US" sz="1200" dirty="0">
                <a:latin typeface="Arial" pitchFamily="34" charset="0"/>
                <a:cs typeface="Arial" pitchFamily="34" charset="0"/>
              </a:rPr>
              <a:t>, and G. B. </a:t>
            </a:r>
            <a:r>
              <a:rPr lang="en-US" sz="1200" dirty="0" err="1">
                <a:latin typeface="Arial" pitchFamily="34" charset="0"/>
                <a:cs typeface="Arial" pitchFamily="34" charset="0"/>
              </a:rPr>
              <a:t>Giannakis</a:t>
            </a:r>
            <a:r>
              <a:rPr lang="en-US" sz="1200" dirty="0">
                <a:latin typeface="Arial" pitchFamily="34" charset="0"/>
                <a:cs typeface="Arial" pitchFamily="34" charset="0"/>
              </a:rPr>
              <a:t>, </a:t>
            </a:r>
            <a:r>
              <a:rPr lang="en-US" sz="1200" dirty="0" smtClean="0">
                <a:latin typeface="Arial" pitchFamily="34" charset="0"/>
                <a:cs typeface="Arial" pitchFamily="34" charset="0"/>
              </a:rPr>
              <a:t>“Subspace learning and imputation for streaming Big Data matrices and </a:t>
            </a:r>
          </a:p>
          <a:p>
            <a:r>
              <a:rPr lang="en-US" sz="1200" dirty="0" smtClean="0">
                <a:latin typeface="Arial" pitchFamily="34" charset="0"/>
                <a:cs typeface="Arial" pitchFamily="34" charset="0"/>
              </a:rPr>
              <a:t>tensors,"</a:t>
            </a:r>
            <a:r>
              <a:rPr lang="en-US" sz="1200" dirty="0">
                <a:latin typeface="Arial" pitchFamily="34" charset="0"/>
                <a:cs typeface="Arial" pitchFamily="34" charset="0"/>
              </a:rPr>
              <a:t>  </a:t>
            </a:r>
            <a:r>
              <a:rPr lang="en-US" sz="1200" i="1" dirty="0" smtClean="0">
                <a:latin typeface="Arial" pitchFamily="34" charset="0"/>
                <a:cs typeface="Arial" pitchFamily="34" charset="0"/>
              </a:rPr>
              <a:t>IEEE Trans. </a:t>
            </a:r>
            <a:r>
              <a:rPr lang="en-US" sz="1200" i="1" dirty="0">
                <a:latin typeface="Arial" pitchFamily="34" charset="0"/>
                <a:cs typeface="Arial" pitchFamily="34" charset="0"/>
              </a:rPr>
              <a:t>Signal Process.</a:t>
            </a:r>
            <a:r>
              <a:rPr lang="en-US" sz="1200" dirty="0">
                <a:latin typeface="Arial" pitchFamily="34" charset="0"/>
                <a:cs typeface="Arial" pitchFamily="34" charset="0"/>
              </a:rPr>
              <a:t>, </a:t>
            </a:r>
            <a:r>
              <a:rPr lang="en-US" sz="1200" dirty="0" smtClean="0">
                <a:latin typeface="Arial" pitchFamily="34" charset="0"/>
                <a:cs typeface="Arial" pitchFamily="34" charset="0"/>
              </a:rPr>
              <a:t>Apr. 2014 (submitted).</a:t>
            </a:r>
            <a:endParaRPr lang="en-US" sz="1200" dirty="0">
              <a:latin typeface="Arial" pitchFamily="34" charset="0"/>
              <a:cs typeface="Arial" pitchFamily="34" charset="0"/>
            </a:endParaRPr>
          </a:p>
        </p:txBody>
      </p:sp>
      <p:sp>
        <p:nvSpPr>
          <p:cNvPr id="10" name="Rectangle 19"/>
          <p:cNvSpPr>
            <a:spLocks noChangeArrowheads="1"/>
          </p:cNvSpPr>
          <p:nvPr/>
        </p:nvSpPr>
        <p:spPr bwMode="auto">
          <a:xfrm>
            <a:off x="228600" y="5775325"/>
            <a:ext cx="8442325" cy="3968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O(|</a:t>
            </a:r>
            <a:r>
              <a:rPr lang="el-GR" altLang="zh-CN" sz="2000" i="1" dirty="0" smtClean="0">
                <a:latin typeface="Arial" charset="0"/>
                <a:ea typeface="SimSun" pitchFamily="2" charset="-122"/>
              </a:rPr>
              <a:t>Ω</a:t>
            </a:r>
            <a:r>
              <a:rPr lang="en-US" altLang="zh-CN" sz="2000" baseline="-25000" dirty="0" smtClean="0">
                <a:latin typeface="Arial" charset="0"/>
                <a:ea typeface="SimSun" pitchFamily="2" charset="-122"/>
              </a:rPr>
              <a:t>t</a:t>
            </a:r>
            <a:r>
              <a:rPr lang="en-US" altLang="zh-CN" sz="2000" dirty="0" smtClean="0">
                <a:latin typeface="Arial" charset="0"/>
                <a:ea typeface="SimSun" pitchFamily="2" charset="-122"/>
              </a:rPr>
              <a:t>|</a:t>
            </a:r>
            <a:r>
              <a:rPr lang="en-US" altLang="zh-CN" sz="2000" i="1" dirty="0" smtClean="0">
                <a:latin typeface="Arial" charset="0"/>
                <a:ea typeface="SimSun" pitchFamily="2" charset="-122"/>
              </a:rPr>
              <a:t>R</a:t>
            </a:r>
            <a:r>
              <a:rPr lang="en-US" altLang="zh-CN" sz="2000" baseline="30000" dirty="0" smtClean="0">
                <a:latin typeface="Arial" charset="0"/>
                <a:ea typeface="SimSun" pitchFamily="2" charset="-122"/>
              </a:rPr>
              <a:t>2</a:t>
            </a:r>
            <a:r>
              <a:rPr lang="en-US" altLang="zh-CN" sz="2000" dirty="0" smtClean="0">
                <a:latin typeface="Arial" charset="0"/>
                <a:ea typeface="SimSun" pitchFamily="2" charset="-122"/>
              </a:rPr>
              <a:t>) operations per iteration</a:t>
            </a:r>
            <a:endParaRPr lang="en-US" altLang="zh-CN" sz="2000" dirty="0">
              <a:latin typeface="Arial" charset="0"/>
              <a:ea typeface="SimSun" pitchFamily="2" charset="-122"/>
            </a:endParaRPr>
          </a:p>
        </p:txBody>
      </p:sp>
      <p:sp>
        <p:nvSpPr>
          <p:cNvPr id="11" name="Rounded Rectangle 10"/>
          <p:cNvSpPr/>
          <p:nvPr/>
        </p:nvSpPr>
        <p:spPr>
          <a:xfrm>
            <a:off x="228600" y="1676400"/>
            <a:ext cx="8442325" cy="1066800"/>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624248" y="2009998"/>
            <a:ext cx="572593" cy="338554"/>
          </a:xfrm>
          <a:prstGeom prst="rect">
            <a:avLst/>
          </a:prstGeom>
          <a:noFill/>
        </p:spPr>
        <p:txBody>
          <a:bodyPr wrap="none" rtlCol="0">
            <a:spAutoFit/>
          </a:bodyPr>
          <a:lstStyle/>
          <a:p>
            <a:r>
              <a:rPr lang="en-US" sz="1600" b="1" dirty="0" smtClean="0">
                <a:solidFill>
                  <a:srgbClr val="0000CC"/>
                </a:solidFill>
                <a:latin typeface="+mj-lt"/>
              </a:rPr>
              <a:t>(P2)</a:t>
            </a:r>
            <a:endParaRPr lang="en-US" sz="1600" b="1" dirty="0">
              <a:solidFill>
                <a:srgbClr val="0000CC"/>
              </a:solidFill>
              <a:latin typeface="+mj-lt"/>
            </a:endParaRPr>
          </a:p>
        </p:txBody>
      </p:sp>
      <p:grpSp>
        <p:nvGrpSpPr>
          <p:cNvPr id="28" name="Group 27"/>
          <p:cNvGrpSpPr/>
          <p:nvPr/>
        </p:nvGrpSpPr>
        <p:grpSpPr>
          <a:xfrm>
            <a:off x="228600" y="2895600"/>
            <a:ext cx="8442325" cy="400110"/>
            <a:chOff x="228600" y="2743200"/>
            <a:chExt cx="8442325" cy="400110"/>
          </a:xfrm>
        </p:grpSpPr>
        <p:sp>
          <p:nvSpPr>
            <p:cNvPr id="5" name="Rectangle 27"/>
            <p:cNvSpPr>
              <a:spLocks noChangeArrowheads="1"/>
            </p:cNvSpPr>
            <p:nvPr/>
          </p:nvSpPr>
          <p:spPr bwMode="auto">
            <a:xfrm>
              <a:off x="228600" y="2743200"/>
              <a:ext cx="8442325" cy="400110"/>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``on-the-fly’’ </a:t>
              </a:r>
              <a:r>
                <a:rPr lang="en-US" altLang="zh-CN" sz="2000" dirty="0" smtClean="0">
                  <a:latin typeface="Arial" charset="0"/>
                  <a:ea typeface="SimSun" pitchFamily="2" charset="-122"/>
                </a:rPr>
                <a:t>imputation </a:t>
              </a:r>
              <a:endParaRPr lang="en-US" altLang="zh-CN" sz="2000" dirty="0">
                <a:latin typeface="Arial" charset="0"/>
                <a:ea typeface="SimSun" pitchFamily="2" charset="-122"/>
              </a:endParaRPr>
            </a:p>
          </p:txBody>
        </p:sp>
        <p:pic>
          <p:nvPicPr>
            <p:cNvPr id="13" name="Picture 12"/>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3333464" y="2817199"/>
              <a:ext cx="1991678" cy="260699"/>
            </a:xfrm>
            <a:prstGeom prst="rect">
              <a:avLst/>
            </a:prstGeom>
          </p:spPr>
        </p:pic>
      </p:grpSp>
      <p:grpSp>
        <p:nvGrpSpPr>
          <p:cNvPr id="27" name="Group 26"/>
          <p:cNvGrpSpPr/>
          <p:nvPr/>
        </p:nvGrpSpPr>
        <p:grpSpPr>
          <a:xfrm>
            <a:off x="244475" y="3419284"/>
            <a:ext cx="8442325" cy="2143316"/>
            <a:chOff x="244475" y="3276600"/>
            <a:chExt cx="8442325" cy="2143316"/>
          </a:xfrm>
        </p:grpSpPr>
        <p:sp>
          <p:nvSpPr>
            <p:cNvPr id="6" name="Rectangle 27"/>
            <p:cNvSpPr>
              <a:spLocks noChangeArrowheads="1"/>
            </p:cNvSpPr>
            <p:nvPr/>
          </p:nvSpPr>
          <p:spPr bwMode="auto">
            <a:xfrm>
              <a:off x="244475" y="3276600"/>
              <a:ext cx="8442325" cy="2135969"/>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Alternating minimization with stochastic gradient iterations (at time </a:t>
              </a:r>
              <a:r>
                <a:rPr lang="en-US" altLang="zh-CN" sz="2000" i="1" dirty="0" smtClean="0">
                  <a:latin typeface="Arial" charset="0"/>
                  <a:ea typeface="SimSun" pitchFamily="2" charset="-122"/>
                </a:rPr>
                <a:t>t</a:t>
              </a:r>
              <a:r>
                <a:rPr lang="en-US" altLang="zh-CN" sz="2000" dirty="0" smtClean="0">
                  <a:latin typeface="Arial" charset="0"/>
                  <a:ea typeface="SimSun" pitchFamily="2" charset="-122"/>
                </a:rPr>
                <a:t>)</a:t>
              </a:r>
            </a:p>
            <a:p>
              <a:pPr marL="800100" lvl="2" indent="-342900">
                <a:spcBef>
                  <a:spcPct val="20000"/>
                </a:spcBef>
                <a:buClr>
                  <a:srgbClr val="0000CC"/>
                </a:buClr>
                <a:buFont typeface="Wingdings" pitchFamily="2" charset="2"/>
                <a:buChar char="Ø"/>
              </a:pPr>
              <a:r>
                <a:rPr lang="en-US" dirty="0" smtClean="0">
                  <a:solidFill>
                    <a:srgbClr val="0000CC"/>
                  </a:solidFill>
                  <a:latin typeface="Arial" charset="0"/>
                  <a:ea typeface="宋体" charset="-122"/>
                  <a:cs typeface="Arial" charset="0"/>
                </a:rPr>
                <a:t>Step1:</a:t>
              </a:r>
              <a:r>
                <a:rPr lang="en-US" dirty="0" smtClean="0">
                  <a:latin typeface="Arial" charset="0"/>
                  <a:ea typeface="宋体" charset="-122"/>
                  <a:cs typeface="Arial" charset="0"/>
                </a:rPr>
                <a:t> </a:t>
              </a:r>
              <a:r>
                <a:rPr lang="en-US" dirty="0" smtClean="0">
                  <a:latin typeface="Arial" charset="0"/>
                  <a:ea typeface="宋体" charset="-122"/>
                </a:rPr>
                <a:t>Projection coefficient</a:t>
              </a:r>
              <a:r>
                <a:rPr lang="en-US" dirty="0" smtClean="0">
                  <a:latin typeface="Arial" charset="0"/>
                  <a:ea typeface="宋体" charset="-122"/>
                  <a:cs typeface="Arial" charset="0"/>
                </a:rPr>
                <a:t> </a:t>
              </a:r>
              <a:r>
                <a:rPr lang="en-US" dirty="0" smtClean="0">
                  <a:latin typeface="Arial" charset="0"/>
                  <a:ea typeface="宋体" charset="-122"/>
                  <a:cs typeface="Arial" charset="0"/>
                </a:rPr>
                <a:t>updates</a:t>
              </a:r>
            </a:p>
            <a:p>
              <a:pPr marL="800100" lvl="2" indent="-342900">
                <a:spcBef>
                  <a:spcPct val="20000"/>
                </a:spcBef>
                <a:buClr>
                  <a:srgbClr val="0000CC"/>
                </a:buClr>
                <a:buFont typeface="Wingdings" pitchFamily="2" charset="2"/>
                <a:buChar char="Ø"/>
              </a:pPr>
              <a:endParaRPr lang="en-US" dirty="0" smtClean="0">
                <a:latin typeface="Arial" charset="0"/>
                <a:ea typeface="宋体" charset="-122"/>
                <a:cs typeface="Arial" charset="0"/>
              </a:endParaRPr>
            </a:p>
            <a:p>
              <a:pPr marL="800100" lvl="2" indent="-342900">
                <a:spcBef>
                  <a:spcPct val="20000"/>
                </a:spcBef>
                <a:buClr>
                  <a:srgbClr val="0000CC"/>
                </a:buClr>
                <a:buFont typeface="Wingdings" pitchFamily="2" charset="2"/>
                <a:buChar char="Ø"/>
              </a:pPr>
              <a:endParaRPr lang="en-US" dirty="0" smtClean="0">
                <a:latin typeface="Arial" charset="0"/>
                <a:ea typeface="宋体" charset="-122"/>
                <a:cs typeface="Arial" charset="0"/>
              </a:endParaRPr>
            </a:p>
            <a:p>
              <a:pPr marL="800100" lvl="2" indent="-342900">
                <a:spcBef>
                  <a:spcPct val="20000"/>
                </a:spcBef>
                <a:buClr>
                  <a:srgbClr val="0000CC"/>
                </a:buClr>
                <a:buFont typeface="Wingdings" pitchFamily="2" charset="2"/>
                <a:buChar char="Ø"/>
              </a:pPr>
              <a:r>
                <a:rPr lang="en-US" dirty="0" smtClean="0">
                  <a:solidFill>
                    <a:srgbClr val="0000CC"/>
                  </a:solidFill>
                  <a:latin typeface="Arial" charset="0"/>
                  <a:ea typeface="宋体" charset="-122"/>
                  <a:cs typeface="Arial" charset="0"/>
                </a:rPr>
                <a:t>Step2:</a:t>
              </a:r>
              <a:r>
                <a:rPr lang="en-US" dirty="0" smtClean="0">
                  <a:latin typeface="Arial" charset="0"/>
                  <a:ea typeface="宋体" charset="-122"/>
                  <a:cs typeface="Arial" charset="0"/>
                </a:rPr>
                <a:t> </a:t>
              </a:r>
              <a:r>
                <a:rPr lang="en-US" dirty="0" smtClean="0">
                  <a:latin typeface="Arial" charset="0"/>
                  <a:ea typeface="宋体" charset="-122"/>
                </a:rPr>
                <a:t> Subspace </a:t>
              </a:r>
              <a:r>
                <a:rPr lang="en-US" dirty="0" smtClean="0">
                  <a:latin typeface="Arial" charset="0"/>
                  <a:ea typeface="宋体" charset="-122"/>
                </a:rPr>
                <a:t>update</a:t>
              </a:r>
              <a:endParaRPr lang="en-US" altLang="zh-CN" sz="2000" dirty="0" smtClean="0">
                <a:latin typeface="Arial" charset="0"/>
                <a:ea typeface="SimSun" pitchFamily="2" charset="-122"/>
              </a:endParaRPr>
            </a:p>
            <a:p>
              <a:pPr>
                <a:spcBef>
                  <a:spcPct val="20000"/>
                </a:spcBef>
                <a:buClr>
                  <a:srgbClr val="0000CC"/>
                </a:buClr>
              </a:pPr>
              <a:endParaRPr lang="en-US" altLang="zh-CN" sz="2000" dirty="0" smtClean="0">
                <a:latin typeface="Arial" charset="0"/>
                <a:ea typeface="SimSun" pitchFamily="2" charset="-122"/>
              </a:endParaRPr>
            </a:p>
          </p:txBody>
        </p:sp>
        <p:pic>
          <p:nvPicPr>
            <p:cNvPr id="19" name="Picture 18"/>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066801" y="4099086"/>
              <a:ext cx="7318878" cy="485486"/>
            </a:xfrm>
            <a:prstGeom prst="rect">
              <a:avLst/>
            </a:prstGeom>
          </p:spPr>
        </p:pic>
        <p:pic>
          <p:nvPicPr>
            <p:cNvPr id="23" name="Picture 22"/>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222438" y="5181600"/>
              <a:ext cx="6321362" cy="238316"/>
            </a:xfrm>
            <a:prstGeom prst="rect">
              <a:avLst/>
            </a:prstGeom>
          </p:spPr>
        </p:pic>
      </p:grpSp>
      <p:sp>
        <p:nvSpPr>
          <p:cNvPr id="24" name="Right Brace 23"/>
          <p:cNvSpPr/>
          <p:nvPr/>
        </p:nvSpPr>
        <p:spPr>
          <a:xfrm rot="5400000">
            <a:off x="5671358" y="-413557"/>
            <a:ext cx="228600" cy="5475316"/>
          </a:xfrm>
          <a:prstGeom prst="rightBrace">
            <a:avLst/>
          </a:prstGeom>
          <a:noFill/>
          <a:ln>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CC"/>
              </a:solidFill>
            </a:endParaRPr>
          </a:p>
        </p:txBody>
      </p:sp>
      <p:sp>
        <p:nvSpPr>
          <p:cNvPr id="25" name="TextBox 24"/>
          <p:cNvSpPr txBox="1"/>
          <p:nvPr/>
        </p:nvSpPr>
        <p:spPr>
          <a:xfrm>
            <a:off x="5476174" y="2385509"/>
            <a:ext cx="771365" cy="338554"/>
          </a:xfrm>
          <a:prstGeom prst="rect">
            <a:avLst/>
          </a:prstGeom>
          <a:noFill/>
        </p:spPr>
        <p:txBody>
          <a:bodyPr wrap="none" rtlCol="0">
            <a:spAutoFit/>
          </a:bodyPr>
          <a:lstStyle/>
          <a:p>
            <a:r>
              <a:rPr lang="en-US" sz="1600" i="1" dirty="0" err="1">
                <a:solidFill>
                  <a:srgbClr val="0000CC"/>
                </a:solidFill>
                <a:latin typeface="+mj-lt"/>
              </a:rPr>
              <a:t>f</a:t>
            </a:r>
            <a:r>
              <a:rPr lang="en-US" sz="1600" i="1" baseline="-25000" dirty="0" err="1" smtClean="0">
                <a:solidFill>
                  <a:srgbClr val="0000CC"/>
                </a:solidFill>
                <a:latin typeface="+mj-lt"/>
              </a:rPr>
              <a:t>t</a:t>
            </a:r>
            <a:r>
              <a:rPr lang="en-US" sz="1600" dirty="0" smtClean="0">
                <a:solidFill>
                  <a:srgbClr val="0000CC"/>
                </a:solidFill>
                <a:latin typeface="+mj-lt"/>
              </a:rPr>
              <a:t>(</a:t>
            </a:r>
            <a:r>
              <a:rPr lang="en-US" sz="1600" b="1" dirty="0" smtClean="0">
                <a:solidFill>
                  <a:srgbClr val="0000CC"/>
                </a:solidFill>
                <a:latin typeface="+mj-lt"/>
              </a:rPr>
              <a:t>A</a:t>
            </a:r>
            <a:r>
              <a:rPr lang="en-US" sz="1600" dirty="0" smtClean="0">
                <a:solidFill>
                  <a:srgbClr val="0000CC"/>
                </a:solidFill>
                <a:latin typeface="+mj-lt"/>
              </a:rPr>
              <a:t>,</a:t>
            </a:r>
            <a:r>
              <a:rPr lang="en-US" sz="1600" b="1" dirty="0" smtClean="0">
                <a:solidFill>
                  <a:srgbClr val="0000CC"/>
                </a:solidFill>
                <a:latin typeface="+mj-lt"/>
              </a:rPr>
              <a:t>B</a:t>
            </a:r>
            <a:r>
              <a:rPr lang="en-US" sz="1600" dirty="0" smtClean="0">
                <a:solidFill>
                  <a:srgbClr val="0000CC"/>
                </a:solidFill>
                <a:latin typeface="+mj-lt"/>
              </a:rPr>
              <a:t>)</a:t>
            </a:r>
            <a:endParaRPr lang="en-US" sz="1600" dirty="0">
              <a:solidFill>
                <a:srgbClr val="0000CC"/>
              </a:solidFill>
              <a:latin typeface="+mj-lt"/>
            </a:endParaRPr>
          </a:p>
        </p:txBody>
      </p:sp>
    </p:spTree>
    <p:extLst>
      <p:ext uri="{BB962C8B-B14F-4D97-AF65-F5344CB8AC3E}">
        <p14:creationId xmlns:p14="http://schemas.microsoft.com/office/powerpoint/2010/main" val="327657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90373CE-485C-44C7-B6DF-C71EFCEC6918}" type="slidenum">
              <a:rPr lang="en-US" altLang="en-US" smtClean="0"/>
              <a:pPr>
                <a:defRPr/>
              </a:pPr>
              <a:t>8</a:t>
            </a:fld>
            <a:endParaRPr lang="en-US" altLang="en-US"/>
          </a:p>
        </p:txBody>
      </p:sp>
      <p:sp>
        <p:nvSpPr>
          <p:cNvPr id="75778"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a:lstStyle/>
          <a:p>
            <a:r>
              <a:rPr lang="en-US" sz="4200" dirty="0" smtClean="0">
                <a:solidFill>
                  <a:srgbClr val="CC0000"/>
                </a:solidFill>
                <a:latin typeface="Arial" charset="0"/>
              </a:rPr>
              <a:t>Convergence</a:t>
            </a:r>
            <a:endParaRPr lang="en-US" sz="4200" dirty="0">
              <a:solidFill>
                <a:srgbClr val="CC0000"/>
              </a:solidFill>
              <a:latin typeface="Arial" charset="0"/>
            </a:endParaRPr>
          </a:p>
        </p:txBody>
      </p:sp>
      <p:sp>
        <p:nvSpPr>
          <p:cNvPr id="75779" name="Rectangle 17"/>
          <p:cNvSpPr>
            <a:spLocks noChangeArrowheads="1"/>
          </p:cNvSpPr>
          <p:nvPr/>
        </p:nvSpPr>
        <p:spPr bwMode="auto">
          <a:xfrm>
            <a:off x="228600" y="5543550"/>
            <a:ext cx="8686800" cy="400110"/>
          </a:xfrm>
          <a:prstGeom prst="rect">
            <a:avLst/>
          </a:prstGeom>
          <a:noFill/>
          <a:ln w="9525">
            <a:noFill/>
            <a:miter lim="800000"/>
            <a:headEnd/>
            <a:tailEnd/>
          </a:ln>
        </p:spPr>
        <p:txBody>
          <a:bodyPr>
            <a:spAutoFit/>
          </a:bodyPr>
          <a:lstStyle/>
          <a:p>
            <a:pPr marL="342900" lvl="1"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              </a:t>
            </a:r>
            <a:r>
              <a:rPr lang="en-US" altLang="zh-CN" sz="2000" dirty="0" smtClean="0">
                <a:latin typeface="Arial" charset="0"/>
                <a:ea typeface="SimSun" pitchFamily="2" charset="-122"/>
              </a:rPr>
              <a:t>            asymptotically </a:t>
            </a:r>
            <a:r>
              <a:rPr lang="en-US" altLang="zh-CN" sz="2000" dirty="0" smtClean="0">
                <a:latin typeface="Arial" charset="0"/>
                <a:ea typeface="SimSun" pitchFamily="2" charset="-122"/>
              </a:rPr>
              <a:t>converges </a:t>
            </a:r>
            <a:r>
              <a:rPr lang="en-US" altLang="zh-CN" sz="2000" dirty="0">
                <a:latin typeface="Arial" charset="0"/>
                <a:ea typeface="SimSun" pitchFamily="2" charset="-122"/>
              </a:rPr>
              <a:t>to a </a:t>
            </a:r>
            <a:r>
              <a:rPr lang="en-US" altLang="zh-CN" sz="2000" dirty="0" err="1" smtClean="0">
                <a:latin typeface="Arial" charset="0"/>
                <a:ea typeface="SimSun" pitchFamily="2" charset="-122"/>
              </a:rPr>
              <a:t>st.</a:t>
            </a:r>
            <a:r>
              <a:rPr lang="en-US" altLang="zh-CN" sz="2000" dirty="0" smtClean="0">
                <a:latin typeface="Arial" charset="0"/>
                <a:ea typeface="SimSun" pitchFamily="2" charset="-122"/>
              </a:rPr>
              <a:t> </a:t>
            </a:r>
            <a:r>
              <a:rPr lang="en-US" altLang="zh-CN" sz="2000" dirty="0">
                <a:latin typeface="Arial" charset="0"/>
                <a:ea typeface="SimSun" pitchFamily="2" charset="-122"/>
              </a:rPr>
              <a:t>point of </a:t>
            </a:r>
            <a:r>
              <a:rPr lang="en-US" altLang="zh-CN" sz="2000" dirty="0" smtClean="0">
                <a:latin typeface="Arial" charset="0"/>
                <a:ea typeface="SimSun" pitchFamily="2" charset="-122"/>
              </a:rPr>
              <a:t>batch</a:t>
            </a:r>
            <a:r>
              <a:rPr lang="en-US" altLang="zh-CN" sz="2000" dirty="0" smtClean="0">
                <a:solidFill>
                  <a:srgbClr val="0000CC"/>
                </a:solidFill>
                <a:latin typeface="Arial" charset="0"/>
                <a:ea typeface="SimSun" pitchFamily="2" charset="-122"/>
              </a:rPr>
              <a:t> </a:t>
            </a:r>
            <a:r>
              <a:rPr lang="en-US" altLang="zh-CN" sz="2000" dirty="0">
                <a:solidFill>
                  <a:srgbClr val="0000CC"/>
                </a:solidFill>
                <a:latin typeface="Arial" charset="0"/>
                <a:ea typeface="SimSun" pitchFamily="2" charset="-122"/>
              </a:rPr>
              <a:t>(</a:t>
            </a:r>
            <a:r>
              <a:rPr lang="en-US" altLang="zh-CN" sz="2000" dirty="0" smtClean="0">
                <a:solidFill>
                  <a:srgbClr val="0000CC"/>
                </a:solidFill>
                <a:latin typeface="Arial" charset="0"/>
                <a:ea typeface="SimSun" pitchFamily="2" charset="-122"/>
              </a:rPr>
              <a:t>P1) </a:t>
            </a:r>
            <a:endParaRPr lang="en-US" altLang="zh-CN" sz="2000" dirty="0">
              <a:solidFill>
                <a:srgbClr val="0000CC"/>
              </a:solidFill>
              <a:latin typeface="Arial" charset="0"/>
              <a:ea typeface="SimSun" pitchFamily="2" charset="-122"/>
            </a:endParaRPr>
          </a:p>
        </p:txBody>
      </p:sp>
      <p:sp>
        <p:nvSpPr>
          <p:cNvPr id="75786" name="Rectangle 27"/>
          <p:cNvSpPr>
            <a:spLocks noChangeArrowheads="1"/>
          </p:cNvSpPr>
          <p:nvPr/>
        </p:nvSpPr>
        <p:spPr bwMode="auto">
          <a:xfrm>
            <a:off x="381000" y="2819400"/>
            <a:ext cx="8229600" cy="25717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thinThick">
            <a:noFill/>
            <a:miter lim="800000"/>
            <a:headEnd/>
            <a:tailEnd/>
          </a:ln>
          <a:effectLst>
            <a:innerShdw dist="50800">
              <a:schemeClr val="bg1"/>
            </a:innerShdw>
          </a:effectLst>
          <a:scene3d>
            <a:camera prst="orthographicFront"/>
            <a:lightRig rig="threePt" dir="t"/>
          </a:scene3d>
          <a:sp3d>
            <a:bevelT/>
          </a:sp3d>
        </p:spPr>
        <p:txBody>
          <a:bodyPr wrap="none" anchor="ctr"/>
          <a:lstStyle/>
          <a:p>
            <a:endParaRPr lang="en-US" dirty="0">
              <a:latin typeface="Arial" pitchFamily="34" charset="0"/>
            </a:endParaRPr>
          </a:p>
        </p:txBody>
      </p:sp>
      <p:sp>
        <p:nvSpPr>
          <p:cNvPr id="75787" name="Rectangle 26"/>
          <p:cNvSpPr>
            <a:spLocks noChangeArrowheads="1"/>
          </p:cNvSpPr>
          <p:nvPr/>
        </p:nvSpPr>
        <p:spPr bwMode="auto">
          <a:xfrm>
            <a:off x="304800" y="2895600"/>
            <a:ext cx="8458200" cy="1828800"/>
          </a:xfrm>
          <a:prstGeom prst="rect">
            <a:avLst/>
          </a:prstGeom>
          <a:noFill/>
          <a:ln w="9525">
            <a:noFill/>
            <a:miter lim="800000"/>
            <a:headEnd/>
            <a:tailEnd/>
          </a:ln>
        </p:spPr>
        <p:txBody>
          <a:bodyPr/>
          <a:lstStyle/>
          <a:p>
            <a:pPr marL="342900" indent="-342900">
              <a:spcBef>
                <a:spcPct val="20000"/>
              </a:spcBef>
              <a:buClr>
                <a:srgbClr val="0000CC"/>
              </a:buClr>
            </a:pPr>
            <a:r>
              <a:rPr lang="en-US" altLang="zh-CN" sz="2000" dirty="0">
                <a:solidFill>
                  <a:srgbClr val="FF0000"/>
                </a:solidFill>
                <a:latin typeface="Arial" charset="0"/>
                <a:ea typeface="SimSun" pitchFamily="2" charset="-122"/>
              </a:rPr>
              <a:t> </a:t>
            </a:r>
            <a:r>
              <a:rPr lang="en-US" altLang="zh-CN" sz="2000" dirty="0">
                <a:solidFill>
                  <a:srgbClr val="C00000"/>
                </a:solidFill>
                <a:latin typeface="Arial" charset="0"/>
                <a:ea typeface="SimSun" pitchFamily="2" charset="-122"/>
              </a:rPr>
              <a:t>Proposition </a:t>
            </a:r>
            <a:r>
              <a:rPr lang="en-US" altLang="zh-CN" sz="2000" dirty="0" smtClean="0">
                <a:solidFill>
                  <a:srgbClr val="C00000"/>
                </a:solidFill>
                <a:latin typeface="Arial" charset="0"/>
                <a:ea typeface="SimSun" pitchFamily="2" charset="-122"/>
              </a:rPr>
              <a:t>2: </a:t>
            </a:r>
            <a:r>
              <a:rPr lang="en-US" altLang="zh-CN" sz="2000" dirty="0">
                <a:latin typeface="Arial" charset="0"/>
                <a:ea typeface="SimSun" pitchFamily="2" charset="-122"/>
              </a:rPr>
              <a:t>If              and              </a:t>
            </a:r>
            <a:r>
              <a:rPr lang="en-US" altLang="zh-CN" sz="2000" dirty="0" smtClean="0">
                <a:latin typeface="Arial" charset="0"/>
                <a:ea typeface="SimSun" pitchFamily="2" charset="-122"/>
              </a:rPr>
              <a:t> are </a:t>
            </a:r>
            <a:r>
              <a:rPr lang="en-US" altLang="zh-CN" sz="2000" dirty="0" err="1">
                <a:latin typeface="Arial" charset="0"/>
                <a:ea typeface="SimSun" pitchFamily="2" charset="-122"/>
              </a:rPr>
              <a:t>i.i.d</a:t>
            </a:r>
            <a:r>
              <a:rPr lang="en-US" altLang="zh-CN" sz="2000" dirty="0">
                <a:latin typeface="Arial" charset="0"/>
                <a:ea typeface="SimSun" pitchFamily="2" charset="-122"/>
              </a:rPr>
              <a:t>., and </a:t>
            </a:r>
          </a:p>
          <a:p>
            <a:pPr marL="342900" indent="-342900">
              <a:spcBef>
                <a:spcPct val="20000"/>
              </a:spcBef>
              <a:buClr>
                <a:srgbClr val="0000CC"/>
              </a:buClr>
            </a:pPr>
            <a:r>
              <a:rPr lang="en-US" altLang="zh-CN" sz="2000" dirty="0">
                <a:latin typeface="Arial" charset="0"/>
                <a:ea typeface="SimSun" pitchFamily="2" charset="-122"/>
              </a:rPr>
              <a:t>                          </a:t>
            </a:r>
            <a:r>
              <a:rPr lang="en-US" altLang="zh-CN" sz="2000" dirty="0" smtClean="0">
                <a:latin typeface="Arial" charset="0"/>
                <a:ea typeface="SimSun" pitchFamily="2" charset="-122"/>
              </a:rPr>
              <a:t> </a:t>
            </a:r>
            <a:r>
              <a:rPr lang="en-US" altLang="zh-CN" sz="2000" i="1" dirty="0" smtClean="0">
                <a:latin typeface="Arial" charset="0"/>
                <a:ea typeface="SimSun" pitchFamily="2" charset="-122"/>
              </a:rPr>
              <a:t>c1</a:t>
            </a:r>
            <a:r>
              <a:rPr lang="en-US" altLang="zh-CN" sz="2000" dirty="0">
                <a:latin typeface="Arial" charset="0"/>
                <a:ea typeface="SimSun" pitchFamily="2" charset="-122"/>
              </a:rPr>
              <a:t>)                     is uniformly </a:t>
            </a:r>
            <a:r>
              <a:rPr lang="en-US" altLang="zh-CN" sz="2000" dirty="0" smtClean="0">
                <a:latin typeface="Arial" charset="0"/>
                <a:ea typeface="SimSun" pitchFamily="2" charset="-122"/>
              </a:rPr>
              <a:t>bounded;</a:t>
            </a:r>
            <a:endParaRPr lang="en-US" altLang="zh-CN" sz="2000" dirty="0">
              <a:latin typeface="Arial" charset="0"/>
              <a:ea typeface="SimSun" pitchFamily="2" charset="-122"/>
            </a:endParaRPr>
          </a:p>
          <a:p>
            <a:pPr marL="342900" indent="-342900">
              <a:spcBef>
                <a:spcPct val="20000"/>
              </a:spcBef>
              <a:buClr>
                <a:srgbClr val="0000CC"/>
              </a:buClr>
            </a:pPr>
            <a:r>
              <a:rPr lang="en-US" altLang="zh-CN" sz="2000" dirty="0">
                <a:latin typeface="Arial" charset="0"/>
                <a:ea typeface="SimSun" pitchFamily="2" charset="-122"/>
              </a:rPr>
              <a:t>                          </a:t>
            </a:r>
            <a:r>
              <a:rPr lang="en-US" altLang="zh-CN" sz="2000" dirty="0" smtClean="0">
                <a:latin typeface="Arial" charset="0"/>
                <a:ea typeface="SimSun" pitchFamily="2" charset="-122"/>
              </a:rPr>
              <a:t> </a:t>
            </a:r>
            <a:r>
              <a:rPr lang="en-US" altLang="zh-CN" sz="2000" i="1" dirty="0" smtClean="0">
                <a:latin typeface="Arial" charset="0"/>
                <a:ea typeface="SimSun" pitchFamily="2" charset="-122"/>
              </a:rPr>
              <a:t>c2</a:t>
            </a:r>
            <a:r>
              <a:rPr lang="en-US" altLang="zh-CN" sz="2000" dirty="0">
                <a:latin typeface="Arial" charset="0"/>
                <a:ea typeface="SimSun" pitchFamily="2" charset="-122"/>
              </a:rPr>
              <a:t>)               </a:t>
            </a:r>
            <a:r>
              <a:rPr lang="en-US" altLang="zh-CN" sz="2000" dirty="0" smtClean="0">
                <a:latin typeface="Arial" charset="0"/>
                <a:ea typeface="SimSun" pitchFamily="2" charset="-122"/>
              </a:rPr>
              <a:t>            </a:t>
            </a:r>
            <a:r>
              <a:rPr lang="en-US" altLang="zh-CN" sz="2000" dirty="0">
                <a:latin typeface="Arial" charset="0"/>
                <a:ea typeface="SimSun" pitchFamily="2" charset="-122"/>
              </a:rPr>
              <a:t>is in a compact </a:t>
            </a:r>
            <a:r>
              <a:rPr lang="en-US" altLang="zh-CN" sz="2000" dirty="0" smtClean="0">
                <a:latin typeface="Arial" charset="0"/>
                <a:ea typeface="SimSun" pitchFamily="2" charset="-122"/>
              </a:rPr>
              <a:t>set; and </a:t>
            </a:r>
            <a:endParaRPr lang="en-US" altLang="zh-CN" sz="2000" dirty="0">
              <a:latin typeface="Arial" charset="0"/>
              <a:ea typeface="SimSun" pitchFamily="2" charset="-122"/>
            </a:endParaRPr>
          </a:p>
          <a:p>
            <a:pPr marL="342900" indent="-342900">
              <a:spcBef>
                <a:spcPct val="20000"/>
              </a:spcBef>
              <a:buClr>
                <a:srgbClr val="0000CC"/>
              </a:buClr>
            </a:pPr>
            <a:r>
              <a:rPr lang="en-US" altLang="zh-CN" sz="2000" i="1" dirty="0" smtClean="0">
                <a:latin typeface="Arial" charset="0"/>
                <a:ea typeface="SimSun" pitchFamily="2" charset="-122"/>
              </a:rPr>
              <a:t>                           c3</a:t>
            </a:r>
            <a:r>
              <a:rPr lang="en-US" altLang="zh-CN" sz="2000" dirty="0" smtClean="0">
                <a:latin typeface="Arial" charset="0"/>
                <a:ea typeface="SimSun" pitchFamily="2" charset="-122"/>
              </a:rPr>
              <a:t>) </a:t>
            </a:r>
            <a:r>
              <a:rPr lang="en-US" altLang="zh-CN" sz="2000" i="1" dirty="0" smtClean="0">
                <a:latin typeface="Arial" charset="0"/>
                <a:ea typeface="SimSun" pitchFamily="2" charset="-122"/>
              </a:rPr>
              <a:t>          </a:t>
            </a:r>
            <a:r>
              <a:rPr lang="en-US" altLang="zh-CN" sz="2000" i="1" dirty="0" smtClean="0">
                <a:latin typeface="Arial" charset="0"/>
                <a:ea typeface="SimSun" pitchFamily="2" charset="-122"/>
              </a:rPr>
              <a:t>      </a:t>
            </a:r>
            <a:r>
              <a:rPr lang="en-US" altLang="zh-CN" sz="2000" dirty="0" smtClean="0">
                <a:latin typeface="Arial" charset="0"/>
                <a:ea typeface="SimSun" pitchFamily="2" charset="-122"/>
              </a:rPr>
              <a:t>is </a:t>
            </a:r>
            <a:r>
              <a:rPr lang="en-US" altLang="zh-CN" sz="2000" dirty="0">
                <a:latin typeface="Arial" charset="0"/>
                <a:ea typeface="SimSun" pitchFamily="2" charset="-122"/>
              </a:rPr>
              <a:t>strongly convex </a:t>
            </a:r>
            <a:r>
              <a:rPr lang="en-US" altLang="zh-CN" sz="2000" dirty="0" smtClean="0">
                <a:latin typeface="Arial" charset="0"/>
                <a:ea typeface="SimSun" pitchFamily="2" charset="-122"/>
              </a:rPr>
              <a:t>w.r.t</a:t>
            </a:r>
            <a:r>
              <a:rPr lang="en-US" altLang="zh-CN" sz="2000" dirty="0">
                <a:latin typeface="Arial" charset="0"/>
                <a:ea typeface="SimSun" pitchFamily="2" charset="-122"/>
              </a:rPr>
              <a:t>.</a:t>
            </a:r>
            <a:r>
              <a:rPr lang="en-US" altLang="zh-CN" sz="2000" dirty="0" smtClean="0">
                <a:latin typeface="Arial" charset="0"/>
                <a:ea typeface="SimSun" pitchFamily="2" charset="-122"/>
              </a:rPr>
              <a:t> </a:t>
            </a:r>
            <a:endParaRPr lang="en-US" altLang="zh-CN" sz="2000" dirty="0">
              <a:latin typeface="Arial" charset="0"/>
              <a:ea typeface="SimSun" pitchFamily="2" charset="-122"/>
            </a:endParaRPr>
          </a:p>
          <a:p>
            <a:pPr marL="342900" indent="-342900">
              <a:spcBef>
                <a:spcPct val="20000"/>
              </a:spcBef>
              <a:buClr>
                <a:srgbClr val="0000CC"/>
              </a:buClr>
            </a:pPr>
            <a:r>
              <a:rPr lang="en-US" altLang="zh-CN" sz="2000" dirty="0">
                <a:latin typeface="Arial" charset="0"/>
                <a:ea typeface="SimSun" pitchFamily="2" charset="-122"/>
              </a:rPr>
              <a:t>                          </a:t>
            </a:r>
            <a:r>
              <a:rPr lang="en-US" altLang="zh-CN" sz="2000" dirty="0" smtClean="0">
                <a:latin typeface="Arial" charset="0"/>
                <a:ea typeface="SimSun" pitchFamily="2" charset="-122"/>
              </a:rPr>
              <a:t>        hold, then almost surely (a. s.)</a:t>
            </a:r>
            <a:endParaRPr lang="en-US" altLang="zh-CN" sz="2000" dirty="0">
              <a:latin typeface="Arial" charset="0"/>
              <a:ea typeface="SimSun" pitchFamily="2" charset="-122"/>
            </a:endParaRPr>
          </a:p>
          <a:p>
            <a:pPr marL="342900" indent="-342900">
              <a:spcBef>
                <a:spcPct val="20000"/>
              </a:spcBef>
              <a:buClr>
                <a:srgbClr val="0000CC"/>
              </a:buClr>
            </a:pPr>
            <a:endParaRPr lang="en-US" altLang="zh-CN" sz="2000" dirty="0">
              <a:latin typeface="Arial" charset="0"/>
              <a:ea typeface="SimSun" pitchFamily="2" charset="-122"/>
            </a:endParaRPr>
          </a:p>
        </p:txBody>
      </p:sp>
      <p:pic>
        <p:nvPicPr>
          <p:cNvPr id="6" name="Picture 5"/>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2286000" y="2971451"/>
            <a:ext cx="851535" cy="255270"/>
          </a:xfrm>
          <a:prstGeom prst="rect">
            <a:avLst/>
          </a:prstGeom>
        </p:spPr>
      </p:pic>
      <p:pic>
        <p:nvPicPr>
          <p:cNvPr id="7" name="Picture 6"/>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3738236" y="2982164"/>
            <a:ext cx="861060" cy="255270"/>
          </a:xfrm>
          <a:prstGeom prst="rect">
            <a:avLst/>
          </a:prstGeom>
        </p:spPr>
      </p:pic>
      <p:pic>
        <p:nvPicPr>
          <p:cNvPr id="12" name="Picture 11"/>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3200400" y="4953000"/>
            <a:ext cx="3032760" cy="255270"/>
          </a:xfrm>
          <a:prstGeom prst="rect">
            <a:avLst/>
          </a:prstGeom>
        </p:spPr>
      </p:pic>
      <p:pic>
        <p:nvPicPr>
          <p:cNvPr id="8" name="Picture 7"/>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2741820" y="3324393"/>
            <a:ext cx="1325880" cy="255270"/>
          </a:xfrm>
          <a:prstGeom prst="rect">
            <a:avLst/>
          </a:prstGeom>
        </p:spPr>
      </p:pic>
      <p:pic>
        <p:nvPicPr>
          <p:cNvPr id="9" name="Picture 8"/>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682240" y="3707855"/>
            <a:ext cx="1754505" cy="257175"/>
          </a:xfrm>
          <a:prstGeom prst="rect">
            <a:avLst/>
          </a:prstGeom>
        </p:spPr>
      </p:pic>
      <p:pic>
        <p:nvPicPr>
          <p:cNvPr id="13" name="Picture 12"/>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590550" y="5629275"/>
            <a:ext cx="1754505" cy="257175"/>
          </a:xfrm>
          <a:prstGeom prst="rect">
            <a:avLst/>
          </a:prstGeom>
        </p:spPr>
      </p:pic>
      <p:pic>
        <p:nvPicPr>
          <p:cNvPr id="5" name="Picture 4"/>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263813" y="1905000"/>
            <a:ext cx="2609469" cy="651510"/>
          </a:xfrm>
          <a:prstGeom prst="rect">
            <a:avLst/>
          </a:prstGeom>
        </p:spPr>
      </p:pic>
      <p:sp>
        <p:nvSpPr>
          <p:cNvPr id="18" name="Rectangle 17"/>
          <p:cNvSpPr>
            <a:spLocks noChangeArrowheads="1"/>
          </p:cNvSpPr>
          <p:nvPr/>
        </p:nvSpPr>
        <p:spPr bwMode="auto">
          <a:xfrm>
            <a:off x="533400" y="1143000"/>
            <a:ext cx="8686800" cy="400050"/>
          </a:xfrm>
          <a:prstGeom prst="rect">
            <a:avLst/>
          </a:prstGeom>
          <a:noFill/>
          <a:ln w="9525">
            <a:noFill/>
            <a:miter lim="800000"/>
            <a:headEnd/>
            <a:tailEnd/>
          </a:ln>
        </p:spPr>
        <p:txBody>
          <a:bodyPr>
            <a:spAutoFit/>
          </a:bodyPr>
          <a:lstStyle/>
          <a:p>
            <a:pPr marL="342900" lvl="1" indent="-342900">
              <a:spcBef>
                <a:spcPct val="20000"/>
              </a:spcBef>
              <a:buClr>
                <a:srgbClr val="0000CC"/>
              </a:buClr>
            </a:pPr>
            <a:r>
              <a:rPr lang="en-US" altLang="zh-CN" sz="2000" dirty="0" smtClean="0">
                <a:solidFill>
                  <a:srgbClr val="0000CC"/>
                </a:solidFill>
                <a:latin typeface="Arial" charset="0"/>
                <a:ea typeface="SimSun" pitchFamily="2" charset="-122"/>
              </a:rPr>
              <a:t>As1)</a:t>
            </a:r>
            <a:r>
              <a:rPr lang="en-US" altLang="zh-CN" sz="2000" dirty="0" smtClean="0">
                <a:latin typeface="Arial" charset="0"/>
                <a:ea typeface="SimSun" pitchFamily="2" charset="-122"/>
              </a:rPr>
              <a:t> Invariant subspace                               </a:t>
            </a:r>
            <a:r>
              <a:rPr lang="en-US" altLang="zh-CN" sz="2000" dirty="0" smtClean="0">
                <a:latin typeface="Arial" charset="0"/>
                <a:ea typeface="SimSun" pitchFamily="2" charset="-122"/>
              </a:rPr>
              <a:t> and </a:t>
            </a:r>
            <a:endParaRPr lang="en-US" altLang="zh-CN" sz="2000" dirty="0">
              <a:latin typeface="Arial" charset="0"/>
              <a:ea typeface="SimSun" pitchFamily="2" charset="-122"/>
            </a:endParaRPr>
          </a:p>
        </p:txBody>
      </p:sp>
      <p:pic>
        <p:nvPicPr>
          <p:cNvPr id="24" name="Picture 23" descr="addin_tmp.png"/>
          <p:cNvPicPr>
            <a:picLocks noChangeAspect="1"/>
          </p:cNvPicPr>
          <p:nvPr>
            <p:custDataLst>
              <p:tags r:id="rId8"/>
            </p:custDataLst>
          </p:nvPr>
        </p:nvPicPr>
        <p:blipFill>
          <a:blip r:embed="rId20" cstate="print"/>
          <a:stretch>
            <a:fillRect/>
          </a:stretch>
        </p:blipFill>
        <p:spPr>
          <a:xfrm>
            <a:off x="3494055" y="1256805"/>
            <a:ext cx="2011681" cy="214199"/>
          </a:xfrm>
          <a:prstGeom prst="rect">
            <a:avLst/>
          </a:prstGeom>
        </p:spPr>
      </p:pic>
      <p:sp>
        <p:nvSpPr>
          <p:cNvPr id="21" name="Rectangle 20"/>
          <p:cNvSpPr>
            <a:spLocks noChangeArrowheads="1"/>
          </p:cNvSpPr>
          <p:nvPr/>
        </p:nvSpPr>
        <p:spPr bwMode="auto">
          <a:xfrm>
            <a:off x="228600" y="1504950"/>
            <a:ext cx="8686800" cy="400050"/>
          </a:xfrm>
          <a:prstGeom prst="rect">
            <a:avLst/>
          </a:prstGeom>
          <a:noFill/>
          <a:ln w="9525">
            <a:noFill/>
            <a:miter lim="800000"/>
            <a:headEnd/>
            <a:tailEnd/>
          </a:ln>
        </p:spPr>
        <p:txBody>
          <a:bodyPr>
            <a:spAutoFit/>
          </a:bodyPr>
          <a:lstStyle/>
          <a:p>
            <a:pPr marL="342900" lvl="1" indent="-342900">
              <a:spcBef>
                <a:spcPct val="20000"/>
              </a:spcBef>
              <a:buClr>
                <a:srgbClr val="0000CC"/>
              </a:buClr>
            </a:pPr>
            <a:r>
              <a:rPr lang="en-US" altLang="zh-CN" sz="2000" dirty="0" smtClean="0">
                <a:latin typeface="Arial" charset="0"/>
                <a:ea typeface="SimSun" pitchFamily="2" charset="-122"/>
              </a:rPr>
              <a:t>     </a:t>
            </a:r>
            <a:r>
              <a:rPr lang="en-US" altLang="zh-CN" sz="2000" dirty="0" smtClean="0">
                <a:solidFill>
                  <a:srgbClr val="0000CC"/>
                </a:solidFill>
                <a:latin typeface="Arial" charset="0"/>
                <a:ea typeface="SimSun" pitchFamily="2" charset="-122"/>
              </a:rPr>
              <a:t>As2)</a:t>
            </a:r>
            <a:r>
              <a:rPr lang="en-US" altLang="zh-CN" sz="2000" dirty="0" smtClean="0">
                <a:latin typeface="Arial" charset="0"/>
                <a:ea typeface="SimSun" pitchFamily="2" charset="-122"/>
              </a:rPr>
              <a:t> Infinite memory </a:t>
            </a:r>
            <a:r>
              <a:rPr lang="el-GR" altLang="zh-CN" sz="2000" i="1" dirty="0" smtClean="0">
                <a:latin typeface="Times New Roman"/>
                <a:ea typeface="SimSun" pitchFamily="2" charset="-122"/>
                <a:cs typeface="Times New Roman"/>
              </a:rPr>
              <a:t>β</a:t>
            </a:r>
            <a:r>
              <a:rPr lang="en-US" altLang="zh-CN" sz="2000" i="1" dirty="0" smtClean="0">
                <a:latin typeface="Times New Roman"/>
                <a:ea typeface="SimSun" pitchFamily="2" charset="-122"/>
                <a:cs typeface="Times New Roman"/>
              </a:rPr>
              <a:t> </a:t>
            </a:r>
            <a:r>
              <a:rPr lang="en-US" altLang="zh-CN" sz="2000" dirty="0" smtClean="0">
                <a:latin typeface="Times New Roman"/>
                <a:ea typeface="SimSun" pitchFamily="2" charset="-122"/>
                <a:cs typeface="Times New Roman"/>
              </a:rPr>
              <a:t>= 1</a:t>
            </a:r>
            <a:r>
              <a:rPr lang="en-US" altLang="zh-CN" sz="2000" dirty="0" smtClean="0">
                <a:latin typeface="Arial" charset="0"/>
                <a:ea typeface="SimSun" pitchFamily="2" charset="-122"/>
              </a:rPr>
              <a:t> </a:t>
            </a:r>
            <a:endParaRPr lang="en-US" altLang="zh-CN" sz="2000" dirty="0">
              <a:latin typeface="Arial" charset="0"/>
              <a:ea typeface="SimSun" pitchFamily="2" charset="-122"/>
            </a:endParaRPr>
          </a:p>
        </p:txBody>
      </p:sp>
      <p:pic>
        <p:nvPicPr>
          <p:cNvPr id="25" name="Picture 24" descr="addin_tmp.png"/>
          <p:cNvPicPr>
            <a:picLocks noChangeAspect="1"/>
          </p:cNvPicPr>
          <p:nvPr>
            <p:custDataLst>
              <p:tags r:id="rId9"/>
            </p:custDataLst>
          </p:nvPr>
        </p:nvPicPr>
        <p:blipFill>
          <a:blip r:embed="rId21" cstate="print"/>
          <a:stretch>
            <a:fillRect/>
          </a:stretch>
        </p:blipFill>
        <p:spPr>
          <a:xfrm>
            <a:off x="6172200" y="1249680"/>
            <a:ext cx="2057400" cy="223386"/>
          </a:xfrm>
          <a:prstGeom prst="rect">
            <a:avLst/>
          </a:prstGeom>
        </p:spPr>
      </p:pic>
      <p:pic>
        <p:nvPicPr>
          <p:cNvPr id="10" name="Picture 9"/>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2743200" y="4087504"/>
            <a:ext cx="971550" cy="255270"/>
          </a:xfrm>
          <a:prstGeom prst="rect">
            <a:avLst/>
          </a:prstGeom>
        </p:spPr>
      </p:pic>
      <p:pic>
        <p:nvPicPr>
          <p:cNvPr id="11" name="Picture 10"/>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6496845" y="4104336"/>
            <a:ext cx="687705" cy="2552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DC722DB-0389-4402-964F-BDDC9CB712BB}" type="slidenum">
              <a:rPr lang="en-US" altLang="en-US" smtClean="0"/>
              <a:pPr>
                <a:defRPr/>
              </a:pPr>
              <a:t>9</a:t>
            </a:fld>
            <a:endParaRPr lang="en-US" altLang="en-US"/>
          </a:p>
        </p:txBody>
      </p:sp>
      <p:sp>
        <p:nvSpPr>
          <p:cNvPr id="3"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a:lstStyle/>
          <a:p>
            <a:r>
              <a:rPr lang="en-US" sz="4200" dirty="0" smtClean="0">
                <a:solidFill>
                  <a:srgbClr val="CC0000"/>
                </a:solidFill>
                <a:latin typeface="Arial" pitchFamily="34" charset="0"/>
                <a:cs typeface="Arial" pitchFamily="34" charset="0"/>
              </a:rPr>
              <a:t>Cardiac MRI</a:t>
            </a:r>
            <a:endParaRPr lang="en-US" sz="4200" dirty="0">
              <a:solidFill>
                <a:srgbClr val="CC0000"/>
              </a:solidFill>
              <a:latin typeface="Arial" pitchFamily="34" charset="0"/>
              <a:cs typeface="Arial" pitchFamily="34" charset="0"/>
            </a:endParaRPr>
          </a:p>
        </p:txBody>
      </p:sp>
      <p:sp>
        <p:nvSpPr>
          <p:cNvPr id="5" name="Rectangle 19"/>
          <p:cNvSpPr>
            <a:spLocks noChangeArrowheads="1"/>
          </p:cNvSpPr>
          <p:nvPr/>
        </p:nvSpPr>
        <p:spPr bwMode="auto">
          <a:xfrm>
            <a:off x="228600" y="1449693"/>
            <a:ext cx="8442325" cy="1064907"/>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FOURDIX dataset</a:t>
            </a:r>
          </a:p>
          <a:p>
            <a:pPr marL="800100" lvl="1" indent="-342900">
              <a:spcBef>
                <a:spcPct val="20000"/>
              </a:spcBef>
              <a:buClr>
                <a:srgbClr val="0000CC"/>
              </a:buClr>
              <a:buFont typeface="Wingdings" panose="05000000000000000000" pitchFamily="2" charset="2"/>
              <a:buChar char="Ø"/>
            </a:pPr>
            <a:r>
              <a:rPr lang="en-US" altLang="zh-CN" dirty="0" smtClean="0">
                <a:latin typeface="Arial" charset="0"/>
                <a:ea typeface="SimSun" pitchFamily="2" charset="-122"/>
              </a:rPr>
              <a:t>263 images of 512 x 512</a:t>
            </a:r>
          </a:p>
          <a:p>
            <a:pPr marL="800100" lvl="1" indent="-342900">
              <a:spcBef>
                <a:spcPct val="20000"/>
              </a:spcBef>
              <a:buClr>
                <a:srgbClr val="0000CC"/>
              </a:buClr>
              <a:buFont typeface="Wingdings" panose="05000000000000000000" pitchFamily="2" charset="2"/>
              <a:buChar char="Ø"/>
            </a:pPr>
            <a:r>
              <a:rPr lang="en-US" altLang="zh-CN" b="1" dirty="0" smtClean="0">
                <a:latin typeface="Arial" charset="0"/>
                <a:ea typeface="SimSun" pitchFamily="2" charset="-122"/>
              </a:rPr>
              <a:t>Y</a:t>
            </a:r>
            <a:r>
              <a:rPr lang="en-US" altLang="zh-CN" dirty="0" smtClean="0">
                <a:latin typeface="Arial" charset="0"/>
                <a:ea typeface="SimSun" pitchFamily="2" charset="-122"/>
              </a:rPr>
              <a:t>: 32 x 32 x 67,328</a:t>
            </a:r>
            <a:endParaRPr lang="en-US" altLang="zh-CN" dirty="0">
              <a:latin typeface="Arial" charset="0"/>
              <a:ea typeface="SimSun" pitchFamily="2" charset="-122"/>
            </a:endParaRPr>
          </a:p>
        </p:txBody>
      </p:sp>
      <p:sp>
        <p:nvSpPr>
          <p:cNvPr id="6" name="TextBox 5"/>
          <p:cNvSpPr txBox="1"/>
          <p:nvPr/>
        </p:nvSpPr>
        <p:spPr>
          <a:xfrm>
            <a:off x="304800" y="6368534"/>
            <a:ext cx="3210623" cy="307777"/>
          </a:xfrm>
          <a:prstGeom prst="rect">
            <a:avLst/>
          </a:prstGeom>
          <a:noFill/>
        </p:spPr>
        <p:txBody>
          <a:bodyPr wrap="none" rtlCol="0">
            <a:spAutoFit/>
          </a:bodyPr>
          <a:lstStyle/>
          <a:p>
            <a:r>
              <a:rPr lang="en-US" sz="1400" dirty="0">
                <a:latin typeface="+mj-lt"/>
              </a:rPr>
              <a:t>http://www.osirix-viewer.com/datasets.</a:t>
            </a:r>
          </a:p>
        </p:txBody>
      </p:sp>
      <p:sp>
        <p:nvSpPr>
          <p:cNvPr id="8" name="Rectangle 19"/>
          <p:cNvSpPr>
            <a:spLocks noChangeArrowheads="1"/>
          </p:cNvSpPr>
          <p:nvPr/>
        </p:nvSpPr>
        <p:spPr bwMode="auto">
          <a:xfrm>
            <a:off x="228600" y="2897493"/>
            <a:ext cx="8442325" cy="1064907"/>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75% misses</a:t>
            </a:r>
          </a:p>
          <a:p>
            <a:pPr marL="800100" lvl="1" indent="-342900">
              <a:spcBef>
                <a:spcPct val="20000"/>
              </a:spcBef>
              <a:buClr>
                <a:srgbClr val="0000CC"/>
              </a:buClr>
              <a:buFont typeface="Wingdings" panose="05000000000000000000" pitchFamily="2" charset="2"/>
              <a:buChar char="Ø"/>
            </a:pPr>
            <a:r>
              <a:rPr lang="en-US" altLang="zh-CN" i="1" dirty="0" smtClean="0">
                <a:latin typeface="Arial" charset="0"/>
                <a:ea typeface="SimSun" pitchFamily="2" charset="-122"/>
              </a:rPr>
              <a:t>R</a:t>
            </a:r>
            <a:r>
              <a:rPr lang="en-US" altLang="zh-CN" dirty="0" smtClean="0">
                <a:latin typeface="Arial" charset="0"/>
                <a:ea typeface="SimSun" pitchFamily="2" charset="-122"/>
              </a:rPr>
              <a:t>=10 </a:t>
            </a:r>
            <a:r>
              <a:rPr lang="en-US" altLang="zh-CN" dirty="0" smtClean="0">
                <a:latin typeface="Arial" charset="0"/>
                <a:ea typeface="SimSun" pitchFamily="2" charset="-122"/>
                <a:sym typeface="Wingdings" panose="05000000000000000000" pitchFamily="2" charset="2"/>
              </a:rPr>
              <a:t> </a:t>
            </a:r>
            <a:r>
              <a:rPr lang="en-US" altLang="zh-CN" i="1" dirty="0" smtClean="0">
                <a:latin typeface="Arial" charset="0"/>
                <a:ea typeface="SimSun" pitchFamily="2" charset="-122"/>
                <a:sym typeface="Wingdings" panose="05000000000000000000" pitchFamily="2" charset="2"/>
              </a:rPr>
              <a:t>e</a:t>
            </a:r>
            <a:r>
              <a:rPr lang="en-US" altLang="zh-CN" i="1" baseline="-25000" dirty="0" smtClean="0">
                <a:latin typeface="Arial" charset="0"/>
                <a:ea typeface="SimSun" pitchFamily="2" charset="-122"/>
                <a:sym typeface="Wingdings" panose="05000000000000000000" pitchFamily="2" charset="2"/>
              </a:rPr>
              <a:t>x</a:t>
            </a:r>
            <a:r>
              <a:rPr lang="en-US" altLang="zh-CN" dirty="0" smtClean="0">
                <a:latin typeface="Arial" charset="0"/>
                <a:ea typeface="SimSun" pitchFamily="2" charset="-122"/>
                <a:sym typeface="Wingdings" panose="05000000000000000000" pitchFamily="2" charset="2"/>
              </a:rPr>
              <a:t>=0.14</a:t>
            </a:r>
            <a:endParaRPr lang="en-US" altLang="zh-CN" dirty="0" smtClean="0">
              <a:latin typeface="Arial" charset="0"/>
              <a:ea typeface="SimSun" pitchFamily="2" charset="-122"/>
            </a:endParaRPr>
          </a:p>
          <a:p>
            <a:pPr marL="800100" lvl="1" indent="-342900">
              <a:spcBef>
                <a:spcPct val="20000"/>
              </a:spcBef>
              <a:buClr>
                <a:srgbClr val="0000CC"/>
              </a:buClr>
              <a:buFont typeface="Wingdings" panose="05000000000000000000" pitchFamily="2" charset="2"/>
              <a:buChar char="Ø"/>
            </a:pPr>
            <a:r>
              <a:rPr lang="en-US" altLang="zh-CN" i="1" dirty="0" smtClean="0">
                <a:latin typeface="Arial" charset="0"/>
                <a:ea typeface="SimSun" pitchFamily="2" charset="-122"/>
              </a:rPr>
              <a:t>R</a:t>
            </a:r>
            <a:r>
              <a:rPr lang="en-US" altLang="zh-CN" dirty="0" smtClean="0">
                <a:latin typeface="Arial" charset="0"/>
                <a:ea typeface="SimSun" pitchFamily="2" charset="-122"/>
              </a:rPr>
              <a:t>=50 </a:t>
            </a:r>
            <a:r>
              <a:rPr lang="en-US" altLang="zh-CN" dirty="0" smtClean="0">
                <a:latin typeface="Arial" charset="0"/>
                <a:ea typeface="SimSun" pitchFamily="2" charset="-122"/>
                <a:sym typeface="Wingdings" panose="05000000000000000000" pitchFamily="2" charset="2"/>
              </a:rPr>
              <a:t> </a:t>
            </a:r>
            <a:r>
              <a:rPr lang="en-US" altLang="zh-CN" i="1" dirty="0" smtClean="0">
                <a:latin typeface="Arial" charset="0"/>
                <a:ea typeface="SimSun" pitchFamily="2" charset="-122"/>
                <a:sym typeface="Wingdings" panose="05000000000000000000" pitchFamily="2" charset="2"/>
              </a:rPr>
              <a:t>e</a:t>
            </a:r>
            <a:r>
              <a:rPr lang="en-US" altLang="zh-CN" i="1" baseline="-25000" dirty="0" smtClean="0">
                <a:latin typeface="Arial" charset="0"/>
                <a:ea typeface="SimSun" pitchFamily="2" charset="-122"/>
                <a:sym typeface="Wingdings" panose="05000000000000000000" pitchFamily="2" charset="2"/>
              </a:rPr>
              <a:t>x</a:t>
            </a:r>
            <a:r>
              <a:rPr lang="en-US" altLang="zh-CN" dirty="0" smtClean="0">
                <a:latin typeface="Arial" charset="0"/>
                <a:ea typeface="SimSun" pitchFamily="2" charset="-122"/>
                <a:sym typeface="Wingdings" panose="05000000000000000000" pitchFamily="2" charset="2"/>
              </a:rPr>
              <a:t>=0.046</a:t>
            </a:r>
            <a:endParaRPr lang="en-US" altLang="zh-CN" dirty="0">
              <a:latin typeface="Arial" charset="0"/>
              <a:ea typeface="SimSun" pitchFamily="2" charset="-122"/>
            </a:endParaRPr>
          </a:p>
        </p:txBody>
      </p:sp>
      <p:grpSp>
        <p:nvGrpSpPr>
          <p:cNvPr id="4" name="Group 8"/>
          <p:cNvGrpSpPr/>
          <p:nvPr/>
        </p:nvGrpSpPr>
        <p:grpSpPr>
          <a:xfrm>
            <a:off x="3931920" y="838200"/>
            <a:ext cx="4572000" cy="4382662"/>
            <a:chOff x="3931920" y="1141838"/>
            <a:chExt cx="4572000" cy="438266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920" y="1141838"/>
              <a:ext cx="4572000" cy="417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00600" y="3061293"/>
              <a:ext cx="436338" cy="338554"/>
            </a:xfrm>
            <a:prstGeom prst="rect">
              <a:avLst/>
            </a:prstGeom>
            <a:noFill/>
          </p:spPr>
          <p:txBody>
            <a:bodyPr wrap="none" rtlCol="0">
              <a:spAutoFit/>
            </a:bodyPr>
            <a:lstStyle/>
            <a:p>
              <a:r>
                <a:rPr lang="en-US" sz="1600" dirty="0" smtClean="0">
                  <a:latin typeface="+mj-lt"/>
                </a:rPr>
                <a:t>(a)</a:t>
              </a:r>
              <a:endParaRPr lang="en-US" sz="1600" dirty="0">
                <a:latin typeface="+mj-lt"/>
              </a:endParaRPr>
            </a:p>
          </p:txBody>
        </p:sp>
        <p:sp>
          <p:nvSpPr>
            <p:cNvPr id="10" name="TextBox 9"/>
            <p:cNvSpPr txBox="1"/>
            <p:nvPr/>
          </p:nvSpPr>
          <p:spPr>
            <a:xfrm>
              <a:off x="7183662" y="3048000"/>
              <a:ext cx="436338" cy="338554"/>
            </a:xfrm>
            <a:prstGeom prst="rect">
              <a:avLst/>
            </a:prstGeom>
            <a:noFill/>
          </p:spPr>
          <p:txBody>
            <a:bodyPr wrap="none" rtlCol="0">
              <a:spAutoFit/>
            </a:bodyPr>
            <a:lstStyle/>
            <a:p>
              <a:r>
                <a:rPr lang="en-US" sz="1600" dirty="0" smtClean="0">
                  <a:latin typeface="+mj-lt"/>
                </a:rPr>
                <a:t>(b)</a:t>
              </a:r>
              <a:endParaRPr lang="en-US" sz="1600" dirty="0">
                <a:latin typeface="+mj-lt"/>
              </a:endParaRPr>
            </a:p>
          </p:txBody>
        </p:sp>
        <p:sp>
          <p:nvSpPr>
            <p:cNvPr id="11" name="TextBox 10"/>
            <p:cNvSpPr txBox="1"/>
            <p:nvPr/>
          </p:nvSpPr>
          <p:spPr>
            <a:xfrm>
              <a:off x="4838700" y="5185946"/>
              <a:ext cx="425116" cy="338554"/>
            </a:xfrm>
            <a:prstGeom prst="rect">
              <a:avLst/>
            </a:prstGeom>
            <a:noFill/>
          </p:spPr>
          <p:txBody>
            <a:bodyPr wrap="none" rtlCol="0">
              <a:spAutoFit/>
            </a:bodyPr>
            <a:lstStyle/>
            <a:p>
              <a:r>
                <a:rPr lang="en-US" sz="1600" dirty="0" smtClean="0">
                  <a:latin typeface="+mj-lt"/>
                </a:rPr>
                <a:t>(c)</a:t>
              </a:r>
              <a:endParaRPr lang="en-US" sz="1600" dirty="0">
                <a:latin typeface="+mj-lt"/>
              </a:endParaRPr>
            </a:p>
          </p:txBody>
        </p:sp>
        <p:sp>
          <p:nvSpPr>
            <p:cNvPr id="12" name="TextBox 11"/>
            <p:cNvSpPr txBox="1"/>
            <p:nvPr/>
          </p:nvSpPr>
          <p:spPr>
            <a:xfrm>
              <a:off x="7239000" y="5185946"/>
              <a:ext cx="436338" cy="338554"/>
            </a:xfrm>
            <a:prstGeom prst="rect">
              <a:avLst/>
            </a:prstGeom>
            <a:noFill/>
          </p:spPr>
          <p:txBody>
            <a:bodyPr wrap="none" rtlCol="0">
              <a:spAutoFit/>
            </a:bodyPr>
            <a:lstStyle/>
            <a:p>
              <a:r>
                <a:rPr lang="en-US" sz="1600" dirty="0" smtClean="0">
                  <a:latin typeface="+mj-lt"/>
                </a:rPr>
                <a:t>(d)</a:t>
              </a:r>
              <a:endParaRPr lang="en-US" sz="1600" dirty="0">
                <a:latin typeface="+mj-lt"/>
              </a:endParaRPr>
            </a:p>
          </p:txBody>
        </p:sp>
      </p:grpSp>
      <p:sp>
        <p:nvSpPr>
          <p:cNvPr id="13" name="TextBox 12"/>
          <p:cNvSpPr txBox="1"/>
          <p:nvPr/>
        </p:nvSpPr>
        <p:spPr>
          <a:xfrm>
            <a:off x="4660994" y="5334000"/>
            <a:ext cx="3568606" cy="830997"/>
          </a:xfrm>
          <a:prstGeom prst="rect">
            <a:avLst/>
          </a:prstGeom>
          <a:noFill/>
        </p:spPr>
        <p:txBody>
          <a:bodyPr wrap="none" rtlCol="0">
            <a:spAutoFit/>
          </a:bodyPr>
          <a:lstStyle/>
          <a:p>
            <a:pPr marL="342900" indent="-342900">
              <a:buAutoNum type="alphaLcParenBoth"/>
            </a:pPr>
            <a:r>
              <a:rPr lang="en-US" sz="1600" dirty="0" smtClean="0">
                <a:latin typeface="+mj-lt"/>
              </a:rPr>
              <a:t>Ground truth, (b) acquired image;</a:t>
            </a:r>
          </a:p>
          <a:p>
            <a:r>
              <a:rPr lang="en-US" sz="1600" dirty="0">
                <a:latin typeface="+mj-lt"/>
              </a:rPr>
              <a:t>r</a:t>
            </a:r>
            <a:r>
              <a:rPr lang="en-US" sz="1600" dirty="0" smtClean="0">
                <a:latin typeface="+mj-lt"/>
              </a:rPr>
              <a:t>econstructed for R=10 (c), R=50 (d)</a:t>
            </a:r>
          </a:p>
          <a:p>
            <a:endParaRPr lang="en-US" sz="1600" dirty="0">
              <a:latin typeface="+mj-lt"/>
            </a:endParaRPr>
          </a:p>
        </p:txBody>
      </p:sp>
    </p:spTree>
    <p:extLst>
      <p:ext uri="{BB962C8B-B14F-4D97-AF65-F5344CB8AC3E}">
        <p14:creationId xmlns:p14="http://schemas.microsoft.com/office/powerpoint/2010/main" val="31340640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MORTEZA@ELMWYOMFUVWZY556" val="4000"/>
  <p:tag name="DEFAULTFONTSIZE" val="10"/>
  <p:tag name="DEFAULTWIDTH" val="624"/>
  <p:tag name="DEFAULTHEIGHT" val="47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align*}&#10;(\hat{\mathbf{A}}[t],\hat{\mathbf{B}}[t])=\arg\min_{\{\mathbf{A},\mathbf{B}\}} \frac{1}{2} \sum_{\tau=1}^t \beta^{t-\tau} \min_{\boldsymbol{\gamma}_t} \Big[\|\boldsymbol{\Omega}_{\tau} \odot (\mathbf{Y}_{\tau}-\mathbf{A} {\rm diag}(\boldsymbol{\gamma}_{\tau})\mathbf{B}')\|_F^2 + \bar{\lambda}_t (\|\mathbf{A}\|_F^2+\|\mathbf{B}\|_F^2) + \lambda_t \|\boldsymbol{\gamma}_{\tau}\|^2 \Big] &#10;\end{align*}&#10;\end{document}"/>
  <p:tag name="IGUANATEXSIZE" val="9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align}&#10;\boldsymbol{\gamma}_t= \big[ \lambda \mathbf{I}_R + \sum_{(m,n) \in \Omega_t} (\mathbf{\alpha}_m[t]\odot \mathbf{\beta}_n[t])(\mathbf{\alpha}_m[t] \odot \mathbf{\beta}_n[t])' \big]^{-1}  \sum_{(m,n) \in \Omega_t} \underline{\mathbf{Y}}_t(m,n) (\mathbf{\alpha}_m[t] \odot \mathbf{\beta}_n[t] ) \nonumber&#10;\end{align}&#10;&#10;&#10;\end{document}"/>
  <p:tag name="IGUANATEXSIZE" val="8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mathbf{A}[t],\mathbf{B}[t])=(\mathbf{A}[t-1],\mathbf{B}[t-1]) - \alpha_t \nabla_{\mathbf{A},\mathbf{B}} f_t(\mathbf{A}[t-1],\mathbf{B}[t-1])$&#10;&#10;&#10;\end{document}"/>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hat{\mathbf{Y}}=\hat{\mathbf{A}}[t] {\rm diag}(\boldsymbol{\gamma}_t) \hat{\mathbf{B}}[t]$&#10;&#10;&#10;\end{document}"/>
  <p:tag name="IGUANATEXSIZE" val="17"/>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oldsymbol{\Omega}_t\}_{t=1}^{\infty}$&#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mathbf{Y}_t\}_{t=1}^{\infty}$&#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lim_{t \rightarrow \infty} \nabla&#10;C_t(\mathbf{A}[t],\mathbf{B}[t]) = \mathbf{0}$&#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oldsymbol{\Omega}_t \odot \mathbf{Y}_t\|_{\infty}$&#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mathbf{A}[t],\mathbf{B}[t])\}_{t=1}^\infty$&#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mathbf{A}[t],\mathbf{B}[t])\}_{t=1}^\infty$&#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10;&#10;\def \ba {{\bf a}}&#10;\def \bb {{\bf b}}&#10;\def \bc {{\bf c}}&#10;\def \bX {{\bf X}}&#10;&#10;&#10;\begin{document}&#10;&#10;$\underline{\bX}=\sum_{r=1}^R \ba_r \circ \bb_r \circ \bc_r$&#10;&#10;&#10;\end{document}"/>
  <p:tag name="IGUANATEXSIZE" val="32"/>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align}&#10;C_t(\mathbf{A},\mathbf{B}) = \frac{1}{t} \sum_{\tau=1}^t f_t(\mathbf{A},\mathbf{B}) \nonumber&#10;\end{align}&#10;&#10;\end{document}"/>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mathcal{L}_t=\mathcal{L},~ t=1,2,\ldots$&#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lambda_t=\lambda, ~ t=1,2,\ldots$&#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color}&#10;\usepackage{bbm}&#10;\usepackage{amssymb}&#10;&#10;&#10;&#10;\pagestyle{empty}&#10;\begin{document}&#10;&#10;$C_t(\mathbf{A},\mathbf{B})$&#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color}&#10;\usepackage{bbm}&#10;\usepackage{amssymb}&#10;&#10;&#10;&#10;\pagestyle{empty}&#10;\begin{document}&#10;&#10;$(\mathbf{A},\mathbf{B})$&#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y_{\ell,t}=\sum_{f \in \mathcal{F}} r_{\ell,f} x_{f,t} + v_{\ell,t},~~~\forall \ell \in \mathcal{L}$&#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bbm}&#10;\pagestyle{empty}&#10;&#10;&#10;\def \ba {{\bf a}}&#10;\def \bb {{\bf b}}&#10;\def \bc {{\bf c}}&#10;\def \bX {{\bf X}}&#10;&#10;&#10;\begin{document}&#10;&#10;$\underline{\bX} \in \mathbbm{R}^{M \times N \times T}$&#10;&#10;&#10;\end{document}"/>
  <p:tag name="IGUANATEXSIZE" val="23"/>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mathbf{Y}_t \approx \mathbf{A} {\rm diag}(\boldsymbol{\gamma}_t) \mathbf{B}',\quad \mathbf{A}\in\mathbbm{R}^{M \times R},~\mathbf{B}\in\mathbbm{R}^{N \times R}$&#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10;&#10;&#10;&#10;\begin{document}&#10;&#10;$\{\mathbf{\Omega}_{\tau} \odot \mathbf{Y}_{\tau}\}_{\tau=1}^t$&#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10;&#10;&#10;&#10;\begin{document}&#10;&#10;$\{\mathbf{a}_r \mathbf{b}_r^{'}\}_{r=1}^R$&#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oldsymbol{\sigma}]_r=\|\mathbf{a}_r\| \|\mathbf{b}_r\| \|\mathbf{c}_r\| $&#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oldsymbol{\sigma}\|_{2/3}^{2/3}:=\arg\min_{\{\mathbf{A},\mathbf{B},\mathbf{C}\}}~~\big(\|\mathbf{A}\|_F^2 + \|\mathbf{B}\|_F^2 + \|\mathbf{C}\|_F^2 \big)$&#10;&#10;\end{document}"/>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align}&#10;\min_{\{\mathbf{X},\mathbf{A},\mathbf{B},\mathbf{C}\}} &amp;\frac{1}{2}  \|\underline{\boldsymbol{\Omega}} \odot &#10;(\underline{\mathbf{Y}}-\underline{\mathbf{X}})\|_F^2 + \frac{\lambda}{2}~ \left( \|\mathbf{A}\|_F^2+\|\mathbf{B}\|_F^2+\|\mathbf{C}\|_F^2 \right)\nonumber\\&#10;&amp; {\rm s. to} ~~\mathbf{X}_t =\mathbf{A} {\rm diag}[\boldsymbol{\gamma}_t] \mathbf{B}',\quad t=1,2\ldots,T. \nonumber&#10;\end{align}&#10;&#10;\end{document}"/>
  <p:tag name="IGUANATEXSIZE" val="20"/>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cmbx1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mbx10" pitchFamily="34"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mbx10"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Arial"/>
        <a:ea typeface=""/>
        <a:cs typeface=""/>
      </a:majorFont>
      <a:minorFont>
        <a:latin typeface="cmbx1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49947</TotalTime>
  <Words>1044</Words>
  <Application>Microsoft Office PowerPoint</Application>
  <PresentationFormat>Letter Paper (8.5x11 in)</PresentationFormat>
  <Paragraphs>195</Paragraphs>
  <Slides>11</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Times New Roman</vt:lpstr>
      <vt:lpstr>Wingdings</vt:lpstr>
      <vt:lpstr>SimSun</vt:lpstr>
      <vt:lpstr>cmbx10</vt:lpstr>
      <vt:lpstr>Garamond</vt:lpstr>
      <vt:lpstr>Edge</vt:lpstr>
      <vt:lpstr>1_Edge</vt:lpstr>
      <vt:lpstr>Imputation of Streaming Low-Rank Tensor Data</vt:lpstr>
      <vt:lpstr>Learning from “Big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morteza</dc:creator>
  <cp:lastModifiedBy>morteza</cp:lastModifiedBy>
  <cp:revision>1210</cp:revision>
  <cp:lastPrinted>1601-01-01T00:00:00Z</cp:lastPrinted>
  <dcterms:created xsi:type="dcterms:W3CDTF">1601-01-01T00:00:00Z</dcterms:created>
  <dcterms:modified xsi:type="dcterms:W3CDTF">2014-06-23T17:33:02Z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