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32" r:id="rId2"/>
    <p:sldId id="483" r:id="rId3"/>
    <p:sldId id="486" r:id="rId4"/>
    <p:sldId id="412" r:id="rId5"/>
    <p:sldId id="413" r:id="rId6"/>
    <p:sldId id="487" r:id="rId7"/>
    <p:sldId id="415" r:id="rId8"/>
    <p:sldId id="416" r:id="rId9"/>
    <p:sldId id="417" r:id="rId10"/>
    <p:sldId id="418" r:id="rId11"/>
    <p:sldId id="484" r:id="rId12"/>
    <p:sldId id="485" r:id="rId13"/>
    <p:sldId id="421" r:id="rId14"/>
    <p:sldId id="422" r:id="rId15"/>
    <p:sldId id="488" r:id="rId16"/>
    <p:sldId id="490" r:id="rId17"/>
    <p:sldId id="492" r:id="rId18"/>
    <p:sldId id="493" r:id="rId19"/>
    <p:sldId id="427" r:id="rId20"/>
    <p:sldId id="428" r:id="rId21"/>
  </p:sldIdLst>
  <p:sldSz cx="9144000" cy="6858000" type="letter"/>
  <p:notesSz cx="7315200" cy="96012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mbx10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84670" autoAdjust="0"/>
  </p:normalViewPr>
  <p:slideViewPr>
    <p:cSldViewPr>
      <p:cViewPr>
        <p:scale>
          <a:sx n="75" d="100"/>
          <a:sy n="75" d="100"/>
        </p:scale>
        <p:origin x="-24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828F4-54C6-4438-9802-8939F47F4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233023-CA16-41E5-BEC0-04461AA5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8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/>
            <a:fld id="{976C7EDA-E70A-4C03-AFA0-CD1235BDBC7E}" type="slidenum">
              <a:rPr lang="en-US" sz="1300">
                <a:latin typeface="Arial" charset="0"/>
              </a:rPr>
              <a:pPr algn="r"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33023-CA16-41E5-BEC0-04461AA584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3CDAC-4C02-4DD2-BD01-19F0ACBC37C7}" type="slidenum">
              <a:rPr lang="en-US" altLang="zh-CN" smtClean="0">
                <a:ea typeface="宋体"/>
                <a:cs typeface="宋体"/>
              </a:rPr>
              <a:pPr/>
              <a:t>13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81F1B-BB90-4C4E-BC0A-94E19DA55148}" type="slidenum">
              <a:rPr lang="en-US" altLang="zh-CN" smtClean="0">
                <a:ea typeface="宋体"/>
                <a:cs typeface="宋体"/>
              </a:rPr>
              <a:pPr/>
              <a:t>14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3CDAC-4C02-4DD2-BD01-19F0ACBC37C7}" type="slidenum">
              <a:rPr lang="en-US" altLang="zh-CN" smtClean="0">
                <a:ea typeface="宋体"/>
                <a:cs typeface="宋体"/>
              </a:rPr>
              <a:pPr/>
              <a:t>15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3CDAC-4C02-4DD2-BD01-19F0ACBC37C7}" type="slidenum">
              <a:rPr lang="en-US" altLang="zh-CN" smtClean="0">
                <a:ea typeface="宋体"/>
                <a:cs typeface="宋体"/>
              </a:rPr>
              <a:pPr/>
              <a:t>16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3CDAC-4C02-4DD2-BD01-19F0ACBC37C7}" type="slidenum">
              <a:rPr lang="en-US" altLang="zh-CN" smtClean="0">
                <a:ea typeface="宋体"/>
                <a:cs typeface="宋体"/>
              </a:rPr>
              <a:pPr/>
              <a:t>17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3CDAC-4C02-4DD2-BD01-19F0ACBC37C7}" type="slidenum">
              <a:rPr lang="en-US" altLang="zh-CN" smtClean="0">
                <a:ea typeface="宋体"/>
                <a:cs typeface="宋体"/>
              </a:rPr>
              <a:pPr/>
              <a:t>18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ea typeface="宋体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232E0-0ACF-4A17-AD94-BE235B92175B}" type="slidenum">
              <a:rPr lang="en-US" altLang="zh-CN" smtClean="0">
                <a:ea typeface="宋体"/>
                <a:cs typeface="宋体"/>
              </a:rPr>
              <a:pPr/>
              <a:t>19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宋体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A0599-C65B-455A-825F-0AF3EAC413C7}" type="slidenum">
              <a:rPr lang="en-US" altLang="zh-CN" smtClean="0">
                <a:ea typeface="宋体"/>
                <a:cs typeface="宋体"/>
              </a:rPr>
              <a:pPr/>
              <a:t>20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CFD52-3D41-4C61-ABB2-ECAEE3BA226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1" tIns="47425" rIns="94851" bIns="47425" anchor="b"/>
          <a:lstStyle/>
          <a:p>
            <a:pPr algn="r"/>
            <a:fld id="{295D4B9C-B825-4778-A50D-741C4336FD67}" type="slidenum">
              <a:rPr lang="en-US" sz="1200">
                <a:latin typeface="Arial" charset="0"/>
                <a:ea typeface="MS PGothic" pitchFamily="34" charset="-128"/>
              </a:rPr>
              <a:pPr algn="r"/>
              <a:t>2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ea typeface="宋体"/>
              </a:rPr>
              <a:t>.</a:t>
            </a:r>
            <a:endParaRPr lang="en-US" dirty="0" smtClean="0">
              <a:ea typeface="宋体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79523-CC56-437A-8087-846905EDE33F}" type="slidenum">
              <a:rPr lang="en-US" altLang="zh-CN" smtClean="0">
                <a:ea typeface="宋体"/>
                <a:cs typeface="宋体"/>
              </a:rPr>
              <a:pPr/>
              <a:t>3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79523-CC56-437A-8087-846905EDE33F}" type="slidenum">
              <a:rPr lang="en-US" altLang="zh-CN" smtClean="0">
                <a:ea typeface="宋体"/>
                <a:cs typeface="宋体"/>
              </a:rPr>
              <a:pPr/>
              <a:t>4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5116A-69D4-417C-81B4-E670DCCB6ABD}" type="slidenum">
              <a:rPr lang="en-US" altLang="zh-CN" smtClean="0">
                <a:ea typeface="宋体"/>
                <a:cs typeface="宋体"/>
              </a:rPr>
              <a:pPr/>
              <a:t>5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ea typeface="宋体"/>
              </a:rPr>
              <a:t>.</a:t>
            </a:r>
            <a:endParaRPr lang="en-US" dirty="0" smtClean="0">
              <a:ea typeface="宋体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605F6-07F7-432D-B8F9-167404F08660}" type="slidenum">
              <a:rPr lang="en-US" altLang="zh-CN" smtClean="0">
                <a:ea typeface="宋体"/>
                <a:cs typeface="宋体"/>
              </a:rPr>
              <a:pPr/>
              <a:t>6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63B90-7DBA-43FD-87C5-2E7027FF3CCE}" type="slidenum">
              <a:rPr lang="en-US" altLang="zh-CN" smtClean="0">
                <a:ea typeface="宋体"/>
                <a:cs typeface="宋体"/>
              </a:rPr>
              <a:pPr/>
              <a:t>7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9C3DB-37A2-4006-ACDE-732D3ED6049E}" type="slidenum">
              <a:rPr lang="en-US" altLang="zh-CN" smtClean="0">
                <a:ea typeface="宋体"/>
                <a:cs typeface="宋体"/>
              </a:rPr>
              <a:pPr/>
              <a:t>8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宋体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B8211-8324-4E6F-B457-807C59B931FF}" type="slidenum">
              <a:rPr lang="en-US" altLang="zh-CN" smtClean="0">
                <a:ea typeface="宋体"/>
                <a:cs typeface="宋体"/>
              </a:rPr>
              <a:pPr/>
              <a:t>9</a:t>
            </a:fld>
            <a:endParaRPr lang="en-US" altLang="zh-CN" smtClean="0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228600" y="11430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914400" y="3810000"/>
            <a:ext cx="7086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825" y="1981200"/>
            <a:ext cx="7623175" cy="1752600"/>
          </a:xfrm>
        </p:spPr>
        <p:txBody>
          <a:bodyPr/>
          <a:lstStyle>
            <a:lvl1pPr>
              <a:defRPr sz="5000">
                <a:latin typeface="cmbx10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162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01FF-707A-4DE2-A306-54CC3C51F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A5252-FA52-413A-B2B6-A1BE821E2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0131-9693-4A10-87A8-AE633904A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buFontTx/>
              <a:buBlip>
                <a:blip r:embed="rId3"/>
              </a:buBlip>
              <a:defRPr sz="2200"/>
            </a:lvl2pPr>
            <a:lvl3pPr>
              <a:buFontTx/>
              <a:buBlip>
                <a:blip r:embed="rId4"/>
              </a:buBlip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609600"/>
            <a:ext cx="8229600" cy="762000"/>
          </a:xfrm>
        </p:spPr>
        <p:txBody>
          <a:bodyPr/>
          <a:lstStyle>
            <a:lvl1pPr>
              <a:defRPr sz="3200">
                <a:solidFill>
                  <a:srgbClr val="0000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64B1-7DC1-4E9E-83D5-4A7F44820371}" type="datetime1">
              <a:rPr lang="en-US"/>
              <a:pPr>
                <a:defRPr/>
              </a:pPr>
              <a:t>11/11/15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0D27-95A7-4C35-92FC-9B88AFB606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586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571F8-5A12-4689-9527-2497FAADA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0A0D5-EFAE-4548-BA16-01FA7EF36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F7D19-5CE1-4616-894C-E79997511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250-8F11-4013-B3F1-25D9AD7BB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87E0-496C-474F-B038-4E4BB32FA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43D2-6D3D-4396-B1E7-94B1367BB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CC43-213E-4EB6-9D22-6D78AB853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906C-C6B5-44D7-8FF7-D004D33C0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6116B8F7-259B-4681-B0C7-BE04649AC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image" Target="../media/image67.emf"/><Relationship Id="rId13" Type="http://schemas.openxmlformats.org/officeDocument/2006/relationships/image" Target="../media/image68.emf"/><Relationship Id="rId14" Type="http://schemas.openxmlformats.org/officeDocument/2006/relationships/image" Target="../media/image6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png"/><Relationship Id="rId7" Type="http://schemas.openxmlformats.org/officeDocument/2006/relationships/image" Target="../media/image74.emf"/><Relationship Id="rId8" Type="http://schemas.openxmlformats.org/officeDocument/2006/relationships/image" Target="../media/image75.emf"/><Relationship Id="rId9" Type="http://schemas.openxmlformats.org/officeDocument/2006/relationships/image" Target="../media/image76.png"/><Relationship Id="rId10" Type="http://schemas.openxmlformats.org/officeDocument/2006/relationships/image" Target="../media/image77.emf"/><Relationship Id="rId11" Type="http://schemas.openxmlformats.org/officeDocument/2006/relationships/image" Target="../media/image7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9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15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5.xml"/><Relationship Id="rId1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20" Type="http://schemas.openxmlformats.org/officeDocument/2006/relationships/image" Target="../media/image32.png"/><Relationship Id="rId10" Type="http://schemas.openxmlformats.org/officeDocument/2006/relationships/slideLayout" Target="../slideLayouts/slideLayout12.xml"/><Relationship Id="rId11" Type="http://schemas.openxmlformats.org/officeDocument/2006/relationships/notesSlide" Target="../notesSlides/notesSlide6.xml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slideLayout" Target="../slideLayouts/slideLayout12.xml"/><Relationship Id="rId8" Type="http://schemas.openxmlformats.org/officeDocument/2006/relationships/notesSlide" Target="../notesSlides/notesSlide8.xml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1" Type="http://schemas.openxmlformats.org/officeDocument/2006/relationships/image" Target="../media/image4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9"/>
          <p:cNvSpPr txBox="1">
            <a:spLocks noChangeArrowheads="1"/>
          </p:cNvSpPr>
          <p:nvPr/>
        </p:nvSpPr>
        <p:spPr bwMode="auto">
          <a:xfrm>
            <a:off x="2497138" y="5726113"/>
            <a:ext cx="184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4029074"/>
            <a:ext cx="7772400" cy="20669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B. </a:t>
            </a:r>
            <a:r>
              <a:rPr lang="en-US" sz="2200" i="1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Baingana</a:t>
            </a:r>
            <a:r>
              <a:rPr lang="en-US" sz="2200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, E. </a:t>
            </a:r>
            <a:r>
              <a:rPr lang="en-US" sz="2200" i="1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Dall’Anese</a:t>
            </a:r>
            <a:r>
              <a:rPr lang="en-US" sz="2200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,</a:t>
            </a:r>
            <a:r>
              <a:rPr lang="en-US" sz="2200" i="1" dirty="0">
                <a:solidFill>
                  <a:srgbClr val="0000CC"/>
                </a:solidFill>
                <a:latin typeface="Arial" charset="0"/>
                <a:cs typeface="Arial" charset="0"/>
              </a:rPr>
              <a:t> G. </a:t>
            </a:r>
            <a:r>
              <a:rPr lang="en-US" sz="2200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Mateos </a:t>
            </a:r>
            <a:r>
              <a:rPr lang="en-US" sz="2200" i="1" dirty="0">
                <a:solidFill>
                  <a:srgbClr val="0000CC"/>
                </a:solidFill>
                <a:latin typeface="Arial" charset="0"/>
                <a:cs typeface="Arial" charset="0"/>
              </a:rPr>
              <a:t>and G. B. </a:t>
            </a:r>
            <a:r>
              <a:rPr lang="en-US" sz="2200" i="1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Giannakis</a:t>
            </a:r>
            <a:endParaRPr lang="en-US" sz="2200" i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1000" i="1" dirty="0" smtClean="0">
              <a:solidFill>
                <a:srgbClr val="0000CC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Acknowledgments</a:t>
            </a:r>
            <a:r>
              <a:rPr lang="en-US" sz="1600" b="1" dirty="0" smtClean="0">
                <a:latin typeface="Arial" charset="0"/>
                <a:cs typeface="Arial" charset="0"/>
              </a:rPr>
              <a:t>:</a:t>
            </a:r>
            <a:r>
              <a:rPr lang="en-US" sz="1700" dirty="0" smtClean="0">
                <a:latin typeface="Arial" charset="0"/>
                <a:cs typeface="Arial" charset="0"/>
              </a:rPr>
              <a:t> </a:t>
            </a:r>
            <a:r>
              <a:rPr lang="fr-FR" sz="1500" b="1" dirty="0" smtClean="0">
                <a:latin typeface="Arial" charset="0"/>
                <a:cs typeface="Arial" charset="0"/>
              </a:rPr>
              <a:t>NSF Grants 1343248, 1423316, 1442686, 1508993, 1509040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fr-FR" sz="1500" b="1" dirty="0">
                <a:latin typeface="Arial" charset="0"/>
                <a:cs typeface="Arial" charset="0"/>
              </a:rPr>
              <a:t> </a:t>
            </a:r>
            <a:r>
              <a:rPr lang="fr-FR" sz="1500" b="1" dirty="0" smtClean="0">
                <a:latin typeface="Arial" charset="0"/>
                <a:cs typeface="Arial" charset="0"/>
              </a:rPr>
              <a:t>                                    ARO W911NF-15-1-0492</a:t>
            </a:r>
          </a:p>
          <a:p>
            <a:pPr marL="0" indent="0">
              <a:buFont typeface="Wingdings" pitchFamily="2" charset="2"/>
              <a:buNone/>
            </a:pPr>
            <a:endParaRPr lang="fr-FR" sz="1200" dirty="0">
              <a:latin typeface="Arial" charset="0"/>
              <a:cs typeface="Arial" charset="0"/>
            </a:endParaRPr>
          </a:p>
        </p:txBody>
      </p:sp>
      <p:pic>
        <p:nvPicPr>
          <p:cNvPr id="28675" name="Picture 12"/>
          <p:cNvPicPr>
            <a:picLocks noChangeAspect="1" noChangeArrowheads="1"/>
          </p:cNvPicPr>
          <p:nvPr/>
        </p:nvPicPr>
        <p:blipFill>
          <a:blip r:embed="rId3"/>
          <a:srcRect t="-1205" r="9756"/>
          <a:stretch>
            <a:fillRect/>
          </a:stretch>
        </p:blipFill>
        <p:spPr bwMode="auto">
          <a:xfrm>
            <a:off x="228600" y="228600"/>
            <a:ext cx="3243944" cy="61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D34435-2147-45A9-9D78-7A8BE9F2B40A}" type="slidenum">
              <a:rPr lang="en-US" altLang="en-US" sz="1200">
                <a:latin typeface="Garamond" pitchFamily="18" charset="0"/>
              </a:rPr>
              <a:pPr algn="r"/>
              <a:t>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34963" y="1371600"/>
            <a:ext cx="8351837" cy="8382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cs typeface="Arial" charset="0"/>
              </a:rPr>
              <a:t>Robust Kriged Kalman Filtering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97138" y="5726113"/>
            <a:ext cx="184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638800"/>
            <a:ext cx="12192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98600" y="5791200"/>
            <a:ext cx="2396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CC"/>
                </a:solidFill>
              </a:rPr>
              <a:t>Asilomar</a:t>
            </a:r>
            <a:r>
              <a:rPr lang="en-US" i="1" dirty="0">
                <a:solidFill>
                  <a:srgbClr val="0000CC"/>
                </a:solidFill>
              </a:rPr>
              <a:t> Conference</a:t>
            </a:r>
          </a:p>
          <a:p>
            <a:r>
              <a:rPr lang="en-US" i="1" dirty="0">
                <a:solidFill>
                  <a:srgbClr val="0000CC"/>
                </a:solidFill>
              </a:rPr>
              <a:t>November </a:t>
            </a:r>
            <a:r>
              <a:rPr lang="en-US" i="1" dirty="0" smtClean="0">
                <a:solidFill>
                  <a:srgbClr val="0000CC"/>
                </a:solidFill>
              </a:rPr>
              <a:t>11, 2015</a:t>
            </a:r>
            <a:endParaRPr lang="en-US" i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95943"/>
            <a:ext cx="2514600" cy="718457"/>
          </a:xfrm>
          <a:prstGeom prst="rect">
            <a:avLst/>
          </a:prstGeom>
        </p:spPr>
      </p:pic>
      <p:pic>
        <p:nvPicPr>
          <p:cNvPr id="4" name="Picture 3" descr="UR.4col.v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"/>
            <a:ext cx="1181100" cy="9542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68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7D7EC208-7109-4618-8CB6-45260983DCDA}" type="slidenum">
              <a:rPr lang="en-US" altLang="zh-CN" smtClean="0">
                <a:ea typeface="宋体"/>
                <a:cs typeface="宋体"/>
              </a:rPr>
              <a:pPr/>
              <a:t>10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Outlier-compensated KKF updates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1143000"/>
            <a:ext cx="4267200" cy="609600"/>
            <a:chOff x="304800" y="990600"/>
            <a:chExt cx="4267200" cy="609600"/>
          </a:xfrm>
        </p:grpSpPr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304800" y="990600"/>
              <a:ext cx="426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Define </a:t>
              </a:r>
              <a:endParaRPr lang="en-US" sz="2000" dirty="0">
                <a:latin typeface="Arial" charset="0"/>
              </a:endParaRP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1054100"/>
              <a:ext cx="2491882" cy="29177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04800" y="1676400"/>
            <a:ext cx="8077200" cy="3319777"/>
            <a:chOff x="304800" y="1676400"/>
            <a:chExt cx="8077200" cy="3319777"/>
          </a:xfrm>
        </p:grpSpPr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04800" y="1676400"/>
              <a:ext cx="426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solidFill>
                    <a:srgbClr val="FF0000"/>
                  </a:solidFill>
                  <a:latin typeface="Arial" charset="0"/>
                </a:rPr>
                <a:t>State and covariance recursions</a:t>
              </a:r>
              <a:endParaRPr lang="en-US" sz="2000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057400" y="2235858"/>
              <a:ext cx="5562600" cy="659742"/>
              <a:chOff x="2057400" y="1994229"/>
              <a:chExt cx="5562600" cy="659742"/>
            </a:xfrm>
          </p:grpSpPr>
          <p:pic>
            <p:nvPicPr>
              <p:cNvPr id="5" name="Picture 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1994229"/>
                <a:ext cx="2507653" cy="291771"/>
              </a:xfrm>
              <a:prstGeom prst="rect">
                <a:avLst/>
              </a:prstGeom>
            </p:spPr>
          </p:pic>
          <p:pic>
            <p:nvPicPr>
              <p:cNvPr id="7" name="Picture 6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865" y="2362200"/>
                <a:ext cx="4889135" cy="291771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1981200" y="3205543"/>
              <a:ext cx="4912791" cy="756857"/>
              <a:chOff x="1981200" y="2971800"/>
              <a:chExt cx="4912791" cy="756857"/>
            </a:xfrm>
          </p:grpSpPr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200" y="2971800"/>
                <a:ext cx="4912791" cy="362742"/>
              </a:xfrm>
              <a:prstGeom prst="rect">
                <a:avLst/>
              </a:prstGeom>
            </p:spPr>
          </p:pic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5322" y="3429000"/>
                <a:ext cx="4092678" cy="299657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04800" y="4114800"/>
              <a:ext cx="8077200" cy="881377"/>
              <a:chOff x="304800" y="3962400"/>
              <a:chExt cx="8077200" cy="881377"/>
            </a:xfrm>
          </p:grpSpPr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304800" y="3962400"/>
                <a:ext cx="19050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n"/>
                </a:pPr>
                <a:r>
                  <a:rPr lang="en-US" sz="2000" dirty="0" smtClean="0">
                    <a:solidFill>
                      <a:schemeClr val="accent1"/>
                    </a:solidFill>
                    <a:latin typeface="Arial" charset="0"/>
                  </a:rPr>
                  <a:t>KKF gain</a:t>
                </a:r>
                <a:endParaRPr lang="en-US" sz="2000" dirty="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75" y="4495800"/>
                <a:ext cx="7557025" cy="347977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04800" y="5143500"/>
            <a:ext cx="8534400" cy="877413"/>
            <a:chOff x="304800" y="5067300"/>
            <a:chExt cx="8534400" cy="877413"/>
          </a:xfrm>
        </p:grpSpPr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304800" y="5067300"/>
              <a:ext cx="411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err="1" smtClean="0">
                  <a:solidFill>
                    <a:srgbClr val="0000FF"/>
                  </a:solidFill>
                  <a:latin typeface="Arial" charset="0"/>
                </a:rPr>
                <a:t>Kriging</a:t>
              </a:r>
              <a:r>
                <a:rPr lang="en-US" sz="2000" dirty="0" smtClean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Arial" charset="0"/>
                </a:rPr>
                <a:t>predictor [Cresie’90] </a:t>
              </a:r>
              <a:endParaRPr lang="en-US" sz="2000" dirty="0">
                <a:solidFill>
                  <a:srgbClr val="0000FF"/>
                </a:solidFill>
                <a:latin typeface="Arial" charset="0"/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72" y="5562600"/>
              <a:ext cx="8312728" cy="382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51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7D7EC208-7109-4618-8CB6-45260983DCDA}" type="slidenum">
              <a:rPr lang="en-US" altLang="zh-CN" smtClean="0">
                <a:ea typeface="宋体"/>
                <a:cs typeface="宋体"/>
              </a:rPr>
              <a:pPr/>
              <a:t>11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Batch KKF updates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04800" y="1219200"/>
            <a:ext cx="7848600" cy="609600"/>
            <a:chOff x="304800" y="914400"/>
            <a:chExt cx="7848600" cy="609600"/>
          </a:xfrm>
        </p:grpSpPr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304800" y="914400"/>
              <a:ext cx="441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err="1" smtClean="0">
                  <a:latin typeface="Arial" charset="0"/>
                </a:rPr>
                <a:t>Kriging</a:t>
              </a:r>
              <a:r>
                <a:rPr lang="en-US" sz="2000" dirty="0" smtClean="0">
                  <a:latin typeface="Arial" charset="0"/>
                </a:rPr>
                <a:t> predictor expressible as </a:t>
              </a:r>
              <a:endParaRPr lang="en-US" sz="2000" dirty="0">
                <a:latin typeface="Arial" charset="0"/>
              </a:endParaRP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289" y="999958"/>
              <a:ext cx="3699111" cy="26524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04800" y="1811870"/>
            <a:ext cx="6172200" cy="609600"/>
            <a:chOff x="304800" y="1524000"/>
            <a:chExt cx="6172200" cy="609600"/>
          </a:xfrm>
        </p:grpSpPr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04800" y="1524000"/>
              <a:ext cx="6172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Initializing                  , then over      intervals         </a:t>
              </a:r>
              <a:endParaRPr lang="en-US" sz="2000" dirty="0">
                <a:latin typeface="Arial" charset="0"/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67" y="1598248"/>
              <a:ext cx="1088227" cy="291771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643" y="1646300"/>
              <a:ext cx="205029" cy="19714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233055" y="2438400"/>
            <a:ext cx="5548745" cy="1752600"/>
            <a:chOff x="990600" y="2133600"/>
            <a:chExt cx="5548745" cy="1752600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133600"/>
              <a:ext cx="1296905" cy="9906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2147455"/>
              <a:ext cx="900545" cy="900545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535539"/>
              <a:ext cx="199422" cy="199422"/>
            </a:xfrm>
            <a:prstGeom prst="rect">
              <a:avLst/>
            </a:prstGeom>
          </p:spPr>
        </p:pic>
        <p:sp>
          <p:nvSpPr>
            <p:cNvPr id="30" name="Right Brace 29"/>
            <p:cNvSpPr/>
            <p:nvPr/>
          </p:nvSpPr>
          <p:spPr bwMode="auto">
            <a:xfrm rot="5400000">
              <a:off x="1333500" y="2923423"/>
              <a:ext cx="304800" cy="858753"/>
            </a:xfrm>
            <a:prstGeom prst="righ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bx10" pitchFamily="34" charset="0"/>
              </a:endParaRPr>
            </a:p>
          </p:txBody>
        </p:sp>
        <p:sp>
          <p:nvSpPr>
            <p:cNvPr id="32" name="Right Brace 31"/>
            <p:cNvSpPr/>
            <p:nvPr/>
          </p:nvSpPr>
          <p:spPr bwMode="auto">
            <a:xfrm rot="5400000">
              <a:off x="5905500" y="2933700"/>
              <a:ext cx="304800" cy="838200"/>
            </a:xfrm>
            <a:prstGeom prst="righ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bx10" pitchFamily="34" charset="0"/>
              </a:endParaRPr>
            </a:p>
          </p:txBody>
        </p:sp>
        <p:pic>
          <p:nvPicPr>
            <p:cNvPr id="34" name="Picture 33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478" y="3599949"/>
              <a:ext cx="303599" cy="286251"/>
            </a:xfrm>
            <a:prstGeom prst="rect">
              <a:avLst/>
            </a:prstGeom>
          </p:spPr>
        </p:pic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608623"/>
              <a:ext cx="294925" cy="277577"/>
            </a:xfrm>
            <a:prstGeom prst="rect">
              <a:avLst/>
            </a:prstGeom>
          </p:spPr>
        </p:pic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270" y="2281836"/>
              <a:ext cx="2089711" cy="686056"/>
            </a:xfrm>
            <a:prstGeom prst="rect">
              <a:avLst/>
            </a:prstGeom>
          </p:spPr>
        </p:pic>
        <p:sp>
          <p:nvSpPr>
            <p:cNvPr id="39" name="Right Brace 38"/>
            <p:cNvSpPr/>
            <p:nvPr/>
          </p:nvSpPr>
          <p:spPr bwMode="auto">
            <a:xfrm rot="5400000">
              <a:off x="3758044" y="2171701"/>
              <a:ext cx="152399" cy="2057400"/>
            </a:xfrm>
            <a:prstGeom prst="righ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bx10" pitchFamily="34" charset="0"/>
              </a:endParaRPr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198" y="3560828"/>
              <a:ext cx="503802" cy="32537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85800" y="4343400"/>
            <a:ext cx="8077200" cy="1786466"/>
            <a:chOff x="685800" y="4343400"/>
            <a:chExt cx="8077200" cy="1786466"/>
          </a:xfrm>
        </p:grpSpPr>
        <p:grpSp>
          <p:nvGrpSpPr>
            <p:cNvPr id="47" name="Group 46"/>
            <p:cNvGrpSpPr/>
            <p:nvPr/>
          </p:nvGrpSpPr>
          <p:grpSpPr>
            <a:xfrm>
              <a:off x="685800" y="4834466"/>
              <a:ext cx="8077200" cy="1295400"/>
              <a:chOff x="457200" y="5029200"/>
              <a:chExt cx="8077200" cy="12954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57200" y="5029200"/>
                <a:ext cx="8077200" cy="609600"/>
                <a:chOff x="533400" y="4419600"/>
                <a:chExt cx="8077200" cy="609600"/>
              </a:xfrm>
            </p:grpSpPr>
            <p:sp>
              <p:nvSpPr>
                <p:cNvPr id="42" name="Rectangle 29"/>
                <p:cNvSpPr>
                  <a:spLocks noChangeArrowheads="1"/>
                </p:cNvSpPr>
                <p:nvPr/>
              </p:nvSpPr>
              <p:spPr bwMode="auto">
                <a:xfrm>
                  <a:off x="533400" y="4419600"/>
                  <a:ext cx="8077200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rgbClr val="0000CC"/>
                    </a:buClr>
                  </a:pPr>
                  <a:r>
                    <a:rPr lang="en-US" dirty="0" smtClean="0">
                      <a:latin typeface="Arial" charset="0"/>
                    </a:rPr>
                    <a:t>                                                                              with </a:t>
                  </a:r>
                </a:p>
              </p:txBody>
            </p:sp>
            <p:pic>
              <p:nvPicPr>
                <p:cNvPr id="43" name="Picture 42" descr="latex-image-1.pdf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800" y="4485672"/>
                  <a:ext cx="4337135" cy="299657"/>
                </a:xfrm>
                <a:prstGeom prst="rect">
                  <a:avLst/>
                </a:prstGeom>
              </p:spPr>
            </p:pic>
          </p:grpSp>
          <p:pic>
            <p:nvPicPr>
              <p:cNvPr id="46" name="Picture 45" descr="latex-image-1.pd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866" y="5520050"/>
                <a:ext cx="5609500" cy="804550"/>
              </a:xfrm>
              <a:prstGeom prst="rect">
                <a:avLst/>
              </a:prstGeom>
            </p:spPr>
          </p:pic>
        </p:grp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685800" y="4343400"/>
              <a:ext cx="807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Structure of LMMSE matrix          unimportant, recursively obtained via      </a:t>
              </a:r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967" y="4428068"/>
              <a:ext cx="3810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79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7D7EC208-7109-4618-8CB6-45260983DCDA}" type="slidenum">
              <a:rPr lang="en-US" altLang="zh-CN" smtClean="0">
                <a:ea typeface="宋体"/>
                <a:cs typeface="宋体"/>
              </a:rPr>
              <a:pPr/>
              <a:t>12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Lassoing outliers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19200"/>
            <a:ext cx="6283701" cy="609600"/>
            <a:chOff x="381000" y="1066800"/>
            <a:chExt cx="6283701" cy="60960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1066800"/>
              <a:ext cx="6283701" cy="609600"/>
              <a:chOff x="304800" y="1066800"/>
              <a:chExt cx="6283701" cy="609600"/>
            </a:xfrm>
          </p:grpSpPr>
          <p:sp>
            <p:nvSpPr>
              <p:cNvPr id="13" name="Rectangle 29"/>
              <p:cNvSpPr>
                <a:spLocks noChangeArrowheads="1"/>
              </p:cNvSpPr>
              <p:nvPr/>
            </p:nvSpPr>
            <p:spPr bwMode="auto">
              <a:xfrm>
                <a:off x="304800" y="1066800"/>
                <a:ext cx="42672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n"/>
                </a:pPr>
                <a:r>
                  <a:rPr lang="en-US" sz="2000" dirty="0" smtClean="0">
                    <a:latin typeface="Arial" charset="0"/>
                  </a:rPr>
                  <a:t>Predictions  </a:t>
                </a:r>
                <a:endParaRPr lang="en-US" sz="2000" dirty="0">
                  <a:latin typeface="Arial" charset="0"/>
                </a:endParaRPr>
              </a:p>
            </p:txBody>
          </p:sp>
          <p:pic>
            <p:nvPicPr>
              <p:cNvPr id="50" name="Picture 49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534" y="1170639"/>
                <a:ext cx="2278967" cy="260228"/>
              </a:xfrm>
              <a:prstGeom prst="rect">
                <a:avLst/>
              </a:prstGeom>
            </p:spPr>
          </p:pic>
        </p:grp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143000"/>
              <a:ext cx="1483301" cy="286251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 bwMode="auto">
            <a:xfrm>
              <a:off x="3810000" y="1219201"/>
              <a:ext cx="381000" cy="152400"/>
            </a:xfrm>
            <a:prstGeom prst="rightArrow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bx1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" y="2362200"/>
            <a:ext cx="6858000" cy="2438400"/>
            <a:chOff x="618068" y="4724400"/>
            <a:chExt cx="6858000" cy="2438400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953000"/>
              <a:ext cx="5551533" cy="737314"/>
            </a:xfrm>
            <a:prstGeom prst="rect">
              <a:avLst/>
            </a:prstGeom>
          </p:spPr>
        </p:pic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618068" y="6553200"/>
              <a:ext cx="6858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endParaRPr lang="en-US" sz="2000" dirty="0"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295400" y="4724400"/>
              <a:ext cx="5943600" cy="11430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bx10" pitchFamily="34" charset="0"/>
              </a:endParaRPr>
            </a:p>
          </p:txBody>
        </p:sp>
      </p:grpSp>
      <p:pic>
        <p:nvPicPr>
          <p:cNvPr id="25" name="Picture 18" descr="las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2" y="457200"/>
            <a:ext cx="1862138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6655" y="1828800"/>
            <a:ext cx="5802478" cy="609600"/>
            <a:chOff x="369722" y="2057400"/>
            <a:chExt cx="5802478" cy="609600"/>
          </a:xfrm>
        </p:grpSpPr>
        <p:sp>
          <p:nvSpPr>
            <p:cNvPr id="56" name="Rectangle 29"/>
            <p:cNvSpPr>
              <a:spLocks noChangeArrowheads="1"/>
            </p:cNvSpPr>
            <p:nvPr/>
          </p:nvSpPr>
          <p:spPr bwMode="auto">
            <a:xfrm>
              <a:off x="369722" y="2057400"/>
              <a:ext cx="580247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Batch estimation problem over     intervals</a:t>
              </a:r>
              <a:endParaRPr lang="en-US" sz="2000" dirty="0">
                <a:latin typeface="Arial" charset="0"/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350" y="2173816"/>
              <a:ext cx="190500" cy="1905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57200" y="3657600"/>
            <a:ext cx="8382000" cy="609600"/>
            <a:chOff x="457200" y="4800600"/>
            <a:chExt cx="8382000" cy="609600"/>
          </a:xfrm>
        </p:grpSpPr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99" y="4885265"/>
              <a:ext cx="203200" cy="228600"/>
            </a:xfrm>
            <a:prstGeom prst="rect">
              <a:avLst/>
            </a:prstGeom>
          </p:spPr>
        </p:pic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57200" y="4800600"/>
              <a:ext cx="8382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Leverage outlier </a:t>
              </a:r>
              <a:r>
                <a:rPr lang="en-US" dirty="0" err="1" smtClean="0">
                  <a:latin typeface="Arial" charset="0"/>
                </a:rPr>
                <a:t>sparsity</a:t>
              </a:r>
              <a:r>
                <a:rPr lang="en-US" dirty="0" smtClean="0">
                  <a:latin typeface="Arial" charset="0"/>
                </a:rPr>
                <a:t> via      - norm </a:t>
              </a:r>
              <a:r>
                <a:rPr lang="en-US" dirty="0" err="1" smtClean="0">
                  <a:latin typeface="Arial" charset="0"/>
                </a:rPr>
                <a:t>minimzation</a:t>
              </a:r>
              <a:r>
                <a:rPr lang="en-US" dirty="0" smtClean="0">
                  <a:latin typeface="Arial" charset="0"/>
                </a:rPr>
                <a:t>, e.g., [Tibshirani’94]</a:t>
              </a:r>
            </a:p>
          </p:txBody>
        </p:sp>
      </p:grpSp>
      <p:pic>
        <p:nvPicPr>
          <p:cNvPr id="23" name="Picture 22" descr="geometric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67" y="4182535"/>
            <a:ext cx="4254500" cy="19431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91200" y="5486400"/>
            <a:ext cx="2145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- norm minimization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Ridge regression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727" y="5511224"/>
            <a:ext cx="2145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   - norm minimization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Lasso, basis pursuit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7" y="5570491"/>
            <a:ext cx="203200" cy="2286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532967"/>
            <a:ext cx="203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04800" y="10668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Synthetic IP network and path delays</a:t>
            </a:r>
            <a:endParaRPr lang="en-US" sz="2000" dirty="0"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600" y="15240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i="1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 nodes, </a:t>
            </a:r>
            <a:r>
              <a:rPr lang="en-US" i="1" dirty="0" smtClean="0">
                <a:latin typeface="Arial" charset="0"/>
              </a:rPr>
              <a:t>15</a:t>
            </a:r>
            <a:r>
              <a:rPr lang="en-US" dirty="0" smtClean="0">
                <a:latin typeface="Arial" charset="0"/>
              </a:rPr>
              <a:t> links, </a:t>
            </a:r>
            <a:r>
              <a:rPr lang="en-US" i="1" dirty="0" smtClean="0">
                <a:latin typeface="Arial" charset="0"/>
              </a:rPr>
              <a:t>56</a:t>
            </a:r>
            <a:r>
              <a:rPr lang="en-US" dirty="0" smtClean="0">
                <a:latin typeface="Arial" charset="0"/>
              </a:rPr>
              <a:t> paths, </a:t>
            </a:r>
            <a:r>
              <a:rPr lang="en-US" i="1" dirty="0" smtClean="0">
                <a:latin typeface="Arial" charset="0"/>
              </a:rPr>
              <a:t>T = 100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Empirical validation: Synthetics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5A8A323D-4A66-402A-8ABB-D661B0A43B91}" type="slidenum">
              <a:rPr lang="en-US" altLang="zh-CN" smtClean="0">
                <a:ea typeface="宋体"/>
                <a:cs typeface="宋体"/>
              </a:rPr>
              <a:pPr/>
              <a:t>13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09600" y="198120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Outlier-contaminated delays on </a:t>
            </a:r>
            <a:r>
              <a:rPr lang="en-US" i="1" dirty="0" smtClean="0">
                <a:latin typeface="Arial" charset="0"/>
              </a:rPr>
              <a:t>10</a:t>
            </a:r>
            <a:r>
              <a:rPr lang="en-US" dirty="0" smtClean="0">
                <a:latin typeface="Arial" charset="0"/>
              </a:rPr>
              <a:t> observed paths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33400" y="2832100"/>
            <a:ext cx="2667000" cy="2992854"/>
            <a:chOff x="533400" y="2832100"/>
            <a:chExt cx="2667000" cy="2992854"/>
          </a:xfrm>
        </p:grpSpPr>
        <p:grpSp>
          <p:nvGrpSpPr>
            <p:cNvPr id="77854" name="Group 77853"/>
            <p:cNvGrpSpPr/>
            <p:nvPr/>
          </p:nvGrpSpPr>
          <p:grpSpPr>
            <a:xfrm>
              <a:off x="533400" y="2832100"/>
              <a:ext cx="2667000" cy="2730500"/>
              <a:chOff x="1689100" y="3187700"/>
              <a:chExt cx="2667000" cy="2730500"/>
            </a:xfrm>
          </p:grpSpPr>
          <p:sp>
            <p:nvSpPr>
              <p:cNvPr id="3" name="Oval 2"/>
              <p:cNvSpPr/>
              <p:nvPr/>
            </p:nvSpPr>
            <p:spPr bwMode="auto">
              <a:xfrm>
                <a:off x="1689100" y="3187700"/>
                <a:ext cx="533400" cy="533400"/>
              </a:xfrm>
              <a:prstGeom prst="ellipse">
                <a:avLst/>
              </a:prstGeom>
              <a:solidFill>
                <a:srgbClr val="3366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mbx10" pitchFamily="34" charset="0"/>
                  </a:rPr>
                  <a:t>1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727200" y="5384800"/>
                <a:ext cx="533400" cy="533400"/>
              </a:xfrm>
              <a:prstGeom prst="ellipse">
                <a:avLst/>
              </a:prstGeom>
              <a:solidFill>
                <a:srgbClr val="3366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mbx10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286000" y="3746500"/>
                <a:ext cx="533400" cy="533400"/>
              </a:xfrm>
              <a:prstGeom prst="ellipse">
                <a:avLst/>
              </a:prstGeom>
              <a:solidFill>
                <a:srgbClr val="3366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mbx10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286000" y="4800600"/>
                <a:ext cx="533400" cy="533400"/>
              </a:xfrm>
              <a:prstGeom prst="ellipse">
                <a:avLst/>
              </a:prstGeom>
              <a:solidFill>
                <a:srgbClr val="3366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mbx10" pitchFamily="34" charset="0"/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213100" y="3759200"/>
                <a:ext cx="533400" cy="533400"/>
              </a:xfrm>
              <a:prstGeom prst="ellipse">
                <a:avLst/>
              </a:prstGeom>
              <a:solidFill>
                <a:srgbClr val="3366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mbx10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200400" y="4800600"/>
                <a:ext cx="533400" cy="533400"/>
              </a:xfrm>
              <a:prstGeom prst="ellipse">
                <a:avLst/>
              </a:prstGeom>
              <a:solidFill>
                <a:srgbClr val="3366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bg1"/>
                    </a:solidFill>
                  </a:rPr>
                  <a:t>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mbx10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759200" y="3187700"/>
                <a:ext cx="533400" cy="533400"/>
              </a:xfrm>
              <a:prstGeom prst="ellipse">
                <a:avLst/>
              </a:prstGeom>
              <a:solidFill>
                <a:srgbClr val="3366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mbx10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3822700" y="5334000"/>
                <a:ext cx="533400" cy="533400"/>
              </a:xfrm>
              <a:prstGeom prst="ellipse">
                <a:avLst/>
              </a:prstGeom>
              <a:solidFill>
                <a:srgbClr val="3366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bg1"/>
                    </a:solidFill>
                  </a:rPr>
                  <a:t>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mbx10" pitchFamily="34" charset="0"/>
                </a:endParaRPr>
              </a:p>
            </p:txBody>
          </p:sp>
          <p:cxnSp>
            <p:nvCxnSpPr>
              <p:cNvPr id="5" name="Straight Arrow Connector 4"/>
              <p:cNvCxnSpPr>
                <a:stCxn id="19" idx="6"/>
                <a:endCxn id="21" idx="2"/>
              </p:cNvCxnSpPr>
              <p:nvPr/>
            </p:nvCxnSpPr>
            <p:spPr bwMode="auto">
              <a:xfrm>
                <a:off x="2819400" y="5067300"/>
                <a:ext cx="381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>
                <a:stCxn id="21" idx="7"/>
                <a:endCxn id="20" idx="5"/>
              </p:cNvCxnSpPr>
              <p:nvPr/>
            </p:nvCxnSpPr>
            <p:spPr bwMode="auto">
              <a:xfrm flipV="1">
                <a:off x="3655685" y="4214485"/>
                <a:ext cx="12700" cy="66423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>
                <a:stCxn id="20" idx="1"/>
                <a:endCxn id="18" idx="7"/>
              </p:cNvCxnSpPr>
              <p:nvPr/>
            </p:nvCxnSpPr>
            <p:spPr bwMode="auto">
              <a:xfrm flipH="1" flipV="1">
                <a:off x="2741285" y="3824615"/>
                <a:ext cx="549930" cy="127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>
                <a:stCxn id="20" idx="3"/>
                <a:endCxn id="21" idx="1"/>
              </p:cNvCxnSpPr>
              <p:nvPr/>
            </p:nvCxnSpPr>
            <p:spPr bwMode="auto">
              <a:xfrm flipH="1">
                <a:off x="3278515" y="4214485"/>
                <a:ext cx="12700" cy="66423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24" name="Straight Arrow Connector 77823"/>
              <p:cNvCxnSpPr>
                <a:stCxn id="18" idx="5"/>
                <a:endCxn id="20" idx="3"/>
              </p:cNvCxnSpPr>
              <p:nvPr/>
            </p:nvCxnSpPr>
            <p:spPr bwMode="auto">
              <a:xfrm>
                <a:off x="2741285" y="4201785"/>
                <a:ext cx="549930" cy="127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26" name="Straight Arrow Connector 77825"/>
              <p:cNvCxnSpPr>
                <a:stCxn id="19" idx="7"/>
                <a:endCxn id="18" idx="5"/>
              </p:cNvCxnSpPr>
              <p:nvPr/>
            </p:nvCxnSpPr>
            <p:spPr bwMode="auto">
              <a:xfrm flipV="1">
                <a:off x="2741285" y="4201785"/>
                <a:ext cx="0" cy="67693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33" name="Straight Arrow Connector 77832"/>
              <p:cNvCxnSpPr>
                <a:stCxn id="18" idx="3"/>
                <a:endCxn id="19" idx="1"/>
              </p:cNvCxnSpPr>
              <p:nvPr/>
            </p:nvCxnSpPr>
            <p:spPr bwMode="auto">
              <a:xfrm>
                <a:off x="2364115" y="4201785"/>
                <a:ext cx="0" cy="67693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35" name="Straight Arrow Connector 77834"/>
              <p:cNvCxnSpPr>
                <a:stCxn id="20" idx="0"/>
                <a:endCxn id="22" idx="2"/>
              </p:cNvCxnSpPr>
              <p:nvPr/>
            </p:nvCxnSpPr>
            <p:spPr bwMode="auto">
              <a:xfrm flipV="1">
                <a:off x="3479800" y="3454400"/>
                <a:ext cx="279400" cy="3048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37" name="Straight Arrow Connector 77836"/>
              <p:cNvCxnSpPr>
                <a:stCxn id="22" idx="4"/>
                <a:endCxn id="20" idx="6"/>
              </p:cNvCxnSpPr>
              <p:nvPr/>
            </p:nvCxnSpPr>
            <p:spPr bwMode="auto">
              <a:xfrm flipH="1">
                <a:off x="3746500" y="3721100"/>
                <a:ext cx="279400" cy="3048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41" name="Straight Arrow Connector 77840"/>
              <p:cNvCxnSpPr>
                <a:stCxn id="21" idx="6"/>
                <a:endCxn id="23" idx="0"/>
              </p:cNvCxnSpPr>
              <p:nvPr/>
            </p:nvCxnSpPr>
            <p:spPr bwMode="auto">
              <a:xfrm>
                <a:off x="3733800" y="5067300"/>
                <a:ext cx="355600" cy="2667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43" name="Straight Arrow Connector 77842"/>
              <p:cNvCxnSpPr>
                <a:stCxn id="23" idx="2"/>
                <a:endCxn id="21" idx="4"/>
              </p:cNvCxnSpPr>
              <p:nvPr/>
            </p:nvCxnSpPr>
            <p:spPr bwMode="auto">
              <a:xfrm flipH="1" flipV="1">
                <a:off x="3467100" y="5334000"/>
                <a:ext cx="355600" cy="2667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45" name="Straight Arrow Connector 77844"/>
              <p:cNvCxnSpPr>
                <a:stCxn id="18" idx="0"/>
                <a:endCxn id="3" idx="6"/>
              </p:cNvCxnSpPr>
              <p:nvPr/>
            </p:nvCxnSpPr>
            <p:spPr bwMode="auto">
              <a:xfrm flipH="1" flipV="1">
                <a:off x="2222500" y="3454400"/>
                <a:ext cx="330200" cy="2921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47" name="Straight Arrow Connector 77846"/>
              <p:cNvCxnSpPr>
                <a:stCxn id="3" idx="4"/>
                <a:endCxn id="18" idx="2"/>
              </p:cNvCxnSpPr>
              <p:nvPr/>
            </p:nvCxnSpPr>
            <p:spPr bwMode="auto">
              <a:xfrm>
                <a:off x="1955800" y="3721100"/>
                <a:ext cx="330200" cy="2921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49" name="Straight Arrow Connector 77848"/>
              <p:cNvCxnSpPr>
                <a:stCxn id="17" idx="0"/>
                <a:endCxn id="19" idx="2"/>
              </p:cNvCxnSpPr>
              <p:nvPr/>
            </p:nvCxnSpPr>
            <p:spPr bwMode="auto">
              <a:xfrm flipV="1">
                <a:off x="1993900" y="5067300"/>
                <a:ext cx="292100" cy="3175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851" name="Straight Arrow Connector 77850"/>
              <p:cNvCxnSpPr>
                <a:stCxn id="19" idx="4"/>
                <a:endCxn id="17" idx="6"/>
              </p:cNvCxnSpPr>
              <p:nvPr/>
            </p:nvCxnSpPr>
            <p:spPr bwMode="auto">
              <a:xfrm flipH="1">
                <a:off x="2260600" y="5334000"/>
                <a:ext cx="292100" cy="3175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5" name="TextBox 64"/>
            <p:cNvSpPr txBox="1"/>
            <p:nvPr/>
          </p:nvSpPr>
          <p:spPr>
            <a:xfrm>
              <a:off x="1408093" y="5486400"/>
              <a:ext cx="954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Network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796145" y="2328446"/>
            <a:ext cx="5195455" cy="3843754"/>
            <a:chOff x="3796145" y="2328446"/>
            <a:chExt cx="5195455" cy="3843754"/>
          </a:xfrm>
        </p:grpSpPr>
        <p:pic>
          <p:nvPicPr>
            <p:cNvPr id="77855" name="Picture 77854" descr="estimated_outlie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145" y="2396836"/>
              <a:ext cx="5195455" cy="3775364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638800" y="2328446"/>
              <a:ext cx="21575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Measurement outliers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05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77013" y="6300788"/>
            <a:ext cx="2133600" cy="476250"/>
          </a:xfrm>
          <a:noFill/>
        </p:spPr>
        <p:txBody>
          <a:bodyPr/>
          <a:lstStyle/>
          <a:p>
            <a:fld id="{2A9E98B3-0316-4678-88E0-BAE3D579D280}" type="slidenum">
              <a:rPr lang="en-US" altLang="zh-CN" smtClean="0">
                <a:ea typeface="宋体"/>
                <a:cs typeface="宋体"/>
              </a:rPr>
              <a:pPr/>
              <a:t>14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922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Predicted delays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" name="Picture 1" descr="heatmap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r="8605" b="3256"/>
          <a:stretch/>
        </p:blipFill>
        <p:spPr>
          <a:xfrm>
            <a:off x="215901" y="1327811"/>
            <a:ext cx="4051299" cy="3777589"/>
          </a:xfrm>
          <a:prstGeom prst="rect">
            <a:avLst/>
          </a:prstGeom>
        </p:spPr>
      </p:pic>
      <p:pic>
        <p:nvPicPr>
          <p:cNvPr id="3" name="Picture 2" descr="mean_path_delay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6473" r="7556" b="2589"/>
          <a:stretch/>
        </p:blipFill>
        <p:spPr>
          <a:xfrm>
            <a:off x="4343400" y="1666393"/>
            <a:ext cx="4606636" cy="3244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954" y="1185446"/>
            <a:ext cx="2522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Per-path predicted delays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0383" y="1220861"/>
            <a:ext cx="3948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path delays over unobserved paths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81000" y="5257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Accurate delay map construction even in the presence of outliers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609600" y="57150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Non-robust KKF yields negative delay estimates!</a:t>
            </a:r>
          </a:p>
        </p:txBody>
      </p:sp>
    </p:spTree>
    <p:extLst>
      <p:ext uri="{BB962C8B-B14F-4D97-AF65-F5344CB8AC3E}">
        <p14:creationId xmlns:p14="http://schemas.microsoft.com/office/powerpoint/2010/main" val="145719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04800" y="10668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Internet2 backbone</a:t>
            </a:r>
            <a:r>
              <a:rPr lang="en-US" sz="2000" dirty="0" smtClean="0">
                <a:latin typeface="Arial" charset="0"/>
              </a:rPr>
              <a:t>: 72 paths, lightly loaded network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5029200"/>
            <a:ext cx="8991600" cy="1524000"/>
            <a:chOff x="304800" y="4648200"/>
            <a:chExt cx="8991600" cy="15240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85800" y="5029200"/>
              <a:ext cx="8001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Modified estimators to handle measurements on subset of paths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First 1000 samples on 50 random paths used for training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304800" y="4648200"/>
              <a:ext cx="899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solidFill>
                    <a:schemeClr val="accent1"/>
                  </a:solidFill>
                  <a:latin typeface="Arial" charset="0"/>
                </a:rPr>
                <a:t>Training phase</a:t>
              </a:r>
              <a:r>
                <a:rPr lang="en-US" sz="2000" dirty="0" smtClean="0">
                  <a:latin typeface="Arial" charset="0"/>
                </a:rPr>
                <a:t> employed to estimate </a:t>
              </a:r>
              <a:r>
                <a:rPr lang="en-US" sz="2000" dirty="0">
                  <a:latin typeface="Arial" charset="0"/>
                </a:rPr>
                <a:t>     </a:t>
              </a:r>
              <a:r>
                <a:rPr lang="en-US" sz="2000" dirty="0" smtClean="0">
                  <a:latin typeface="Arial" charset="0"/>
                </a:rPr>
                <a:t>,      </a:t>
              </a:r>
              <a:r>
                <a:rPr lang="en-US" sz="2000" dirty="0">
                  <a:latin typeface="Arial" charset="0"/>
                </a:rPr>
                <a:t>[Myers’76]</a:t>
              </a:r>
            </a:p>
            <a:p>
              <a:pPr>
                <a:spcBef>
                  <a:spcPct val="20000"/>
                </a:spcBef>
                <a:buClr>
                  <a:srgbClr val="0000CC"/>
                </a:buClr>
              </a:pPr>
              <a:endParaRPr lang="en-US" sz="2000" dirty="0">
                <a:latin typeface="Courier New"/>
                <a:cs typeface="Courier New"/>
              </a:endParaRPr>
            </a:p>
          </p:txBody>
        </p:sp>
        <p:pic>
          <p:nvPicPr>
            <p:cNvPr id="77828" name="Picture 4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1465" y="4795308"/>
              <a:ext cx="314325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9" name="Picture 5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86400" y="4838700"/>
              <a:ext cx="14287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524000"/>
            <a:ext cx="4173145" cy="25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109913"/>
            <a:ext cx="9445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Empirical validation: Internet2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5A8A323D-4A66-402A-8ABB-D661B0A43B91}" type="slidenum">
              <a:rPr lang="en-US" altLang="zh-CN" smtClean="0">
                <a:ea typeface="宋体"/>
                <a:cs typeface="宋体"/>
              </a:rPr>
              <a:pPr/>
              <a:t>15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19100" y="6375400"/>
            <a:ext cx="807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Data:</a:t>
            </a:r>
            <a:r>
              <a:rPr lang="en-US" sz="1600" dirty="0">
                <a:latin typeface="Arial" charset="0"/>
              </a:rPr>
              <a:t> http://internet2.edu/observatory/archive/data-</a:t>
            </a:r>
            <a:r>
              <a:rPr lang="en-US" sz="1600" dirty="0" err="1">
                <a:latin typeface="Arial" charset="0"/>
              </a:rPr>
              <a:t>collections.html</a:t>
            </a:r>
            <a:endParaRPr lang="en-US" sz="1600" dirty="0"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191000"/>
            <a:ext cx="8991600" cy="1066800"/>
            <a:chOff x="304800" y="3886200"/>
            <a:chExt cx="8991600" cy="1066800"/>
          </a:xfrm>
        </p:grpSpPr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304800" y="3886200"/>
              <a:ext cx="899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One-way delay measurements using </a:t>
              </a:r>
              <a:r>
                <a:rPr lang="en-US" sz="2000" dirty="0" smtClean="0">
                  <a:latin typeface="Courier New"/>
                  <a:cs typeface="Courier New"/>
                </a:rPr>
                <a:t>OWAMP</a:t>
              </a:r>
              <a:endParaRPr lang="en-US" sz="20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38200" y="4343400"/>
              <a:ext cx="8001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Every </a:t>
              </a:r>
              <a:r>
                <a:rPr lang="en-US" dirty="0">
                  <a:latin typeface="Arial" charset="0"/>
                </a:rPr>
                <a:t>minute for 3 days in July 2011 ~ 4500 samples</a:t>
              </a:r>
              <a:endParaRPr lang="en-US" dirty="0" smtClean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57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Predicted delays: Internet2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5A8A323D-4A66-402A-8ABB-D661B0A43B91}" type="slidenum">
              <a:rPr lang="en-US" altLang="zh-CN" smtClean="0">
                <a:ea typeface="宋体"/>
                <a:cs typeface="宋体"/>
              </a:rPr>
              <a:pPr/>
              <a:t>16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77013" y="63007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mbx10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mbx10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mbx10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mbx10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mbx10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mbx10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mbx10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mbx10" pitchFamily="34" charset="0"/>
                <a:ea typeface="+mn-ea"/>
                <a:cs typeface="Arial" charset="0"/>
              </a:defRPr>
            </a:lvl9pPr>
          </a:lstStyle>
          <a:p>
            <a:fld id="{2A9E98B3-0316-4678-88E0-BAE3D579D280}" type="slidenum">
              <a:rPr lang="en-US" altLang="zh-CN" smtClean="0">
                <a:ea typeface="宋体"/>
                <a:cs typeface="宋体"/>
              </a:rPr>
              <a:pPr/>
              <a:t>16</a:t>
            </a:fld>
            <a:endParaRPr lang="en-US" altLang="zh-CN" smtClean="0">
              <a:ea typeface="宋体"/>
              <a:cs typeface="宋体"/>
            </a:endParaRPr>
          </a:p>
        </p:txBody>
      </p:sp>
      <p:pic>
        <p:nvPicPr>
          <p:cNvPr id="7" name="Picture 11" descr="C:\Documents and Settings\admin\Desktop\My Dropbox\NKKF\nkkf\Maps\delay_cart_kkf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863" y="3868738"/>
            <a:ext cx="452755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Documents and Settings\admin\Desktop\My Dropbox\NKKF\nkkf\Maps\delay_cart_k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5963" y="966788"/>
            <a:ext cx="44672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Documents and Settings\admin\Desktop\My Dropbox\NKKF\nkkf\Maps\delay_cart_cnm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3" y="3881438"/>
            <a:ext cx="452755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Documents and Settings\admin\Desktop\My Dropbox\NKKF\nkkf\Maps\delay_cart_true_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50" y="971550"/>
            <a:ext cx="4525963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045055" y="2127250"/>
            <a:ext cx="67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True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168761" y="2127250"/>
            <a:ext cx="992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/>
                <a:cs typeface="Arial"/>
              </a:rPr>
              <a:t>Kriging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055321" y="5089525"/>
            <a:ext cx="1048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Wavelet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5276723" y="5043488"/>
            <a:ext cx="659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KKF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726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04800" y="11430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Power distribution systems</a:t>
            </a:r>
            <a:r>
              <a:rPr lang="en-US" sz="2000" dirty="0" smtClean="0">
                <a:latin typeface="Arial" charset="0"/>
              </a:rPr>
              <a:t>: secondary transformer loads</a:t>
            </a:r>
            <a:endParaRPr lang="en-US" sz="2000" dirty="0"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Empirical validation: Transformers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5A8A323D-4A66-402A-8ABB-D661B0A43B91}" type="slidenum">
              <a:rPr lang="en-US" altLang="zh-CN" smtClean="0">
                <a:ea typeface="宋体"/>
                <a:cs typeface="宋体"/>
              </a:rPr>
              <a:pPr/>
              <a:t>17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19100" y="6375400"/>
            <a:ext cx="807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Data: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courtesy of NREL</a:t>
            </a:r>
            <a:endParaRPr lang="en-US" sz="1600" dirty="0"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769530"/>
            <a:ext cx="8991600" cy="1049870"/>
            <a:chOff x="304800" y="3886200"/>
            <a:chExt cx="8991600" cy="1049870"/>
          </a:xfrm>
        </p:grpSpPr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304800" y="3886200"/>
              <a:ext cx="899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>
                  <a:latin typeface="Arial" charset="0"/>
                </a:rPr>
                <a:t>R</a:t>
              </a:r>
              <a:r>
                <a:rPr lang="en-US" sz="2000" dirty="0" smtClean="0"/>
                <a:t>eal </a:t>
              </a:r>
              <a:r>
                <a:rPr lang="en-US" sz="2000" dirty="0"/>
                <a:t>load data measured from </a:t>
              </a:r>
              <a:r>
                <a:rPr lang="en-US" sz="2000" dirty="0" smtClean="0"/>
                <a:t>7 feeders in Anatolia</a:t>
              </a:r>
              <a:r>
                <a:rPr lang="en-US" sz="2000" dirty="0"/>
                <a:t>, CA </a:t>
              </a:r>
              <a:endParaRPr lang="en-US" sz="20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85803" y="4326470"/>
              <a:ext cx="8001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Each transformer serves 10-12 houses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Load measured every 5 seconds for </a:t>
              </a:r>
              <a:r>
                <a:rPr lang="en-US" dirty="0">
                  <a:latin typeface="Arial" charset="0"/>
                </a:rPr>
                <a:t>6</a:t>
              </a:r>
              <a:r>
                <a:rPr lang="en-US" dirty="0" smtClean="0"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days in </a:t>
              </a:r>
              <a:r>
                <a:rPr lang="en-US" dirty="0" smtClean="0">
                  <a:latin typeface="Arial" charset="0"/>
                </a:rPr>
                <a:t>August 2012</a:t>
              </a:r>
            </a:p>
            <a:p>
              <a:pPr>
                <a:spcBef>
                  <a:spcPct val="20000"/>
                </a:spcBef>
                <a:buClr>
                  <a:srgbClr val="0000CC"/>
                </a:buClr>
              </a:pPr>
              <a:r>
                <a:rPr lang="en-US" dirty="0">
                  <a:latin typeface="Arial" charset="0"/>
                </a:rPr>
                <a:t> </a:t>
              </a:r>
              <a:endParaRPr lang="en-US" dirty="0" smtClean="0"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274" y="3852911"/>
            <a:ext cx="2618326" cy="1981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60395" y="3637586"/>
            <a:ext cx="3022810" cy="2382214"/>
            <a:chOff x="1309255" y="2798022"/>
            <a:chExt cx="3325091" cy="26204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9255" y="2798022"/>
              <a:ext cx="3325091" cy="26204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374392" y="4419600"/>
              <a:ext cx="368808" cy="2286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bx10" pitchFamily="34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flipV="1">
            <a:off x="4174067" y="3886200"/>
            <a:ext cx="1464733" cy="702733"/>
          </a:xfrm>
          <a:prstGeom prst="curvedConnector3">
            <a:avLst>
              <a:gd name="adj1" fmla="val 43063"/>
            </a:avLst>
          </a:prstGeom>
          <a:noFill/>
          <a:ln w="412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19"/>
          <p:cNvCxnSpPr/>
          <p:nvPr/>
        </p:nvCxnSpPr>
        <p:spPr bwMode="auto">
          <a:xfrm>
            <a:off x="4174067" y="4741334"/>
            <a:ext cx="1447800" cy="1049866"/>
          </a:xfrm>
          <a:prstGeom prst="curvedConnector3">
            <a:avLst>
              <a:gd name="adj1" fmla="val 40643"/>
            </a:avLst>
          </a:prstGeom>
          <a:noFill/>
          <a:ln w="412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3962400" y="4572000"/>
            <a:ext cx="208183" cy="207818"/>
          </a:xfrm>
          <a:prstGeom prst="rect">
            <a:avLst/>
          </a:prstGeom>
          <a:solidFill>
            <a:srgbClr val="3366FF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bx10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700866" y="4478867"/>
            <a:ext cx="208183" cy="207818"/>
          </a:xfrm>
          <a:prstGeom prst="rect">
            <a:avLst/>
          </a:prstGeom>
          <a:solidFill>
            <a:srgbClr val="3366FF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bx10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38800" y="3886200"/>
            <a:ext cx="2590800" cy="1905000"/>
          </a:xfrm>
          <a:prstGeom prst="rect">
            <a:avLst/>
          </a:prstGeom>
          <a:noFill/>
          <a:ln w="603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bx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5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04800" y="11430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M</a:t>
            </a:r>
            <a:r>
              <a:rPr lang="en-US" sz="2000" dirty="0" smtClean="0">
                <a:latin typeface="Arial" charset="0"/>
              </a:rPr>
              <a:t>easure load of five out of seven transformers</a:t>
            </a:r>
          </a:p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Predicted loads: Transformers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5A8A323D-4A66-402A-8ABB-D661B0A43B91}" type="slidenum">
              <a:rPr lang="en-US" altLang="zh-CN" smtClean="0">
                <a:ea typeface="宋体"/>
                <a:cs typeface="宋体"/>
              </a:rPr>
              <a:pPr/>
              <a:t>18</a:t>
            </a:fld>
            <a:endParaRPr lang="en-US" altLang="zh-CN" smtClean="0">
              <a:ea typeface="宋体"/>
              <a:cs typeface="宋体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" y="1581150"/>
            <a:ext cx="8686800" cy="4445000"/>
            <a:chOff x="457200" y="1581150"/>
            <a:chExt cx="8686800" cy="4445000"/>
          </a:xfrm>
        </p:grpSpPr>
        <p:pic>
          <p:nvPicPr>
            <p:cNvPr id="3" name="Picture 2" descr="load_data_pred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5092" r="2952" b="5787"/>
            <a:stretch/>
          </p:blipFill>
          <p:spPr>
            <a:xfrm>
              <a:off x="457200" y="1581150"/>
              <a:ext cx="6038273" cy="4445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09800" y="2145268"/>
              <a:ext cx="15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Actual loads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3516868"/>
              <a:ext cx="1903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Predicted loads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3733800" y="4953000"/>
              <a:ext cx="3048000" cy="2286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572000" y="4953000"/>
              <a:ext cx="2209800" cy="3810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705600" y="4596824"/>
              <a:ext cx="243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Coincide with load spikes on observed 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Tx</a:t>
              </a:r>
              <a:r>
                <a:rPr lang="en-US" sz="1600" dirty="0" smtClean="0">
                  <a:solidFill>
                    <a:srgbClr val="0000FF"/>
                  </a:solidFill>
                </a:rPr>
                <a:t>.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5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0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62BB8747-EF1A-4DF2-B408-484D626CCF99}" type="slidenum">
              <a:rPr lang="en-US" altLang="zh-CN" smtClean="0">
                <a:ea typeface="宋体"/>
                <a:cs typeface="宋体"/>
              </a:rPr>
              <a:pPr/>
              <a:t>19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Takeaways and road ahead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457200" y="1185331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Spatio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-temporal inference of scalar random fields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457200" y="2480731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b="1" dirty="0" smtClean="0">
                <a:latin typeface="Arial" charset="0"/>
              </a:rPr>
              <a:t>Key tool</a:t>
            </a:r>
            <a:r>
              <a:rPr lang="en-US" sz="2000" dirty="0" smtClean="0">
                <a:latin typeface="Arial" charset="0"/>
              </a:rPr>
              <a:t>: </a:t>
            </a:r>
            <a:r>
              <a:rPr lang="en-US" sz="2000" dirty="0" err="1" smtClean="0">
                <a:latin typeface="Arial" charset="0"/>
              </a:rPr>
              <a:t>Kriged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Kalman</a:t>
            </a:r>
            <a:r>
              <a:rPr lang="en-US" sz="2000" dirty="0" smtClean="0">
                <a:latin typeface="Arial" charset="0"/>
              </a:rPr>
              <a:t> filter facilitates dynamic predictions</a:t>
            </a:r>
            <a:endParaRPr lang="en-US" sz="2000" dirty="0">
              <a:latin typeface="Arial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457200" y="3776131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Empirical validation on synthetic and real network data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1566331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Network flow costs from end-to-end measurements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Exploit spatial correlation to extrapolate from limited data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" y="2861731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Robust KKF to reject outliers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Leverage </a:t>
            </a:r>
            <a:r>
              <a:rPr lang="en-US" dirty="0" err="1" smtClean="0">
                <a:latin typeface="Arial" charset="0"/>
              </a:rPr>
              <a:t>sparsity</a:t>
            </a:r>
            <a:r>
              <a:rPr lang="en-US" dirty="0" smtClean="0">
                <a:latin typeface="Arial" charset="0"/>
              </a:rPr>
              <a:t> in model residuals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4114797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Internet path delay cartography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Prediction of transformer loading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5029200"/>
            <a:ext cx="8229600" cy="1066800"/>
            <a:chOff x="457200" y="5029200"/>
            <a:chExt cx="8229600" cy="1066800"/>
          </a:xfrm>
        </p:grpSpPr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457200" y="5029200"/>
              <a:ext cx="7162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solidFill>
                    <a:srgbClr val="0000FF"/>
                  </a:solidFill>
                  <a:latin typeface="Arial" charset="0"/>
                </a:rPr>
                <a:t>Ongoing work: </a:t>
              </a:r>
              <a:r>
                <a:rPr lang="en-US" sz="2000" dirty="0" smtClean="0">
                  <a:latin typeface="Arial" charset="0"/>
                </a:rPr>
                <a:t>Real-time counterpart to batch iterations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09600" y="5410200"/>
              <a:ext cx="8077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Greedy path selection via </a:t>
              </a:r>
              <a:r>
                <a:rPr lang="en-US" dirty="0" err="1" smtClean="0">
                  <a:latin typeface="Arial" charset="0"/>
                </a:rPr>
                <a:t>submodularity</a:t>
              </a:r>
              <a:endParaRPr lang="en-US" dirty="0" smtClean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Leverage prediction error covariance structure for outlier rejection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1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521DE-9B3A-411F-A9BA-7E5CC50D623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General context: </a:t>
            </a:r>
            <a:r>
              <a:rPr lang="en-US" dirty="0" err="1" smtClean="0">
                <a:cs typeface="Arial" charset="0"/>
              </a:rPr>
              <a:t>NetSci</a:t>
            </a:r>
            <a:r>
              <a:rPr lang="en-US" dirty="0" smtClean="0">
                <a:cs typeface="Arial" charset="0"/>
              </a:rPr>
              <a:t> analytics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384175" y="5759978"/>
            <a:ext cx="9220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Goal: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process, analyze, and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learn from large pools of network data</a:t>
            </a:r>
          </a:p>
        </p:txBody>
      </p:sp>
      <p:pic>
        <p:nvPicPr>
          <p:cNvPr id="3277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07070"/>
            <a:ext cx="22351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28"/>
          <p:cNvSpPr txBox="1">
            <a:spLocks noChangeArrowheads="1"/>
          </p:cNvSpPr>
          <p:nvPr/>
        </p:nvSpPr>
        <p:spPr bwMode="auto">
          <a:xfrm>
            <a:off x="6002338" y="1051458"/>
            <a:ext cx="3311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Arial" charset="0"/>
              </a:rPr>
              <a:t>Clean energy and grid analytics</a:t>
            </a:r>
          </a:p>
        </p:txBody>
      </p:sp>
      <p:pic>
        <p:nvPicPr>
          <p:cNvPr id="3277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05471"/>
            <a:ext cx="2667000" cy="233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28"/>
          <p:cNvSpPr txBox="1">
            <a:spLocks noChangeArrowheads="1"/>
          </p:cNvSpPr>
          <p:nvPr/>
        </p:nvSpPr>
        <p:spPr bwMode="auto">
          <a:xfrm>
            <a:off x="576263" y="1035583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CC"/>
                </a:solidFill>
                <a:latin typeface="Arial" charset="0"/>
              </a:rPr>
              <a:t>Online social media</a:t>
            </a:r>
          </a:p>
        </p:txBody>
      </p:sp>
      <p:pic>
        <p:nvPicPr>
          <p:cNvPr id="3277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6121" y="1303870"/>
            <a:ext cx="1764079" cy="186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28"/>
          <p:cNvSpPr txBox="1">
            <a:spLocks noChangeArrowheads="1"/>
          </p:cNvSpPr>
          <p:nvPr/>
        </p:nvSpPr>
        <p:spPr bwMode="auto">
          <a:xfrm>
            <a:off x="4055533" y="938745"/>
            <a:ext cx="129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CC"/>
                </a:solidFill>
                <a:latin typeface="Arial" charset="0"/>
              </a:rPr>
              <a:t>Internet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3776134"/>
            <a:ext cx="3124200" cy="1757363"/>
          </a:xfrm>
          <a:prstGeom prst="rect">
            <a:avLst/>
          </a:prstGeom>
        </p:spPr>
      </p:pic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5680075" y="3377142"/>
            <a:ext cx="3311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CC"/>
                </a:solidFill>
                <a:latin typeface="Arial" charset="0"/>
              </a:rPr>
              <a:t>Square kilometer </a:t>
            </a:r>
            <a:r>
              <a:rPr lang="en-US" sz="1600" dirty="0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US" sz="1600" dirty="0" smtClean="0">
                <a:solidFill>
                  <a:srgbClr val="0000CC"/>
                </a:solidFill>
                <a:latin typeface="Arial" charset="0"/>
              </a:rPr>
              <a:t>rray </a:t>
            </a:r>
            <a:r>
              <a:rPr lang="en-US" sz="1600" dirty="0">
                <a:solidFill>
                  <a:srgbClr val="0000CC"/>
                </a:solidFill>
                <a:latin typeface="Arial" charset="0"/>
              </a:rPr>
              <a:t>t</a:t>
            </a:r>
            <a:r>
              <a:rPr lang="en-US" sz="1600" dirty="0" smtClean="0">
                <a:solidFill>
                  <a:srgbClr val="0000CC"/>
                </a:solidFill>
                <a:latin typeface="Arial" charset="0"/>
              </a:rPr>
              <a:t>elescope</a:t>
            </a:r>
            <a:endParaRPr lang="en-US" sz="16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936345"/>
            <a:ext cx="2438400" cy="1626255"/>
          </a:xfrm>
          <a:prstGeom prst="rect">
            <a:avLst/>
          </a:prstGeom>
        </p:spPr>
      </p:pic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6200" y="3555346"/>
            <a:ext cx="277812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CC"/>
                </a:solidFill>
                <a:latin typeface="Arial" charset="0"/>
              </a:rPr>
              <a:t>Robot and sensor networks</a:t>
            </a:r>
            <a:endParaRPr lang="en-US" sz="16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573" y="3521075"/>
            <a:ext cx="2260600" cy="2260600"/>
          </a:xfrm>
          <a:prstGeom prst="rect">
            <a:avLst/>
          </a:prstGeom>
        </p:spPr>
      </p:pic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317875" y="3217333"/>
            <a:ext cx="201612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CC"/>
                </a:solidFill>
                <a:latin typeface="Arial" charset="0"/>
              </a:rPr>
              <a:t>Biological networks</a:t>
            </a:r>
            <a:endParaRPr lang="en-US" sz="16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57200" y="6308725"/>
            <a:ext cx="8350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E. D. </a:t>
            </a:r>
            <a:r>
              <a:rPr lang="en-US" sz="1400" dirty="0" err="1" smtClean="0">
                <a:latin typeface="Arial"/>
                <a:cs typeface="Arial"/>
              </a:rPr>
              <a:t>Kolaczyk</a:t>
            </a:r>
            <a:r>
              <a:rPr lang="en-US" sz="1400" dirty="0" smtClean="0">
                <a:latin typeface="Arial"/>
                <a:cs typeface="Arial"/>
              </a:rPr>
              <a:t>, “</a:t>
            </a:r>
            <a:r>
              <a:rPr lang="en-US" sz="1400" i="1" dirty="0" smtClean="0">
                <a:latin typeface="Arial"/>
                <a:cs typeface="Arial"/>
              </a:rPr>
              <a:t>Statistical Analysis of Network Data: Methods and Models,’’ </a:t>
            </a:r>
            <a:r>
              <a:rPr lang="en-US" sz="1400" dirty="0" smtClean="0">
                <a:latin typeface="Arial"/>
                <a:cs typeface="Arial"/>
              </a:rPr>
              <a:t>Springer, 2010.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89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304800" y="13716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000" dirty="0" smtClean="0">
                <a:latin typeface="Arial" charset="0"/>
              </a:rPr>
              <a:t>How do we find       ?</a:t>
            </a:r>
            <a:endParaRPr lang="en-US" sz="2000" dirty="0">
              <a:latin typeface="Arial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DA297B25-5350-4513-9F3A-63A0BA0A9C5B}" type="slidenum">
              <a:rPr lang="en-US" altLang="zh-CN" smtClean="0">
                <a:ea typeface="宋体"/>
                <a:cs typeface="宋体"/>
              </a:rPr>
              <a:pPr/>
              <a:t>20</a:t>
            </a:fld>
            <a:endParaRPr lang="en-US" altLang="zh-CN" smtClean="0">
              <a:ea typeface="宋体"/>
              <a:cs typeface="宋体"/>
            </a:endParaRPr>
          </a:p>
        </p:txBody>
      </p:sp>
      <p:pic>
        <p:nvPicPr>
          <p:cNvPr id="92164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487488"/>
            <a:ext cx="312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3175" y="2711450"/>
            <a:ext cx="1431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25875" y="3067050"/>
            <a:ext cx="1092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67" name="Group 115"/>
          <p:cNvGrpSpPr>
            <a:grpSpLocks/>
          </p:cNvGrpSpPr>
          <p:nvPr/>
        </p:nvGrpSpPr>
        <p:grpSpPr bwMode="auto">
          <a:xfrm>
            <a:off x="3000375" y="3638550"/>
            <a:ext cx="2746375" cy="1506538"/>
            <a:chOff x="1605639" y="4119417"/>
            <a:chExt cx="2746254" cy="1505529"/>
          </a:xfrm>
        </p:grpSpPr>
        <p:cxnSp>
          <p:nvCxnSpPr>
            <p:cNvPr id="92168" name="Straight Arrow Connector 81"/>
            <p:cNvCxnSpPr>
              <a:cxnSpLocks noChangeShapeType="1"/>
            </p:cNvCxnSpPr>
            <p:nvPr/>
          </p:nvCxnSpPr>
          <p:spPr bwMode="auto">
            <a:xfrm>
              <a:off x="1985818" y="4608945"/>
              <a:ext cx="406400" cy="258619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169" name="Straight Arrow Connector 82"/>
            <p:cNvCxnSpPr>
              <a:cxnSpLocks noChangeShapeType="1"/>
            </p:cNvCxnSpPr>
            <p:nvPr/>
          </p:nvCxnSpPr>
          <p:spPr bwMode="auto">
            <a:xfrm flipV="1">
              <a:off x="2382982" y="4636655"/>
              <a:ext cx="443345" cy="212436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170" name="Straight Arrow Connector 85"/>
            <p:cNvCxnSpPr>
              <a:cxnSpLocks noChangeShapeType="1"/>
            </p:cNvCxnSpPr>
            <p:nvPr/>
          </p:nvCxnSpPr>
          <p:spPr bwMode="auto">
            <a:xfrm>
              <a:off x="2835564" y="4655127"/>
              <a:ext cx="443345" cy="230909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171" name="Straight Arrow Connector 88"/>
            <p:cNvCxnSpPr>
              <a:cxnSpLocks noChangeShapeType="1"/>
            </p:cNvCxnSpPr>
            <p:nvPr/>
          </p:nvCxnSpPr>
          <p:spPr bwMode="auto">
            <a:xfrm>
              <a:off x="3274291" y="4881418"/>
              <a:ext cx="503382" cy="13855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172" name="Straight Arrow Connector 90"/>
            <p:cNvCxnSpPr>
              <a:cxnSpLocks noChangeShapeType="1"/>
            </p:cNvCxnSpPr>
            <p:nvPr/>
          </p:nvCxnSpPr>
          <p:spPr bwMode="auto">
            <a:xfrm>
              <a:off x="3232727" y="4876800"/>
              <a:ext cx="258618" cy="387927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173" name="Straight Arrow Connector 93"/>
            <p:cNvCxnSpPr>
              <a:cxnSpLocks noChangeShapeType="1"/>
            </p:cNvCxnSpPr>
            <p:nvPr/>
          </p:nvCxnSpPr>
          <p:spPr bwMode="auto">
            <a:xfrm flipV="1">
              <a:off x="2179782" y="4849092"/>
              <a:ext cx="221673" cy="452581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174" name="Straight Arrow Connector 96"/>
            <p:cNvCxnSpPr>
              <a:cxnSpLocks noChangeShapeType="1"/>
            </p:cNvCxnSpPr>
            <p:nvPr/>
          </p:nvCxnSpPr>
          <p:spPr bwMode="auto">
            <a:xfrm flipV="1">
              <a:off x="3768436" y="4590473"/>
              <a:ext cx="369455" cy="295563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175" name="Straight Arrow Connector 99"/>
            <p:cNvCxnSpPr>
              <a:cxnSpLocks noChangeShapeType="1"/>
            </p:cNvCxnSpPr>
            <p:nvPr/>
          </p:nvCxnSpPr>
          <p:spPr bwMode="auto">
            <a:xfrm>
              <a:off x="3740727" y="4904510"/>
              <a:ext cx="415637" cy="175490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6" name="Arc 105"/>
            <p:cNvSpPr/>
            <p:nvPr/>
          </p:nvSpPr>
          <p:spPr bwMode="auto">
            <a:xfrm>
              <a:off x="2345381" y="4858697"/>
              <a:ext cx="923884" cy="766249"/>
            </a:xfrm>
            <a:prstGeom prst="arc">
              <a:avLst>
                <a:gd name="adj1" fmla="val 10799945"/>
                <a:gd name="adj2" fmla="val 0"/>
              </a:avLst>
            </a:prstGeom>
            <a:noFill/>
            <a:ln w="254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ea typeface="宋体" pitchFamily="2" charset="-122"/>
                <a:cs typeface="+mn-cs"/>
              </a:endParaRPr>
            </a:p>
          </p:txBody>
        </p:sp>
        <p:grpSp>
          <p:nvGrpSpPr>
            <p:cNvPr id="92177" name="Group 110"/>
            <p:cNvGrpSpPr>
              <a:grpSpLocks/>
            </p:cNvGrpSpPr>
            <p:nvPr/>
          </p:nvGrpSpPr>
          <p:grpSpPr bwMode="auto">
            <a:xfrm>
              <a:off x="1948872" y="4119417"/>
              <a:ext cx="1953492" cy="1214582"/>
              <a:chOff x="1948872" y="4119417"/>
              <a:chExt cx="1953492" cy="1214582"/>
            </a:xfrm>
          </p:grpSpPr>
          <p:sp>
            <p:nvSpPr>
              <p:cNvPr id="108" name="Arc 107"/>
              <p:cNvSpPr/>
              <p:nvPr/>
            </p:nvSpPr>
            <p:spPr bwMode="auto">
              <a:xfrm flipV="1">
                <a:off x="2978767" y="4198739"/>
                <a:ext cx="923884" cy="512420"/>
              </a:xfrm>
              <a:prstGeom prst="arc">
                <a:avLst>
                  <a:gd name="adj1" fmla="val 12307433"/>
                  <a:gd name="adj2" fmla="val 20981709"/>
                </a:avLst>
              </a:prstGeom>
              <a:noFill/>
              <a:ln w="25400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9" name="Arc 108"/>
              <p:cNvSpPr/>
              <p:nvPr/>
            </p:nvSpPr>
            <p:spPr bwMode="auto">
              <a:xfrm flipV="1">
                <a:off x="1948524" y="4119417"/>
                <a:ext cx="923884" cy="512420"/>
              </a:xfrm>
              <a:prstGeom prst="arc">
                <a:avLst>
                  <a:gd name="adj1" fmla="val 11906038"/>
                  <a:gd name="adj2" fmla="val 19150853"/>
                </a:avLst>
              </a:prstGeom>
              <a:noFill/>
              <a:ln w="25400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10" name="Arc 109"/>
              <p:cNvSpPr/>
              <p:nvPr/>
            </p:nvSpPr>
            <p:spPr bwMode="auto">
              <a:xfrm>
                <a:off x="2386655" y="4568379"/>
                <a:ext cx="923884" cy="766248"/>
              </a:xfrm>
              <a:prstGeom prst="arc">
                <a:avLst>
                  <a:gd name="adj1" fmla="val 14490229"/>
                  <a:gd name="adj2" fmla="val 18540589"/>
                </a:avLst>
              </a:prstGeom>
              <a:noFill/>
              <a:ln w="25400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ea typeface="宋体" pitchFamily="2" charset="-122"/>
                  <a:cs typeface="+mn-cs"/>
                </a:endParaRPr>
              </a:p>
            </p:txBody>
          </p:sp>
        </p:grpSp>
        <p:pic>
          <p:nvPicPr>
            <p:cNvPr id="92178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05639" y="4390179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79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13458" y="5207597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80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34803" y="4223924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81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55930" y="5299961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Kriging covariance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304800" y="20574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Idea:</a:t>
            </a:r>
            <a:r>
              <a:rPr lang="en-US" sz="2000" dirty="0" smtClean="0">
                <a:latin typeface="Arial" charset="0"/>
              </a:rPr>
              <a:t> paths sharing many links should be highly correlated</a:t>
            </a:r>
            <a:endParaRPr lang="en-US" sz="2000" dirty="0">
              <a:latin typeface="Arial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04800" y="54102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Can also handle route changes, especially incremental changes</a:t>
            </a:r>
            <a:endParaRPr lang="en-US" sz="2000" dirty="0">
              <a:latin typeface="Arial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26670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Linear model: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Graph </a:t>
            </a:r>
            <a:r>
              <a:rPr lang="en-US" dirty="0" err="1" smtClean="0">
                <a:latin typeface="Arial" charset="0"/>
              </a:rPr>
              <a:t>Laplacian</a:t>
            </a:r>
            <a:r>
              <a:rPr lang="en-US" dirty="0" smtClean="0">
                <a:latin typeface="Arial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482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/>
          </p:nvPr>
        </p:nvSpPr>
        <p:spPr>
          <a:xfrm>
            <a:off x="381000" y="4953000"/>
            <a:ext cx="5540541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"/>
                <a:cs typeface="Arial"/>
              </a:rPr>
              <a:t>Goal:</a:t>
            </a:r>
            <a:r>
              <a:rPr lang="en-US" sz="2000" dirty="0" smtClean="0">
                <a:latin typeface="Arial"/>
                <a:cs typeface="Arial"/>
              </a:rPr>
              <a:t> infer global state from a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subset</a:t>
            </a:r>
            <a:r>
              <a:rPr lang="en-US" sz="2000" dirty="0" smtClean="0">
                <a:latin typeface="Arial"/>
                <a:cs typeface="Arial"/>
              </a:rPr>
              <a:t> of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     measurements only!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BBD3900E-6F0D-426D-9664-69DB1757975A}" type="slidenum">
              <a:rPr lang="en-US" altLang="zh-CN" smtClean="0">
                <a:ea typeface="宋体"/>
                <a:cs typeface="宋体"/>
              </a:rPr>
              <a:pPr/>
              <a:t>3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Motivation: Grid analytics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3733800"/>
            <a:ext cx="8991600" cy="685800"/>
            <a:chOff x="304800" y="1905000"/>
            <a:chExt cx="8991600" cy="685800"/>
          </a:xfrm>
        </p:grpSpPr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304800" y="1905000"/>
              <a:ext cx="899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>
                  <a:latin typeface="Arial" charset="0"/>
                </a:rPr>
                <a:t>U</a:t>
              </a:r>
              <a:r>
                <a:rPr lang="en-US" sz="2000" dirty="0" smtClean="0">
                  <a:latin typeface="Arial" charset="0"/>
                </a:rPr>
                <a:t>biquitous installation of sensing devices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609600" y="1981200"/>
              <a:ext cx="5257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CC"/>
                </a:buClr>
              </a:pPr>
              <a:endParaRPr lang="en-US" dirty="0" smtClean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Not there yet, costly!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endParaRPr lang="en-US" dirty="0" smtClean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endParaRPr lang="en-US" dirty="0" smtClean="0"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16337" y="4953000"/>
            <a:ext cx="4917664" cy="762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bx10" pitchFamily="34" charset="0"/>
            </a:endParaRP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304800" y="12954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M</a:t>
            </a:r>
            <a:r>
              <a:rPr lang="en-US" sz="2000" dirty="0" smtClean="0">
                <a:latin typeface="Arial" charset="0"/>
              </a:rPr>
              <a:t>onitoring for situational awareness key to power grid operation</a:t>
            </a:r>
            <a:endParaRPr lang="en-US" sz="2000" dirty="0">
              <a:latin typeface="Courier New"/>
              <a:cs typeface="Courier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133600"/>
            <a:ext cx="2895600" cy="372826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1981200"/>
            <a:ext cx="5562600" cy="1524000"/>
            <a:chOff x="304800" y="1981200"/>
            <a:chExt cx="5562600" cy="1524000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609600" y="2057400"/>
              <a:ext cx="525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00CC"/>
                </a:buClr>
              </a:pPr>
              <a:endParaRPr lang="en-US" dirty="0" smtClean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Renewable generation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Loads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Customer behavior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endParaRPr lang="en-US" dirty="0" smtClean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endParaRPr lang="en-US" dirty="0" smtClean="0">
                <a:latin typeface="Arial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304800" y="1981200"/>
              <a:ext cx="518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Network </a:t>
              </a:r>
              <a:r>
                <a:rPr lang="en-US" sz="2000" dirty="0" smtClean="0">
                  <a:solidFill>
                    <a:srgbClr val="0000FF"/>
                  </a:solidFill>
                  <a:latin typeface="Arial" charset="0"/>
                </a:rPr>
                <a:t>state</a:t>
              </a:r>
              <a:endParaRPr lang="en-US" sz="2000" dirty="0">
                <a:latin typeface="Courier New"/>
                <a:cs typeface="Courier New"/>
              </a:endParaRP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57200" y="6308725"/>
            <a:ext cx="8350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G. B. </a:t>
            </a:r>
            <a:r>
              <a:rPr lang="en-US" sz="1400" dirty="0" err="1" smtClean="0">
                <a:latin typeface="Arial"/>
                <a:cs typeface="Arial"/>
              </a:rPr>
              <a:t>Giannakis</a:t>
            </a:r>
            <a:r>
              <a:rPr lang="en-US" sz="1400" dirty="0" smtClean="0">
                <a:latin typeface="Arial"/>
                <a:cs typeface="Arial"/>
              </a:rPr>
              <a:t> et al, “Monitoring and optimization for power grids: A </a:t>
            </a:r>
            <a:r>
              <a:rPr lang="en-US" sz="1400" dirty="0">
                <a:latin typeface="Arial"/>
                <a:cs typeface="Arial"/>
              </a:rPr>
              <a:t>s</a:t>
            </a:r>
            <a:r>
              <a:rPr lang="en-US" sz="1400" dirty="0" smtClean="0">
                <a:latin typeface="Arial"/>
                <a:cs typeface="Arial"/>
              </a:rPr>
              <a:t>ignal </a:t>
            </a:r>
            <a:r>
              <a:rPr lang="en-US" sz="1400" dirty="0">
                <a:latin typeface="Arial"/>
                <a:cs typeface="Arial"/>
              </a:rPr>
              <a:t>p</a:t>
            </a:r>
            <a:r>
              <a:rPr lang="en-US" sz="1400" dirty="0" smtClean="0">
                <a:latin typeface="Arial"/>
                <a:cs typeface="Arial"/>
              </a:rPr>
              <a:t>rocessing perspective,</a:t>
            </a:r>
            <a:r>
              <a:rPr lang="en-US" sz="1400" dirty="0">
                <a:latin typeface="Arial"/>
                <a:cs typeface="Arial"/>
              </a:rPr>
              <a:t>” </a:t>
            </a:r>
            <a:r>
              <a:rPr lang="en-US" sz="1400" i="1" dirty="0" smtClean="0">
                <a:latin typeface="Arial"/>
                <a:cs typeface="Arial"/>
              </a:rPr>
              <a:t>IEEE Signal Process. Mag.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smtClean="0">
                <a:latin typeface="Arial"/>
                <a:cs typeface="Arial"/>
              </a:rPr>
              <a:t>vol. 30, pp. 107-128, 2013.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1828800"/>
            <a:ext cx="311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/>
                <a:cs typeface="Arial"/>
              </a:rPr>
              <a:t>Photovoltaic resources in California</a:t>
            </a:r>
            <a:endParaRPr lang="en-US" sz="140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41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/>
          </p:nvPr>
        </p:nvSpPr>
        <p:spPr>
          <a:xfrm>
            <a:off x="250659" y="4800600"/>
            <a:ext cx="5540541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"/>
                <a:cs typeface="Arial"/>
              </a:rPr>
              <a:t>Desiderata:</a:t>
            </a:r>
            <a:r>
              <a:rPr lang="en-US" sz="2000" dirty="0" smtClean="0">
                <a:latin typeface="Arial"/>
                <a:cs typeface="Arial"/>
              </a:rPr>
              <a:t> infer delays from a </a:t>
            </a:r>
            <a:r>
              <a:rPr lang="en-US" sz="2000" dirty="0" smtClean="0">
                <a:solidFill>
                  <a:srgbClr val="CC0000"/>
                </a:solidFill>
                <a:latin typeface="Arial"/>
                <a:cs typeface="Arial"/>
              </a:rPr>
              <a:t>limited</a:t>
            </a:r>
            <a:r>
              <a:rPr lang="en-US" sz="2000" dirty="0" smtClean="0">
                <a:latin typeface="Arial"/>
                <a:cs typeface="Arial"/>
              </a:rPr>
              <a:t> number   	       of </a:t>
            </a:r>
            <a:r>
              <a:rPr lang="en-US" sz="2000" dirty="0" smtClean="0">
                <a:solidFill>
                  <a:srgbClr val="CC0000"/>
                </a:solidFill>
                <a:latin typeface="Arial"/>
                <a:cs typeface="Arial"/>
              </a:rPr>
              <a:t>end-to-end </a:t>
            </a:r>
            <a:r>
              <a:rPr lang="en-US" sz="2000" dirty="0" smtClean="0">
                <a:latin typeface="Arial"/>
                <a:cs typeface="Arial"/>
              </a:rPr>
              <a:t>measurements only!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BBD3900E-6F0D-426D-9664-69DB1757975A}" type="slidenum">
              <a:rPr lang="en-US" altLang="zh-CN" smtClean="0">
                <a:ea typeface="宋体"/>
                <a:cs typeface="宋体"/>
              </a:rPr>
              <a:pPr/>
              <a:t>4</a:t>
            </a:fld>
            <a:endParaRPr lang="en-US" altLang="zh-CN" smtClean="0">
              <a:ea typeface="宋体"/>
              <a:cs typeface="宋体"/>
            </a:endParaRPr>
          </a:p>
        </p:txBody>
      </p:sp>
      <p:grpSp>
        <p:nvGrpSpPr>
          <p:cNvPr id="60421" name="Group 43"/>
          <p:cNvGrpSpPr>
            <a:grpSpLocks/>
          </p:cNvGrpSpPr>
          <p:nvPr/>
        </p:nvGrpSpPr>
        <p:grpSpPr bwMode="auto">
          <a:xfrm>
            <a:off x="5721061" y="3124200"/>
            <a:ext cx="3346739" cy="2870489"/>
            <a:chOff x="3038914" y="2955656"/>
            <a:chExt cx="2996230" cy="2701413"/>
          </a:xfrm>
        </p:grpSpPr>
        <p:pic>
          <p:nvPicPr>
            <p:cNvPr id="60422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4947" y="2955656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3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4323" y="3045636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4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99501" y="3189246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5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3485" y="5339979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6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05150" y="5330745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7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8054" y="5028474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428" name="Straight Connector 52"/>
            <p:cNvCxnSpPr>
              <a:cxnSpLocks noChangeShapeType="1"/>
            </p:cNvCxnSpPr>
            <p:nvPr/>
          </p:nvCxnSpPr>
          <p:spPr bwMode="auto">
            <a:xfrm flipV="1">
              <a:off x="3782030" y="5076964"/>
              <a:ext cx="278990" cy="263015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29" name="Straight Connector 55"/>
            <p:cNvCxnSpPr>
              <a:cxnSpLocks noChangeShapeType="1"/>
            </p:cNvCxnSpPr>
            <p:nvPr/>
          </p:nvCxnSpPr>
          <p:spPr bwMode="auto">
            <a:xfrm flipH="1" flipV="1">
              <a:off x="3758046" y="3506336"/>
              <a:ext cx="57763" cy="216309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30" name="Straight Connector 56"/>
            <p:cNvCxnSpPr>
              <a:cxnSpLocks noChangeShapeType="1"/>
            </p:cNvCxnSpPr>
            <p:nvPr/>
          </p:nvCxnSpPr>
          <p:spPr bwMode="auto">
            <a:xfrm>
              <a:off x="4433492" y="3272746"/>
              <a:ext cx="105058" cy="375472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31" name="Straight Connector 57"/>
            <p:cNvCxnSpPr>
              <a:cxnSpLocks noChangeShapeType="1"/>
            </p:cNvCxnSpPr>
            <p:nvPr/>
          </p:nvCxnSpPr>
          <p:spPr bwMode="auto">
            <a:xfrm flipH="1">
              <a:off x="5161638" y="3362726"/>
              <a:ext cx="1230" cy="378541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32" name="Straight Connector 58"/>
            <p:cNvCxnSpPr>
              <a:cxnSpLocks noChangeShapeType="1"/>
            </p:cNvCxnSpPr>
            <p:nvPr/>
          </p:nvCxnSpPr>
          <p:spPr bwMode="auto">
            <a:xfrm flipH="1" flipV="1">
              <a:off x="4501605" y="5153329"/>
              <a:ext cx="62090" cy="177416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33" name="Straight Connector 59"/>
            <p:cNvCxnSpPr>
              <a:cxnSpLocks noChangeShapeType="1"/>
            </p:cNvCxnSpPr>
            <p:nvPr/>
          </p:nvCxnSpPr>
          <p:spPr bwMode="auto">
            <a:xfrm flipH="1" flipV="1">
              <a:off x="5801627" y="4853951"/>
              <a:ext cx="74972" cy="174523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60434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0690" y="5319123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435" name="Straight Connector 61"/>
            <p:cNvCxnSpPr>
              <a:cxnSpLocks noChangeShapeType="1"/>
            </p:cNvCxnSpPr>
            <p:nvPr/>
          </p:nvCxnSpPr>
          <p:spPr bwMode="auto">
            <a:xfrm flipH="1" flipV="1">
              <a:off x="5145103" y="5051193"/>
              <a:ext cx="124132" cy="267930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60436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1632" y="3109398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437" name="Straight Connector 63"/>
            <p:cNvCxnSpPr>
              <a:cxnSpLocks noChangeShapeType="1"/>
            </p:cNvCxnSpPr>
            <p:nvPr/>
          </p:nvCxnSpPr>
          <p:spPr bwMode="auto">
            <a:xfrm flipH="1">
              <a:off x="5600999" y="3426488"/>
              <a:ext cx="199178" cy="334890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60438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8914" y="3418667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439" name="Straight Connector 65"/>
            <p:cNvCxnSpPr>
              <a:cxnSpLocks noChangeShapeType="1"/>
            </p:cNvCxnSpPr>
            <p:nvPr/>
          </p:nvCxnSpPr>
          <p:spPr bwMode="auto">
            <a:xfrm flipH="1" flipV="1">
              <a:off x="3197459" y="3735757"/>
              <a:ext cx="267180" cy="171628"/>
            </a:xfrm>
            <a:prstGeom prst="line">
              <a:avLst/>
            </a:prstGeom>
            <a:noFill/>
            <a:ln w="12700" cap="rnd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0440" name="Group 66"/>
            <p:cNvGrpSpPr>
              <a:grpSpLocks/>
            </p:cNvGrpSpPr>
            <p:nvPr/>
          </p:nvGrpSpPr>
          <p:grpSpPr bwMode="auto">
            <a:xfrm>
              <a:off x="3302289" y="3452957"/>
              <a:ext cx="2682874" cy="1839479"/>
              <a:chOff x="228601" y="2057400"/>
              <a:chExt cx="3436937" cy="2468563"/>
            </a:xfrm>
          </p:grpSpPr>
          <p:sp>
            <p:nvSpPr>
              <p:cNvPr id="60444" name="AutoShape 31"/>
              <p:cNvSpPr>
                <a:spLocks noChangeArrowheads="1"/>
              </p:cNvSpPr>
              <p:nvPr/>
            </p:nvSpPr>
            <p:spPr bwMode="auto">
              <a:xfrm>
                <a:off x="304800" y="2822575"/>
                <a:ext cx="1336675" cy="1069975"/>
              </a:xfrm>
              <a:prstGeom prst="cloudCallout">
                <a:avLst>
                  <a:gd name="adj1" fmla="val 35000"/>
                  <a:gd name="adj2" fmla="val -1756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60445" name="AutoShape 32"/>
              <p:cNvSpPr>
                <a:spLocks noChangeArrowheads="1"/>
              </p:cNvSpPr>
              <p:nvPr/>
            </p:nvSpPr>
            <p:spPr bwMode="auto">
              <a:xfrm>
                <a:off x="228601" y="2282449"/>
                <a:ext cx="916639" cy="978276"/>
              </a:xfrm>
              <a:prstGeom prst="cloudCallout">
                <a:avLst>
                  <a:gd name="adj1" fmla="val 60597"/>
                  <a:gd name="adj2" fmla="val -852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800"/>
              </a:p>
            </p:txBody>
          </p:sp>
          <p:sp>
            <p:nvSpPr>
              <p:cNvPr id="60446" name="AutoShape 34"/>
              <p:cNvSpPr>
                <a:spLocks noChangeArrowheads="1"/>
              </p:cNvSpPr>
              <p:nvPr/>
            </p:nvSpPr>
            <p:spPr bwMode="auto">
              <a:xfrm>
                <a:off x="954088" y="2057400"/>
                <a:ext cx="1146175" cy="998538"/>
              </a:xfrm>
              <a:prstGeom prst="cloudCallout">
                <a:avLst>
                  <a:gd name="adj1" fmla="val 74167"/>
                  <a:gd name="adj2" fmla="val 22551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1400"/>
              </a:p>
            </p:txBody>
          </p:sp>
          <p:sp>
            <p:nvSpPr>
              <p:cNvPr id="60447" name="AutoShape 35"/>
              <p:cNvSpPr>
                <a:spLocks noChangeArrowheads="1"/>
              </p:cNvSpPr>
              <p:nvPr/>
            </p:nvSpPr>
            <p:spPr bwMode="auto">
              <a:xfrm>
                <a:off x="915988" y="3382963"/>
                <a:ext cx="1260475" cy="1143000"/>
              </a:xfrm>
              <a:prstGeom prst="cloudCallout">
                <a:avLst>
                  <a:gd name="adj1" fmla="val 19884"/>
                  <a:gd name="adj2" fmla="val -64125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60448" name="Text Box 36"/>
              <p:cNvSpPr txBox="1">
                <a:spLocks noChangeArrowheads="1"/>
              </p:cNvSpPr>
              <p:nvPr/>
            </p:nvSpPr>
            <p:spPr bwMode="auto">
              <a:xfrm>
                <a:off x="1146175" y="3790950"/>
                <a:ext cx="658813" cy="45720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60449" name="AutoShape 37"/>
              <p:cNvSpPr>
                <a:spLocks noChangeArrowheads="1"/>
              </p:cNvSpPr>
              <p:nvPr/>
            </p:nvSpPr>
            <p:spPr bwMode="auto">
              <a:xfrm>
                <a:off x="1717676" y="2158999"/>
                <a:ext cx="1719263" cy="1325563"/>
              </a:xfrm>
              <a:prstGeom prst="cloudCallout">
                <a:avLst>
                  <a:gd name="adj1" fmla="val -48931"/>
                  <a:gd name="adj2" fmla="val 10125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2400"/>
              </a:p>
            </p:txBody>
          </p:sp>
          <p:sp>
            <p:nvSpPr>
              <p:cNvPr id="60450" name="Text Box 38"/>
              <p:cNvSpPr txBox="1">
                <a:spLocks noChangeArrowheads="1"/>
              </p:cNvSpPr>
              <p:nvPr/>
            </p:nvSpPr>
            <p:spPr bwMode="auto">
              <a:xfrm>
                <a:off x="2310403" y="2531023"/>
                <a:ext cx="917336" cy="413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Sprint</a:t>
                </a:r>
              </a:p>
            </p:txBody>
          </p:sp>
          <p:sp>
            <p:nvSpPr>
              <p:cNvPr id="60451" name="AutoShape 39"/>
              <p:cNvSpPr>
                <a:spLocks noChangeArrowheads="1"/>
              </p:cNvSpPr>
              <p:nvPr/>
            </p:nvSpPr>
            <p:spPr bwMode="auto">
              <a:xfrm>
                <a:off x="1908175" y="3179763"/>
                <a:ext cx="1757363" cy="1120775"/>
              </a:xfrm>
              <a:prstGeom prst="cloudCallout">
                <a:avLst>
                  <a:gd name="adj1" fmla="val -44264"/>
                  <a:gd name="adj2" fmla="val -24389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452" name="AutoShape 40"/>
              <p:cNvSpPr>
                <a:spLocks noChangeArrowheads="1"/>
              </p:cNvSpPr>
              <p:nvPr/>
            </p:nvSpPr>
            <p:spPr bwMode="auto">
              <a:xfrm>
                <a:off x="1258888" y="2771775"/>
                <a:ext cx="1184274" cy="968375"/>
              </a:xfrm>
              <a:prstGeom prst="cloudCallout">
                <a:avLst>
                  <a:gd name="adj1" fmla="val 6241"/>
                  <a:gd name="adj2" fmla="val 5194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453" name="Text Box 41"/>
              <p:cNvSpPr txBox="1">
                <a:spLocks noChangeArrowheads="1"/>
              </p:cNvSpPr>
              <p:nvPr/>
            </p:nvSpPr>
            <p:spPr bwMode="auto">
              <a:xfrm>
                <a:off x="2365309" y="3532188"/>
                <a:ext cx="887545" cy="4130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/>
                  <a:t>Qwest</a:t>
                </a:r>
              </a:p>
            </p:txBody>
          </p:sp>
          <p:sp>
            <p:nvSpPr>
              <p:cNvPr id="60454" name="Text Box 42"/>
              <p:cNvSpPr txBox="1">
                <a:spLocks noChangeArrowheads="1"/>
              </p:cNvSpPr>
              <p:nvPr/>
            </p:nvSpPr>
            <p:spPr bwMode="auto">
              <a:xfrm>
                <a:off x="1000302" y="2308686"/>
                <a:ext cx="806800" cy="4130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/>
                  <a:t>AT&amp;T</a:t>
                </a:r>
              </a:p>
            </p:txBody>
          </p:sp>
          <p:sp>
            <p:nvSpPr>
              <p:cNvPr id="60455" name="Line 47"/>
              <p:cNvSpPr>
                <a:spLocks noChangeShapeType="1"/>
              </p:cNvSpPr>
              <p:nvPr/>
            </p:nvSpPr>
            <p:spPr bwMode="auto">
              <a:xfrm>
                <a:off x="2777000" y="3082705"/>
                <a:ext cx="152399" cy="25400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6" name="Line 48"/>
              <p:cNvSpPr>
                <a:spLocks noChangeShapeType="1"/>
              </p:cNvSpPr>
              <p:nvPr/>
            </p:nvSpPr>
            <p:spPr bwMode="auto">
              <a:xfrm>
                <a:off x="1737316" y="2289418"/>
                <a:ext cx="344487" cy="254000"/>
              </a:xfrm>
              <a:prstGeom prst="line">
                <a:avLst/>
              </a:prstGeom>
              <a:noFill/>
              <a:ln w="635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7" name="Text Box 33"/>
              <p:cNvSpPr txBox="1">
                <a:spLocks noChangeArrowheads="1"/>
              </p:cNvSpPr>
              <p:nvPr/>
            </p:nvSpPr>
            <p:spPr bwMode="auto">
              <a:xfrm>
                <a:off x="362717" y="3179763"/>
                <a:ext cx="995515" cy="413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UUNet</a:t>
                </a:r>
              </a:p>
            </p:txBody>
          </p:sp>
        </p:grpSp>
        <p:sp>
          <p:nvSpPr>
            <p:cNvPr id="60441" name="Text Box 42"/>
            <p:cNvSpPr txBox="1">
              <a:spLocks noChangeArrowheads="1"/>
            </p:cNvSpPr>
            <p:nvPr/>
          </p:nvSpPr>
          <p:spPr bwMode="auto">
            <a:xfrm>
              <a:off x="3358447" y="3820316"/>
              <a:ext cx="604653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C&amp;W</a:t>
              </a:r>
            </a:p>
          </p:txBody>
        </p:sp>
        <p:sp>
          <p:nvSpPr>
            <p:cNvPr id="60442" name="Text Box 42"/>
            <p:cNvSpPr txBox="1">
              <a:spLocks noChangeArrowheads="1"/>
            </p:cNvSpPr>
            <p:nvPr/>
          </p:nvSpPr>
          <p:spPr bwMode="auto">
            <a:xfrm>
              <a:off x="3907974" y="4771661"/>
              <a:ext cx="761748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Level 3</a:t>
              </a:r>
            </a:p>
          </p:txBody>
        </p:sp>
        <p:sp>
          <p:nvSpPr>
            <p:cNvPr id="60443" name="Text Box 42"/>
            <p:cNvSpPr txBox="1">
              <a:spLocks noChangeArrowheads="1"/>
            </p:cNvSpPr>
            <p:nvPr/>
          </p:nvSpPr>
          <p:spPr bwMode="auto">
            <a:xfrm>
              <a:off x="4189070" y="4162061"/>
              <a:ext cx="75373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PSINet</a:t>
              </a:r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Motivation: Internet monitoring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152400" y="12192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End-to-end-delays in IP networks</a:t>
            </a:r>
            <a:endParaRPr lang="en-US" sz="2000" dirty="0">
              <a:latin typeface="Courier New"/>
              <a:cs typeface="Courier New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 dirty="0">
              <a:latin typeface="Arial" charset="0"/>
            </a:endParaRP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152400" y="33528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Additional tools from CAIDA </a:t>
            </a:r>
            <a:endParaRPr lang="en-US" sz="2000" dirty="0">
              <a:latin typeface="Arial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457200" y="37338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Require software installation at routers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Useless if intermediate routers inaccessible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85995" y="4800600"/>
            <a:ext cx="5505205" cy="762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mbx10" pitchFamily="34" charset="0"/>
            </a:endParaRP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152400" y="26670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Few </a:t>
            </a:r>
            <a:r>
              <a:rPr lang="en-US" sz="2000" dirty="0">
                <a:latin typeface="Arial" charset="0"/>
              </a:rPr>
              <a:t>t</a:t>
            </a:r>
            <a:r>
              <a:rPr lang="en-US" sz="2000" dirty="0" smtClean="0">
                <a:latin typeface="Arial" charset="0"/>
              </a:rPr>
              <a:t>ools widely supported, e.g., </a:t>
            </a:r>
            <a:r>
              <a:rPr lang="en-US" sz="2000" dirty="0" err="1" smtClean="0">
                <a:latin typeface="Courier New"/>
                <a:cs typeface="Courier New"/>
              </a:rPr>
              <a:t>traceroute</a:t>
            </a:r>
            <a:r>
              <a:rPr lang="en-US" sz="2000" dirty="0" smtClean="0">
                <a:latin typeface="Courier New"/>
                <a:cs typeface="Courier New"/>
              </a:rPr>
              <a:t>, ping</a:t>
            </a:r>
            <a:endParaRPr lang="en-US" sz="2000" dirty="0">
              <a:latin typeface="Courier New"/>
              <a:cs typeface="Courier New"/>
            </a:endParaRP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</a:pPr>
            <a:endParaRPr lang="en-US" sz="2000" dirty="0">
              <a:latin typeface="Arial" charset="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457200" y="6308725"/>
            <a:ext cx="8350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G. Mateos and K. </a:t>
            </a:r>
            <a:r>
              <a:rPr lang="en-US" sz="1400" dirty="0" err="1" smtClean="0">
                <a:latin typeface="Arial"/>
                <a:cs typeface="Arial"/>
              </a:rPr>
              <a:t>Rajawat</a:t>
            </a:r>
            <a:r>
              <a:rPr lang="en-US" sz="1400" dirty="0" smtClean="0">
                <a:latin typeface="Arial"/>
                <a:cs typeface="Arial"/>
              </a:rPr>
              <a:t>, “Dynamic network cartography,</a:t>
            </a:r>
            <a:r>
              <a:rPr lang="en-US" sz="1400" dirty="0">
                <a:latin typeface="Arial"/>
                <a:cs typeface="Arial"/>
              </a:rPr>
              <a:t>” </a:t>
            </a:r>
            <a:r>
              <a:rPr lang="en-US" sz="1400" i="1" dirty="0" smtClean="0">
                <a:latin typeface="Arial"/>
                <a:cs typeface="Arial"/>
              </a:rPr>
              <a:t>IEEE Signal Process. Mag.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smtClean="0">
                <a:latin typeface="Arial"/>
                <a:cs typeface="Arial"/>
              </a:rPr>
              <a:t>vol. 30, pp. 129-143, 2013.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457200" y="16002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Asses network health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Fault diagnosis, network planning</a:t>
            </a:r>
          </a:p>
        </p:txBody>
      </p:sp>
      <p:pic>
        <p:nvPicPr>
          <p:cNvPr id="50" name="Picture 1" descr="C:\Documents and Settings\admin\Desktop\My Dropbox\Working Papers\PhDThesis\presentation\delayamp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9268" y="1371600"/>
            <a:ext cx="3836132" cy="11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024736" y="1143000"/>
            <a:ext cx="2509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/>
                <a:cs typeface="Arial"/>
              </a:rPr>
              <a:t>High delay variability</a:t>
            </a:r>
            <a:endParaRPr lang="en-US" sz="140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20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4800600"/>
            <a:ext cx="9296400" cy="1049867"/>
            <a:chOff x="304800" y="4419600"/>
            <a:chExt cx="9296400" cy="1049867"/>
          </a:xfrm>
        </p:grpSpPr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304800" y="4419600"/>
              <a:ext cx="899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Inference task a.k.a. </a:t>
              </a:r>
              <a:r>
                <a:rPr lang="en-US" sz="2000" i="1" dirty="0" smtClean="0">
                  <a:solidFill>
                    <a:srgbClr val="FF0000"/>
                  </a:solidFill>
                  <a:latin typeface="Arial" charset="0"/>
                </a:rPr>
                <a:t>network </a:t>
              </a:r>
              <a:r>
                <a:rPr lang="en-US" sz="2000" i="1" dirty="0" err="1" smtClean="0">
                  <a:solidFill>
                    <a:srgbClr val="FF0000"/>
                  </a:solidFill>
                  <a:latin typeface="Arial" charset="0"/>
                </a:rPr>
                <a:t>kriging</a:t>
              </a:r>
              <a:r>
                <a:rPr lang="en-US" sz="2000" i="1" dirty="0" smtClean="0">
                  <a:solidFill>
                    <a:srgbClr val="FF0000"/>
                  </a:solidFill>
                  <a:latin typeface="Arial" charset="0"/>
                </a:rPr>
                <a:t> problem</a:t>
              </a:r>
              <a:endParaRPr lang="en-US" sz="2000" i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609600" y="4800600"/>
              <a:ext cx="899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Measure path delays       on subset 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Predict        on remaining paths</a:t>
              </a:r>
            </a:p>
          </p:txBody>
        </p:sp>
        <p:pic>
          <p:nvPicPr>
            <p:cNvPr id="62471" name="Picture 1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63369" y="4958821"/>
              <a:ext cx="234950" cy="16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13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19637" y="4913312"/>
              <a:ext cx="690563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3" name="Picture 14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890712" y="5272088"/>
              <a:ext cx="242888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4" name="Picture 15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343400" y="5191655"/>
              <a:ext cx="11747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Problem statement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304800" y="14478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Consider a network graph with links, nodes, and paths</a:t>
            </a:r>
            <a:endParaRPr lang="en-US" sz="20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811EF378-67C6-42C4-91D3-E0DF79B2A390}" type="slidenum">
              <a:rPr lang="en-US" altLang="zh-CN" smtClean="0">
                <a:ea typeface="宋体"/>
                <a:cs typeface="宋体"/>
              </a:rPr>
              <a:pPr/>
              <a:t>5</a:t>
            </a:fld>
            <a:endParaRPr lang="en-US" altLang="zh-CN" smtClean="0">
              <a:ea typeface="宋体"/>
              <a:cs typeface="宋体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057400"/>
            <a:ext cx="8991600" cy="1447800"/>
            <a:chOff x="304800" y="5410200"/>
            <a:chExt cx="8991600" cy="1447800"/>
          </a:xfrm>
        </p:grpSpPr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304800" y="5410200"/>
              <a:ext cx="899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Challenges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609600" y="5791200"/>
              <a:ext cx="5943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Overhead: # paths (          )  ~      # nodes 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Heavily congested routers may drop packets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solidFill>
                    <a:srgbClr val="0000FF"/>
                  </a:solidFill>
                  <a:latin typeface="Arial" charset="0"/>
                </a:rPr>
                <a:t>Outliers due to anomalous events</a:t>
              </a:r>
            </a:p>
          </p:txBody>
        </p:sp>
        <p:pic>
          <p:nvPicPr>
            <p:cNvPr id="62469" name="Picture 10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148666" y="5892801"/>
              <a:ext cx="273050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0" name="Picture 11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257800" y="5867400"/>
              <a:ext cx="179387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8" name="Picture 6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124200" y="5909734"/>
              <a:ext cx="515938" cy="17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04800" y="3826933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</a:rPr>
              <a:t>Q:</a:t>
            </a:r>
            <a:r>
              <a:rPr lang="en-US" sz="2000" dirty="0" smtClean="0">
                <a:latin typeface="Arial" charset="0"/>
              </a:rPr>
              <a:t> Can fewer measurements suffice?</a:t>
            </a:r>
            <a:endParaRPr lang="en-US" sz="2000" dirty="0">
              <a:latin typeface="Arial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600" y="4207726"/>
            <a:ext cx="5985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000"/>
              </a:spcAft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Most paths tend to share a lot of links [Chua’06]</a:t>
            </a:r>
            <a:endParaRPr lang="en-US" altLang="zh-CN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grpSp>
        <p:nvGrpSpPr>
          <p:cNvPr id="23" name="Group 115"/>
          <p:cNvGrpSpPr>
            <a:grpSpLocks/>
          </p:cNvGrpSpPr>
          <p:nvPr/>
        </p:nvGrpSpPr>
        <p:grpSpPr bwMode="auto">
          <a:xfrm>
            <a:off x="6092825" y="2590800"/>
            <a:ext cx="2746375" cy="1506538"/>
            <a:chOff x="1605639" y="4119417"/>
            <a:chExt cx="2746254" cy="1505529"/>
          </a:xfrm>
        </p:grpSpPr>
        <p:cxnSp>
          <p:nvCxnSpPr>
            <p:cNvPr id="24" name="Straight Arrow Connector 81"/>
            <p:cNvCxnSpPr>
              <a:cxnSpLocks noChangeShapeType="1"/>
            </p:cNvCxnSpPr>
            <p:nvPr/>
          </p:nvCxnSpPr>
          <p:spPr bwMode="auto">
            <a:xfrm>
              <a:off x="1985818" y="4608945"/>
              <a:ext cx="406400" cy="258619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82"/>
            <p:cNvCxnSpPr>
              <a:cxnSpLocks noChangeShapeType="1"/>
            </p:cNvCxnSpPr>
            <p:nvPr/>
          </p:nvCxnSpPr>
          <p:spPr bwMode="auto">
            <a:xfrm flipV="1">
              <a:off x="2382982" y="4636655"/>
              <a:ext cx="443345" cy="212436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6" name="Straight Arrow Connector 85"/>
            <p:cNvCxnSpPr>
              <a:cxnSpLocks noChangeShapeType="1"/>
            </p:cNvCxnSpPr>
            <p:nvPr/>
          </p:nvCxnSpPr>
          <p:spPr bwMode="auto">
            <a:xfrm>
              <a:off x="2835564" y="4655127"/>
              <a:ext cx="443345" cy="230909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88"/>
            <p:cNvCxnSpPr>
              <a:cxnSpLocks noChangeShapeType="1"/>
            </p:cNvCxnSpPr>
            <p:nvPr/>
          </p:nvCxnSpPr>
          <p:spPr bwMode="auto">
            <a:xfrm>
              <a:off x="3274291" y="4881418"/>
              <a:ext cx="503382" cy="13855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" name="Straight Arrow Connector 90"/>
            <p:cNvCxnSpPr>
              <a:cxnSpLocks noChangeShapeType="1"/>
            </p:cNvCxnSpPr>
            <p:nvPr/>
          </p:nvCxnSpPr>
          <p:spPr bwMode="auto">
            <a:xfrm>
              <a:off x="3232727" y="4876800"/>
              <a:ext cx="258618" cy="387927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" name="Straight Arrow Connector 93"/>
            <p:cNvCxnSpPr>
              <a:cxnSpLocks noChangeShapeType="1"/>
            </p:cNvCxnSpPr>
            <p:nvPr/>
          </p:nvCxnSpPr>
          <p:spPr bwMode="auto">
            <a:xfrm flipV="1">
              <a:off x="2179782" y="4849092"/>
              <a:ext cx="221673" cy="452581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" name="Straight Arrow Connector 96"/>
            <p:cNvCxnSpPr>
              <a:cxnSpLocks noChangeShapeType="1"/>
            </p:cNvCxnSpPr>
            <p:nvPr/>
          </p:nvCxnSpPr>
          <p:spPr bwMode="auto">
            <a:xfrm flipV="1">
              <a:off x="3768436" y="4590473"/>
              <a:ext cx="369455" cy="295563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Arrow Connector 99"/>
            <p:cNvCxnSpPr>
              <a:cxnSpLocks noChangeShapeType="1"/>
            </p:cNvCxnSpPr>
            <p:nvPr/>
          </p:nvCxnSpPr>
          <p:spPr bwMode="auto">
            <a:xfrm>
              <a:off x="3740727" y="4904510"/>
              <a:ext cx="415637" cy="175490"/>
            </a:xfrm>
            <a:prstGeom prst="straightConnector1">
              <a:avLst/>
            </a:prstGeom>
            <a:noFill/>
            <a:ln w="19050" cap="rnd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2" name="Arc 31"/>
            <p:cNvSpPr/>
            <p:nvPr/>
          </p:nvSpPr>
          <p:spPr bwMode="auto">
            <a:xfrm>
              <a:off x="2345381" y="4858697"/>
              <a:ext cx="923884" cy="766249"/>
            </a:xfrm>
            <a:prstGeom prst="arc">
              <a:avLst>
                <a:gd name="adj1" fmla="val 10799945"/>
                <a:gd name="adj2" fmla="val 0"/>
              </a:avLst>
            </a:prstGeom>
            <a:noFill/>
            <a:ln w="254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ea typeface="宋体" pitchFamily="2" charset="-122"/>
                <a:cs typeface="+mn-cs"/>
              </a:endParaRPr>
            </a:p>
          </p:txBody>
        </p:sp>
        <p:grpSp>
          <p:nvGrpSpPr>
            <p:cNvPr id="33" name="Group 110"/>
            <p:cNvGrpSpPr>
              <a:grpSpLocks/>
            </p:cNvGrpSpPr>
            <p:nvPr/>
          </p:nvGrpSpPr>
          <p:grpSpPr bwMode="auto">
            <a:xfrm>
              <a:off x="1948872" y="4119417"/>
              <a:ext cx="1953492" cy="1214582"/>
              <a:chOff x="1948872" y="4119417"/>
              <a:chExt cx="1953492" cy="1214582"/>
            </a:xfrm>
          </p:grpSpPr>
          <p:sp>
            <p:nvSpPr>
              <p:cNvPr id="38" name="Arc 37"/>
              <p:cNvSpPr/>
              <p:nvPr/>
            </p:nvSpPr>
            <p:spPr bwMode="auto">
              <a:xfrm flipV="1">
                <a:off x="2978767" y="4198739"/>
                <a:ext cx="923884" cy="512420"/>
              </a:xfrm>
              <a:prstGeom prst="arc">
                <a:avLst>
                  <a:gd name="adj1" fmla="val 12307433"/>
                  <a:gd name="adj2" fmla="val 20981709"/>
                </a:avLst>
              </a:prstGeom>
              <a:noFill/>
              <a:ln w="25400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" name="Arc 38"/>
              <p:cNvSpPr/>
              <p:nvPr/>
            </p:nvSpPr>
            <p:spPr bwMode="auto">
              <a:xfrm flipV="1">
                <a:off x="1948524" y="4119417"/>
                <a:ext cx="923884" cy="512420"/>
              </a:xfrm>
              <a:prstGeom prst="arc">
                <a:avLst>
                  <a:gd name="adj1" fmla="val 11906038"/>
                  <a:gd name="adj2" fmla="val 19150853"/>
                </a:avLst>
              </a:prstGeom>
              <a:noFill/>
              <a:ln w="25400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" name="Arc 39"/>
              <p:cNvSpPr/>
              <p:nvPr/>
            </p:nvSpPr>
            <p:spPr bwMode="auto">
              <a:xfrm>
                <a:off x="2386655" y="4568379"/>
                <a:ext cx="923884" cy="766248"/>
              </a:xfrm>
              <a:prstGeom prst="arc">
                <a:avLst>
                  <a:gd name="adj1" fmla="val 14490229"/>
                  <a:gd name="adj2" fmla="val 18540589"/>
                </a:avLst>
              </a:prstGeom>
              <a:noFill/>
              <a:ln w="25400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ea typeface="宋体" pitchFamily="2" charset="-122"/>
                  <a:cs typeface="+mn-cs"/>
                </a:endParaRPr>
              </a:p>
            </p:txBody>
          </p:sp>
        </p:grpSp>
        <p:pic>
          <p:nvPicPr>
            <p:cNvPr id="34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05639" y="4390179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813458" y="5207597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034803" y="4223924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 descr="C:\Documents and Settings\admin\Local Settings\Temporary Internet Files\Content.IE5\2TMLBNGV\MC900441337[1]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355930" y="5299961"/>
              <a:ext cx="317090" cy="3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7928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ED25A32A-4B50-4384-A19C-B1893FA0BC42}" type="slidenum">
              <a:rPr lang="en-US" altLang="zh-CN" smtClean="0">
                <a:ea typeface="宋体"/>
                <a:cs typeface="宋体"/>
              </a:rPr>
              <a:pPr/>
              <a:t>6</a:t>
            </a:fld>
            <a:endParaRPr lang="en-US" altLang="zh-CN" smtClean="0">
              <a:ea typeface="宋体"/>
              <a:cs typeface="宋体"/>
            </a:endParaRPr>
          </a:p>
        </p:txBody>
      </p:sp>
      <p:pic>
        <p:nvPicPr>
          <p:cNvPr id="64516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124200" y="2057400"/>
            <a:ext cx="2286000" cy="3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333750" y="1444096"/>
            <a:ext cx="20002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491725" y="1444096"/>
            <a:ext cx="16271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Network </a:t>
            </a:r>
            <a:r>
              <a:rPr lang="en-US" sz="4200" kern="0" dirty="0" err="1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Kriging</a:t>
            </a: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 prediction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04800" y="1354667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Given                         </a:t>
            </a:r>
            <a:r>
              <a:rPr lang="en-US" sz="2000" dirty="0" smtClean="0">
                <a:latin typeface="Arial" charset="0"/>
              </a:rPr>
              <a:t>,                              , universal </a:t>
            </a:r>
            <a:r>
              <a:rPr lang="en-US" sz="2000" dirty="0" err="1" smtClean="0">
                <a:latin typeface="Arial" charset="0"/>
              </a:rPr>
              <a:t>Kriging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predictor is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2819400"/>
            <a:ext cx="8991600" cy="2484438"/>
            <a:chOff x="304800" y="2819400"/>
            <a:chExt cx="8991600" cy="2484438"/>
          </a:xfrm>
        </p:grpSpPr>
        <p:pic>
          <p:nvPicPr>
            <p:cNvPr id="64519" name="Picture 17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863199" y="3733800"/>
              <a:ext cx="1261001" cy="32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0" name="Picture 18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841501" y="2943225"/>
              <a:ext cx="433387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1" name="Picture 19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438400" y="2943225"/>
              <a:ext cx="431800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2" name="Picture 20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495800" y="3508375"/>
              <a:ext cx="3478212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3" name="Picture 21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03225" y="4606925"/>
              <a:ext cx="242728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4" name="Picture 22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241675" y="4633913"/>
              <a:ext cx="566737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304800" y="2819400"/>
              <a:ext cx="899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To obtain        ,        adopt a linear model for path delays</a:t>
              </a:r>
              <a:endParaRPr lang="en-US" sz="2000" dirty="0">
                <a:latin typeface="Arial" charset="0"/>
              </a:endParaRPr>
            </a:p>
          </p:txBody>
        </p:sp>
      </p:grp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04800" y="55626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Sampling matrix </a:t>
            </a:r>
            <a:r>
              <a:rPr lang="en-US" sz="2000" b="1" i="1" dirty="0" smtClean="0">
                <a:latin typeface="Arial" charset="0"/>
              </a:rPr>
              <a:t>S </a:t>
            </a:r>
            <a:r>
              <a:rPr lang="en-US" sz="2000" dirty="0" smtClean="0">
                <a:latin typeface="Arial" charset="0"/>
              </a:rPr>
              <a:t>known (selected via heuristic algorithms)</a:t>
            </a:r>
            <a:endParaRPr lang="en-US" sz="2000" dirty="0">
              <a:latin typeface="Arial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667000" y="1888067"/>
            <a:ext cx="3276600" cy="762000"/>
          </a:xfrm>
          <a:prstGeom prst="rect">
            <a:avLst/>
          </a:prstGeom>
          <a:noFill/>
          <a:ln w="317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57200" y="6308725"/>
            <a:ext cx="8350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D</a:t>
            </a:r>
            <a:r>
              <a:rPr lang="en-US" sz="1400" dirty="0" smtClean="0">
                <a:latin typeface="Arial"/>
                <a:cs typeface="Arial"/>
              </a:rPr>
              <a:t>. B. Chua, </a:t>
            </a:r>
            <a:r>
              <a:rPr lang="en-US" sz="1400" dirty="0">
                <a:latin typeface="Arial"/>
                <a:cs typeface="Arial"/>
              </a:rPr>
              <a:t>E</a:t>
            </a:r>
            <a:r>
              <a:rPr lang="en-US" sz="1400" dirty="0" smtClean="0">
                <a:latin typeface="Arial"/>
                <a:cs typeface="Arial"/>
              </a:rPr>
              <a:t>. D. </a:t>
            </a:r>
            <a:r>
              <a:rPr lang="en-US" sz="1400" dirty="0" err="1" smtClean="0">
                <a:latin typeface="Arial"/>
                <a:cs typeface="Arial"/>
              </a:rPr>
              <a:t>Kolaczyk</a:t>
            </a:r>
            <a:r>
              <a:rPr lang="en-US" sz="1400" dirty="0" smtClean="0">
                <a:latin typeface="Arial"/>
                <a:cs typeface="Arial"/>
              </a:rPr>
              <a:t>, and </a:t>
            </a:r>
            <a:r>
              <a:rPr lang="en-US" sz="1400" dirty="0">
                <a:latin typeface="Arial"/>
                <a:cs typeface="Arial"/>
              </a:rPr>
              <a:t>M. </a:t>
            </a:r>
            <a:r>
              <a:rPr lang="en-US" sz="1400" dirty="0" err="1" smtClean="0">
                <a:latin typeface="Arial"/>
                <a:cs typeface="Arial"/>
              </a:rPr>
              <a:t>Crovella</a:t>
            </a:r>
            <a:r>
              <a:rPr lang="en-US" sz="1400" dirty="0" smtClean="0">
                <a:latin typeface="Arial"/>
                <a:cs typeface="Arial"/>
              </a:rPr>
              <a:t>, “Network </a:t>
            </a:r>
            <a:r>
              <a:rPr lang="en-US" sz="1400" dirty="0" err="1" smtClean="0">
                <a:latin typeface="Arial"/>
                <a:cs typeface="Arial"/>
              </a:rPr>
              <a:t>kriging</a:t>
            </a:r>
            <a:r>
              <a:rPr lang="en-US" sz="1400" dirty="0" smtClean="0">
                <a:latin typeface="Arial"/>
                <a:cs typeface="Arial"/>
              </a:rPr>
              <a:t>,</a:t>
            </a:r>
            <a:r>
              <a:rPr lang="en-US" sz="1400" dirty="0">
                <a:latin typeface="Arial"/>
                <a:cs typeface="Arial"/>
              </a:rPr>
              <a:t>” </a:t>
            </a:r>
            <a:r>
              <a:rPr lang="en-US" sz="1400" i="1" dirty="0" smtClean="0">
                <a:latin typeface="Arial"/>
                <a:cs typeface="Arial"/>
              </a:rPr>
              <a:t>IEEE J. Sel. Areas Communications.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smtClean="0">
                <a:latin typeface="Arial"/>
                <a:cs typeface="Arial"/>
              </a:rPr>
              <a:t>vol. 24, pp. 2263-2272, 2006.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49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304800" y="13716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Wavelet-based approach [Coates’07]</a:t>
            </a:r>
            <a:endParaRPr lang="en-US" sz="2000" dirty="0">
              <a:latin typeface="Arial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609600" y="17526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Diffusion wavelet matrix constructed using network topology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Can capture temporal correlations, for      time slots cost</a:t>
            </a:r>
          </a:p>
        </p:txBody>
      </p:sp>
      <p:pic>
        <p:nvPicPr>
          <p:cNvPr id="66564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12267" y="2235792"/>
            <a:ext cx="12382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846887" y="2133600"/>
            <a:ext cx="925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6DE77097-07AB-4347-B4CE-E5D5362909C4}" type="slidenum">
              <a:rPr lang="en-US" altLang="zh-CN" smtClean="0">
                <a:ea typeface="宋体"/>
                <a:cs typeface="宋体"/>
              </a:rPr>
              <a:pPr/>
              <a:t>7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57200" y="6308725"/>
            <a:ext cx="835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M. Coates, Y. </a:t>
            </a:r>
            <a:r>
              <a:rPr lang="en-US" sz="1400" dirty="0" err="1">
                <a:latin typeface="Arial"/>
                <a:cs typeface="Arial"/>
              </a:rPr>
              <a:t>Pointurier</a:t>
            </a:r>
            <a:r>
              <a:rPr lang="en-US" sz="1400" dirty="0">
                <a:latin typeface="Arial"/>
                <a:cs typeface="Arial"/>
              </a:rPr>
              <a:t>, and M. </a:t>
            </a:r>
            <a:r>
              <a:rPr lang="en-US" sz="1400" dirty="0" err="1">
                <a:latin typeface="Arial"/>
                <a:cs typeface="Arial"/>
              </a:rPr>
              <a:t>Rabbat</a:t>
            </a:r>
            <a:r>
              <a:rPr lang="en-US" sz="1400" dirty="0">
                <a:latin typeface="Arial"/>
                <a:cs typeface="Arial"/>
              </a:rPr>
              <a:t>, “Compressed network monitoring for IP and all-optical networks,” in Proc. </a:t>
            </a:r>
            <a:r>
              <a:rPr lang="en-US" sz="1400" i="1" dirty="0">
                <a:latin typeface="Arial"/>
                <a:cs typeface="Arial"/>
              </a:rPr>
              <a:t>ACM Internet Measurement Conf.</a:t>
            </a:r>
            <a:r>
              <a:rPr lang="en-US" sz="1400" dirty="0">
                <a:latin typeface="Arial"/>
                <a:cs typeface="Arial"/>
              </a:rPr>
              <a:t>, San Diego, CA, Oct. 2007.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err="1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Spatio</a:t>
            </a: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-temporal prediction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724400"/>
            <a:ext cx="8991600" cy="990600"/>
            <a:chOff x="304800" y="4724400"/>
            <a:chExt cx="8991600" cy="990600"/>
          </a:xfrm>
        </p:grpSpPr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304800" y="4724400"/>
              <a:ext cx="8991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solidFill>
                    <a:srgbClr val="0000FF"/>
                  </a:solidFill>
                  <a:latin typeface="Arial" charset="0"/>
                </a:rPr>
                <a:t>Prior art does not jointly offer</a:t>
              </a:r>
              <a:endParaRPr lang="en-US" sz="2000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609600" y="5105400"/>
              <a:ext cx="807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latin typeface="Arial" charset="0"/>
                </a:rPr>
                <a:t>Outlier-robust </a:t>
              </a:r>
              <a:r>
                <a:rPr lang="en-US" dirty="0" err="1" smtClean="0">
                  <a:latin typeface="Arial" charset="0"/>
                </a:rPr>
                <a:t>spatio</a:t>
              </a:r>
              <a:r>
                <a:rPr lang="en-US" dirty="0" smtClean="0">
                  <a:latin typeface="Arial" charset="0"/>
                </a:rPr>
                <a:t>-temporal inference, at low complexity</a:t>
              </a:r>
            </a:p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Ø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Can tackle online path-selection, not the focus today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2667000"/>
            <a:ext cx="9296400" cy="1981200"/>
            <a:chOff x="304800" y="3048000"/>
            <a:chExt cx="9296400" cy="1981200"/>
          </a:xfrm>
        </p:grpSpPr>
        <p:grpSp>
          <p:nvGrpSpPr>
            <p:cNvPr id="2" name="Group 1"/>
            <p:cNvGrpSpPr/>
            <p:nvPr/>
          </p:nvGrpSpPr>
          <p:grpSpPr>
            <a:xfrm>
              <a:off x="304800" y="4038600"/>
              <a:ext cx="9296400" cy="990600"/>
              <a:chOff x="304800" y="3276600"/>
              <a:chExt cx="9296400" cy="990600"/>
            </a:xfrm>
          </p:grpSpPr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304800" y="3276600"/>
                <a:ext cx="8991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n"/>
                </a:pPr>
                <a:r>
                  <a:rPr lang="en-US" sz="2000" b="1" dirty="0" smtClean="0">
                    <a:solidFill>
                      <a:srgbClr val="CC0000"/>
                    </a:solidFill>
                    <a:latin typeface="Arial" charset="0"/>
                  </a:rPr>
                  <a:t>Q2:</a:t>
                </a:r>
                <a:r>
                  <a:rPr lang="en-US" sz="2000" dirty="0" smtClean="0">
                    <a:latin typeface="Arial" charset="0"/>
                  </a:rPr>
                  <a:t> Should the same set of paths be measured per time slot?</a:t>
                </a:r>
                <a:endParaRPr lang="en-US" sz="2000" dirty="0">
                  <a:latin typeface="Arial" charset="0"/>
                </a:endParaRPr>
              </a:p>
            </p:txBody>
          </p:sp>
          <p:sp>
            <p:nvSpPr>
              <p:cNvPr id="13" name="Rectangle 29"/>
              <p:cNvSpPr>
                <a:spLocks noChangeArrowheads="1"/>
              </p:cNvSpPr>
              <p:nvPr/>
            </p:nvSpPr>
            <p:spPr bwMode="auto">
              <a:xfrm>
                <a:off x="609600" y="3657600"/>
                <a:ext cx="8991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Ø"/>
                </a:pPr>
                <a:r>
                  <a:rPr lang="en-US" dirty="0" smtClean="0">
                    <a:latin typeface="Arial" charset="0"/>
                  </a:rPr>
                  <a:t>Load balancing? Measurement on random paths?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4800" y="3048000"/>
              <a:ext cx="9296400" cy="1143000"/>
              <a:chOff x="304800" y="3124200"/>
              <a:chExt cx="9296400" cy="1143000"/>
            </a:xfrm>
          </p:grpSpPr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>
                <a:off x="304800" y="3124200"/>
                <a:ext cx="89916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n"/>
                </a:pPr>
                <a:r>
                  <a:rPr lang="en-US" sz="2000" b="1" dirty="0" smtClean="0">
                    <a:solidFill>
                      <a:srgbClr val="CC0000"/>
                    </a:solidFill>
                    <a:latin typeface="Arial" charset="0"/>
                  </a:rPr>
                  <a:t>Q1:</a:t>
                </a:r>
                <a:r>
                  <a:rPr lang="en-US" sz="2000" dirty="0" smtClean="0">
                    <a:latin typeface="Arial" charset="0"/>
                  </a:rPr>
                  <a:t> Robust inference of path costs from end-to-end measurements?</a:t>
                </a:r>
                <a:endParaRPr lang="en-US" sz="2000" dirty="0">
                  <a:latin typeface="Arial" charset="0"/>
                </a:endParaRPr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>
                <a:off x="609600" y="3505200"/>
                <a:ext cx="8991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Ø"/>
                </a:pPr>
                <a:r>
                  <a:rPr lang="en-US" dirty="0" smtClean="0">
                    <a:latin typeface="Arial" charset="0"/>
                  </a:rPr>
                  <a:t>Spot </a:t>
                </a:r>
                <a:r>
                  <a:rPr lang="en-US" dirty="0">
                    <a:latin typeface="Arial" charset="0"/>
                  </a:rPr>
                  <a:t>a</a:t>
                </a:r>
                <a:r>
                  <a:rPr lang="en-US" dirty="0" smtClean="0">
                    <a:latin typeface="Arial" charset="0"/>
                  </a:rPr>
                  <a:t>nomalous events? Measurement equipment failures?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973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304800" y="13716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lang="en-US" sz="2000" dirty="0" smtClean="0">
                <a:latin typeface="Arial" charset="0"/>
              </a:rPr>
              <a:t>Delay measured on path           </a:t>
            </a:r>
            <a:endParaRPr lang="en-US" sz="2000" dirty="0">
              <a:latin typeface="Arial" charset="0"/>
            </a:endParaRPr>
          </a:p>
        </p:txBody>
      </p:sp>
      <p:pic>
        <p:nvPicPr>
          <p:cNvPr id="68612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581400" y="1492250"/>
            <a:ext cx="6318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767750C8-8AF8-463F-AAAF-14F52507E029}" type="slidenum">
              <a:rPr lang="en-US" altLang="zh-CN" smtClean="0">
                <a:ea typeface="宋体"/>
                <a:cs typeface="宋体"/>
              </a:rPr>
              <a:pPr/>
              <a:t>8</a:t>
            </a:fld>
            <a:endParaRPr lang="en-US" altLang="zh-CN" smtClean="0">
              <a:ea typeface="宋体"/>
              <a:cs typeface="宋体"/>
            </a:endParaRPr>
          </a:p>
        </p:txBody>
      </p:sp>
      <p:pic>
        <p:nvPicPr>
          <p:cNvPr id="68613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242380" y="1965215"/>
            <a:ext cx="3699606" cy="3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5154613" y="2114550"/>
            <a:ext cx="3841750" cy="3944938"/>
            <a:chOff x="5154613" y="2114550"/>
            <a:chExt cx="3841750" cy="3944938"/>
          </a:xfrm>
        </p:grpSpPr>
        <p:pic>
          <p:nvPicPr>
            <p:cNvPr id="68615" name="Picture 33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15025" y="5641975"/>
              <a:ext cx="194627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8" name="TextBox 23"/>
            <p:cNvSpPr txBox="1">
              <a:spLocks noChangeArrowheads="1"/>
            </p:cNvSpPr>
            <p:nvPr/>
          </p:nvSpPr>
          <p:spPr bwMode="auto">
            <a:xfrm flipH="1">
              <a:off x="5172075" y="4959350"/>
              <a:ext cx="38100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Measurement noise i.i.d. over </a:t>
              </a:r>
            </a:p>
            <a:p>
              <a:r>
                <a:rPr lang="en-US"/>
                <a:t>paths and time with known variance</a:t>
              </a:r>
            </a:p>
          </p:txBody>
        </p:sp>
        <p:sp>
          <p:nvSpPr>
            <p:cNvPr id="68619" name="Rounded Rectangle 24"/>
            <p:cNvSpPr>
              <a:spLocks noChangeArrowheads="1"/>
            </p:cNvSpPr>
            <p:nvPr/>
          </p:nvSpPr>
          <p:spPr bwMode="auto">
            <a:xfrm>
              <a:off x="5154613" y="4913313"/>
              <a:ext cx="3841750" cy="1146175"/>
            </a:xfrm>
            <a:prstGeom prst="roundRect">
              <a:avLst>
                <a:gd name="adj" fmla="val 16667"/>
              </a:avLst>
            </a:prstGeom>
            <a:noFill/>
            <a:ln w="25400" cap="rnd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68623" name="Straight Connector 28"/>
            <p:cNvCxnSpPr>
              <a:cxnSpLocks noChangeShapeType="1"/>
            </p:cNvCxnSpPr>
            <p:nvPr/>
          </p:nvCxnSpPr>
          <p:spPr bwMode="auto">
            <a:xfrm flipH="1">
              <a:off x="7232650" y="2124075"/>
              <a:ext cx="7938" cy="2779713"/>
            </a:xfrm>
            <a:prstGeom prst="line">
              <a:avLst/>
            </a:prstGeom>
            <a:noFill/>
            <a:ln w="25400" cap="rnd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68625" name="Straight Connector 30"/>
            <p:cNvCxnSpPr>
              <a:cxnSpLocks noChangeShapeType="1"/>
            </p:cNvCxnSpPr>
            <p:nvPr/>
          </p:nvCxnSpPr>
          <p:spPr bwMode="auto">
            <a:xfrm>
              <a:off x="5957888" y="2114550"/>
              <a:ext cx="1292225" cy="9525"/>
            </a:xfrm>
            <a:prstGeom prst="line">
              <a:avLst/>
            </a:prstGeom>
            <a:noFill/>
            <a:ln w="25400" cap="rnd" algn="ctr">
              <a:solidFill>
                <a:srgbClr val="C00000"/>
              </a:solidFill>
              <a:round/>
              <a:headEnd/>
              <a:tailEnd/>
            </a:ln>
          </p:spPr>
        </p:cxnSp>
      </p:grpSp>
      <p:grpSp>
        <p:nvGrpSpPr>
          <p:cNvPr id="2" name="Group 1"/>
          <p:cNvGrpSpPr/>
          <p:nvPr/>
        </p:nvGrpSpPr>
        <p:grpSpPr>
          <a:xfrm>
            <a:off x="396875" y="2336800"/>
            <a:ext cx="3806825" cy="1192213"/>
            <a:chOff x="396875" y="2336800"/>
            <a:chExt cx="3806825" cy="1192213"/>
          </a:xfrm>
        </p:grpSpPr>
        <p:pic>
          <p:nvPicPr>
            <p:cNvPr id="68614" name="Picture 18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82650" y="3163888"/>
              <a:ext cx="2441575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6" name="Picture 2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52813" y="2874963"/>
              <a:ext cx="314325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1" name="Rounded Rectangle 26"/>
            <p:cNvSpPr>
              <a:spLocks noChangeArrowheads="1"/>
            </p:cNvSpPr>
            <p:nvPr/>
          </p:nvSpPr>
          <p:spPr bwMode="auto">
            <a:xfrm>
              <a:off x="396875" y="2498725"/>
              <a:ext cx="3676650" cy="1030288"/>
            </a:xfrm>
            <a:prstGeom prst="roundRect">
              <a:avLst>
                <a:gd name="adj" fmla="val 16667"/>
              </a:avLst>
            </a:prstGeom>
            <a:noFill/>
            <a:ln w="25400" cap="rnd" algn="ctr">
              <a:solidFill>
                <a:srgbClr val="006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8622" name="Rectangle 27"/>
            <p:cNvSpPr>
              <a:spLocks noChangeArrowheads="1"/>
            </p:cNvSpPr>
            <p:nvPr/>
          </p:nvSpPr>
          <p:spPr bwMode="auto">
            <a:xfrm>
              <a:off x="447675" y="2514600"/>
              <a:ext cx="37560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Component due to traffic queuing: </a:t>
              </a:r>
              <a:endParaRPr lang="en-US" dirty="0"/>
            </a:p>
            <a:p>
              <a:r>
                <a:rPr lang="en-US" dirty="0"/>
                <a:t>random-walk with noise </a:t>
              </a:r>
              <a:r>
                <a:rPr lang="en-US" dirty="0" err="1"/>
                <a:t>cov</a:t>
              </a:r>
              <a:r>
                <a:rPr lang="en-US" dirty="0"/>
                <a:t>. </a:t>
              </a:r>
            </a:p>
          </p:txBody>
        </p:sp>
        <p:cxnSp>
          <p:nvCxnSpPr>
            <p:cNvPr id="68626" name="Straight Connector 31"/>
            <p:cNvCxnSpPr>
              <a:cxnSpLocks noChangeShapeType="1"/>
            </p:cNvCxnSpPr>
            <p:nvPr/>
          </p:nvCxnSpPr>
          <p:spPr bwMode="auto">
            <a:xfrm flipH="1">
              <a:off x="3638550" y="2336800"/>
              <a:ext cx="0" cy="147638"/>
            </a:xfrm>
            <a:prstGeom prst="line">
              <a:avLst/>
            </a:prstGeom>
            <a:noFill/>
            <a:ln w="25400" cap="rnd" algn="ctr">
              <a:solidFill>
                <a:srgbClr val="006400"/>
              </a:solidFill>
              <a:round/>
              <a:headEnd/>
              <a:tailEnd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914400" y="2411413"/>
            <a:ext cx="6248400" cy="2230437"/>
            <a:chOff x="914400" y="2411413"/>
            <a:chExt cx="6248400" cy="2230437"/>
          </a:xfrm>
        </p:grpSpPr>
        <p:sp>
          <p:nvSpPr>
            <p:cNvPr id="68617" name="TextBox 22"/>
            <p:cNvSpPr txBox="1">
              <a:spLocks noChangeArrowheads="1"/>
            </p:cNvSpPr>
            <p:nvPr/>
          </p:nvSpPr>
          <p:spPr bwMode="auto">
            <a:xfrm flipH="1">
              <a:off x="914400" y="3976688"/>
              <a:ext cx="60960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Component due to processing</a:t>
              </a:r>
              <a:r>
                <a:rPr lang="en-US" dirty="0"/>
                <a:t>, transmission, </a:t>
              </a:r>
              <a:r>
                <a:rPr lang="en-US" dirty="0" smtClean="0"/>
                <a:t>propagation:</a:t>
              </a:r>
              <a:endParaRPr lang="en-US" dirty="0"/>
            </a:p>
            <a:p>
              <a:r>
                <a:rPr lang="en-US" dirty="0" smtClean="0"/>
                <a:t>Traffic independent, </a:t>
              </a:r>
              <a:r>
                <a:rPr lang="en-US" dirty="0"/>
                <a:t>temporally white, </a:t>
              </a:r>
              <a:r>
                <a:rPr lang="en-US" dirty="0" smtClean="0"/>
                <a:t>w/ </a:t>
              </a:r>
              <a:r>
                <a:rPr lang="en-US" dirty="0" err="1" smtClean="0"/>
                <a:t>cov</a:t>
              </a:r>
              <a:r>
                <a:rPr lang="en-US" dirty="0"/>
                <a:t>. </a:t>
              </a:r>
            </a:p>
          </p:txBody>
        </p:sp>
        <p:sp>
          <p:nvSpPr>
            <p:cNvPr id="68620" name="Rounded Rectangle 25"/>
            <p:cNvSpPr>
              <a:spLocks noChangeArrowheads="1"/>
            </p:cNvSpPr>
            <p:nvPr/>
          </p:nvSpPr>
          <p:spPr bwMode="auto">
            <a:xfrm>
              <a:off x="920750" y="3997325"/>
              <a:ext cx="6242050" cy="644525"/>
            </a:xfrm>
            <a:prstGeom prst="roundRect">
              <a:avLst>
                <a:gd name="adj" fmla="val 16667"/>
              </a:avLst>
            </a:prstGeom>
            <a:noFill/>
            <a:ln w="25400" cap="rnd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68624" name="Straight Connector 29"/>
            <p:cNvCxnSpPr>
              <a:cxnSpLocks noChangeShapeType="1"/>
            </p:cNvCxnSpPr>
            <p:nvPr/>
          </p:nvCxnSpPr>
          <p:spPr bwMode="auto">
            <a:xfrm>
              <a:off x="4618038" y="2411413"/>
              <a:ext cx="36512" cy="1585912"/>
            </a:xfrm>
            <a:prstGeom prst="line">
              <a:avLst/>
            </a:prstGeom>
            <a:noFill/>
            <a:ln w="25400" cap="rnd" algn="ctr">
              <a:solidFill>
                <a:srgbClr val="0000FF"/>
              </a:solidFill>
              <a:round/>
              <a:headEnd/>
              <a:tailEnd/>
            </a:ln>
          </p:spPr>
        </p:cxnSp>
        <p:pic>
          <p:nvPicPr>
            <p:cNvPr id="68627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45150" y="4303713"/>
              <a:ext cx="1435100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Simple delay model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22274" y="6300259"/>
            <a:ext cx="818832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K. </a:t>
            </a:r>
            <a:r>
              <a:rPr lang="en-US" sz="1400" dirty="0" err="1" smtClean="0">
                <a:latin typeface="Arial"/>
                <a:cs typeface="Arial"/>
              </a:rPr>
              <a:t>Rajawat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>
                <a:latin typeface="Arial"/>
                <a:cs typeface="Arial"/>
              </a:rPr>
              <a:t>E. </a:t>
            </a:r>
            <a:r>
              <a:rPr lang="en-US" sz="1400" dirty="0" err="1" smtClean="0">
                <a:latin typeface="Arial"/>
                <a:cs typeface="Arial"/>
              </a:rPr>
              <a:t>Dall’Anese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>
                <a:latin typeface="Arial"/>
                <a:cs typeface="Arial"/>
              </a:rPr>
              <a:t>and </a:t>
            </a:r>
            <a:r>
              <a:rPr lang="en-US" sz="1400" dirty="0" smtClean="0">
                <a:latin typeface="Arial"/>
                <a:cs typeface="Arial"/>
              </a:rPr>
              <a:t>G. B. </a:t>
            </a:r>
            <a:r>
              <a:rPr lang="en-US" sz="1400" dirty="0" err="1" smtClean="0">
                <a:latin typeface="Arial"/>
                <a:cs typeface="Arial"/>
              </a:rPr>
              <a:t>Giannakis</a:t>
            </a:r>
            <a:r>
              <a:rPr lang="en-US" sz="1400" dirty="0" smtClean="0">
                <a:latin typeface="Arial"/>
                <a:cs typeface="Arial"/>
              </a:rPr>
              <a:t>, “Dynamic network delay cartography,” </a:t>
            </a:r>
            <a:r>
              <a:rPr lang="en-US" sz="1400" i="1" dirty="0">
                <a:latin typeface="Arial"/>
                <a:cs typeface="Arial"/>
              </a:rPr>
              <a:t>IEEE </a:t>
            </a:r>
            <a:r>
              <a:rPr lang="en-US" sz="1400" i="1" dirty="0" smtClean="0">
                <a:latin typeface="Arial"/>
                <a:cs typeface="Arial"/>
              </a:rPr>
              <a:t>Transactions on Information Theory, vol. 60, pp. 2910-2920,</a:t>
            </a:r>
            <a:r>
              <a:rPr lang="en-US" sz="1400" dirty="0" smtClean="0">
                <a:latin typeface="Arial"/>
                <a:cs typeface="Arial"/>
              </a:rPr>
              <a:t> 2014.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70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1332516D-B706-4ACB-B1E7-4B4C7E2C658D}" type="slidenum">
              <a:rPr lang="en-US" altLang="zh-CN" smtClean="0">
                <a:ea typeface="宋体"/>
                <a:cs typeface="宋体"/>
              </a:rPr>
              <a:pPr/>
              <a:t>9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Robust kriged </a:t>
            </a:r>
            <a:r>
              <a:rPr lang="en-US" sz="4200" kern="0" dirty="0" err="1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Kalman</a:t>
            </a:r>
            <a:r>
              <a:rPr lang="en-US" sz="4200" kern="0" dirty="0" smtClean="0">
                <a:solidFill>
                  <a:srgbClr val="CC0000"/>
                </a:solidFill>
                <a:latin typeface="Arial"/>
                <a:ea typeface="+mj-ea"/>
                <a:cs typeface="Arial"/>
              </a:rPr>
              <a:t> filter setup</a:t>
            </a:r>
            <a:endParaRPr lang="en-US" sz="4200" kern="0" dirty="0">
              <a:solidFill>
                <a:srgbClr val="CC0000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219200"/>
            <a:ext cx="4190198" cy="609600"/>
            <a:chOff x="228600" y="1143000"/>
            <a:chExt cx="4190198" cy="609600"/>
          </a:xfrm>
        </p:grpSpPr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228600" y="1143000"/>
              <a:ext cx="3657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n"/>
              </a:pPr>
              <a:r>
                <a:rPr lang="en-US" sz="2000" dirty="0" smtClean="0">
                  <a:latin typeface="Arial" charset="0"/>
                </a:rPr>
                <a:t>Path measured on subset</a:t>
              </a:r>
              <a:endParaRPr lang="en-US" sz="2000" dirty="0">
                <a:latin typeface="Arial" charset="0"/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57" y="1248500"/>
              <a:ext cx="749141" cy="220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36415" y="1905000"/>
            <a:ext cx="7918392" cy="914400"/>
            <a:chOff x="936415" y="1752600"/>
            <a:chExt cx="7918392" cy="914400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752600"/>
              <a:ext cx="5195888" cy="3209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53200" y="2145268"/>
              <a:ext cx="2301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Sparse outlier vector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endCxn id="7" idx="1"/>
            </p:cNvCxnSpPr>
            <p:nvPr/>
          </p:nvCxnSpPr>
          <p:spPr bwMode="auto">
            <a:xfrm>
              <a:off x="5791200" y="2133600"/>
              <a:ext cx="762000" cy="19633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15" y="2346052"/>
              <a:ext cx="2263985" cy="32094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04800" y="3886200"/>
            <a:ext cx="8001000" cy="2209800"/>
            <a:chOff x="304800" y="3886200"/>
            <a:chExt cx="8001000" cy="2209800"/>
          </a:xfrm>
        </p:grpSpPr>
        <p:grpSp>
          <p:nvGrpSpPr>
            <p:cNvPr id="25" name="Group 24"/>
            <p:cNvGrpSpPr/>
            <p:nvPr/>
          </p:nvGrpSpPr>
          <p:grpSpPr>
            <a:xfrm>
              <a:off x="304800" y="3886200"/>
              <a:ext cx="6705600" cy="1066800"/>
              <a:chOff x="304800" y="3505200"/>
              <a:chExt cx="6705600" cy="1066800"/>
            </a:xfrm>
          </p:grpSpPr>
          <p:sp>
            <p:nvSpPr>
              <p:cNvPr id="14" name="Rectangle 29"/>
              <p:cNvSpPr>
                <a:spLocks noChangeArrowheads="1"/>
              </p:cNvSpPr>
              <p:nvPr/>
            </p:nvSpPr>
            <p:spPr bwMode="auto">
              <a:xfrm>
                <a:off x="304800" y="3750733"/>
                <a:ext cx="1447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n"/>
                </a:pPr>
                <a:r>
                  <a:rPr lang="en-US" sz="2000" dirty="0" smtClean="0">
                    <a:latin typeface="Arial" charset="0"/>
                  </a:rPr>
                  <a:t>RKKF:</a:t>
                </a:r>
                <a:endParaRPr lang="en-US" sz="2000" dirty="0">
                  <a:latin typeface="Arial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057400" y="3505200"/>
                <a:ext cx="4953000" cy="1066800"/>
                <a:chOff x="2057400" y="3505200"/>
                <a:chExt cx="4953000" cy="1066800"/>
              </a:xfrm>
            </p:grpSpPr>
            <p:sp>
              <p:nvSpPr>
                <p:cNvPr id="4" name="Rectangle 3"/>
                <p:cNvSpPr/>
                <p:nvPr/>
              </p:nvSpPr>
              <p:spPr bwMode="auto">
                <a:xfrm>
                  <a:off x="2057400" y="3505200"/>
                  <a:ext cx="4953000" cy="1066800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mbx10" pitchFamily="34" charset="0"/>
                  </a:endParaRPr>
                </a:p>
              </p:txBody>
            </p:sp>
            <p:pic>
              <p:nvPicPr>
                <p:cNvPr id="10" name="Picture 9" descr="latex-image-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4600" y="3697154"/>
                  <a:ext cx="2480411" cy="265246"/>
                </a:xfrm>
                <a:prstGeom prst="rect">
                  <a:avLst/>
                </a:prstGeom>
              </p:spPr>
            </p:pic>
            <p:pic>
              <p:nvPicPr>
                <p:cNvPr id="22" name="Picture 21" descr="latex-image-1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8400" y="4154354"/>
                  <a:ext cx="4294123" cy="2652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/>
          </p:nvGrpSpPr>
          <p:grpSpPr>
            <a:xfrm>
              <a:off x="838200" y="5359401"/>
              <a:ext cx="7467600" cy="736599"/>
              <a:chOff x="457200" y="5130801"/>
              <a:chExt cx="7467600" cy="736599"/>
            </a:xfrm>
          </p:grpSpPr>
          <p:sp>
            <p:nvSpPr>
              <p:cNvPr id="15" name="Rectangle 29"/>
              <p:cNvSpPr>
                <a:spLocks noChangeArrowheads="1"/>
              </p:cNvSpPr>
              <p:nvPr/>
            </p:nvSpPr>
            <p:spPr bwMode="auto">
              <a:xfrm>
                <a:off x="609600" y="5257800"/>
                <a:ext cx="70104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sz="2000" b="1" dirty="0" smtClean="0">
                    <a:solidFill>
                      <a:srgbClr val="CC0000"/>
                    </a:solidFill>
                    <a:latin typeface="Arial" charset="0"/>
                  </a:rPr>
                  <a:t>Goal: </a:t>
                </a:r>
                <a:r>
                  <a:rPr lang="en-US" sz="2000" dirty="0" smtClean="0">
                    <a:latin typeface="Arial" charset="0"/>
                  </a:rPr>
                  <a:t>Given history                                 find            and </a:t>
                </a:r>
                <a:endParaRPr lang="en-US" sz="2000" dirty="0">
                  <a:latin typeface="Arial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57200" y="5130801"/>
                <a:ext cx="7467600" cy="685800"/>
                <a:chOff x="457200" y="5130801"/>
                <a:chExt cx="7467600" cy="685800"/>
              </a:xfrm>
            </p:grpSpPr>
            <p:sp>
              <p:nvSpPr>
                <p:cNvPr id="3" name="Rectangle 2"/>
                <p:cNvSpPr/>
                <p:nvPr/>
              </p:nvSpPr>
              <p:spPr bwMode="auto">
                <a:xfrm>
                  <a:off x="457200" y="5130801"/>
                  <a:ext cx="7467600" cy="685800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mbx10" pitchFamily="34" charset="0"/>
                  </a:endParaRPr>
                </a:p>
              </p:txBody>
            </p:sp>
            <p:pic>
              <p:nvPicPr>
                <p:cNvPr id="21" name="Picture 20" descr="latex-image-1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5000" y="5334000"/>
                  <a:ext cx="591427" cy="291771"/>
                </a:xfrm>
                <a:prstGeom prst="rect">
                  <a:avLst/>
                </a:prstGeom>
              </p:spPr>
            </p:pic>
            <p:pic>
              <p:nvPicPr>
                <p:cNvPr id="23" name="Picture 22" descr="latex-image-1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3100" y="5341077"/>
                  <a:ext cx="415791" cy="265246"/>
                </a:xfrm>
                <a:prstGeom prst="rect">
                  <a:avLst/>
                </a:prstGeom>
              </p:spPr>
            </p:pic>
            <p:pic>
              <p:nvPicPr>
                <p:cNvPr id="24" name="Picture 23" descr="latex-image-1.pdf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0955" y="5326739"/>
                  <a:ext cx="2150645" cy="29392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2" name="Group 31"/>
          <p:cNvGrpSpPr/>
          <p:nvPr/>
        </p:nvGrpSpPr>
        <p:grpSpPr>
          <a:xfrm>
            <a:off x="5257800" y="2667000"/>
            <a:ext cx="3657600" cy="990600"/>
            <a:chOff x="4876800" y="2540001"/>
            <a:chExt cx="3657600" cy="990600"/>
          </a:xfrm>
        </p:grpSpPr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250" y="2688167"/>
              <a:ext cx="1790700" cy="6858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200" y="2692400"/>
              <a:ext cx="558800" cy="3048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03067" y="2661735"/>
              <a:ext cx="813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r>
                <a:rPr lang="en-US" dirty="0" smtClean="0"/>
                <a:t>utlier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51133" y="2983468"/>
              <a:ext cx="117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otherwise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876800" y="2540001"/>
              <a:ext cx="3657600" cy="990600"/>
            </a:xfrm>
            <a:prstGeom prst="rect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bx1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18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RTEZA@ELMWYOMFUVWZY556" val="4000"/>
  <p:tag name="FIRSTGONCHI@W89290NU66ET3PP7" val="4640"/>
  <p:tag name="DEFAULTDISPLAYSOURCE" val="\documentclass{article}&#10;&#10;\pagestyle{empty}&#10;&#10;\begin{document}&#10;&#10;&#10;\end{document}"/>
  <p:tag name="EMBEDFONTS" val="0"/>
  <p:tag name="FIRSTGONCHIMATEOS@W89290NU66ET3PP7" val="4696"/>
  <p:tag name="DEFAULTFONTSIZE" val="10"/>
  <p:tag name="DEFAULTWIDTH" val="354"/>
  <p:tag name="DEFAULTHEIGHT" val="4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V}_{\bar{s}s}:=\text{cov}(\mathbf{y}_{\bar{s}},\mathbf{y}_s) \nonumber&#10;\end{align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V}_{ss}:=\text{cov}(\mathbf{y}_s) \nonumber&#10;\end{align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y} = \mathbf{Gx} \nonumber&#10;\end{align}&#10;\end{document}"/>
  <p:tag name="IGUANATEXSIZE" val="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V}_{ss}\nonumber&#10;\end{align}&#10;\end{document}"/>
  <p:tag name="IGUANATEXSIZE" val="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V}_{\bar{s}s}\nonumber&#10;\end{align}&#10;\end{document}"/>
  <p:tag name="IGUANATEXSIZE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[\mathbf{G}]_{pl} = \begin{cases} 1 &amp;\text{ link $l$ $\in$ path $p$} \\ 0 &amp; \text{ otherwise}\end{cases} \nonumber&#10;\end{align}&#10;\end{document}"/>
  <p:tag name="IGUANATEXSIZE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y} = \begin{bmatrix} \mathbf{y}_s \\ \mathbf{y}_{\bar{s}} \end{bmatrix} = \begin{bmatrix} \mathbf{S} \\ \bar{\mathbf{S}} \end{bmatrix} \mathbf{Gx}  \nonumber&#10;\end{align}&#10;\end{document}"/>
  <p:tag name="IGUANATEXSIZE" val="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text{cov}(\mathbf{y}) = \begin{bmatrix} \mathbf{V}_{ss} &amp; \mathbf{V}_{s\bar{s}} \\ \mathbf{V}_{\bar{s}s} &amp; \mathbf{V}_{\bar{s}\bar{s}} \end{bmatrix} = \begin{bmatrix} \mathbf{S} \\ \bar{\mathbf{S}} \end{bmatrix} \mathbf{G}\boldsymbol{\Sigma}\mathbf{G}^T \begin{bmatrix} \mathbf{S}^T &amp; \bar{\mathbf{S}}^T \end{bmatrix} \nonumber&#10;\end{align}&#10;\end{document}"/>
  <p:tag name="IGUANATEXSIZE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tau\nonumber&#10;\end{align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O(\tau^3 P^3)\nonumber&#10;\end{align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O ( \nonumber&#10;\end{align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p \in \mathcal{P}\nonumber&#10;\end{align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,dvipsnames]{color}&#10;\definecolor{deepgreen}{rgb}{0,0.4,0}&#10;\definecolor{deepblue}{rgb}{0,0,1}&#10;\definecolor{deepred}{rgb}{.5,0,0}&#10;\pagestyle{empty}&#10;\begin{document}&#10;\begin{align}&#10;y_p(t) &amp;= {\color{deepgreen}\chi_p(t)} + {\color{deepblue}\nu_p(t)} + {\color{deepred}\epsilon_p(t)} \nonumber&#10;\end{align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\begin{align}&#10;\mathbf{C}_{\boldsymbol{\nu}} = \alpha \mathbf{GG}^T\nonumber&#10;\end{align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oldsymbol{\chi}(t) = \boldsymbol{\chi}(t-1) + \boldsymbol{\eta}(t) \nonumber&#10;\end{align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C}_{\boldsymbol{\eta}}\nonumber&#10;\end{align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\begin{align}&#10;\mathbb{E}[\epsilon_p(t)\epsilon^T_p(t)] = \sigma^2\nonumber&#10;\end{align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C}_{\boldsymbol{\eta}}\nonumber&#10;\end{align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alpha\nonumber&#10;\end{align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\begin{align}&#10;\mathbf{C}_{\boldsymbol{\nu}}\nonumber&#10;\end{align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\begin{align}&#10;\mathbf{C}_{\boldsymbol{\nu}} = \alpha \mathbf{G}\mathbf{G}^T\nonumber&#10;\end{align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{}^2)\nonumber&#10;\end{align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C}_{\boldsymbol{\nu}} = \alpha\mathbf{L}^{\dagger} \nonumber\end{align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=:P\nonumber&#10;\end{align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y}_{s} \nonumber&#10;\end{align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cal{S} \subset \mathcal{P}\nonumber&#10;\end{align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mathbf{y}_{\bar{s}}\nonumber&#10;\end{align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ar{\mathcal{S}} := \mathcal{P} \setminus \mathcal{S}\nonumber&#10;\end{align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hat{\mathbf{y}}_{\bar{s}} = \mathbf{V}_{\bar{s}s}\mathbf{V}_{ss}^{-1}\mathbf{y}_{s} \nonumber&#10;\end{align}&#10;\end{document}"/>
  <p:tag name="IGUANATEXSIZE" val="22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cmbx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mbx1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mbx10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48974</TotalTime>
  <Words>1168</Words>
  <Application>Microsoft Macintosh PowerPoint</Application>
  <PresentationFormat>Letter Paper (8.5x11 in)</PresentationFormat>
  <Paragraphs>214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Edge</vt:lpstr>
      <vt:lpstr>Robust Kriged Kalman Filtering</vt:lpstr>
      <vt:lpstr>General context: NetSci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</dc:creator>
  <cp:lastModifiedBy>Gonzalo Mateos</cp:lastModifiedBy>
  <cp:revision>1791</cp:revision>
  <cp:lastPrinted>1601-01-01T00:00:00Z</cp:lastPrinted>
  <dcterms:created xsi:type="dcterms:W3CDTF">1601-01-01T00:00:00Z</dcterms:created>
  <dcterms:modified xsi:type="dcterms:W3CDTF">2015-11-11T13:42:34Z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