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81" r:id="rId1"/>
    <p:sldMasterId id="2147483793" r:id="rId2"/>
  </p:sldMasterIdLst>
  <p:notesMasterIdLst>
    <p:notesMasterId r:id="rId16"/>
  </p:notesMasterIdLst>
  <p:handoutMasterIdLst>
    <p:handoutMasterId r:id="rId17"/>
  </p:handoutMasterIdLst>
  <p:sldIdLst>
    <p:sldId id="500" r:id="rId3"/>
    <p:sldId id="514" r:id="rId4"/>
    <p:sldId id="602" r:id="rId5"/>
    <p:sldId id="603" r:id="rId6"/>
    <p:sldId id="604" r:id="rId7"/>
    <p:sldId id="616" r:id="rId8"/>
    <p:sldId id="614" r:id="rId9"/>
    <p:sldId id="615" r:id="rId10"/>
    <p:sldId id="612" r:id="rId11"/>
    <p:sldId id="618" r:id="rId12"/>
    <p:sldId id="608" r:id="rId13"/>
    <p:sldId id="609" r:id="rId14"/>
    <p:sldId id="617" r:id="rId15"/>
  </p:sldIdLst>
  <p:sldSz cx="9144000" cy="6858000" type="screen4x3"/>
  <p:notesSz cx="6858000" cy="9312275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006633"/>
    <a:srgbClr val="009900"/>
    <a:srgbClr val="016257"/>
    <a:srgbClr val="D60093"/>
    <a:srgbClr val="8FCFFF"/>
    <a:srgbClr val="005EA4"/>
    <a:srgbClr val="990033"/>
    <a:srgbClr val="7F1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503" autoAdjust="0"/>
  </p:normalViewPr>
  <p:slideViewPr>
    <p:cSldViewPr>
      <p:cViewPr varScale="1">
        <p:scale>
          <a:sx n="97" d="100"/>
          <a:sy n="97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563AFE8-9611-44FE-A7D8-4780D1F14B70}" type="datetimeFigureOut">
              <a:rPr lang="en-US">
                <a:latin typeface="Calibri" pitchFamily="34" charset="0"/>
              </a:rPr>
              <a:pPr>
                <a:defRPr/>
              </a:pPr>
              <a:t>5/24/2013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3963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3963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45E8C1-FAE4-43F9-B4A6-5C451779AAFF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07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8A26C4-E33B-4ED7-A97D-9A1181713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60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for attending this talk. </a:t>
            </a:r>
            <a:r>
              <a:rPr lang="en-US" dirty="0" err="1" smtClean="0"/>
              <a:t>I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work was supported 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byAcknowledg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1" dirty="0" smtClean="0">
                <a:solidFill>
                  <a:srgbClr val="800000"/>
                </a:solidFill>
              </a:rPr>
              <a:t>Acknowledgment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AFOSR MURI grant no. FA 9550-10-1-0567</a:t>
            </a:r>
            <a:endParaRPr lang="en-US" sz="12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 will present this joint work with Gonzalo </a:t>
            </a:r>
            <a:r>
              <a:rPr lang="en-US" dirty="0" err="1" smtClean="0"/>
              <a:t>Mateos</a:t>
            </a:r>
            <a:r>
              <a:rPr lang="en-US" dirty="0" smtClean="0"/>
              <a:t> and our advisor Prof. </a:t>
            </a:r>
            <a:r>
              <a:rPr lang="en-US" dirty="0" err="1" smtClean="0"/>
              <a:t>Giannakis</a:t>
            </a:r>
            <a:r>
              <a:rPr lang="en-US" dirty="0" smtClean="0"/>
              <a:t>. The paper presents an algorithm to obtain the Lasso estimator in a distributed fashion.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85375-7573-4BA4-B431-E5C10E8569C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C2AB-8FE5-48C7-AFA1-263BBF516C9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E05AEA-2ACF-4C7C-B721-4053804A68A2}" type="datetime1">
              <a:rPr lang="en-US" altLang="en-US" smtClean="0"/>
              <a:pPr>
                <a:defRPr/>
              </a:pPr>
              <a:t>5/24/2013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21E1E-386D-4D6F-907F-3208DA844C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B280E-5CD7-463D-865E-DF1C2F0AF37E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6A167-9F36-454A-9702-6B4B4C7C03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0CACF-8FC9-4834-B836-BE1565E00D89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514DA-AF0B-440C-A096-7EB3D98E35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2C19-D506-431F-8E64-276BF6989D18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DBF1-11ED-4562-9D88-B765295C251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CAB8-4AF6-4739-8E65-C837F1DCFC26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70D4-D01F-4D38-ACF2-A3859C985B09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8201-A629-4579-8D95-8C547B1D8EDD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03FA-A3CB-4FD4-A237-606ED978130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E22C-D9C8-4D43-9576-7E708D87EF5A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875D-36AE-45F5-88A4-89536F11F0E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477B0-7FC3-4D1A-970D-06AE8B2131D3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7E36-395B-4272-ADC3-68FD7640A4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5DB1-6AB5-4E93-BB30-FB4250C77069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E457-0F53-4F31-8A3D-5E444D31765B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CD68-459E-4F1F-83AD-9096B3591199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BDA268-58AB-448B-A5A4-330236E7FE9B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783E2-D03E-4D94-8A1F-39B598F3CB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612D9-DAA9-45A4-8969-659BE46887EE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3F4D-57E4-4F6F-8AC9-334A44B5C7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A44C2-CBDD-4810-B726-23B32BBBA665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CBC49-07D3-4BCA-A289-C9711F5380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10CEA-01CB-4FDF-A5A0-35C80297E8CD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28B9-564F-40E7-854D-F19BDFF4A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47BA9-5B7D-411C-AC04-3AC67653F059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87DB8-BAAF-4D02-9D9F-DD198FA1FA1E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EEFF7-175B-4C99-ABB4-EA9B0633CB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BE08B-BC46-4C14-9AA3-F41286B16299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A1F4E-77E3-4E09-8766-B02A67D889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7059B1-F3D4-432B-83D2-0152393E4D12}" type="datetime1">
              <a:rPr lang="en-US" smtClean="0">
                <a:latin typeface="Calibri" pitchFamily="34" charset="0"/>
              </a:rPr>
              <a:pPr>
                <a:defRPr/>
              </a:pPr>
              <a:t>5/24/2013</a:t>
            </a:fld>
            <a:r>
              <a:rPr lang="en-US" smtClean="0">
                <a:latin typeface="Calibri" pitchFamily="34" charset="0"/>
              </a:rPr>
              <a:t>2/12/2009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8C71224-1471-4880-88A9-20E9FD19764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CDBE-8CF8-47B0-AF99-BE7671F10FD6}" type="datetime1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5E5C-7AB4-4325-A503-578A6E44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3" Type="http://schemas.openxmlformats.org/officeDocument/2006/relationships/tags" Target="../tags/tag91.xml"/><Relationship Id="rId21" Type="http://schemas.openxmlformats.org/officeDocument/2006/relationships/image" Target="../media/image90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tags" Target="../tags/tag90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89.png"/><Relationship Id="rId29" Type="http://schemas.openxmlformats.org/officeDocument/2006/relationships/image" Target="../media/image98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93.png"/><Relationship Id="rId5" Type="http://schemas.openxmlformats.org/officeDocument/2006/relationships/tags" Target="../tags/tag93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92.png"/><Relationship Id="rId28" Type="http://schemas.openxmlformats.org/officeDocument/2006/relationships/image" Target="../media/image97.png"/><Relationship Id="rId10" Type="http://schemas.openxmlformats.org/officeDocument/2006/relationships/tags" Target="../tags/tag98.xml"/><Relationship Id="rId19" Type="http://schemas.openxmlformats.org/officeDocument/2006/relationships/image" Target="../media/image88.png"/><Relationship Id="rId31" Type="http://schemas.openxmlformats.org/officeDocument/2006/relationships/image" Target="../media/image100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91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tags" Target="../tags/tag104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07.xml"/><Relationship Id="rId15" Type="http://schemas.openxmlformats.org/officeDocument/2006/relationships/image" Target="../media/image10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8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110.png"/><Relationship Id="rId18" Type="http://schemas.openxmlformats.org/officeDocument/2006/relationships/image" Target="../media/image115.wmf"/><Relationship Id="rId26" Type="http://schemas.openxmlformats.org/officeDocument/2006/relationships/image" Target="../media/image123.png"/><Relationship Id="rId3" Type="http://schemas.openxmlformats.org/officeDocument/2006/relationships/tags" Target="../tags/tag114.xml"/><Relationship Id="rId21" Type="http://schemas.openxmlformats.org/officeDocument/2006/relationships/image" Target="../media/image118.wmf"/><Relationship Id="rId7" Type="http://schemas.openxmlformats.org/officeDocument/2006/relationships/tags" Target="../tags/tag118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tags" Target="../tags/tag113.xml"/><Relationship Id="rId16" Type="http://schemas.openxmlformats.org/officeDocument/2006/relationships/image" Target="../media/image113.png"/><Relationship Id="rId20" Type="http://schemas.openxmlformats.org/officeDocument/2006/relationships/image" Target="../media/image117.wmf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21.png"/><Relationship Id="rId5" Type="http://schemas.openxmlformats.org/officeDocument/2006/relationships/tags" Target="../tags/tag116.xml"/><Relationship Id="rId15" Type="http://schemas.openxmlformats.org/officeDocument/2006/relationships/image" Target="../media/image112.png"/><Relationship Id="rId23" Type="http://schemas.openxmlformats.org/officeDocument/2006/relationships/image" Target="../media/image120.wmf"/><Relationship Id="rId28" Type="http://schemas.openxmlformats.org/officeDocument/2006/relationships/image" Target="../media/image125.png"/><Relationship Id="rId10" Type="http://schemas.openxmlformats.org/officeDocument/2006/relationships/tags" Target="../tags/tag121.xml"/><Relationship Id="rId19" Type="http://schemas.openxmlformats.org/officeDocument/2006/relationships/image" Target="../media/image116.wmf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111.png"/><Relationship Id="rId22" Type="http://schemas.openxmlformats.org/officeDocument/2006/relationships/image" Target="../media/image119.wmf"/><Relationship Id="rId27" Type="http://schemas.openxmlformats.org/officeDocument/2006/relationships/image" Target="../media/image1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124.xml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2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4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26.png"/><Relationship Id="rId39" Type="http://schemas.openxmlformats.org/officeDocument/2006/relationships/image" Target="../media/image38.png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7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image" Target="../media/image29.png"/><Relationship Id="rId41" Type="http://schemas.openxmlformats.org/officeDocument/2006/relationships/image" Target="../media/image40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22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image" Target="../media/image31.png"/><Relationship Id="rId44" Type="http://schemas.openxmlformats.org/officeDocument/2006/relationships/image" Target="../media/image43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49.png"/><Relationship Id="rId3" Type="http://schemas.openxmlformats.org/officeDocument/2006/relationships/tags" Target="../tags/tag48.xml"/><Relationship Id="rId21" Type="http://schemas.openxmlformats.org/officeDocument/2006/relationships/image" Target="../media/image52.png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8.png"/><Relationship Id="rId2" Type="http://schemas.openxmlformats.org/officeDocument/2006/relationships/tags" Target="../tags/tag47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55.png"/><Relationship Id="rId5" Type="http://schemas.openxmlformats.org/officeDocument/2006/relationships/tags" Target="../tags/tag50.xml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tags" Target="../tags/tag55.xml"/><Relationship Id="rId19" Type="http://schemas.openxmlformats.org/officeDocument/2006/relationships/image" Target="../media/image50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9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6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5" Type="http://schemas.openxmlformats.org/officeDocument/2006/relationships/tags" Target="../tags/tag61.xml"/><Relationship Id="rId10" Type="http://schemas.openxmlformats.org/officeDocument/2006/relationships/image" Target="../media/image58.png"/><Relationship Id="rId4" Type="http://schemas.openxmlformats.org/officeDocument/2006/relationships/tags" Target="../tags/tag60.xml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64.xml"/><Relationship Id="rId7" Type="http://schemas.openxmlformats.org/officeDocument/2006/relationships/image" Target="../media/image61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4.png"/><Relationship Id="rId4" Type="http://schemas.openxmlformats.org/officeDocument/2006/relationships/tags" Target="../tags/tag65.xml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tags" Target="../tags/tag69.xml"/><Relationship Id="rId16" Type="http://schemas.openxmlformats.org/officeDocument/2006/relationships/image" Target="../media/image73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68.png"/><Relationship Id="rId5" Type="http://schemas.openxmlformats.org/officeDocument/2006/relationships/tags" Target="../tags/tag72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78.png"/><Relationship Id="rId26" Type="http://schemas.openxmlformats.org/officeDocument/2006/relationships/image" Target="../media/image7.png"/><Relationship Id="rId3" Type="http://schemas.openxmlformats.org/officeDocument/2006/relationships/tags" Target="../tags/tag78.xml"/><Relationship Id="rId21" Type="http://schemas.openxmlformats.org/officeDocument/2006/relationships/image" Target="../media/image81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tags" Target="../tags/tag77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84.png"/><Relationship Id="rId5" Type="http://schemas.openxmlformats.org/officeDocument/2006/relationships/tags" Target="../tags/tag80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83.png"/><Relationship Id="rId28" Type="http://schemas.openxmlformats.org/officeDocument/2006/relationships/image" Target="../media/image9.png"/><Relationship Id="rId10" Type="http://schemas.openxmlformats.org/officeDocument/2006/relationships/tags" Target="../tags/tag85.xml"/><Relationship Id="rId19" Type="http://schemas.openxmlformats.org/officeDocument/2006/relationships/image" Target="../media/image79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82.png"/><Relationship Id="rId2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90600" y="1981200"/>
            <a:ext cx="9601200" cy="914400"/>
          </a:xfrm>
        </p:spPr>
        <p:txBody>
          <a:bodyPr>
            <a:noAutofit/>
          </a:bodyPr>
          <a:lstStyle/>
          <a:p>
            <a:pPr algn="r"/>
            <a:r>
              <a:rPr lang="en-US" sz="4200" dirty="0" smtClean="0"/>
              <a:t>Inference of Poisson Count Processes </a:t>
            </a:r>
            <a:br>
              <a:rPr lang="en-US" sz="4200" dirty="0" smtClean="0"/>
            </a:br>
            <a:r>
              <a:rPr lang="en-US" sz="4200" dirty="0" smtClean="0"/>
              <a:t>using Low-rank Tensor Data</a:t>
            </a:r>
            <a:endParaRPr lang="en-US" sz="4200" dirty="0" smtClean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99052" y="3733800"/>
            <a:ext cx="8789988" cy="381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Juan Andrés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Bazerque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, Gonzalo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Mateos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, and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Georgios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B.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Giannakis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algn="r"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algn="r" eaLnBrk="1" hangingPunct="1">
              <a:defRPr/>
            </a:pPr>
            <a:endParaRPr lang="en-US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4572" y="4267200"/>
            <a:ext cx="8408988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May 29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2013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05588" y="5257800"/>
            <a:ext cx="3175516" cy="838200"/>
            <a:chOff x="5587485" y="4733013"/>
            <a:chExt cx="3175516" cy="838200"/>
          </a:xfrm>
        </p:grpSpPr>
        <p:pic>
          <p:nvPicPr>
            <p:cNvPr id="3081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71059" y="4736828"/>
              <a:ext cx="1891942" cy="81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87485" y="4733013"/>
              <a:ext cx="13144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04304" y="4428292"/>
            <a:ext cx="49158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hlink"/>
                </a:solidFill>
                <a:latin typeface="+mj-lt"/>
              </a:rPr>
              <a:t> </a:t>
            </a:r>
            <a:endParaRPr lang="en-US" sz="1800" dirty="0">
              <a:solidFill>
                <a:schemeClr val="hlink"/>
              </a:solidFill>
              <a:latin typeface="+mj-lt"/>
            </a:endParaRPr>
          </a:p>
          <a:p>
            <a:pPr algn="r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SPiNCOM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University of Minnesota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458496" y="6172200"/>
            <a:ext cx="845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Acknowledgment: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AFOSR MURI grant no. FA 9550-10-1-0567</a:t>
            </a:r>
            <a:endParaRPr lang="en-US" sz="1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7922"/>
            <a:ext cx="8077200" cy="10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5207587" y="1295400"/>
            <a:ext cx="3479213" cy="1371600"/>
            <a:chOff x="5055187" y="1499616"/>
            <a:chExt cx="3479213" cy="1371600"/>
          </a:xfrm>
        </p:grpSpPr>
        <p:sp>
          <p:nvSpPr>
            <p:cNvPr id="86" name="Rectangle 85"/>
            <p:cNvSpPr/>
            <p:nvPr/>
          </p:nvSpPr>
          <p:spPr>
            <a:xfrm>
              <a:off x="6096000" y="2286000"/>
              <a:ext cx="649224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934200" y="2019300"/>
              <a:ext cx="457200" cy="571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5410200" y="2590800"/>
              <a:ext cx="3124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562600" y="1499616"/>
              <a:ext cx="0" cy="118872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867400" y="2428568"/>
              <a:ext cx="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6744928" y="2170472"/>
              <a:ext cx="0" cy="502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6934200" y="2036752"/>
              <a:ext cx="0" cy="64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391400" y="1889760"/>
              <a:ext cx="0" cy="777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867400" y="2428568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096000" y="2286000"/>
              <a:ext cx="6400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6741488" y="2163096"/>
              <a:ext cx="1828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934200" y="2030360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391400" y="1885336"/>
              <a:ext cx="731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572432" y="2590800"/>
              <a:ext cx="2926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486400" y="1866900"/>
              <a:ext cx="27432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867400" y="2438400"/>
              <a:ext cx="228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753225" y="2171700"/>
              <a:ext cx="182880" cy="4191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400924" y="1895474"/>
              <a:ext cx="722376" cy="695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6096000" y="2301240"/>
              <a:ext cx="0" cy="365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055187" y="1828800"/>
              <a:ext cx="355013" cy="128016"/>
            </a:xfrm>
            <a:prstGeom prst="rect">
              <a:avLst/>
            </a:prstGeom>
          </p:spPr>
        </p:pic>
        <p:pic>
          <p:nvPicPr>
            <p:cNvPr id="93" name="Picture 9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7924800" y="2743200"/>
              <a:ext cx="129438" cy="128016"/>
            </a:xfrm>
            <a:prstGeom prst="rect">
              <a:avLst/>
            </a:prstGeom>
          </p:spPr>
        </p:pic>
        <p:pic>
          <p:nvPicPr>
            <p:cNvPr id="95" name="Picture 94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5638800" y="2743200"/>
              <a:ext cx="110615" cy="128016"/>
            </a:xfrm>
            <a:prstGeom prst="rect">
              <a:avLst/>
            </a:prstGeom>
          </p:spPr>
        </p:pic>
        <p:pic>
          <p:nvPicPr>
            <p:cNvPr id="97" name="Picture 96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5943408" y="2743200"/>
              <a:ext cx="114344" cy="128016"/>
            </a:xfrm>
            <a:prstGeom prst="rect">
              <a:avLst/>
            </a:prstGeom>
          </p:spPr>
        </p:pic>
        <p:pic>
          <p:nvPicPr>
            <p:cNvPr id="99" name="Picture 98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319265" y="2743200"/>
              <a:ext cx="114477" cy="128016"/>
            </a:xfrm>
            <a:prstGeom prst="rect">
              <a:avLst/>
            </a:prstGeom>
          </p:spPr>
        </p:pic>
        <p:pic>
          <p:nvPicPr>
            <p:cNvPr id="101" name="Picture 100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774751" y="2743200"/>
              <a:ext cx="118073" cy="128016"/>
            </a:xfrm>
            <a:prstGeom prst="rect">
              <a:avLst/>
            </a:prstGeom>
          </p:spPr>
        </p:pic>
        <p:pic>
          <p:nvPicPr>
            <p:cNvPr id="103" name="Picture 102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7086601" y="2743200"/>
              <a:ext cx="113245" cy="128016"/>
            </a:xfrm>
            <a:prstGeom prst="rect">
              <a:avLst/>
            </a:prstGeom>
          </p:spPr>
        </p:pic>
        <p:cxnSp>
          <p:nvCxnSpPr>
            <p:cNvPr id="82" name="Straight Connector 81"/>
            <p:cNvCxnSpPr/>
            <p:nvPr/>
          </p:nvCxnSpPr>
          <p:spPr>
            <a:xfrm flipV="1">
              <a:off x="8001000" y="1828800"/>
              <a:ext cx="0" cy="8229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Poisson counting processes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5" name="Rounded Rectangle 19"/>
          <p:cNvSpPr>
            <a:spLocks noChangeArrowheads="1"/>
          </p:cNvSpPr>
          <p:nvPr/>
        </p:nvSpPr>
        <p:spPr bwMode="auto">
          <a:xfrm>
            <a:off x="380999" y="4572000"/>
            <a:ext cx="8458201" cy="990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147" name="Picture 14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438400" y="5257800"/>
            <a:ext cx="2182940" cy="224028"/>
          </a:xfrm>
          <a:prstGeom prst="rect">
            <a:avLst/>
          </a:prstGeom>
        </p:spPr>
      </p:pic>
      <p:pic>
        <p:nvPicPr>
          <p:cNvPr id="57" name="Picture 5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1066801" y="4006703"/>
            <a:ext cx="2264283" cy="205359"/>
          </a:xfrm>
          <a:prstGeom prst="rect">
            <a:avLst/>
          </a:prstGeom>
        </p:spPr>
      </p:pic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76200" y="1101568"/>
            <a:ext cx="42672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Poisson model per tensor entry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1000" y="3387568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Substitutes Gaussian model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229600" y="5170945"/>
            <a:ext cx="762000" cy="3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P6)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33400" y="59436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Regularized KL divergence for low-rank Poisson tensor data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19"/>
          <p:cNvSpPr>
            <a:spLocks noChangeArrowheads="1"/>
          </p:cNvSpPr>
          <p:nvPr/>
        </p:nvSpPr>
        <p:spPr bwMode="auto">
          <a:xfrm>
            <a:off x="330194" y="5867400"/>
            <a:ext cx="8051806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55" name="Picture 5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4267202" y="3840480"/>
            <a:ext cx="4312539" cy="426720"/>
          </a:xfrm>
          <a:prstGeom prst="rect">
            <a:avLst/>
          </a:prstGeom>
        </p:spPr>
      </p:pic>
      <p:sp>
        <p:nvSpPr>
          <p:cNvPr id="53" name="Right Arrow 52"/>
          <p:cNvSpPr/>
          <p:nvPr/>
        </p:nvSpPr>
        <p:spPr>
          <a:xfrm>
            <a:off x="3581400" y="399288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3048000" y="2895600"/>
            <a:ext cx="65151" cy="6858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61950" y="1600200"/>
            <a:ext cx="2731697" cy="1447800"/>
            <a:chOff x="361950" y="1752600"/>
            <a:chExt cx="2731697" cy="1447800"/>
          </a:xfrm>
        </p:grpSpPr>
        <p:pic>
          <p:nvPicPr>
            <p:cNvPr id="118" name="Picture 117" descr="poisson_plot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1950" y="1752600"/>
              <a:ext cx="2731697" cy="1357312"/>
            </a:xfrm>
            <a:prstGeom prst="rect">
              <a:avLst/>
            </a:prstGeom>
          </p:spPr>
        </p:pic>
        <p:pic>
          <p:nvPicPr>
            <p:cNvPr id="116" name="Picture 115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1250061" y="3071050"/>
              <a:ext cx="378714" cy="129350"/>
            </a:xfrm>
            <a:prstGeom prst="rect">
              <a:avLst/>
            </a:prstGeom>
          </p:spPr>
        </p:pic>
        <p:cxnSp>
          <p:nvCxnSpPr>
            <p:cNvPr id="117" name="Straight Connector 116"/>
            <p:cNvCxnSpPr/>
            <p:nvPr/>
          </p:nvCxnSpPr>
          <p:spPr>
            <a:xfrm flipV="1">
              <a:off x="1409700" y="1851850"/>
              <a:ext cx="0" cy="118872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Picture 1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1981200" y="1983486"/>
            <a:ext cx="2761679" cy="378714"/>
          </a:xfrm>
          <a:prstGeom prst="rect">
            <a:avLst/>
          </a:prstGeom>
        </p:spPr>
      </p:pic>
      <p:sp>
        <p:nvSpPr>
          <p:cNvPr id="121" name="Text Box 35"/>
          <p:cNvSpPr txBox="1">
            <a:spLocks noChangeArrowheads="1"/>
          </p:cNvSpPr>
          <p:nvPr/>
        </p:nvSpPr>
        <p:spPr bwMode="auto">
          <a:xfrm>
            <a:off x="3352800" y="2824878"/>
            <a:ext cx="5486400" cy="2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/>
            <a:r>
              <a:rPr lang="en-US" sz="1200" dirty="0" smtClean="0">
                <a:latin typeface="Arial" pitchFamily="34" charset="0"/>
                <a:cs typeface="Arial" pitchFamily="34" charset="0"/>
              </a:rPr>
              <a:t>INTEGER R.V. COUNTS INDEPENDENT EVENTS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609601" y="4648201"/>
            <a:ext cx="8117015" cy="53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58056" y="6320266"/>
            <a:ext cx="9524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J. Abernethy, F. Bach, T.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Evgeniou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and J.‐P.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Vert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“A new approach to collaborative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ﬁltering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Operator estimation </a:t>
            </a:r>
          </a:p>
          <a:p>
            <a:pPr defTabSz="1828197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 spectral regularization,”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Journal  of Machine Learning Research,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vol. 10, pp. 803–826, 2009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Kernel-based interpolation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563912" y="5825968"/>
            <a:ext cx="80772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000" dirty="0" smtClean="0">
                <a:solidFill>
                  <a:srgbClr val="7E001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RKHS penalty effects tensor rank regularization</a:t>
            </a:r>
            <a:r>
              <a:rPr lang="en-US" sz="2000" dirty="0">
                <a:solidFill>
                  <a:srgbClr val="7E001B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33400" y="4601028"/>
            <a:ext cx="7743254" cy="652558"/>
          </a:xfrm>
          <a:prstGeom prst="rect">
            <a:avLst/>
          </a:prstGeom>
        </p:spPr>
      </p:pic>
      <p:pic>
        <p:nvPicPr>
          <p:cNvPr id="53" name="Picture 5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711249" y="5334000"/>
            <a:ext cx="3086100" cy="240030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04800" y="4218071"/>
            <a:ext cx="3079750" cy="3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4" tIns="22853" rIns="45704" bIns="22853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Optimal coefficients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019628" y="3579290"/>
            <a:ext cx="3079750" cy="35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04" tIns="22853" rIns="45704" bIns="22853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Solution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133601" y="3484719"/>
            <a:ext cx="2113121" cy="552926"/>
          </a:xfrm>
          <a:prstGeom prst="rect">
            <a:avLst/>
          </a:prstGeom>
        </p:spPr>
      </p:pic>
      <p:pic>
        <p:nvPicPr>
          <p:cNvPr id="49" name="Picture 4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648200" y="3486148"/>
            <a:ext cx="1923098" cy="551498"/>
          </a:xfrm>
          <a:prstGeom prst="rect">
            <a:avLst/>
          </a:prstGeom>
        </p:spPr>
      </p:pic>
      <p:pic>
        <p:nvPicPr>
          <p:cNvPr id="50" name="Picture 4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931342" y="3504246"/>
            <a:ext cx="1785938" cy="575786"/>
          </a:xfrm>
          <a:prstGeom prst="rect">
            <a:avLst/>
          </a:prstGeom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33400" y="2514600"/>
            <a:ext cx="7434072" cy="716661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124201" y="976086"/>
            <a:ext cx="2916365" cy="687515"/>
          </a:xfrm>
          <a:prstGeom prst="rect">
            <a:avLst/>
          </a:prstGeom>
        </p:spPr>
      </p:pic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-609600" y="1143000"/>
            <a:ext cx="35814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Nonlinear CP model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19"/>
          <p:cNvSpPr>
            <a:spLocks noChangeArrowheads="1"/>
          </p:cNvSpPr>
          <p:nvPr/>
        </p:nvSpPr>
        <p:spPr bwMode="auto">
          <a:xfrm>
            <a:off x="1143000" y="5791200"/>
            <a:ext cx="6669312" cy="45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562600" y="1905000"/>
            <a:ext cx="1259205" cy="255270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781800" y="1447800"/>
            <a:ext cx="2057400" cy="161054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endCxn id="26" idx="0"/>
          </p:cNvCxnSpPr>
          <p:nvPr/>
        </p:nvCxnSpPr>
        <p:spPr>
          <a:xfrm flipH="1">
            <a:off x="6192203" y="1600200"/>
            <a:ext cx="51339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-228600" y="1828800"/>
            <a:ext cx="57150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RKHS estimator with kernel per mode;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228600" y="4267200"/>
            <a:ext cx="495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obtained from background noise </a:t>
            </a:r>
          </a:p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Case study I – Brain imaging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33756" y="4606128"/>
            <a:ext cx="76945" cy="57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085" tIns="19042" rIns="38085" bIns="19042">
            <a:spAutoFit/>
          </a:bodyPr>
          <a:lstStyle/>
          <a:p>
            <a:endParaRPr lang="en-US">
              <a:ea typeface="ＭＳ Ｐゴシック" pitchFamily="16" charset="-128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81000" y="9906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images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                   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pixels      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0" y="1095827"/>
            <a:ext cx="652558" cy="150590"/>
          </a:xfrm>
          <a:prstGeom prst="rect">
            <a:avLst/>
          </a:prstGeom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667000" y="1108404"/>
            <a:ext cx="1868615" cy="15059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238875" y="1608892"/>
            <a:ext cx="2819400" cy="646331"/>
            <a:chOff x="6248400" y="1038762"/>
            <a:chExt cx="2819400" cy="646331"/>
          </a:xfrm>
        </p:grpSpPr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6248400" y="1038762"/>
              <a:ext cx="2819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       missing data</a:t>
              </a:r>
            </a:p>
            <a:p>
              <a:pPr defTabSz="1828197"/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including slice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6629400" y="1124794"/>
              <a:ext cx="438150" cy="205740"/>
            </a:xfrm>
            <a:prstGeom prst="rect">
              <a:avLst/>
            </a:prstGeom>
          </p:spPr>
        </p:pic>
        <p:pic>
          <p:nvPicPr>
            <p:cNvPr id="45" name="Picture 44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7848600" y="1410852"/>
              <a:ext cx="824198" cy="216980"/>
            </a:xfrm>
            <a:prstGeom prst="rect">
              <a:avLst/>
            </a:prstGeom>
          </p:spPr>
        </p:pic>
      </p:grp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28600" y="4916269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Missing entries recovered up to  </a:t>
            </a:r>
          </a:p>
          <a:p>
            <a:pPr defTabSz="1828197"/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5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6472" y="4297680"/>
            <a:ext cx="725805" cy="274320"/>
          </a:xfrm>
          <a:prstGeom prst="rect">
            <a:avLst/>
          </a:prstGeom>
        </p:spPr>
      </p:pic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5628145"/>
            <a:ext cx="7239000" cy="3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Slice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recovered capitalizing on  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80975" y="6267450"/>
            <a:ext cx="8762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Internet brain segmentation repository, “MR brain data set 657,”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Center for </a:t>
            </a:r>
            <a:r>
              <a:rPr lang="en-US" sz="14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Morphometric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Analysis </a:t>
            </a:r>
          </a:p>
          <a:p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 Massachusetts General Hospital, available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http://www.cma.mgh.harvard.edu/ibsr/. 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matrix_ky.eps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82640" y="3962400"/>
            <a:ext cx="2194560" cy="2194560"/>
          </a:xfrm>
          <a:prstGeom prst="rect">
            <a:avLst/>
          </a:prstGeom>
        </p:spPr>
      </p:pic>
      <p:pic>
        <p:nvPicPr>
          <p:cNvPr id="27" name="Picture 26" descr="homer5m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362200" y="1450181"/>
            <a:ext cx="1864995" cy="2436019"/>
          </a:xfrm>
          <a:prstGeom prst="rect">
            <a:avLst/>
          </a:prstGeom>
        </p:spPr>
      </p:pic>
      <p:pic>
        <p:nvPicPr>
          <p:cNvPr id="29" name="Picture 28" descr="homer5o.eps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" y="1450181"/>
            <a:ext cx="1864995" cy="2436019"/>
          </a:xfrm>
          <a:prstGeom prst="rect">
            <a:avLst/>
          </a:prstGeom>
        </p:spPr>
      </p:pic>
      <p:pic>
        <p:nvPicPr>
          <p:cNvPr id="37" name="Picture 36" descr="homer5r.eps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267200" y="1447800"/>
            <a:ext cx="1864995" cy="2436019"/>
          </a:xfrm>
          <a:prstGeom prst="rect">
            <a:avLst/>
          </a:prstGeom>
        </p:spPr>
      </p:pic>
      <p:pic>
        <p:nvPicPr>
          <p:cNvPr id="42" name="Picture 41" descr="homer_side_o50.eps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107680" y="3962400"/>
            <a:ext cx="731520" cy="2186047"/>
          </a:xfrm>
          <a:prstGeom prst="rect">
            <a:avLst/>
          </a:prstGeom>
        </p:spPr>
      </p:pic>
      <p:pic>
        <p:nvPicPr>
          <p:cNvPr id="43" name="Picture 42" descr="homer_side_r50.eps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07305" y="3971925"/>
            <a:ext cx="731520" cy="2186047"/>
          </a:xfrm>
          <a:prstGeom prst="rect">
            <a:avLst/>
          </a:prstGeom>
        </p:spPr>
      </p:pic>
      <p:pic>
        <p:nvPicPr>
          <p:cNvPr id="55" name="Picture 5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3810000" y="5673931"/>
            <a:ext cx="1066800" cy="21183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248400" y="2706469"/>
            <a:ext cx="2819400" cy="646331"/>
            <a:chOff x="6324600" y="2362200"/>
            <a:chExt cx="2819400" cy="646331"/>
          </a:xfrm>
        </p:grpSpPr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6324600" y="2362200"/>
              <a:ext cx="2819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   ,      , and       sampled from </a:t>
              </a:r>
              <a:r>
                <a:rPr lang="en-US" sz="1800" i="1" dirty="0" smtClean="0">
                  <a:latin typeface="Arial" pitchFamily="34" charset="0"/>
                  <a:cs typeface="Arial" pitchFamily="34" charset="0"/>
                </a:rPr>
                <a:t>IBSR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 data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59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6668729" y="2473899"/>
              <a:ext cx="257461" cy="181356"/>
            </a:xfrm>
            <a:prstGeom prst="rect">
              <a:avLst/>
            </a:prstGeom>
          </p:spPr>
        </p:pic>
        <p:pic>
          <p:nvPicPr>
            <p:cNvPr id="61" name="Picture 6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7093987" y="2484352"/>
              <a:ext cx="262319" cy="181356"/>
            </a:xfrm>
            <a:prstGeom prst="rect">
              <a:avLst/>
            </a:prstGeom>
          </p:spPr>
        </p:pic>
        <p:pic>
          <p:nvPicPr>
            <p:cNvPr id="62" name="Picture 6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7964128" y="2483093"/>
              <a:ext cx="263938" cy="182975"/>
            </a:xfrm>
            <a:prstGeom prst="rect">
              <a:avLst/>
            </a:prstGeom>
          </p:spPr>
        </p:pic>
      </p:grpSp>
      <p:pic>
        <p:nvPicPr>
          <p:cNvPr id="65" name="Picture 6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3897630" y="5019675"/>
            <a:ext cx="750570" cy="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6" y="4555903"/>
            <a:ext cx="3608261" cy="146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Case study II – 3D RNA sequencing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540047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33756" y="4606128"/>
            <a:ext cx="76945" cy="57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085" tIns="19042" rIns="38085" bIns="19042">
            <a:spAutoFit/>
          </a:bodyPr>
          <a:lstStyle/>
          <a:p>
            <a:endParaRPr lang="en-US">
              <a:ea typeface="ＭＳ Ｐゴシック" pitchFamily="16" charset="-128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8601" y="6334780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Nagalakshmi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et al., “The transcriptional landscape of the yeast genome defined by RNA sequencing” </a:t>
            </a:r>
          </a:p>
          <a:p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Science, vol. 320, no. 5881, pp.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1344-1349, June 2008.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95575" y="1966574"/>
            <a:ext cx="1647825" cy="262890"/>
          </a:xfrm>
          <a:prstGeom prst="rect">
            <a:avLst/>
          </a:prstGeom>
        </p:spPr>
      </p:pic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04800" y="57266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Missing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entries recovered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up to</a:t>
            </a:r>
          </a:p>
        </p:txBody>
      </p:sp>
      <p:pic>
        <p:nvPicPr>
          <p:cNvPr id="51" name="Picture 5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962400" y="5838825"/>
            <a:ext cx="750570" cy="180975"/>
          </a:xfrm>
          <a:prstGeom prst="rect">
            <a:avLst/>
          </a:prstGeom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61336" y="5094745"/>
            <a:ext cx="4876800" cy="3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missing data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42336" y="5146632"/>
            <a:ext cx="426720" cy="20574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 t="4969"/>
          <a:stretch>
            <a:fillRect/>
          </a:stretch>
        </p:blipFill>
        <p:spPr bwMode="auto">
          <a:xfrm>
            <a:off x="5334000" y="3108102"/>
            <a:ext cx="3626168" cy="13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 r="2799" b="2562"/>
          <a:stretch>
            <a:fillRect/>
          </a:stretch>
        </p:blipFill>
        <p:spPr bwMode="auto">
          <a:xfrm>
            <a:off x="5483244" y="1507901"/>
            <a:ext cx="3441994" cy="14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5"/>
          <p:cNvSpPr txBox="1">
            <a:spLocks noChangeArrowheads="1"/>
          </p:cNvSpPr>
          <p:nvPr/>
        </p:nvSpPr>
        <p:spPr bwMode="auto">
          <a:xfrm rot="-780000">
            <a:off x="6331498" y="4171041"/>
            <a:ext cx="4876800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1400" dirty="0" smtClean="0">
                <a:latin typeface="Arial" pitchFamily="34" charset="0"/>
                <a:cs typeface="Arial" pitchFamily="34" charset="0"/>
              </a:rPr>
              <a:t>RECOVERY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 rot="-780000">
            <a:off x="6510938" y="2629833"/>
            <a:ext cx="4876800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14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 rot="-780000">
            <a:off x="5939454" y="1592487"/>
            <a:ext cx="1905000" cy="2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ctr" defTabSz="1828197"/>
            <a:r>
              <a:rPr lang="en-US" sz="1400" dirty="0" smtClean="0">
                <a:latin typeface="Arial" pitchFamily="34" charset="0"/>
                <a:cs typeface="Arial" pitchFamily="34" charset="0"/>
              </a:rPr>
              <a:t>GROUND TRUTH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351504" y="1208545"/>
            <a:ext cx="5638800" cy="3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Transcriptional landscape of the yeast genome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 bwMode="auto">
          <a:xfrm>
            <a:off x="304800" y="1905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00000"/>
              <a:buFont typeface="Wingdings" pitchFamily="2" charset="2"/>
              <a:buChar char="q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Expression levels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Blip>
                <a:blip r:embed="rId12"/>
              </a:buBlip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M=2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primers for reverse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cDNA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transcription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Blip>
                <a:blip r:embed="rId12"/>
              </a:buBlip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Blip>
                <a:blip r:embed="rId12"/>
              </a:buBlip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N=3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biological and technological replicates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Blip>
                <a:blip r:embed="rId12"/>
              </a:buBlip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00000"/>
              <a:buBlip>
                <a:blip r:embed="rId12"/>
              </a:buBlip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P=6,604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annotated ORFs (genes)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381000" y="4495800"/>
            <a:ext cx="4876800" cy="3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RNA count modeled as Poisson process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Tensor approximation	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82" name="Text Box 66"/>
          <p:cNvSpPr txBox="1">
            <a:spLocks noChangeArrowheads="1"/>
          </p:cNvSpPr>
          <p:nvPr/>
        </p:nvSpPr>
        <p:spPr bwMode="auto">
          <a:xfrm>
            <a:off x="-533400" y="5470409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32964" lvl="6" indent="-190424" defTabSz="1828197">
              <a:spcBef>
                <a:spcPct val="50000"/>
              </a:spcBef>
            </a:pPr>
            <a:r>
              <a:rPr lang="en-US" sz="2000" b="1" dirty="0" smtClean="0">
                <a:solidFill>
                  <a:srgbClr val="7E001B"/>
                </a:solidFill>
                <a:latin typeface="Arial" pitchFamily="34" charset="0"/>
                <a:cs typeface="Arial" pitchFamily="34" charset="0"/>
              </a:rPr>
              <a:t>Goal: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find 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low-rank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approximant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tensor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with missing entries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indexed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    , exploiting </a:t>
            </a:r>
            <a:r>
              <a:rPr lang="en-US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prior </a:t>
            </a:r>
            <a:r>
              <a:rPr lang="en-US" sz="2000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covariance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matrices (per mode)      ,      , and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381000" y="5448300"/>
            <a:ext cx="7620000" cy="1066800"/>
            <a:chOff x="381000" y="5257800"/>
            <a:chExt cx="7620000" cy="1066800"/>
          </a:xfrm>
        </p:grpSpPr>
        <p:sp>
          <p:nvSpPr>
            <p:cNvPr id="130" name="Rounded Rectangle 19"/>
            <p:cNvSpPr>
              <a:spLocks noChangeArrowheads="1"/>
            </p:cNvSpPr>
            <p:nvPr/>
          </p:nvSpPr>
          <p:spPr bwMode="auto">
            <a:xfrm>
              <a:off x="381000" y="5257800"/>
              <a:ext cx="7620000" cy="1066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38085" tIns="19042" rIns="38085" bIns="19042"/>
            <a:lstStyle/>
            <a:p>
              <a:endParaRPr lang="en-US" sz="1300" dirty="0">
                <a:solidFill>
                  <a:srgbClr val="4C4C4C"/>
                </a:solidFill>
                <a:ea typeface="ヒラギノ角ゴ ProN W3"/>
                <a:cs typeface="ヒラギノ角ゴ ProN W3"/>
                <a:sym typeface="Arial" pitchFamily="34" charset="0"/>
              </a:endParaRPr>
            </a:p>
          </p:txBody>
        </p:sp>
        <p:pic>
          <p:nvPicPr>
            <p:cNvPr id="66" name="Picture 65" descr="addin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5962650" y="5385137"/>
              <a:ext cx="161163" cy="193739"/>
            </a:xfrm>
            <a:prstGeom prst="rect">
              <a:avLst/>
            </a:prstGeom>
          </p:spPr>
        </p:pic>
        <p:pic>
          <p:nvPicPr>
            <p:cNvPr id="67" name="Picture 66" descr="addin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3000375" y="5715664"/>
              <a:ext cx="276035" cy="193739"/>
            </a:xfrm>
            <a:prstGeom prst="rect">
              <a:avLst/>
            </a:prstGeom>
          </p:spPr>
        </p:pic>
        <p:pic>
          <p:nvPicPr>
            <p:cNvPr id="65" name="Picture 64" descr="addin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4648200" y="5338010"/>
              <a:ext cx="161163" cy="253746"/>
            </a:xfrm>
            <a:prstGeom prst="rect">
              <a:avLst/>
            </a:prstGeom>
          </p:spPr>
        </p:pic>
        <p:pic>
          <p:nvPicPr>
            <p:cNvPr id="129" name="Picture 128" descr="addin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4592680" y="6005260"/>
              <a:ext cx="272606" cy="192024"/>
            </a:xfrm>
            <a:prstGeom prst="rect">
              <a:avLst/>
            </a:prstGeom>
          </p:spPr>
        </p:pic>
        <p:pic>
          <p:nvPicPr>
            <p:cNvPr id="131" name="Picture 130" descr="addin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5084932" y="6015713"/>
              <a:ext cx="277749" cy="192024"/>
            </a:xfrm>
            <a:prstGeom prst="rect">
              <a:avLst/>
            </a:prstGeom>
          </p:spPr>
        </p:pic>
        <p:pic>
          <p:nvPicPr>
            <p:cNvPr id="132" name="Picture 131" descr="addin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/>
            <a:stretch>
              <a:fillRect/>
            </a:stretch>
          </p:blipFill>
          <p:spPr>
            <a:xfrm>
              <a:off x="6026086" y="6024286"/>
              <a:ext cx="279464" cy="193739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6267450" y="3022601"/>
            <a:ext cx="2190750" cy="1777999"/>
            <a:chOff x="13335000" y="6400800"/>
            <a:chExt cx="5257800" cy="4267200"/>
          </a:xfrm>
        </p:grpSpPr>
        <p:grpSp>
          <p:nvGrpSpPr>
            <p:cNvPr id="138" name="Group 283"/>
            <p:cNvGrpSpPr/>
            <p:nvPr/>
          </p:nvGrpSpPr>
          <p:grpSpPr>
            <a:xfrm>
              <a:off x="13335000" y="7162800"/>
              <a:ext cx="5257800" cy="3505200"/>
              <a:chOff x="13335000" y="7162800"/>
              <a:chExt cx="5257800" cy="3505200"/>
            </a:xfrm>
          </p:grpSpPr>
          <p:sp>
            <p:nvSpPr>
              <p:cNvPr id="140" name="Parallelogram 200"/>
              <p:cNvSpPr>
                <a:spLocks noChangeArrowheads="1"/>
              </p:cNvSpPr>
              <p:nvPr/>
            </p:nvSpPr>
            <p:spPr bwMode="auto">
              <a:xfrm>
                <a:off x="18059400" y="7162800"/>
                <a:ext cx="533400" cy="228600"/>
              </a:xfrm>
              <a:prstGeom prst="parallelogram">
                <a:avLst>
                  <a:gd name="adj" fmla="val 97717"/>
                </a:avLst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grpSp>
            <p:nvGrpSpPr>
              <p:cNvPr id="141" name="Group 282"/>
              <p:cNvGrpSpPr/>
              <p:nvPr/>
            </p:nvGrpSpPr>
            <p:grpSpPr>
              <a:xfrm>
                <a:off x="13335000" y="7162800"/>
                <a:ext cx="5257800" cy="3505200"/>
                <a:chOff x="13335000" y="7162800"/>
                <a:chExt cx="5257800" cy="3505200"/>
              </a:xfrm>
            </p:grpSpPr>
            <p:sp>
              <p:nvSpPr>
                <p:cNvPr id="142" name="Parallelogram 200"/>
                <p:cNvSpPr>
                  <a:spLocks noChangeArrowheads="1"/>
                </p:cNvSpPr>
                <p:nvPr/>
              </p:nvSpPr>
              <p:spPr bwMode="auto">
                <a:xfrm>
                  <a:off x="14782800" y="8382000"/>
                  <a:ext cx="533400" cy="228600"/>
                </a:xfrm>
                <a:prstGeom prst="parallelogram">
                  <a:avLst>
                    <a:gd name="adj" fmla="val 97717"/>
                  </a:avLst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197"/>
                  <a:endParaRPr lang="en-US" dirty="0"/>
                </a:p>
              </p:txBody>
            </p:sp>
            <p:sp>
              <p:nvSpPr>
                <p:cNvPr id="143" name="Parallelogram 200"/>
                <p:cNvSpPr>
                  <a:spLocks noChangeArrowheads="1"/>
                </p:cNvSpPr>
                <p:nvPr/>
              </p:nvSpPr>
              <p:spPr bwMode="auto">
                <a:xfrm>
                  <a:off x="16459200" y="7772400"/>
                  <a:ext cx="533400" cy="228600"/>
                </a:xfrm>
                <a:prstGeom prst="parallelogram">
                  <a:avLst>
                    <a:gd name="adj" fmla="val 97717"/>
                  </a:avLst>
                </a:prstGeom>
                <a:solidFill>
                  <a:schemeClr val="tx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828197"/>
                  <a:endParaRPr lang="en-US" dirty="0"/>
                </a:p>
              </p:txBody>
            </p:sp>
            <p:grpSp>
              <p:nvGrpSpPr>
                <p:cNvPr id="144" name="Group 281"/>
                <p:cNvGrpSpPr/>
                <p:nvPr/>
              </p:nvGrpSpPr>
              <p:grpSpPr>
                <a:xfrm>
                  <a:off x="13335000" y="7162800"/>
                  <a:ext cx="5257800" cy="3505200"/>
                  <a:chOff x="13335000" y="7162800"/>
                  <a:chExt cx="5257800" cy="3505200"/>
                </a:xfrm>
              </p:grpSpPr>
              <p:grpSp>
                <p:nvGrpSpPr>
                  <p:cNvPr id="145" name="Group 124"/>
                  <p:cNvGrpSpPr/>
                  <p:nvPr/>
                </p:nvGrpSpPr>
                <p:grpSpPr>
                  <a:xfrm>
                    <a:off x="13944600" y="7162800"/>
                    <a:ext cx="4648200" cy="2895600"/>
                    <a:chOff x="29870400" y="10591800"/>
                    <a:chExt cx="4648200" cy="2895600"/>
                  </a:xfrm>
                </p:grpSpPr>
                <p:sp>
                  <p:nvSpPr>
                    <p:cNvPr id="149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61000" y="125730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0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51600" y="129540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1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46800" y="1247775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2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70400" y="1247775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18325" y="1247775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4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56200" y="132588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5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79925" y="13258800"/>
                      <a:ext cx="304800" cy="2286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6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5930475" flipH="1">
                      <a:off x="32518350" y="12401550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7" name="Cub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70400" y="10591800"/>
                      <a:ext cx="4648200" cy="2895600"/>
                    </a:xfrm>
                    <a:prstGeom prst="cube">
                      <a:avLst>
                        <a:gd name="adj" fmla="val 64796"/>
                      </a:avLst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8" name="Parallelogram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898975" y="12230100"/>
                      <a:ext cx="533400" cy="228600"/>
                    </a:xfrm>
                    <a:prstGeom prst="parallelogram">
                      <a:avLst>
                        <a:gd name="adj" fmla="val 97717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59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32956500" y="12306301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60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6200000" flipH="1">
                      <a:off x="33489900" y="11772901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61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5728707" flipH="1">
                      <a:off x="34023300" y="11239501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  <p:sp>
                  <p:nvSpPr>
                    <p:cNvPr id="162" name="Parallelogram 193"/>
                    <p:cNvSpPr>
                      <a:spLocks noChangeArrowheads="1"/>
                    </p:cNvSpPr>
                    <p:nvPr/>
                  </p:nvSpPr>
                  <p:spPr bwMode="auto">
                    <a:xfrm rot="15823678" flipH="1">
                      <a:off x="33337500" y="12315826"/>
                      <a:ext cx="457200" cy="228600"/>
                    </a:xfrm>
                    <a:prstGeom prst="parallelogram">
                      <a:avLst>
                        <a:gd name="adj" fmla="val 87740"/>
                      </a:avLst>
                    </a:prstGeom>
                    <a:solidFill>
                      <a:schemeClr val="tx1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828197"/>
                      <a:endParaRPr lang="en-US" dirty="0"/>
                    </a:p>
                  </p:txBody>
                </p:sp>
              </p:grpSp>
              <p:pic>
                <p:nvPicPr>
                  <p:cNvPr id="146" name="Picture 145" descr="addin_tmp.png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32" cstate="print"/>
                  <a:stretch>
                    <a:fillRect/>
                  </a:stretch>
                </p:blipFill>
                <p:spPr>
                  <a:xfrm>
                    <a:off x="14325600" y="7543800"/>
                    <a:ext cx="316706" cy="303371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 descr="addin_tmp.png"/>
                  <p:cNvPicPr>
                    <a:picLocks noChangeAspect="1"/>
                  </p:cNvPicPr>
                  <p:nvPr>
                    <p:custDataLst>
                      <p:tags r:id="rId16"/>
                    </p:custDataLst>
                  </p:nvPr>
                </p:nvPicPr>
                <p:blipFill>
                  <a:blip r:embed="rId33" cstate="print"/>
                  <a:stretch>
                    <a:fillRect/>
                  </a:stretch>
                </p:blipFill>
                <p:spPr>
                  <a:xfrm>
                    <a:off x="13335000" y="9525000"/>
                    <a:ext cx="446722" cy="303371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 descr="addin_tmp.png"/>
                  <p:cNvPicPr>
                    <a:picLocks noChangeAspect="1"/>
                  </p:cNvPicPr>
                  <p:nvPr>
                    <p:custDataLst>
                      <p:tags r:id="rId17"/>
                    </p:custDataLst>
                  </p:nvPr>
                </p:nvPicPr>
                <p:blipFill>
                  <a:blip r:embed="rId34" cstate="print"/>
                  <a:stretch>
                    <a:fillRect/>
                  </a:stretch>
                </p:blipFill>
                <p:spPr>
                  <a:xfrm>
                    <a:off x="14782800" y="10364629"/>
                    <a:ext cx="373380" cy="303371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39" name="Picture 138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/>
            <a:stretch>
              <a:fillRect/>
            </a:stretch>
          </p:blipFill>
          <p:spPr>
            <a:xfrm>
              <a:off x="16916400" y="6400800"/>
              <a:ext cx="683979" cy="480060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6324600" y="914400"/>
            <a:ext cx="2222500" cy="1854199"/>
            <a:chOff x="1981200" y="6217920"/>
            <a:chExt cx="5334000" cy="4450080"/>
          </a:xfrm>
        </p:grpSpPr>
        <p:sp>
          <p:nvSpPr>
            <p:cNvPr id="164" name="Cube 206"/>
            <p:cNvSpPr>
              <a:spLocks noChangeArrowheads="1"/>
            </p:cNvSpPr>
            <p:nvPr/>
          </p:nvSpPr>
          <p:spPr bwMode="auto">
            <a:xfrm>
              <a:off x="2667000" y="7239000"/>
              <a:ext cx="4648200" cy="2895600"/>
            </a:xfrm>
            <a:prstGeom prst="cube">
              <a:avLst>
                <a:gd name="adj" fmla="val 64796"/>
              </a:avLst>
            </a:pr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828197"/>
              <a:endParaRPr lang="en-US" dirty="0"/>
            </a:p>
          </p:txBody>
        </p:sp>
        <p:pic>
          <p:nvPicPr>
            <p:cNvPr id="165" name="Picture 164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/>
            <a:stretch>
              <a:fillRect/>
            </a:stretch>
          </p:blipFill>
          <p:spPr>
            <a:xfrm>
              <a:off x="2971800" y="7543800"/>
              <a:ext cx="316706" cy="303371"/>
            </a:xfrm>
            <a:prstGeom prst="rect">
              <a:avLst/>
            </a:prstGeom>
          </p:spPr>
        </p:pic>
        <p:pic>
          <p:nvPicPr>
            <p:cNvPr id="166" name="Picture 165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/>
            <a:stretch>
              <a:fillRect/>
            </a:stretch>
          </p:blipFill>
          <p:spPr>
            <a:xfrm>
              <a:off x="1981200" y="9525000"/>
              <a:ext cx="446722" cy="303371"/>
            </a:xfrm>
            <a:prstGeom prst="rect">
              <a:avLst/>
            </a:prstGeom>
          </p:spPr>
        </p:pic>
        <p:pic>
          <p:nvPicPr>
            <p:cNvPr id="167" name="Picture 166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3429000" y="10364629"/>
              <a:ext cx="373380" cy="303371"/>
            </a:xfrm>
            <a:prstGeom prst="rect">
              <a:avLst/>
            </a:prstGeom>
          </p:spPr>
        </p:pic>
        <p:pic>
          <p:nvPicPr>
            <p:cNvPr id="168" name="Picture 167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5791200" y="6217920"/>
              <a:ext cx="457200" cy="549612"/>
            </a:xfrm>
            <a:prstGeom prst="rect">
              <a:avLst/>
            </a:prstGeom>
          </p:spPr>
        </p:pic>
      </p:grpSp>
      <p:pic>
        <p:nvPicPr>
          <p:cNvPr id="59" name="Picture 5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2842260" y="1956648"/>
            <a:ext cx="1653540" cy="266700"/>
          </a:xfrm>
          <a:prstGeom prst="rect">
            <a:avLst/>
          </a:prstGeom>
        </p:spPr>
      </p:pic>
      <p:sp>
        <p:nvSpPr>
          <p:cNvPr id="171" name="Text Box 35"/>
          <p:cNvSpPr txBox="1">
            <a:spLocks noChangeArrowheads="1"/>
          </p:cNvSpPr>
          <p:nvPr/>
        </p:nvSpPr>
        <p:spPr bwMode="auto">
          <a:xfrm>
            <a:off x="609600" y="1885890"/>
            <a:ext cx="264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Missing entries:</a:t>
            </a:r>
          </a:p>
        </p:txBody>
      </p:sp>
      <p:pic>
        <p:nvPicPr>
          <p:cNvPr id="172" name="Picture 17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1804508" y="2514600"/>
            <a:ext cx="3681892" cy="685800"/>
          </a:xfrm>
          <a:prstGeom prst="rect">
            <a:avLst/>
          </a:prstGeom>
        </p:spPr>
      </p:pic>
      <p:sp>
        <p:nvSpPr>
          <p:cNvPr id="174" name="Text Box 35"/>
          <p:cNvSpPr txBox="1">
            <a:spLocks noChangeArrowheads="1"/>
          </p:cNvSpPr>
          <p:nvPr/>
        </p:nvSpPr>
        <p:spPr bwMode="auto">
          <a:xfrm>
            <a:off x="609600" y="3587753"/>
            <a:ext cx="26498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Slice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covariance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1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3038475" y="3659505"/>
            <a:ext cx="1396365" cy="264795"/>
          </a:xfrm>
          <a:prstGeom prst="rect">
            <a:avLst/>
          </a:prstGeom>
        </p:spPr>
      </p:pic>
      <p:pic>
        <p:nvPicPr>
          <p:cNvPr id="127" name="Picture 12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3048000" y="4343400"/>
            <a:ext cx="1287780" cy="266700"/>
          </a:xfrm>
          <a:prstGeom prst="rect">
            <a:avLst/>
          </a:prstGeom>
        </p:spPr>
      </p:pic>
      <p:pic>
        <p:nvPicPr>
          <p:cNvPr id="126" name="Picture 1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/>
          <a:stretch>
            <a:fillRect/>
          </a:stretch>
        </p:blipFill>
        <p:spPr>
          <a:xfrm>
            <a:off x="3028950" y="4009104"/>
            <a:ext cx="1333500" cy="264795"/>
          </a:xfrm>
          <a:prstGeom prst="rect">
            <a:avLst/>
          </a:prstGeom>
        </p:spPr>
      </p:pic>
      <p:pic>
        <p:nvPicPr>
          <p:cNvPr id="128" name="Picture 12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914400" y="4893564"/>
            <a:ext cx="4980623" cy="288036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609600" y="1219200"/>
            <a:ext cx="2823030" cy="400110"/>
            <a:chOff x="609600" y="1219200"/>
            <a:chExt cx="2823030" cy="400110"/>
          </a:xfrm>
        </p:grpSpPr>
        <p:pic>
          <p:nvPicPr>
            <p:cNvPr id="57" name="Picture 56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3" cstate="print"/>
            <a:stretch>
              <a:fillRect/>
            </a:stretch>
          </p:blipFill>
          <p:spPr>
            <a:xfrm>
              <a:off x="1906725" y="1280886"/>
              <a:ext cx="1525905" cy="266700"/>
            </a:xfrm>
            <a:prstGeom prst="rect">
              <a:avLst/>
            </a:prstGeom>
          </p:spPr>
        </p:pic>
        <p:sp>
          <p:nvSpPr>
            <p:cNvPr id="181" name="Text Box 35"/>
            <p:cNvSpPr txBox="1">
              <a:spLocks noChangeArrowheads="1"/>
            </p:cNvSpPr>
            <p:nvPr/>
          </p:nvSpPr>
          <p:spPr bwMode="auto">
            <a:xfrm>
              <a:off x="609600" y="1219200"/>
              <a:ext cx="26498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Tensor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7" name="Straight Connector 76"/>
          <p:cNvCxnSpPr>
            <a:cxnSpLocks noChangeAspect="1"/>
          </p:cNvCxnSpPr>
          <p:nvPr/>
        </p:nvCxnSpPr>
        <p:spPr>
          <a:xfrm flipV="1">
            <a:off x="6706880" y="1354392"/>
            <a:ext cx="768096" cy="768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ChangeAspect="1"/>
          </p:cNvCxnSpPr>
          <p:nvPr/>
        </p:nvCxnSpPr>
        <p:spPr>
          <a:xfrm flipV="1">
            <a:off x="6869112" y="1345840"/>
            <a:ext cx="768096" cy="768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ChangeAspect="1"/>
          </p:cNvCxnSpPr>
          <p:nvPr/>
        </p:nvCxnSpPr>
        <p:spPr>
          <a:xfrm flipV="1">
            <a:off x="7021512" y="1351936"/>
            <a:ext cx="768096" cy="768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ChangeAspect="1"/>
          </p:cNvCxnSpPr>
          <p:nvPr/>
        </p:nvCxnSpPr>
        <p:spPr>
          <a:xfrm flipV="1">
            <a:off x="7193576" y="1345840"/>
            <a:ext cx="768096" cy="768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 noChangeAspect="1"/>
          </p:cNvCxnSpPr>
          <p:nvPr/>
        </p:nvCxnSpPr>
        <p:spPr>
          <a:xfrm flipV="1">
            <a:off x="7373016" y="1344560"/>
            <a:ext cx="768096" cy="768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 noChangeAspect="1"/>
          </p:cNvCxnSpPr>
          <p:nvPr/>
        </p:nvCxnSpPr>
        <p:spPr>
          <a:xfrm flipV="1">
            <a:off x="7554912" y="1334728"/>
            <a:ext cx="768096" cy="768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702530" y="1961536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951408" y="1723104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027608" y="1639528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123472" y="1563328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266040" y="1428136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806384" y="1875504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629408" y="2047568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877672" y="1799304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182472" y="1494504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553200" y="24384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570408" y="233516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70408" y="22098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713408" y="16764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713408" y="1560872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713408" y="14478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722808" y="2153264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875208" y="2153264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027608" y="2153264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09504" y="2150808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371736" y="2150808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543800" y="2153264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789608" y="2086896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865808" y="199644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942008" y="19050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018208" y="18288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94408" y="17526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70608" y="16764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246808" y="16002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323008" y="15240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399208" y="1447800"/>
            <a:ext cx="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3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6951408" y="914400"/>
            <a:ext cx="250865" cy="2179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553200" y="1143000"/>
            <a:ext cx="2066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6" name="Straight Arrow Connector 135"/>
          <p:cNvCxnSpPr/>
          <p:nvPr/>
        </p:nvCxnSpPr>
        <p:spPr>
          <a:xfrm>
            <a:off x="7027608" y="1143000"/>
            <a:ext cx="152400" cy="22860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16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6705600" y="1504950"/>
            <a:ext cx="131961" cy="12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CANDECOMP-PARAFAC (CP) rank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26178" y="6415881"/>
            <a:ext cx="1684421" cy="273843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6" name="Picture 6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743200" y="6248400"/>
            <a:ext cx="2649855" cy="320040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09600" y="5749768"/>
            <a:ext cx="3945204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Slice (matrix)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notation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609600" y="1406368"/>
            <a:ext cx="5257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Rank defined by sum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outer-products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954024" y="2133600"/>
            <a:ext cx="7123175" cy="1701209"/>
            <a:chOff x="954024" y="2209800"/>
            <a:chExt cx="7123175" cy="1701209"/>
          </a:xfrm>
        </p:grpSpPr>
        <p:pic>
          <p:nvPicPr>
            <p:cNvPr id="12" name="Picture 11" descr="regalo4.bmp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9028" y="2784130"/>
              <a:ext cx="1511771" cy="1126879"/>
            </a:xfrm>
            <a:prstGeom prst="rect">
              <a:avLst/>
            </a:prstGeom>
          </p:spPr>
        </p:pic>
        <p:sp>
          <p:nvSpPr>
            <p:cNvPr id="13" name="Cross 136"/>
            <p:cNvSpPr>
              <a:spLocks noChangeArrowheads="1"/>
            </p:cNvSpPr>
            <p:nvPr/>
          </p:nvSpPr>
          <p:spPr bwMode="auto">
            <a:xfrm>
              <a:off x="4259024" y="3244092"/>
              <a:ext cx="304680" cy="339308"/>
            </a:xfrm>
            <a:prstGeom prst="plus">
              <a:avLst>
                <a:gd name="adj" fmla="val 371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45704" tIns="22853" rIns="45704" bIns="22853"/>
            <a:lstStyle/>
            <a:p>
              <a:pPr defTabSz="1828197"/>
              <a:endParaRPr lang="en-US" dirty="0"/>
            </a:p>
          </p:txBody>
        </p:sp>
        <p:sp>
          <p:nvSpPr>
            <p:cNvPr id="14" name="Cross 137"/>
            <p:cNvSpPr>
              <a:spLocks noChangeArrowheads="1"/>
            </p:cNvSpPr>
            <p:nvPr/>
          </p:nvSpPr>
          <p:spPr bwMode="auto">
            <a:xfrm>
              <a:off x="5820575" y="3244092"/>
              <a:ext cx="304680" cy="339308"/>
            </a:xfrm>
            <a:prstGeom prst="plus">
              <a:avLst>
                <a:gd name="adj" fmla="val 371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45704" tIns="22853" rIns="45704" bIns="22853"/>
            <a:lstStyle/>
            <a:p>
              <a:pPr defTabSz="1828197"/>
              <a:endParaRPr lang="en-US" dirty="0"/>
            </a:p>
          </p:txBody>
        </p:sp>
        <p:sp>
          <p:nvSpPr>
            <p:cNvPr id="15" name="Cross 138"/>
            <p:cNvSpPr>
              <a:spLocks noChangeArrowheads="1"/>
            </p:cNvSpPr>
            <p:nvPr/>
          </p:nvSpPr>
          <p:spPr bwMode="auto">
            <a:xfrm>
              <a:off x="6718467" y="3244092"/>
              <a:ext cx="304680" cy="339308"/>
            </a:xfrm>
            <a:prstGeom prst="plus">
              <a:avLst>
                <a:gd name="adj" fmla="val 37120"/>
              </a:avLst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</p:spPr>
          <p:txBody>
            <a:bodyPr lIns="45704" tIns="22853" rIns="45704" bIns="22853"/>
            <a:lstStyle/>
            <a:p>
              <a:pPr defTabSz="1828197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806959" y="3129225"/>
              <a:ext cx="207654" cy="228896"/>
              <a:chOff x="4548188" y="17608513"/>
              <a:chExt cx="405321" cy="410104"/>
            </a:xfrm>
          </p:grpSpPr>
          <p:sp>
            <p:nvSpPr>
              <p:cNvPr id="17" name="Rectangle 157"/>
              <p:cNvSpPr>
                <a:spLocks noChangeArrowheads="1"/>
              </p:cNvSpPr>
              <p:nvPr/>
            </p:nvSpPr>
            <p:spPr bwMode="auto">
              <a:xfrm>
                <a:off x="4548189" y="17608513"/>
                <a:ext cx="405320" cy="175759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sp>
            <p:nvSpPr>
              <p:cNvPr id="18" name="Rectangle 158"/>
              <p:cNvSpPr>
                <a:spLocks noChangeArrowheads="1"/>
              </p:cNvSpPr>
              <p:nvPr/>
            </p:nvSpPr>
            <p:spPr bwMode="auto">
              <a:xfrm>
                <a:off x="4548188" y="17842858"/>
                <a:ext cx="405320" cy="175759"/>
              </a:xfrm>
              <a:prstGeom prst="rect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181380" y="3338342"/>
              <a:ext cx="451374" cy="113104"/>
              <a:chOff x="10216728" y="17642977"/>
              <a:chExt cx="881034" cy="202640"/>
            </a:xfrm>
          </p:grpSpPr>
          <p:sp>
            <p:nvSpPr>
              <p:cNvPr id="20" name="Flowchart: Connector 139"/>
              <p:cNvSpPr>
                <a:spLocks noChangeArrowheads="1"/>
              </p:cNvSpPr>
              <p:nvPr/>
            </p:nvSpPr>
            <p:spPr bwMode="auto">
              <a:xfrm>
                <a:off x="10216728" y="17642977"/>
                <a:ext cx="198233" cy="20264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sp>
            <p:nvSpPr>
              <p:cNvPr id="21" name="Flowchart: Connector 142"/>
              <p:cNvSpPr>
                <a:spLocks noChangeArrowheads="1"/>
              </p:cNvSpPr>
              <p:nvPr/>
            </p:nvSpPr>
            <p:spPr bwMode="auto">
              <a:xfrm>
                <a:off x="10569141" y="17642977"/>
                <a:ext cx="198233" cy="20264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  <p:sp>
            <p:nvSpPr>
              <p:cNvPr id="22" name="Flowchart: Connector 143"/>
              <p:cNvSpPr>
                <a:spLocks noChangeArrowheads="1"/>
              </p:cNvSpPr>
              <p:nvPr/>
            </p:nvSpPr>
            <p:spPr bwMode="auto">
              <a:xfrm>
                <a:off x="10899529" y="17642977"/>
                <a:ext cx="198233" cy="20264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828197"/>
                <a:endParaRPr lang="en-US" dirty="0"/>
              </a:p>
            </p:txBody>
          </p:sp>
        </p:grpSp>
        <p:sp>
          <p:nvSpPr>
            <p:cNvPr id="23" name="Left Brace 22"/>
            <p:cNvSpPr/>
            <p:nvPr/>
          </p:nvSpPr>
          <p:spPr bwMode="auto">
            <a:xfrm rot="5400000">
              <a:off x="5429860" y="512723"/>
              <a:ext cx="297715" cy="4372344"/>
            </a:xfrm>
            <a:prstGeom prst="leftBrace">
              <a:avLst>
                <a:gd name="adj1" fmla="val 75000"/>
                <a:gd name="adj2" fmla="val 49554"/>
              </a:avLst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04" tIns="22853" rIns="45704" bIns="22853" numCol="1" rtlCol="0" anchor="t" anchorCtr="0" compatLnSpc="1">
              <a:prstTxWarp prst="textNoShape">
                <a:avLst/>
              </a:prstTxWarp>
            </a:bodyPr>
            <a:lstStyle/>
            <a:p>
              <a:pPr defTabSz="1828197"/>
              <a:endParaRPr lang="en-US" dirty="0"/>
            </a:p>
          </p:txBody>
        </p:sp>
        <p:pic>
          <p:nvPicPr>
            <p:cNvPr id="64" name="Picture 63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5500628" y="2209800"/>
              <a:ext cx="1883664" cy="30632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666532" y="2996760"/>
              <a:ext cx="696580" cy="616536"/>
              <a:chOff x="13118349" y="17411976"/>
              <a:chExt cx="1359655" cy="1104624"/>
            </a:xfrm>
          </p:grpSpPr>
          <p:cxnSp>
            <p:nvCxnSpPr>
              <p:cNvPr id="26" name="Straight Connector 170"/>
              <p:cNvCxnSpPr>
                <a:cxnSpLocks noChangeShapeType="1"/>
              </p:cNvCxnSpPr>
              <p:nvPr/>
            </p:nvCxnSpPr>
            <p:spPr bwMode="auto">
              <a:xfrm>
                <a:off x="13173762" y="17841135"/>
                <a:ext cx="0" cy="675465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7" name="Straight Connector 171"/>
              <p:cNvCxnSpPr>
                <a:cxnSpLocks noChangeShapeType="1"/>
              </p:cNvCxnSpPr>
              <p:nvPr/>
            </p:nvCxnSpPr>
            <p:spPr bwMode="auto">
              <a:xfrm>
                <a:off x="13204135" y="17913318"/>
                <a:ext cx="1273869" cy="0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28" name="Straight Connector 172"/>
              <p:cNvCxnSpPr>
                <a:cxnSpLocks noChangeShapeType="1"/>
              </p:cNvCxnSpPr>
              <p:nvPr/>
            </p:nvCxnSpPr>
            <p:spPr bwMode="auto">
              <a:xfrm flipV="1">
                <a:off x="13118349" y="17411976"/>
                <a:ext cx="1302822" cy="496262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</p:grpSp>
        <p:pic>
          <p:nvPicPr>
            <p:cNvPr id="29" name="Picture 28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4777529" y="3570768"/>
              <a:ext cx="191837" cy="142902"/>
            </a:xfrm>
            <a:prstGeom prst="rect">
              <a:avLst/>
            </a:prstGeom>
          </p:spPr>
        </p:pic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5399135" y="3222035"/>
              <a:ext cx="209875" cy="201851"/>
            </a:xfrm>
            <a:prstGeom prst="rect">
              <a:avLst/>
            </a:prstGeom>
          </p:spPr>
        </p:pic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5363107" y="2847750"/>
              <a:ext cx="180362" cy="142902"/>
            </a:xfrm>
            <a:prstGeom prst="rect">
              <a:avLst/>
            </a:prstGeom>
          </p:spPr>
        </p:pic>
        <p:pic>
          <p:nvPicPr>
            <p:cNvPr id="65" name="Picture 64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954024" y="3310747"/>
              <a:ext cx="265176" cy="258318"/>
            </a:xfrm>
            <a:prstGeom prst="rect">
              <a:avLst/>
            </a:prstGeom>
          </p:spPr>
        </p:pic>
        <p:grpSp>
          <p:nvGrpSpPr>
            <p:cNvPr id="33" name="Group 193"/>
            <p:cNvGrpSpPr/>
            <p:nvPr/>
          </p:nvGrpSpPr>
          <p:grpSpPr>
            <a:xfrm>
              <a:off x="3183061" y="2991463"/>
              <a:ext cx="696580" cy="619204"/>
              <a:chOff x="13118401" y="17407196"/>
              <a:chExt cx="1359664" cy="1109404"/>
            </a:xfrm>
          </p:grpSpPr>
          <p:cxnSp>
            <p:nvCxnSpPr>
              <p:cNvPr id="34" name="Straight Connector 170"/>
              <p:cNvCxnSpPr>
                <a:cxnSpLocks noChangeShapeType="1"/>
              </p:cNvCxnSpPr>
              <p:nvPr/>
            </p:nvCxnSpPr>
            <p:spPr bwMode="auto">
              <a:xfrm>
                <a:off x="13173762" y="17841135"/>
                <a:ext cx="0" cy="675465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171"/>
              <p:cNvCxnSpPr>
                <a:cxnSpLocks noChangeShapeType="1"/>
              </p:cNvCxnSpPr>
              <p:nvPr/>
            </p:nvCxnSpPr>
            <p:spPr bwMode="auto">
              <a:xfrm>
                <a:off x="13204194" y="17918028"/>
                <a:ext cx="1273871" cy="0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172"/>
              <p:cNvCxnSpPr>
                <a:cxnSpLocks noChangeShapeType="1"/>
              </p:cNvCxnSpPr>
              <p:nvPr/>
            </p:nvCxnSpPr>
            <p:spPr bwMode="auto">
              <a:xfrm flipV="1">
                <a:off x="13118401" y="17407196"/>
                <a:ext cx="1302824" cy="496261"/>
              </a:xfrm>
              <a:prstGeom prst="line">
                <a:avLst/>
              </a:prstGeom>
              <a:noFill/>
              <a:ln w="8890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3294055" y="2845109"/>
              <a:ext cx="842902" cy="871874"/>
              <a:chOff x="4989372" y="16759237"/>
              <a:chExt cx="1645264" cy="1562100"/>
            </a:xfrm>
          </p:grpSpPr>
          <p:pic>
            <p:nvPicPr>
              <p:cNvPr id="39" name="Picture 38" descr="addin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989372" y="18054637"/>
                <a:ext cx="380047" cy="266700"/>
              </a:xfrm>
              <a:prstGeom prst="rect">
                <a:avLst/>
              </a:prstGeom>
            </p:spPr>
          </p:pic>
          <p:pic>
            <p:nvPicPr>
              <p:cNvPr id="40" name="Picture 39" descr="addin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217917" y="17430926"/>
                <a:ext cx="416719" cy="376714"/>
              </a:xfrm>
              <a:prstGeom prst="rect">
                <a:avLst/>
              </a:prstGeom>
            </p:spPr>
          </p:pic>
          <p:pic>
            <p:nvPicPr>
              <p:cNvPr id="41" name="Picture 40" descr="addin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6132369" y="16759237"/>
                <a:ext cx="356711" cy="266700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105421" y="2932816"/>
              <a:ext cx="971778" cy="853268"/>
              <a:chOff x="13118349" y="17145000"/>
              <a:chExt cx="1896814" cy="1528763"/>
            </a:xfrm>
          </p:grpSpPr>
          <p:grpSp>
            <p:nvGrpSpPr>
              <p:cNvPr id="43" name="Group 193"/>
              <p:cNvGrpSpPr/>
              <p:nvPr/>
            </p:nvGrpSpPr>
            <p:grpSpPr>
              <a:xfrm>
                <a:off x="13118349" y="17410132"/>
                <a:ext cx="1359651" cy="1106468"/>
                <a:chOff x="13118349" y="17410132"/>
                <a:chExt cx="1359651" cy="1106468"/>
              </a:xfrm>
            </p:grpSpPr>
            <p:cxnSp>
              <p:nvCxnSpPr>
                <p:cNvPr id="47" name="Straight Connector 170"/>
                <p:cNvCxnSpPr>
                  <a:cxnSpLocks noChangeShapeType="1"/>
                </p:cNvCxnSpPr>
                <p:nvPr/>
              </p:nvCxnSpPr>
              <p:spPr bwMode="auto">
                <a:xfrm>
                  <a:off x="13173762" y="17841135"/>
                  <a:ext cx="0" cy="675465"/>
                </a:xfrm>
                <a:prstGeom prst="line">
                  <a:avLst/>
                </a:prstGeom>
                <a:noFill/>
                <a:ln w="889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171"/>
                <p:cNvCxnSpPr>
                  <a:cxnSpLocks noChangeShapeType="1"/>
                </p:cNvCxnSpPr>
                <p:nvPr/>
              </p:nvCxnSpPr>
              <p:spPr bwMode="auto">
                <a:xfrm>
                  <a:off x="13204133" y="17897467"/>
                  <a:ext cx="1273867" cy="0"/>
                </a:xfrm>
                <a:prstGeom prst="line">
                  <a:avLst/>
                </a:prstGeom>
                <a:noFill/>
                <a:ln w="889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Straight Connector 1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118349" y="17410132"/>
                  <a:ext cx="1302820" cy="496262"/>
                </a:xfrm>
                <a:prstGeom prst="line">
                  <a:avLst/>
                </a:prstGeom>
                <a:noFill/>
                <a:ln w="88900" algn="ctr">
                  <a:solidFill>
                    <a:schemeClr val="accent2"/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44" name="Picture 43" descr="addin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13335001" y="18440400"/>
                <a:ext cx="429272" cy="233363"/>
              </a:xfrm>
              <a:prstGeom prst="rect">
                <a:avLst/>
              </a:prstGeom>
            </p:spPr>
          </p:pic>
          <p:pic>
            <p:nvPicPr>
              <p:cNvPr id="45" name="Picture 44" descr="addin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4554200" y="17816689"/>
                <a:ext cx="460963" cy="328436"/>
              </a:xfrm>
              <a:prstGeom prst="rect">
                <a:avLst/>
              </a:prstGeom>
            </p:spPr>
          </p:pic>
          <p:pic>
            <p:nvPicPr>
              <p:cNvPr id="46" name="Picture 45" descr="addin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14478000" y="17145000"/>
                <a:ext cx="409105" cy="233363"/>
              </a:xfrm>
              <a:prstGeom prst="rect">
                <a:avLst/>
              </a:prstGeom>
            </p:spPr>
          </p:pic>
        </p:grpSp>
        <p:pic>
          <p:nvPicPr>
            <p:cNvPr id="50" name="Picture 49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/>
            <a:stretch>
              <a:fillRect/>
            </a:stretch>
          </p:blipFill>
          <p:spPr>
            <a:xfrm>
              <a:off x="1401557" y="2592568"/>
              <a:ext cx="250865" cy="217970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>
              <a:stCxn id="50" idx="2"/>
            </p:cNvCxnSpPr>
            <p:nvPr/>
          </p:nvCxnSpPr>
          <p:spPr bwMode="auto">
            <a:xfrm>
              <a:off x="1526990" y="2810537"/>
              <a:ext cx="69766" cy="2923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6324600" y="5006340"/>
            <a:ext cx="2275465" cy="1699260"/>
            <a:chOff x="6106533" y="4690110"/>
            <a:chExt cx="2275465" cy="1699260"/>
          </a:xfrm>
        </p:grpSpPr>
        <p:grpSp>
          <p:nvGrpSpPr>
            <p:cNvPr id="52" name="Group 51"/>
            <p:cNvGrpSpPr/>
            <p:nvPr/>
          </p:nvGrpSpPr>
          <p:grpSpPr>
            <a:xfrm>
              <a:off x="6106533" y="4690110"/>
              <a:ext cx="2275465" cy="1177290"/>
              <a:chOff x="17068800" y="17545050"/>
              <a:chExt cx="4114800" cy="196215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17068800" y="18821400"/>
                <a:ext cx="1143000" cy="609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592800" y="18288000"/>
                <a:ext cx="1143000" cy="1219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20040600" y="17602200"/>
                <a:ext cx="1143000" cy="1905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pic>
            <p:nvPicPr>
              <p:cNvPr id="56" name="Picture 55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7373600" y="18897600"/>
                <a:ext cx="500063" cy="442913"/>
              </a:xfrm>
              <a:prstGeom prst="rect">
                <a:avLst/>
              </a:prstGeom>
            </p:spPr>
          </p:pic>
          <p:pic>
            <p:nvPicPr>
              <p:cNvPr id="57" name="Picture 56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9080163" y="18668999"/>
                <a:ext cx="452438" cy="438150"/>
              </a:xfrm>
              <a:prstGeom prst="rect">
                <a:avLst/>
              </a:prstGeom>
            </p:spPr>
          </p:pic>
          <p:pic>
            <p:nvPicPr>
              <p:cNvPr id="58" name="Picture 57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20421600" y="18516600"/>
                <a:ext cx="447675" cy="447675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20040600" y="17799050"/>
                <a:ext cx="1143000" cy="15240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828197"/>
                <a:endParaRPr lang="en-US" dirty="0"/>
              </a:p>
            </p:txBody>
          </p:sp>
          <p:pic>
            <p:nvPicPr>
              <p:cNvPr id="60" name="Picture 59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8625822" y="17545050"/>
                <a:ext cx="628651" cy="419100"/>
              </a:xfrm>
              <a:prstGeom prst="rect">
                <a:avLst/>
              </a:prstGeom>
            </p:spPr>
          </p:pic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19392268" y="17710150"/>
                <a:ext cx="551180" cy="127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3" name="Rectangle 62"/>
            <p:cNvSpPr/>
            <p:nvPr/>
          </p:nvSpPr>
          <p:spPr bwMode="auto">
            <a:xfrm rot="16200000">
              <a:off x="6718392" y="5454748"/>
              <a:ext cx="728953" cy="8778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828197"/>
              <a:endParaRPr lang="en-US" dirty="0"/>
            </a:p>
          </p:txBody>
        </p:sp>
        <p:pic>
          <p:nvPicPr>
            <p:cNvPr id="82" name="Picture 8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2" cstate="print"/>
            <a:stretch>
              <a:fillRect/>
            </a:stretch>
          </p:blipFill>
          <p:spPr>
            <a:xfrm>
              <a:off x="6688455" y="6172200"/>
              <a:ext cx="245745" cy="217170"/>
            </a:xfrm>
            <a:prstGeom prst="rect">
              <a:avLst/>
            </a:prstGeom>
          </p:spPr>
        </p:pic>
        <p:cxnSp>
          <p:nvCxnSpPr>
            <p:cNvPr id="69" name="Straight Arrow Connector 68"/>
            <p:cNvCxnSpPr/>
            <p:nvPr/>
          </p:nvCxnSpPr>
          <p:spPr bwMode="auto">
            <a:xfrm flipV="1">
              <a:off x="6858000" y="59436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609600" y="3991180"/>
            <a:ext cx="5425440" cy="346232"/>
            <a:chOff x="609600" y="4650310"/>
            <a:chExt cx="5425440" cy="346232"/>
          </a:xfrm>
        </p:grpSpPr>
        <p:pic>
          <p:nvPicPr>
            <p:cNvPr id="76" name="Picture 7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3" cstate="print"/>
            <a:stretch>
              <a:fillRect/>
            </a:stretch>
          </p:blipFill>
          <p:spPr>
            <a:xfrm>
              <a:off x="2667000" y="4695372"/>
              <a:ext cx="3368040" cy="278130"/>
            </a:xfrm>
            <a:prstGeom prst="rect">
              <a:avLst/>
            </a:prstGeom>
          </p:spPr>
        </p:pic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609600" y="4650310"/>
              <a:ext cx="3945204" cy="3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85" tIns="19042" rIns="38085" bIns="19042">
              <a:spAutoFit/>
            </a:bodyPr>
            <a:lstStyle/>
            <a:p>
              <a:pPr defTabSz="1828197">
                <a:buFont typeface="Wingdings" pitchFamily="2" charset="2"/>
                <a:buChar char="q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Upper-bound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2" name="Picture 6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5504116" y="1219200"/>
            <a:ext cx="2039684" cy="685800"/>
          </a:xfrm>
          <a:prstGeom prst="rect">
            <a:avLst/>
          </a:prstGeom>
        </p:spPr>
      </p:pic>
      <p:pic>
        <p:nvPicPr>
          <p:cNvPr id="81" name="Picture 8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 cstate="print"/>
          <a:stretch>
            <a:fillRect/>
          </a:stretch>
        </p:blipFill>
        <p:spPr>
          <a:xfrm>
            <a:off x="935808" y="4887050"/>
            <a:ext cx="5570220" cy="737235"/>
          </a:xfrm>
          <a:prstGeom prst="rect">
            <a:avLst/>
          </a:prstGeom>
        </p:spPr>
      </p:pic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631380" y="4495800"/>
            <a:ext cx="5257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Normalized CP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28601" y="6334780"/>
            <a:ext cx="8381999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Recht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Fazel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and P. A.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Parrilo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“Guaranteed minimum rank solutions of linear matrix equations via nuclear norm minimization,” </a:t>
            </a:r>
            <a:r>
              <a:rPr lang="pt-BR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SIAM Review, </a:t>
            </a:r>
            <a:r>
              <a:rPr lang="pt-B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vol. 52, no. 3, pp. 471-501, 2010. 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57019" y="1885950"/>
            <a:ext cx="1381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Rank regularization for matrices</a:t>
            </a:r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201941" y="3577590"/>
            <a:ext cx="3446145" cy="384810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295400" y="5012055"/>
            <a:ext cx="5015865" cy="855345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238256" y="1956435"/>
            <a:ext cx="2451735" cy="786765"/>
          </a:xfrm>
          <a:prstGeom prst="rect">
            <a:avLst/>
          </a:prstGeom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508005" y="1371600"/>
            <a:ext cx="3454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Low-rank  approximation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514350" y="4400490"/>
            <a:ext cx="6953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Equivalent to [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Recht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et al.’10][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Mardani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et al.’12]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39755" y="3105090"/>
            <a:ext cx="3422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Nuclear norm surrogate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495800" y="1892427"/>
            <a:ext cx="3831336" cy="1460373"/>
            <a:chOff x="4495800" y="1600200"/>
            <a:chExt cx="4265072" cy="1612773"/>
          </a:xfrm>
        </p:grpSpPr>
        <p:sp>
          <p:nvSpPr>
            <p:cNvPr id="19" name="Rectangle 18"/>
            <p:cNvSpPr/>
            <p:nvPr/>
          </p:nvSpPr>
          <p:spPr>
            <a:xfrm>
              <a:off x="8058509" y="1614085"/>
              <a:ext cx="702363" cy="6967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83370" y="1600200"/>
              <a:ext cx="678611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381500" y="1714500"/>
              <a:ext cx="914400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4736973" y="1856613"/>
              <a:ext cx="244602" cy="210312"/>
            </a:xfrm>
            <a:prstGeom prst="rect">
              <a:avLst/>
            </a:prstGeom>
          </p:spPr>
        </p:pic>
        <p:pic>
          <p:nvPicPr>
            <p:cNvPr id="23" name="Picture 22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5263896" y="1917573"/>
              <a:ext cx="203454" cy="73152"/>
            </a:xfrm>
            <a:prstGeom prst="rect">
              <a:avLst/>
            </a:prstGeom>
          </p:spPr>
        </p:pic>
        <p:pic>
          <p:nvPicPr>
            <p:cNvPr id="26" name="Picture 25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5867400" y="1847850"/>
              <a:ext cx="246888" cy="212598"/>
            </a:xfrm>
            <a:prstGeom prst="rect">
              <a:avLst/>
            </a:prstGeom>
          </p:spPr>
        </p:pic>
        <p:pic>
          <p:nvPicPr>
            <p:cNvPr id="41" name="Picture 4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8247804" y="1838325"/>
              <a:ext cx="432054" cy="272034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668973" y="1771650"/>
              <a:ext cx="374904" cy="308610"/>
            </a:xfrm>
            <a:prstGeom prst="rect">
              <a:avLst/>
            </a:prstGeom>
          </p:spPr>
        </p:pic>
        <p:pic>
          <p:nvPicPr>
            <p:cNvPr id="34" name="Picture 33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7421175" y="1752600"/>
              <a:ext cx="374904" cy="308610"/>
            </a:xfrm>
            <a:prstGeom prst="rect">
              <a:avLst/>
            </a:prstGeom>
          </p:spPr>
        </p:pic>
        <p:sp>
          <p:nvSpPr>
            <p:cNvPr id="35" name="Right Brace 34"/>
            <p:cNvSpPr/>
            <p:nvPr/>
          </p:nvSpPr>
          <p:spPr>
            <a:xfrm rot="5400000">
              <a:off x="6248400" y="1905000"/>
              <a:ext cx="304800" cy="1676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/>
            <p:cNvSpPr/>
            <p:nvPr/>
          </p:nvSpPr>
          <p:spPr>
            <a:xfrm rot="5400000">
              <a:off x="7890319" y="2015682"/>
              <a:ext cx="271682" cy="1421920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286500" y="2971800"/>
              <a:ext cx="214884" cy="214884"/>
            </a:xfrm>
            <a:prstGeom prst="rect">
              <a:avLst/>
            </a:prstGeom>
          </p:spPr>
        </p:pic>
        <p:pic>
          <p:nvPicPr>
            <p:cNvPr id="42" name="Picture 41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7906081" y="2943225"/>
              <a:ext cx="406909" cy="269748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/>
          <p:nvPr/>
        </p:nvCxnSpPr>
        <p:spPr>
          <a:xfrm>
            <a:off x="-76200" y="632460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Tensor rank regularization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2C78BE-86B0-49CB-A466-0DAAD7A345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52801" y="2362200"/>
            <a:ext cx="2402205" cy="83058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295400" y="4191001"/>
            <a:ext cx="6332220" cy="9505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1324428"/>
            <a:ext cx="9220200" cy="831258"/>
            <a:chOff x="6563871" y="22919245"/>
            <a:chExt cx="20468832" cy="1995009"/>
          </a:xfrm>
        </p:grpSpPr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6733035" y="23215336"/>
              <a:ext cx="20299668" cy="1698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828197"/>
              <a:r>
                <a:rPr lang="en-US" sz="2000" b="1" dirty="0">
                  <a:solidFill>
                    <a:srgbClr val="7E001B"/>
                  </a:solidFill>
                  <a:latin typeface="Arial" pitchFamily="34" charset="0"/>
                  <a:cs typeface="Arial" pitchFamily="34" charset="0"/>
                </a:rPr>
                <a:t>Challenge: 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CP (rank) and Tucker (SVD) decompositions are unrelated</a:t>
              </a:r>
            </a:p>
          </p:txBody>
        </p:sp>
        <p:sp>
          <p:nvSpPr>
            <p:cNvPr id="12" name="Rounded Rectangle 19"/>
            <p:cNvSpPr>
              <a:spLocks noChangeArrowheads="1"/>
            </p:cNvSpPr>
            <p:nvPr/>
          </p:nvSpPr>
          <p:spPr bwMode="auto">
            <a:xfrm>
              <a:off x="6563871" y="22919245"/>
              <a:ext cx="19284683" cy="163548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4C4C4C"/>
                </a:solidFill>
                <a:ea typeface="ヒラギノ角ゴ ProN W3"/>
                <a:cs typeface="ヒラギノ角ゴ ProN W3"/>
                <a:sym typeface="Arial" pitchFamily="34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 rot="5400000">
            <a:off x="4111626" y="3432175"/>
            <a:ext cx="539749" cy="38100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085" tIns="19042" rIns="38085" bIns="19042" numCol="1" rtlCol="0" anchor="t" anchorCtr="0" compatLnSpc="1">
            <a:prstTxWarp prst="textNoShape">
              <a:avLst/>
            </a:prstTxWarp>
          </a:bodyPr>
          <a:lstStyle/>
          <a:p>
            <a:pPr defTabSz="1828197"/>
            <a:endParaRPr lang="en-US" dirty="0"/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905172" y="4788457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(P1)</a:t>
            </a:r>
          </a:p>
        </p:txBody>
      </p:sp>
      <p:sp>
        <p:nvSpPr>
          <p:cNvPr id="15" name="Rounded Rectangle 19"/>
          <p:cNvSpPr>
            <a:spLocks noChangeArrowheads="1"/>
          </p:cNvSpPr>
          <p:nvPr/>
        </p:nvSpPr>
        <p:spPr bwMode="auto">
          <a:xfrm>
            <a:off x="914400" y="4040995"/>
            <a:ext cx="7239000" cy="136920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4893996" y="3352800"/>
            <a:ext cx="2649804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85" tIns="19042" rIns="38085" bIns="19042">
            <a:spAutoFit/>
          </a:bodyPr>
          <a:lstStyle/>
          <a:p>
            <a:pPr defTabSz="1828197"/>
            <a:r>
              <a:rPr lang="en-US" sz="2000" b="1" dirty="0" smtClean="0">
                <a:solidFill>
                  <a:srgbClr val="7E001B"/>
                </a:solidFill>
              </a:rPr>
              <a:t>Bypass singular values</a:t>
            </a:r>
            <a:endParaRPr lang="en-US" sz="2000" b="1" dirty="0">
              <a:solidFill>
                <a:srgbClr val="7E001B"/>
              </a:solidFill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452258" y="5972628"/>
            <a:ext cx="1346835" cy="262890"/>
          </a:xfrm>
          <a:prstGeom prst="rect">
            <a:avLst/>
          </a:prstGeom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81000" y="5921514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Initialize with rank upper-bound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017442" y="5951039"/>
            <a:ext cx="1293495" cy="262890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526927" y="5936524"/>
            <a:ext cx="1203960" cy="22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Low rank effect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 descr="plot_rank.jpg"/>
          <p:cNvPicPr>
            <a:picLocks noChangeAspect="1"/>
          </p:cNvPicPr>
          <p:nvPr/>
        </p:nvPicPr>
        <p:blipFill>
          <a:blip r:embed="rId7" cstate="print"/>
          <a:srcRect r="3297"/>
          <a:stretch>
            <a:fillRect/>
          </a:stretch>
        </p:blipFill>
        <p:spPr>
          <a:xfrm>
            <a:off x="4114800" y="1147959"/>
            <a:ext cx="5029200" cy="3652641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91640" y="1275624"/>
            <a:ext cx="1280160" cy="262890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09600" y="12192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Data 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66801" y="4875103"/>
            <a:ext cx="7008495" cy="1476375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93980" y="1905001"/>
            <a:ext cx="2122170" cy="249555"/>
          </a:xfrm>
          <a:prstGeom prst="rect">
            <a:avLst/>
          </a:prstGeom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609600" y="26670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Solve </a:t>
            </a:r>
            <a:r>
              <a:rPr lang="en-US" sz="2000" dirty="0" smtClean="0">
                <a:latin typeface="Times New Roman"/>
                <a:cs typeface="Times New Roman"/>
              </a:rPr>
              <a:t>(P1)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895600" y="2696028"/>
            <a:ext cx="179070" cy="28194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362200" y="2743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52800" y="2743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84205" y="40386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(P1)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equivalent to:   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7086600" y="4940857"/>
            <a:ext cx="762000" cy="4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P2)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19"/>
          <p:cNvSpPr>
            <a:spLocks noChangeArrowheads="1"/>
          </p:cNvSpPr>
          <p:nvPr/>
        </p:nvSpPr>
        <p:spPr bwMode="auto">
          <a:xfrm>
            <a:off x="899886" y="4796970"/>
            <a:ext cx="7391400" cy="168003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lIns="38085" tIns="19042" rIns="38085" bIns="19042"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14400" y="1371600"/>
            <a:ext cx="7620000" cy="2438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24913" y="1609344"/>
            <a:ext cx="6583680" cy="170688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434463" y="4648200"/>
            <a:ext cx="6267450" cy="59626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Equivalence 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81000" y="40386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the proof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819400" y="56388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ensures low CP rank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2057400" y="5410200"/>
            <a:ext cx="6096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  Atomic norm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93" name="Picture 9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400" y="1752600"/>
            <a:ext cx="5909310" cy="1727835"/>
          </a:xfrm>
          <a:prstGeom prst="rect">
            <a:avLst/>
          </a:prstGeom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81000" y="1143000"/>
            <a:ext cx="3454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dirty="0" smtClean="0">
                <a:cs typeface="Times New Roman" pitchFamily="18" charset="0"/>
              </a:rPr>
              <a:t>P2)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constrained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form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90525" y="3559314"/>
            <a:ext cx="7340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Recovery form noisy measurements [Chandrasekaran’10]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019300" y="4191000"/>
            <a:ext cx="4152900" cy="390525"/>
          </a:xfrm>
          <a:prstGeom prst="rect">
            <a:avLst/>
          </a:prstGeom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457200" y="4876800"/>
            <a:ext cx="7340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Atomic norm for tensors</a:t>
            </a:r>
          </a:p>
          <a:p>
            <a:pPr lvl="1"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181600" y="1649612"/>
            <a:ext cx="762000" cy="4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P3)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6553200" y="4088012"/>
            <a:ext cx="762000" cy="4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P4)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Picture 9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749670" y="4953000"/>
            <a:ext cx="1525905" cy="25527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2805" y="5540514"/>
            <a:ext cx="7340595" cy="784086"/>
            <a:chOff x="812805" y="5943600"/>
            <a:chExt cx="7340595" cy="784086"/>
          </a:xfrm>
        </p:grpSpPr>
        <p:grpSp>
          <p:nvGrpSpPr>
            <p:cNvPr id="36" name="Group 35"/>
            <p:cNvGrpSpPr/>
            <p:nvPr/>
          </p:nvGrpSpPr>
          <p:grpSpPr>
            <a:xfrm>
              <a:off x="812805" y="6019800"/>
              <a:ext cx="7340595" cy="707886"/>
              <a:chOff x="355605" y="6226314"/>
              <a:chExt cx="7340595" cy="707886"/>
            </a:xfrm>
          </p:grpSpPr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355605" y="6226314"/>
                <a:ext cx="734059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1828197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Constrained </a:t>
                </a:r>
                <a:r>
                  <a:rPr lang="en-US" sz="2000" dirty="0" smtClean="0">
                    <a:cs typeface="Times New Roman" pitchFamily="18" charset="0"/>
                  </a:rPr>
                  <a:t>(P3) 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entails      version of </a:t>
                </a:r>
                <a:r>
                  <a:rPr lang="en-US" sz="2000" dirty="0" smtClean="0">
                    <a:cs typeface="Times New Roman" pitchFamily="18" charset="0"/>
                  </a:rPr>
                  <a:t>(P4)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with  </a:t>
                </a:r>
              </a:p>
              <a:p>
                <a:pPr lvl="1" defTabSz="1828197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26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581400" y="6301740"/>
                <a:ext cx="201930" cy="251460"/>
              </a:xfrm>
              <a:prstGeom prst="rect">
                <a:avLst/>
              </a:prstGeom>
            </p:spPr>
          </p:pic>
          <p:pic>
            <p:nvPicPr>
              <p:cNvPr id="29" name="Picture 28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096000" y="6316980"/>
                <a:ext cx="840105" cy="255270"/>
              </a:xfrm>
              <a:prstGeom prst="rect">
                <a:avLst/>
              </a:prstGeom>
            </p:spPr>
          </p:pic>
        </p:grpSp>
        <p:sp>
          <p:nvSpPr>
            <p:cNvPr id="37" name="Rounded Rectangle 19"/>
            <p:cNvSpPr>
              <a:spLocks noChangeArrowheads="1"/>
            </p:cNvSpPr>
            <p:nvPr/>
          </p:nvSpPr>
          <p:spPr bwMode="auto">
            <a:xfrm>
              <a:off x="838199" y="5943600"/>
              <a:ext cx="7239001" cy="609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dirty="0">
                <a:solidFill>
                  <a:srgbClr val="4C4C4C"/>
                </a:solidFill>
                <a:ea typeface="ヒラギノ角ゴ ProN W3"/>
                <a:cs typeface="ヒラギノ角ゴ ProN W3"/>
                <a:sym typeface="Arial" pitchFamily="34" charset="0"/>
              </a:endParaRPr>
            </a:p>
          </p:txBody>
        </p:sp>
      </p:grp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14087" y="6347936"/>
            <a:ext cx="83819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Chandrasekaran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B.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Recht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P. A.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Parrilo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and A. S. </a:t>
            </a:r>
            <a:r>
              <a:rPr lang="en-US" sz="1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Willsky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 ”The Convex Geometry of Linear Inverse Problems,” </a:t>
            </a:r>
            <a:r>
              <a:rPr lang="en-US" sz="14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Preprint, </a:t>
            </a:r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Dec. 2010. </a:t>
            </a:r>
          </a:p>
          <a:p>
            <a:pPr lvl="1" defTabSz="1828197"/>
            <a:r>
              <a:rPr lang="en-US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63717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867400" y="381000"/>
            <a:ext cx="3505201" cy="3429000"/>
            <a:chOff x="5867400" y="304800"/>
            <a:chExt cx="3505201" cy="3429000"/>
          </a:xfrm>
        </p:grpSpPr>
        <p:pic>
          <p:nvPicPr>
            <p:cNvPr id="97" name="Picture 96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324601" y="993647"/>
              <a:ext cx="918972" cy="225552"/>
            </a:xfrm>
            <a:prstGeom prst="rect">
              <a:avLst/>
            </a:prstGeom>
          </p:spPr>
        </p:pic>
        <p:pic>
          <p:nvPicPr>
            <p:cNvPr id="95" name="Picture 94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7915275" y="2819400"/>
              <a:ext cx="754380" cy="204216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5867400" y="304800"/>
              <a:ext cx="3505201" cy="3429000"/>
              <a:chOff x="7010399" y="381000"/>
              <a:chExt cx="2452915" cy="2438401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7010400" y="1600200"/>
                <a:ext cx="1219200" cy="1219200"/>
              </a:xfrm>
              <a:prstGeom prst="arc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 rot="10800000">
                <a:off x="8244114" y="381000"/>
                <a:ext cx="1219200" cy="1219200"/>
              </a:xfrm>
              <a:prstGeom prst="arc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/>
              <p:cNvSpPr/>
              <p:nvPr/>
            </p:nvSpPr>
            <p:spPr>
              <a:xfrm rot="16200000">
                <a:off x="8229600" y="1600201"/>
                <a:ext cx="1219200" cy="1219200"/>
              </a:xfrm>
              <a:prstGeom prst="arc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rot="5400000">
                <a:off x="7010399" y="381000"/>
                <a:ext cx="1219200" cy="1219200"/>
              </a:xfrm>
              <a:prstGeom prst="arc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315200" y="685800"/>
                <a:ext cx="1828800" cy="1752600"/>
                <a:chOff x="7315200" y="685800"/>
                <a:chExt cx="1828800" cy="1752600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8229600" y="685800"/>
                  <a:ext cx="0" cy="1752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315200" y="1600200"/>
                  <a:ext cx="1828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7620000" y="990600"/>
                  <a:ext cx="609600" cy="6096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2" idx="2"/>
                  <a:endCxn id="52" idx="0"/>
                </p:cNvCxnSpPr>
                <p:nvPr/>
              </p:nvCxnSpPr>
              <p:spPr>
                <a:xfrm>
                  <a:off x="8244114" y="990600"/>
                  <a:ext cx="609599" cy="6096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8229600" y="1600200"/>
                  <a:ext cx="609600" cy="6096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620001" y="1600200"/>
                  <a:ext cx="609599" cy="6096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endCxn id="52" idx="2"/>
                </p:cNvCxnSpPr>
                <p:nvPr/>
              </p:nvCxnSpPr>
              <p:spPr>
                <a:xfrm flipV="1">
                  <a:off x="8229600" y="990600"/>
                  <a:ext cx="14514" cy="121920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endCxn id="54" idx="2"/>
                </p:cNvCxnSpPr>
                <p:nvPr/>
              </p:nvCxnSpPr>
              <p:spPr>
                <a:xfrm flipH="1">
                  <a:off x="7619999" y="1600200"/>
                  <a:ext cx="1219201" cy="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6" name="Picture 95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8023860" y="1143000"/>
              <a:ext cx="754380" cy="204216"/>
            </a:xfrm>
            <a:prstGeom prst="rect">
              <a:avLst/>
            </a:prstGeom>
          </p:spPr>
        </p:pic>
        <p:cxnSp>
          <p:nvCxnSpPr>
            <p:cNvPr id="78" name="Straight Arrow Connector 77"/>
            <p:cNvCxnSpPr/>
            <p:nvPr/>
          </p:nvCxnSpPr>
          <p:spPr>
            <a:xfrm flipH="1" flipV="1">
              <a:off x="8077201" y="2438400"/>
              <a:ext cx="275772" cy="2866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8501743" y="1404258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858001" y="12954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6100" y="152400"/>
            <a:ext cx="9690100" cy="788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Times New Roman" pitchFamily="18" charset="0"/>
              </a:rPr>
              <a:t>Bayesian low-rank imputation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CA2C78BE-86B0-49CB-A466-0DAAD7A3456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5" name="Rounded Rectangle 19"/>
          <p:cNvSpPr>
            <a:spLocks noChangeArrowheads="1"/>
          </p:cNvSpPr>
          <p:nvPr/>
        </p:nvSpPr>
        <p:spPr bwMode="auto">
          <a:xfrm>
            <a:off x="152400" y="3810000"/>
            <a:ext cx="8839199" cy="1371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algn="ctr">
            <a:solidFill>
              <a:srgbClr val="7A0019"/>
            </a:solidFill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36" name="Picture 3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19398" y="3881056"/>
            <a:ext cx="8243602" cy="65255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711250" y="4664964"/>
            <a:ext cx="2786063" cy="288036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597404" y="1373712"/>
            <a:ext cx="2911221" cy="264033"/>
          </a:xfrm>
          <a:prstGeom prst="rect">
            <a:avLst/>
          </a:prstGeom>
        </p:spPr>
      </p:pic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05228" y="1330168"/>
            <a:ext cx="42672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algn="r"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Additive Gaussian noise model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533400" y="1939768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Prior on CP factors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164189" y="2033702"/>
            <a:ext cx="1537907" cy="234887"/>
          </a:xfrm>
          <a:prstGeom prst="rect">
            <a:avLst/>
          </a:prstGeom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516989" y="2033702"/>
            <a:ext cx="1462469" cy="234887"/>
          </a:xfrm>
          <a:prstGeom prst="rect">
            <a:avLst/>
          </a:prstGeom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840590" y="2039990"/>
            <a:ext cx="1565339" cy="234887"/>
          </a:xfrm>
          <a:prstGeom prst="rect">
            <a:avLst/>
          </a:prstGeom>
        </p:spPr>
      </p:pic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33400" y="2590800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Remove scalar ambiguity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927123" y="2707744"/>
            <a:ext cx="3336417" cy="229743"/>
          </a:xfrm>
          <a:prstGeom prst="rect">
            <a:avLst/>
          </a:prstGeom>
        </p:spPr>
      </p:pic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33400" y="3158968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MAP estimator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33400" y="5334000"/>
            <a:ext cx="4876800" cy="3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Covariance estimation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733800" y="5410200"/>
            <a:ext cx="1973390" cy="233172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6019800" y="5562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6705600" y="5580126"/>
            <a:ext cx="327470" cy="192024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3733802" y="5762625"/>
            <a:ext cx="1999107" cy="257175"/>
          </a:xfrm>
          <a:prstGeom prst="rect">
            <a:avLst/>
          </a:prstGeom>
        </p:spPr>
      </p:pic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7620000" y="4572000"/>
            <a:ext cx="762000" cy="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85" tIns="19042" rIns="38085" bIns="19042">
            <a:spAutoFit/>
          </a:bodyPr>
          <a:lstStyle/>
          <a:p>
            <a:pPr defTabSz="1828197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52400" y="6226314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28197"/>
            <a:r>
              <a:rPr lang="en-US" sz="2000" dirty="0" smtClean="0">
                <a:latin typeface="Arial" pitchFamily="34" charset="0"/>
                <a:cs typeface="Arial" pitchFamily="34" charset="0"/>
              </a:rPr>
              <a:t>    Bayesian rank regularization </a:t>
            </a:r>
            <a:r>
              <a:rPr lang="en-US" sz="2000" dirty="0" smtClean="0">
                <a:cs typeface="Times New Roman" pitchFamily="18" charset="0"/>
              </a:rPr>
              <a:t>(P5)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incorporates      ,      , and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19"/>
          <p:cNvSpPr>
            <a:spLocks noChangeArrowheads="1"/>
          </p:cNvSpPr>
          <p:nvPr/>
        </p:nvSpPr>
        <p:spPr bwMode="auto">
          <a:xfrm>
            <a:off x="225419" y="6150114"/>
            <a:ext cx="7670806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300" dirty="0">
              <a:solidFill>
                <a:srgbClr val="4C4C4C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pic>
        <p:nvPicPr>
          <p:cNvPr id="41" name="Picture 40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5839157" y="6357008"/>
            <a:ext cx="272606" cy="192024"/>
          </a:xfrm>
          <a:prstGeom prst="rect">
            <a:avLst/>
          </a:prstGeom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6313551" y="6362700"/>
            <a:ext cx="277749" cy="192024"/>
          </a:xfrm>
          <a:prstGeom prst="rect">
            <a:avLst/>
          </a:prstGeom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248525" y="6382733"/>
            <a:ext cx="279464" cy="19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newcommand{\x}{\bm x}&#10;\newcommand{\y}{\bm y}&#10;\usepackage{bm}&#10;\begin{document}&#10;$   $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1"/>
  <p:tag name="MMPROD_NEXTUNIQUEID" val="10009"/>
  <p:tag name="FIRSTYORGOS@FJFEPLTL778ILOT3" val="3812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parse Structural Equation Modeling and Nonparametric&amp;#x0D;&amp;#x0A; Tensor Completion  for Gene Regulatory Networks&amp;quot;&quot;/&gt;&lt;property id=&quot;20307&quot; value=&quot;500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514&quot;/&gt;&lt;/object&gt;&lt;object type=&quot;3&quot; unique_id=&quot;10006&quot;&gt;&lt;property id=&quot;20148&quot; value=&quot;5&quot;/&gt;&lt;property id=&quot;20300&quot; value=&quot;Slide 3 - &amp;quot;DNA model&amp;quot;&quot;/&gt;&lt;property id=&quot;20307&quot; value=&quot;515&quot;/&gt;&lt;/object&gt;&lt;object type=&quot;3&quot; unique_id=&quot;10008&quot;&gt;&lt;property id=&quot;20148&quot; value=&quot;5&quot;/&gt;&lt;property id=&quot;20300&quot; value=&quot;Slide 4&quot;/&gt;&lt;property id=&quot;20307&quot; value=&quot;594&quot;/&gt;&lt;/object&gt;&lt;object type=&quot;3&quot; unique_id=&quot;10009&quot;&gt;&lt;property id=&quot;20148&quot; value=&quot;5&quot;/&gt;&lt;property id=&quot;20300&quot; value=&quot;Slide 6 - &amp;quot;Genotypes and phenotypes&amp;quot;&quot;/&gt;&lt;property id=&quot;20307&quot; value=&quot;466&quot;/&gt;&lt;/object&gt;&lt;object type=&quot;3&quot; unique_id=&quot;10010&quot;&gt;&lt;property id=&quot;20148&quot; value=&quot;5&quot;/&gt;&lt;property id=&quot;20300&quot; value=&quot;Slide 7 - &amp;quot;Problem statement&amp;quot;&quot;/&gt;&lt;property id=&quot;20307&quot; value=&quot;568&quot;/&gt;&lt;/object&gt;&lt;object type=&quot;3&quot; unique_id=&quot;10011&quot;&gt;&lt;property id=&quot;20148&quot; value=&quot;5&quot;/&gt;&lt;property id=&quot;20300&quot; value=&quot;Slide 8&quot;/&gt;&lt;property id=&quot;20307&quot; value=&quot;597&quot;/&gt;&lt;/object&gt;&lt;object type=&quot;3&quot; unique_id=&quot;10012&quot;&gt;&lt;property id=&quot;20148&quot; value=&quot;5&quot;/&gt;&lt;property id=&quot;20300&quot; value=&quot;Slide 9&quot;/&gt;&lt;property id=&quot;20307&quot; value=&quot;598&quot;/&gt;&lt;/object&gt;&lt;object type=&quot;3&quot; unique_id=&quot;10013&quot;&gt;&lt;property id=&quot;20148&quot; value=&quot;5&quot;/&gt;&lt;property id=&quot;20300&quot; value=&quot;Slide 10 - &amp;quot;Coordinate ascent algorithm&amp;quot;&quot;/&gt;&lt;property id=&quot;20307&quot; value=&quot;574&quot;/&gt;&lt;/object&gt;&lt;object type=&quot;3&quot; unique_id=&quot;10014&quot;&gt;&lt;property id=&quot;20148&quot; value=&quot;5&quot;/&gt;&lt;property id=&quot;20300&quot; value=&quot;Slide 11 - &amp;quot;Preliminary simulated tests&amp;quot;&quot;/&gt;&lt;property id=&quot;20307&quot; value=&quot;575&quot;/&gt;&lt;/object&gt;&lt;object type=&quot;3&quot; unique_id=&quot;10015&quot;&gt;&lt;property id=&quot;20148&quot; value=&quot;5&quot;/&gt;&lt;property id=&quot;20300&quot; value=&quot;Slide 12 - &amp;quot;Identifiability&amp;quot;&quot;/&gt;&lt;property id=&quot;20307&quot; value=&quot;516&quot;/&gt;&lt;/object&gt;&lt;object type=&quot;3&quot; unique_id=&quot;10016&quot;&gt;&lt;property id=&quot;20148&quot; value=&quot;5&quot;/&gt;&lt;property id=&quot;20300&quot; value=&quot;Slide 13 - &amp;quot;Gene knockouts in yeast&amp;quot;&quot;/&gt;&lt;property id=&quot;20307&quot; value=&quot;593&quot;/&gt;&lt;/object&gt;&lt;object type=&quot;3&quot; unique_id=&quot;10017&quot;&gt;&lt;property id=&quot;20148&quot; value=&quot;5&quot;/&gt;&lt;property id=&quot;20300&quot; value=&quot;Slide 14 - &amp;quot;Blind model for phenotypes&amp;quot;&quot;/&gt;&lt;property id=&quot;20307&quot; value=&quot;576&quot;/&gt;&lt;/object&gt;&lt;object type=&quot;3&quot; unique_id=&quot;10018&quot;&gt;&lt;property id=&quot;20148&quot; value=&quot;5&quot;/&gt;&lt;property id=&quot;20300&quot; value=&quot;Slide 15 - &amp;quot;Second-order SEM &amp;quot;&quot;/&gt;&lt;property id=&quot;20307&quot; value=&quot;577&quot;/&gt;&lt;/object&gt;&lt;object type=&quot;3&quot; unique_id=&quot;10019&quot;&gt;&lt;property id=&quot;20148&quot; value=&quot;5&quot;/&gt;&lt;property id=&quot;20300&quot; value=&quot;Slide 16 - &amp;quot;Drug targeting&amp;quot;&quot;/&gt;&lt;property id=&quot;20307&quot; value=&quot;580&quot;/&gt;&lt;/object&gt;&lt;object type=&quot;3&quot; unique_id=&quot;10020&quot;&gt;&lt;property id=&quot;20148&quot; value=&quot;5&quot;/&gt;&lt;property id=&quot;20300&quot; value=&quot;Slide 17 - &amp;quot;Experimental design&amp;quot;&quot;/&gt;&lt;property id=&quot;20307&quot; value=&quot;592&quot;/&gt;&lt;/object&gt;&lt;object type=&quot;3&quot; unique_id=&quot;10021&quot;&gt;&lt;property id=&quot;20148&quot; value=&quot;5&quot;/&gt;&lt;property id=&quot;20300&quot; value=&quot;Slide 18 - &amp;quot;SEM-based experimental design&amp;quot;&quot;/&gt;&lt;property id=&quot;20307&quot; value=&quot;581&quot;/&gt;&lt;/object&gt;&lt;object type=&quot;3&quot; unique_id=&quot;10022&quot;&gt;&lt;property id=&quot;20148&quot; value=&quot;5&quot;/&gt;&lt;property id=&quot;20300&quot; value=&quot;Slide 19 - &amp;quot;Total-sparse SEM&amp;quot;&quot;/&gt;&lt;property id=&quot;20307&quot; value=&quot;578&quot;/&gt;&lt;/object&gt;&lt;object type=&quot;3&quot; unique_id=&quot;10023&quot;&gt;&lt;property id=&quot;20148&quot; value=&quot;5&quot;/&gt;&lt;property id=&quot;20300&quot; value=&quot;Slide 20 - &amp;quot;Time-varying SEM&amp;quot;&quot;/&gt;&lt;property id=&quot;20307&quot; value=&quot;579&quot;/&gt;&lt;/object&gt;&lt;object type=&quot;3&quot; unique_id=&quot;10024&quot;&gt;&lt;property id=&quot;20148&quot; value=&quot;5&quot;/&gt;&lt;property id=&quot;20300&quot; value=&quot;Slide 21 - &amp;quot;Parallel algorithms&amp;quot;&quot;/&gt;&lt;property id=&quot;20307&quot; value=&quot;582&quot;/&gt;&lt;/object&gt;&lt;object type=&quot;3&quot; unique_id=&quot;10025&quot;&gt;&lt;property id=&quot;20148&quot; value=&quot;5&quot;/&gt;&lt;property id=&quot;20300&quot; value=&quot;Slide 22 - &amp;quot;Low-rank matrix completion&amp;quot;&quot;/&gt;&lt;property id=&quot;20307&quot; value=&quot;496&quot;/&gt;&lt;/object&gt;&lt;object type=&quot;3&quot; unique_id=&quot;10026&quot;&gt;&lt;property id=&quot;20148&quot; value=&quot;5&quot;/&gt;&lt;property id=&quot;20300&quot; value=&quot;Slide 23 - &amp;quot;Nuclear-norm relaxation &amp;amp;#x09;&amp;quot;&quot;/&gt;&lt;property id=&quot;20307&quot; value=&quot;584&quot;/&gt;&lt;/object&gt;&lt;object type=&quot;3&quot; unique_id=&quot;10027&quot;&gt;&lt;property id=&quot;20148&quot; value=&quot;5&quot;/&gt;&lt;property id=&quot;20300&quot; value=&quot;Slide 24 - &amp;quot;Matrix completion with attributes&amp;quot;&quot;/&gt;&lt;property id=&quot;20307&quot; value=&quot;585&quot;/&gt;&lt;/object&gt;&lt;object type=&quot;3&quot; unique_id=&quot;10028&quot;&gt;&lt;property id=&quot;20148&quot; value=&quot;5&quot;/&gt;&lt;property id=&quot;20300&quot; value=&quot;Slide 25 - &amp;quot;Reproducing-kernel Hilbert spaces&amp;quot;&quot;/&gt;&lt;property id=&quot;20307&quot; value=&quot;586&quot;/&gt;&lt;/object&gt;&lt;object type=&quot;3&quot; unique_id=&quot;10029&quot;&gt;&lt;property id=&quot;20148&quot; value=&quot;5&quot;/&gt;&lt;property id=&quot;20300&quot; value=&quot;Slide 26 - &amp;quot;Nonparametric matrix completion&amp;quot;&quot;/&gt;&lt;property id=&quot;20307&quot; value=&quot;587&quot;/&gt;&lt;/object&gt;&lt;object type=&quot;3&quot; unique_id=&quot;10030&quot;&gt;&lt;property id=&quot;20148&quot; value=&quot;5&quot;/&gt;&lt;property id=&quot;20300&quot; value=&quot;Slide 27 - &amp;quot;Estimation of coefficients &amp;quot;&quot;/&gt;&lt;property id=&quot;20307&quot; value=&quot;588&quot;/&gt;&lt;/object&gt;&lt;object type=&quot;3&quot; unique_id=&quot;10031&quot;&gt;&lt;property id=&quot;20148&quot; value=&quot;5&quot;/&gt;&lt;property id=&quot;20300&quot; value=&quot;Slide 28 - &amp;quot;Nonparametric tensor approximation&amp;quot;&quot;/&gt;&lt;property id=&quot;20307&quot; value=&quot;589&quot;/&gt;&lt;/object&gt;&lt;object type=&quot;3&quot; unique_id=&quot;10032&quot;&gt;&lt;property id=&quot;20148&quot; value=&quot;5&quot;/&gt;&lt;property id=&quot;20300&quot; value=&quot;Slide 29 - &amp;quot;Kriging and RKHS &amp;quot;&quot;/&gt;&lt;property id=&quot;20307&quot; value=&quot;590&quot;/&gt;&lt;/object&gt;&lt;object type=&quot;3&quot; unique_id=&quot;10033&quot;&gt;&lt;property id=&quot;20148&quot; value=&quot;5&quot;/&gt;&lt;property id=&quot;20300&quot; value=&quot;Slide 30 - &amp;quot;Summary&amp;quot;&quot;/&gt;&lt;property id=&quot;20307&quot; value=&quot;596&quot;/&gt;&lt;/object&gt;&lt;object type=&quot;3&quot; unique_id=&quot;10034&quot;&gt;&lt;property id=&quot;20148&quot; value=&quot;5&quot;/&gt;&lt;property id=&quot;20300&quot; value=&quot;Slide 31&quot;/&gt;&lt;property id=&quot;20307&quot; value=&quot;512&quot;/&gt;&lt;/object&gt;&lt;object type=&quot;3&quot; unique_id=&quot;10035&quot;&gt;&lt;property id=&quot;20148&quot; value=&quot;5&quot;/&gt;&lt;property id=&quot;20300&quot; value=&quot;Slide 32&quot;/&gt;&lt;property id=&quot;20307&quot; value=&quot;591&quot;/&gt;&lt;/object&gt;&lt;object type=&quot;3&quot; unique_id=&quot;10036&quot;&gt;&lt;property id=&quot;20148&quot; value=&quot;5&quot;/&gt;&lt;property id=&quot;20300&quot; value=&quot;Slide 33&quot;/&gt;&lt;property id=&quot;20307&quot; value=&quot;599&quot;/&gt;&lt;/object&gt;&lt;object type=&quot;3&quot; unique_id=&quot;10072&quot;&gt;&lt;property id=&quot;20148&quot; value=&quot;5&quot;/&gt;&lt;property id=&quot;20300&quot; value=&quot;Slide 5&quot;/&gt;&lt;property id=&quot;20307&quot; value=&quot;600&quot;/&gt;&lt;/object&gt;&lt;/object&gt;&lt;/object&gt;&lt;/database&gt;"/>
  <p:tag name="SECTOMILLISECCONVERTED" val="1"/>
  <p:tag name="DEFAULTFONTSIZE" val="10"/>
  <p:tag name="DEFAULTWIDTH" val="458"/>
  <p:tag name="DEFAULTHEIGHT" val="3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Z}\in\mathbb R^{M\times N\times P}$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t_3$$&#10;\end{document}&#10;"/>
  <p:tag name="IGUANATEXSIZE" val="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t_4$$&#10;\end{document}&#10;"/>
  <p:tag name="IGUANATEXSIZE" val="1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t_5$$&#10;\end{document}&#10;"/>
  <p:tag name="IGUANATEXSIZE" val="1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&amp;\min_{\XX,\bA,\bB,\bC}&#10;\sump \left\|\left(\bZ_p-\bX_p\right)\odot \bW_p\right\|_F^2+\frac{\mu}{2}\left(\rm{Tr}(\bA^T\bK_{1}&#10;\bA)+\rm{Tr}(\bB^T\bK_{2}\bB)+\rm{Tr}(\bC^T\bK_{3} \bC)\right)\\&#10;\end{align*}&#10;&#10;&#10;&#10;\end{document}&#10;"/>
  <p:tag name="IGUANATEXSIZE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\textrm{s.\ to}\ \bX_p=\bK_{1} \bA \Diag(\mathbf{e}_p^T\bK_{3}\bC)\bB^T\bK_{2}\end{equation*}&#10;\end{document}&#10;"/>
  <p:tag name="IGUANATEXSIZE" val="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&#10;$$\hat a_{r}(x) ={\summ} \alpha_{r m} k_{1}(x_m,x)$$&#10;&#10;\end{document}&#10;"/>
  <p:tag name="IGUANATEXSIZE" val="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align*}&#10;\hat b_{r}(y) &amp;={\sumn} \beta_{r n} k_{2}(y_n,y)\\&#10;\end{align*}&#10;\end{document}&#10;"/>
  <p:tag name="IGUANATEXSIZE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align*}&#10; \hat c_{r}(t) &amp;={\sump} \gamma_{r p} k_{3}(t_p,t)&#10;\end{align*}&#10;\end{document}&#10;"/>
  <p:tag name="IGUANATEXSIZE" val="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1} }&#10;\newcommand{\caliHy}{{\cal H}_{2} }&#10;\newcommand{\caliHt}{{\cal H}_{3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\min_{f}\hspace{-5pt}&#10;\sum_{m,n,p=1}^{M,N,P}\hspace{-5pt} w_{mnp}(z_{mnp}-f(x_m,y_n,t_p))^2+\frac{\mu}{2} \sum_{r=1}^{\bar R}&#10;\left(\|a_{r}\|^2_{\caliHx}+\|b_{r}\|^2_{\caliHy}+\|c_{r}\|^2_{\caliHt}\right) &#10;\label{kernel_estimator}&#10;\end{align*}&#10;&#10;&#10;&#10;&#10;\end{document}&#10;"/>
  <p:tag name="IGUANATEXSIZE" val="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 f(x,y,t)=\hspace{-.08cm}\sum_{r=1}^{\bar R} a_r(x) b_{r}(y) c_{r}(t)\end{equation*}\end{document}&#10;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$$&#10;&#10;\end{document}"/>
  <p:tag name="IGUANATEXSIZE" val="3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 k_{1} (x_m,x_{m'})\end{equation*}\end{document}&#10;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 x_m:=(m,\textrm{attributes}_m)\end{equation*}\end{document}&#10;"/>
  <p:tag name="IGUANATEXSIZE" val="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=18$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M\times N=256\times 196$$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mu=\hat \sigma^2$$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2}\in \mathbb R^{N\times N}$$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-10dB$$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1}$$&#10;&#10;\end{document}"/>
  <p:tag name="IGUANATEXSIZE" val="1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2}$$&#10;&#10;\end{document}"/>
  <p:tag name="IGUANATEXSIZE" val="1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3}$$&#10;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M$$&#10;&#10;\end{document}"/>
  <p:tag name="IGUANATEXSIZE" val="3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50\%$$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ZZ(:,50,:)&#10;\end{equation*}&#10;&#10;&#10;\end{document}&#10;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Z}\in\mathbb R^{2\times 3\times 6,604}$$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-15dB$$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15\%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N$$&#10;&#10;\end{document}"/>
  <p:tag name="IGUANATEXSIZE" val="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Z}$$&#10;&#10;\end{document}"/>
  <p:tag name="IGUANATEXSIZE" val="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W}$$&#10;&#10;\end{document}"/>
  <p:tag name="IGUANATEXSIZE" val="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$$&#10;&#10;\end{document}"/>
  <p:tag name="IGUANATEXSIZE" val="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M$$&#10;&#10;\end{document}"/>
  <p:tag name="IGUANATEXSIZE" val="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N$$&#10;&#10;\end{document}"/>
  <p:tag name="IGUANATEXSIZE" val="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Z}$$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W}\in\mathbb R^{M\times N\times P}$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mathbf W}$$&#10;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\underline{\hat{\mathbf Z}}$$&#10;&#10;\end{document}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1}$$&#10;&#10;\end{document}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2}$$&#10;&#10;\end{document}"/>
  <p:tag name="IGUANATEXSIZE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3}$$&#10;&#10;\end{document}"/>
  <p:tag name="IGUANATEXSIZE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X_p=\bA \Diag\left(\mathbf e_p^T \bC\right) \bB^T&#10;\end{equation*}&#10;&#10;&#10;\end{document}&#10;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XX=\sum_{r=1}^R \mathbf a_{r}\circ \mathbf b_{r} \circ \mathbf c_{r}\label{outerproduct}&#10;\end{equation*}&#10;&#10;&#10;\end{document}&#10;"/>
  <p:tag name="IGUANATEXSIZE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XX=\sum_{r=1}^R \gamma_r (\mathbf u_{r}\circ \mathbf v_{r} \circ \mathbf y_{r}),\ \|\mathbf u_r\|=\|\mathbf v_r\|=\|\mathbf y_r\|=1\label{outerproduct}&#10;\end{equation*}&#10;&#10;&#10;\end{document}&#10;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R\leq \bar{R}:= \min\{MN,NP,PM\}$$&#10;\end{document}&#10;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b_{r}&#10;\end{equation*}&#10;&#10;&#10;\end{document}&#10;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w_{mnp}=\left\{  \begin{array}{ll}&#10;                       1, &amp; \hbox{$z_{mnp}$ available} \\&#10;                       0, &amp; \hbox{$z_{mnp}$ missing}&#10;                     \end{array}\right.$$&#10;&#10;\end{document}"/>
  <p:tag name="IGUANATEXSIZE" val="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A &#10;\end{equation*}&#10;&#10;&#10;\end{document}&#10;"/>
  <p:tag name="IGUANATEXSIZE" val="5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B&#10;\end{equation*}&#10;&#10;&#10;\end{document}&#10;"/>
  <p:tag name="IGUANATEXSIZE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C&#10;\end{equation*}&#10;&#10;&#10;\end{document}&#10;"/>
  <p:tag name="IGUANATEXSIZE" val="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mathbf e_p^T \bC&#10;\end{equation*}&#10;&#10;&#10;\end{document}&#10;"/>
  <p:tag name="IGUANATEXSIZE" val="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R:= \textrm {rank }(\XX)$$&#10;\end{document}&#10;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a_{2}&#10;\end{equation*}&#10;&#10;&#10;\end{document}&#10;"/>
  <p:tag name="IGUANATEXSIZE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b_{2}&#10;\end{equation*}&#10;&#10;&#10;\end{document}&#10;"/>
  <p:tag name="IGUANATEXSIZE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c_{2}&#10;\end{equation*}&#10;&#10;&#10;\end{document}&#10;"/>
  <p:tag name="IGUANATEXSIZE" val="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XX&#10;\end{equation*}&#10;&#10;&#10;\end{document}&#10;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X_p&#10;\end{equation*}&#10;&#10;&#10;\end{document}&#10;"/>
  <p:tag name="IGUANATEXSIZE" val="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1}\in \mathbb R^{M\times M}$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a_{R}&#10;\end{equation*}&#10;&#10;&#10;\end{document}&#10;"/>
  <p:tag name="IGUANATEXSIZE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b_{R}&#10;\end{equation*}&#10;&#10;&#10;\end{document}&#10;"/>
  <p:tag name="IGUANATEXSIZE" val="5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c_{R}&#10;\end{equation*}&#10;&#10;&#10;\end{document}&#10;"/>
  <p:tag name="IGUANATEXSIZE" val="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a_{1}&#10;\end{equation*}&#10;&#10;&#10;\end{document}&#10;"/>
  <p:tag name="IGUANATEXSIZE" val="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b_{1}&#10;\end{equation*}&#10;&#10;&#10;\end{document}&#10;"/>
  <p:tag name="IGUANATEXSIZE" val="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\mathbf c_{1}&#10;\end{equation*}&#10;&#10;&#10;\end{document}&#10;"/>
  <p:tag name="IGUANATEXSIZE" val="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&#10;\min_{\mathbf X} ||{\bf&#10;(Z-X)}\odot \mathbf W||_F^2+\mu\|\bf X\|_* \label{nuclearnorm}&#10;\end{equation*}\end{document}&#10;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 \min_{\{\mathbf{X},\mathbf{B},\mathbf{C}\}}&amp;&#10;\|{\bf(Z-X)}\odot \mathbf W\|_F^2+\frac{\mu}{2}(\|\mathbf&#10;C\|_F^2+\|\mathbf B\|_F^2) \\&amp;\quad{\rm s. \: to\;}\mathbf{X}=\mathbf C\mathbf{B}^T. \label{nuclear_norm_lr}&#10;\end{align*}\end{document}&#10;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\min_{\mathbf X}&amp; ||{\bf&#10;(Z-X)}\odot \mathbf W||_F^2\\&#10;&amp;\textrm{s. to rank}(\mathbf X)\leq R&#10;\end{align*}\end{document}&#10;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X$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3}\in \mathbb R^{P\times P}$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=$$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U$$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V^T$$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bm}&#10;\pagestyle{empty}&#10;\begin{document}&#10;&#10;&#10;$$\bm \Sigma^{\frac{1}{2}}$$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bm}&#10;\pagestyle{empty}&#10;\begin{document}&#10;&#10;&#10;$$\bm \Sigma^{\frac{1}{2}}$$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C$$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mathbf B^T$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align*}\label{tensor_approximation}&#10; \min_{\XX}&amp;&#10;||\left(\ZZ-\XX\right)\odot  \WW||_F^2\\&amp;{\rm s. \: to\ rank}(\XX)\leq R&#10;\end{align*}&#10;&#10;&#10;\end{document}&#10;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align*} \min_{\{\XX,\bA,\bB,\bC\}}&amp;&#10;||\left(\ZZ-\XX\right)\odot  \WW||_F^2+\frac{\mu}{2}\left(\|\bA\|^2_F+ \|\mathbf&#10;B\|_F^2+\|\mathbf C\|_F^2\right) \\&#10; &amp;{\rm s. \: to\;}\mathbf&#10;X_p=\mathbf A \Diag\left(\bbept \bC\right)\mathbf B^T \nonumber&#10;\end{align*}&#10;&#10;\end{document}&#10;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A\in  M\times\bar R,&#10;\end{equation*}&#10;&#10;&#10;\end{document}&#10;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{\mathbf K}_{2}\in \mathbb R^{N\times N}$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B\in  N\times\bar R,&#10;\end{equation*}&#10;&#10;&#10;\end{document}&#10;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\begin{equation*}&#10; \mathbf C\in  P\times\bar R&#10;\end{equation*}&#10;&#10;&#10;\end{document}&#10;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mathbf Z}\in\mathbb R^{4\times 5\times 6}$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bgamma}{{\utwi{\gamma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min_{\{\XX,\utwi\gamma,\mathbf U,\mathbf V,\mathbf Y\}}&amp;&#10;||\left(\ZZ-\XX\right)\odot  \WW||_F^2+\frac{3\mu}{2}\|\bgamma\|_{2/3}^{2/3} \\&#10; &amp;\hspace{-1cm}{\rm s. \: to\;}\mathbf \XX= \sum_{r=1}^{\bar R} \gamma_r(\mathbf u_r \circ \mathbf v_r&#10;\circ \mathbf y_r),\  \|\mathbf u_r\|_2=\|\mathbf v_r\|_2=\|\mathbf y_r\|_2=1&#10;\end{align*}&#10;&#10;\end{document}&#10;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w_{mnp}=1,\ \forall m,n,p$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\underline{\hat {\mathbf Z}}$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\noindent \textbf{Proposition:} \emph{Let $\{\bhatZ, \mathbf{\hat A}, \mathbf{\hat B}, \mathbf{\hat C}\}$ and $  \{\hat{\XX},\hat{\utwi\gamma},\hat{\mathbf U},\hat{\mathbf V},\hat{\mathbf Y}\}$ be the \\ solutions of (P1) and (P2) respectively.&#10;Then}&#10;\begin{itemize}&#10;\item[a)] $\hat{\XX}=\bhatZ$; \emph{and,}&#10;\item[b)] If $\mu\geq \mu_{\max}:= \|\WW\odot\ZZ\|_F^{4/3}$,\emph{ then} $\bhatZ=\mathbf{0}_{M\times N\times P}$.&#10;\end{itemize}\label{proposition_2}&#10;&#10;\end{document}&#10;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\noindent If for any $r\in\{1,\ldots,\bar R\}$ either $\mathbf{\hat a}_r$, $\mathbf{\hat b}_r$, or  $\mathbf{\hat c}_r$ is&#10;null, then \\all  three columns  $\mathbf{\hat a}_r$, $\mathbf{\hat b}_r$, and $\mathbf{\hat c}_r$ are null&#10;simultaneously.&#10;&#10;\end{document}&#10;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min_{\{\XX,\mathbf\gamma,\mathbf U,\mathbf V,\mathbf Y\}}&amp;\|\utwi \gamma\|_{2/3} &#10;\\&amp;\hspace{-2.6cm}{\rm s. \: to\;}&#10;||\left(\ZZ-\XX\right)\odot  \WW||_F&lt;\epsilon\\&#10; &amp;\hspace{-5cm}\mathbf \XX= \sum_{r=1}^{\bar R} \gamma_r(\mathbf u_r \circ \mathbf v_r&#10;\circ \mathbf y_r),\ \|\mathbf u_r\|_2=\|\mathbf v_r\|_2=\|\mathbf y_r\|_2=1&#10;\end{align*}&#10;&#10;\end{document}&#10;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min_{\XX}\|\mathbf \XX\|_{\mathcal  A} {\ \rm s. \: to\;}&#10;||\left(\ZZ-\XX\right)\odot  \WW||_F&lt;\epsilon\\&#10;\end{align*}&#10;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&#10;$$({\mathbf K}_{3})_{p,p'}:=E\left[{\rm Tr}\left(\mathbf X_p \mathbf X_{p'}^T\right)\right]-{\rm Tr}\left(E \left[\mathbf X_p)\right]E\left [\mathbf X_{p'}^T\right]\right)$$&#10;&#10;\end{document}"/>
  <p:tag name="IGUANATEXSIZE" val="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\begin{align*} \|\XX\|_{\mathcal A}&amp;:=\|\utwi \gamma\|_{1} \\&#10;\end{align*}&#10;&#10;\end{document}&#10;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$\|\utwi \gamma\|_{2/3}=1$$&#10;&#10;\end{document}&#10;"/>
  <p:tag name="IGUANATEXSIZE" val="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$\|\utwi\gamma\|_{1}=1$$&#10;&#10;\end{document}&#10;"/>
  <p:tag name="IGUANATEXSIZE" val="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$\|\utwi \gamma\|_{0}=1$$&#10;&#10;\end{document}&#10;"/>
  <p:tag name="IGUANATEXSIZE" val="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\ell_p$&#10;&#10;\end{document}&#10;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$p=2/3$&#10;&#10;\end{document}&#10;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&amp;\min_{\XX,\bA,\bB,\bC}&#10;\sump \left\|\left(\bZ_p-\bX_p\right)\odot \bW_p\right\|_F^2+\frac{\sigma^2}{2}\left(\rm{Tr}(\bA^T\bK^{-1}_{A}&#10;\bA)+\rm{Tr}(\bB^T\bK^{-1}_{B}\bB)+\rm{Tr}(\bC^T\bK^{-1}_{C} \bC)\right)\\&#10;\end{align*}&#10;&#10;&#10;&#10;\end{document}&#10;"/>
  <p:tag name="IGUANATEXSIZE" val="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\textrm{s.\ to}\ \bX_p=\bA \Diag(\mathbf{e}_p^T\bC)\bB^T\end{equation*}&#10;\end{document}&#10;"/>
  <p:tag name="IGUANATEXSIZE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underline{\bZ}=\underline{\bX}+\underline{\mathbf E}, \ e_{mnp}\sim \mathcal N(0,\sigma^2)$$&#10;\end{document}&#10;"/>
  <p:tag name="IGUANATEXSIZE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mathbf a_r\sim \mathcal N(0,\mathbf K_A),$$&#10;\end{document}&#10;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\begin{equation*}&#10;\bX_p&#10;\end{equation*}&#10;&#10;&#10;\end{document}&#10;"/>
  <p:tag name="IGUANATEXSIZE" val="5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mathbf c_r\sim \mathcal N(0,\mathbf K_C)$$&#10;\end{document}&#10;"/>
  <p:tag name="IGUANATEXSIZE" val="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mathbf b_r\sim \mathcal N(0,\mathbf K_B),$$&#10;\end{document}&#10;"/>
  <p:tag name="IGUANATEXSIZE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theta:=\rm{Tr}(\mathbf K_A)=\rm{Tr}(\mathbf K_B)=\rm{Tr}(\mathbf K_C)$$&#10;\end{document}&#10;"/>
  <p:tag name="IGUANATEXSIZE" val="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mathbf K_{1}=\theta^2\mathbf K_A+\sigma^2\mathbf I_M$$&#10;\end{document}&#10;"/>
  <p:tag name="IGUANATEXSIZE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mathbf K_A$$&#10;\end{document}&#10;"/>
  <p:tag name="IGUANATEXSIZE" val="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\theta^2:=\rm{Tr}(\mathbf K_{1})+M\sigma^2$$&#10;\end{document}&#10;"/>
  <p:tag name="IGUANATEXSIZE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1}$$&#10;&#10;\end{document}"/>
  <p:tag name="IGUANATEXSIZE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2}$$&#10;&#10;\end{document}"/>
  <p:tag name="IGUANATEXSIZE" val="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{\mathbf K}_{3}$$&#10;&#10;\end{document}"/>
  <p:tag name="IGUANATEXSIZE" val="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equation*}\textrm{s. to }\bX_p=\bA \textbf{Diag}(\mathbf{e}_p^T\bC)\bB^T\end{equation*}&#10;\end{document}&#10;"/>
  <p:tag name="IGUANATEXSIZE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$P$$&#10;&#10;\end{document}"/>
  <p:tag name="IGUANATEXSIZE" val="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\underline{\bZ}=\underline{\bX}+\underline{\mathbf E}, \ e_{mnp}\sim \mathcal N(0,\sigma^2)$$&#10;\end{document}&#10;"/>
  <p:tag name="IGUANATEXSIZE" val="1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p(z_{mnp}=z)=\frac{1}{\sqrt{2\pi\sigma^2}}\exp\left(-\frac{1}{2\sigma^2}(z-x_{mnp})^2\right),\ z\in\mathbb R$$&#10;\end{document}&#10;"/>
  <p:tag name="IGUANATEXSIZE" val="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z$$&#10;\end{document}&#10;"/>
  <p:tag name="IGUANATEXSIZE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P(z_{mnp}=z)=\frac{x_{mnp}^z e^{-x_{mnp}}}{z!},\ z\in\mathbb N$$&#10;\end{document}&#10;"/>
  <p:tag name="IGUANATEXSIZE" val="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%&#10;\begin{align*}&#10;&amp;\min_{\XX,\bA,\bB,\bC}\hspace{0.2cm}&#10;\summ\sumn\sump&#10;\delta_{mnp} (x_{mnp}-z_{mnp}\log(x_{mnp}))+\frac{1}{2}\left(\rm{Tr}(\bA^T\bK^{-1}_{A}&#10;\bA)+\rm{Tr}(\bB^T\bK^{-1}_{B}\bB)+\rm{Tr}(\bC^T\bK^{-1}_{C} \bC)\right)\\&#10;\end{align*}&#10;&#10;&#10;&#10;\end{document}&#10;"/>
  <p:tag name="IGUANATEXSIZE" val="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 x_{mnp}$$&#10;\end{document}&#10;"/>
  <p:tag name="IGUANATEXSIZE" val="1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z_{mnp}$$&#10;\end{document}&#10;"/>
  <p:tag name="IGUANATEXSIZE" val="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T$$&#10;\end{document}&#10;"/>
  <p:tag name="IGUANATEXSIZE" val="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t_1$$&#10;\end{document}&#10;"/>
  <p:tag name="IGUANATEXSIZE" val="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newcommand{\caliHx}{{\cal H}_{\cal X} }&#10;\newcommand{\caliHy}{{\cal H}_{\cal Y} }&#10;\newcommand{\caliHt}{{\cal H}_{\cal T} }&#10;\newcommand{\caliF}{{\cal F}}&#10;\newcommand{\caliX}{{\cal X}}&#10;\newcommand{\caliY}{{\cal Y}}&#10;\newcommand{\caliT}{{\cal T}}&#10;\newcommand{\cbs}{{\utwi{\cal s}}}&#10;\newcommand{\cG}{{\cal G}}&#10;\newcommand{\cA}{{\cal A}}&#10;\newcommand{\cS}{{\cal S}}&#10;&#10;\newcommand{\iid}{\underset{\rm{i.i.d.}}{\sim}}&#10;\newcommand{\sumr}{\sum_{r=1}^{R}}&#10;\newcommand{\sumn}{\sum_{n=1}^{N}}&#10;\newcommand{\summ}{\sum_{m=1}^{M}}&#10;\newcommand{\sump}{\sum_{p=1}^{P}}&#10;\newcommand{\an}{\bm{\theta}_\rho}&#10;\newcommand{\hba}{\hat{\bm \theta}}&#10;\newcommand{\bn}{\Big|\Big|}&#10;\newcommand{\zmn}{\bm z_{r\rho}}&#10;%\newcommand{\zmnb}{\bm z_{r\rho2}}&#10;\newcommand{\sumnNm}{\sum_{\rho\in \mathcal{N}_r}}&#10;\newcommand{\phimt}{\bm \varphi_r}&#10;\newcommand{\hbs}{\bm{\hat \sigma}^2}&#10;\newcommand{\sumsn}{\sum_{s=1}^{N_s}\sum_{\nu=1}^{N_b}}&#10;\newcommand{\ehsq}{E_{\bm h}\left[ |H_i(f,i)|^2 \right]}&#10;\newcommand{\covar}{{\rm Cov}}&#10;&#10;\newcommand{\utwi}[1]{\mbox{\boldmath $#1$}}&#10;\newcommand{\E}{{\mathbb{E}}}&#10;\newcommand{\cov}{{\textrm{cov}}}&#10;\newcommand{\var}{{\textrm{Var}}}&#10;\newcommand{\Prob}{{\textrm{Pr}}}&#10;\newcommand{\trace}{{\textrm{Tr}}}&#10;\newcommand{\deter}{{\textrm{det}}}&#10;&#10;\def\x{{\mathbf x}}&#10;\def\L{{\cal L}}&#10;\newcommand{\by}{{\bf y}}&#10;\newcommand{\bhatx}{{\mathbf{\hat X}}}&#10;\newcommand{\bhatX}{\underline{\mathbf{\hat{X}}}}&#10;\newcommand{\bhatz}{{\mathbf{\hat Z}}}&#10;\newcommand{\bhatZ}{\underline{\mathbf{\hat{Z}}}}&#10;\newcommand{\bF}{{\bf F}}&#10;\newcommand{\bH}{{\bf H}}&#10;\newcommand{\bM}{{\bf M}}&#10;\newcommand{\bx}{{\bf x}}&#10;\newcommand{\bZ}{{\bf Z}}&#10;\newcommand{\bz}{{\bf z}}&#10;\newcommand{\bB}{{\bf B}}&#10;\newcommand{\bI}{{\bf I}}&#10;\newcommand{\bY}{{\bf Y}}&#10;\newcommand{\bX}{{\bf X}}&#10;\newcommand{\bD}{{\bf D}}&#10;\newcommand{\Diag}{{\bf Diag}}&#10;\newcommand{\bK}{{\bf K}}&#10;\newcommand{\bA}{{\bf A}}&#10;\newcommand{\bC}{{\bf C}}&#10;\newcommand{\bk}{{\bm k}}&#10;\newcommand{\bW}{{\bf W}}&#10;\newcommand{\balpha}{{\utwi{\chi}}}&#10;\newcommand{\bbeta}{{\utwi{\beta}}}&#10;\newcommand{\bbar}{{\utwi{a}_r}}&#10;\newcommand{\bber}{{\utwi{e}_r}}&#10;\newcommand{\bbep}{{\utwi{e}_p}}&#10;\newcommand{\bbept}{{\utwi{e}^T_p}}&#10;\newcommand{\bepsilon}{{\utwi{\epsilon}}}&#10;\newcommand{\beps}{{\utwi{\epsilon}}}&#10;\newcommand{\btheta}{{\utwi{\theta}}}&#10;\newcommand{\bdeta}{{\utwi{\eta}}}&#10;\newcommand{\XX}{\underline{\mathbf{ X}}}&#10;\newcommand{\ZZ}{\underline{\mathbf{ Z}}}&#10;\newcommand{\WW}{\underline{\mathbf{ W}}}&#10;\newcommand{\bphi}{{\utwi{\psi}}}&#10;\newcommand{\bPhi}{{\utwi{\Psi}}}&#10;\newcommand{\mR}{{\mathbb {R}}}&#10;\newcommand{\bmu}{{\bm{\mu}}}&#10;\newcommand{\bsbar}{{\bf \bar{s}}}&#10;\newcommand{\bts}{{\bf \tilde{s}}}&#10;%\newcommand{\bs}{{\bf \breve{s}}}&#10;% Title.&#10;&#10;\begin{document}&#10;&#10;&#10;&#10;$$t_2$$&#10;\end{document}&#10;"/>
  <p:tag name="IGUANATEXSIZE" val="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53745</TotalTime>
  <Words>682</Words>
  <Application>Microsoft Office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ヒラギノ角ゴ ProN W3</vt:lpstr>
      <vt:lpstr>Wingdings</vt:lpstr>
      <vt:lpstr>ＭＳ Ｐゴシック</vt:lpstr>
      <vt:lpstr>Office Theme</vt:lpstr>
      <vt:lpstr>Custom Design</vt:lpstr>
      <vt:lpstr>Inference of Poisson Count Processes  using Low-rank Tensor Data</vt:lpstr>
      <vt:lpstr>Tensor approximation </vt:lpstr>
      <vt:lpstr>CANDECOMP-PARAFAC (CP) rank</vt:lpstr>
      <vt:lpstr>Rank regularization for matrices</vt:lpstr>
      <vt:lpstr>Tensor rank regularization</vt:lpstr>
      <vt:lpstr>Low rank effect</vt:lpstr>
      <vt:lpstr>Equivalence </vt:lpstr>
      <vt:lpstr>  Atomic norm</vt:lpstr>
      <vt:lpstr>Bayesian low-rank imputation </vt:lpstr>
      <vt:lpstr>Poisson counting processes </vt:lpstr>
      <vt:lpstr>Kernel-based interpolation</vt:lpstr>
      <vt:lpstr>Case study I – Brain imaging</vt:lpstr>
      <vt:lpstr>Case study II – 3D RNA sequencing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Andres</dc:creator>
  <cp:lastModifiedBy>bazer002</cp:lastModifiedBy>
  <cp:revision>2075</cp:revision>
  <cp:lastPrinted>1601-01-01T00:00:00Z</cp:lastPrinted>
  <dcterms:created xsi:type="dcterms:W3CDTF">1601-01-01T00:00:00Z</dcterms:created>
  <dcterms:modified xsi:type="dcterms:W3CDTF">2013-05-24T20:56:19Z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