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38.xml" ContentType="application/vnd.openxmlformats-officedocument.presentationml.tags+xml"/>
  <Override PartName="/ppt/tags/tag56.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54.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52.xml" ContentType="application/vnd.openxmlformats-officedocument.presentationml.tags+xml"/>
  <Override PartName="/ppt/tags/tag6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tags/tag3.xml" ContentType="application/vnd.openxmlformats-officedocument.presentationml.tags+xml"/>
  <Override PartName="/ppt/tags/tag39.xml" ContentType="application/vnd.openxmlformats-officedocument.presentationml.tags+xml"/>
  <Override PartName="/ppt/tags/tag5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tags/tag6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tags/tag60.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20"/>
  </p:notesMasterIdLst>
  <p:handoutMasterIdLst>
    <p:handoutMasterId r:id="rId21"/>
  </p:handoutMasterIdLst>
  <p:sldIdLst>
    <p:sldId id="332" r:id="rId2"/>
    <p:sldId id="335" r:id="rId3"/>
    <p:sldId id="354" r:id="rId4"/>
    <p:sldId id="353" r:id="rId5"/>
    <p:sldId id="339" r:id="rId6"/>
    <p:sldId id="340" r:id="rId7"/>
    <p:sldId id="341" r:id="rId8"/>
    <p:sldId id="355" r:id="rId9"/>
    <p:sldId id="346" r:id="rId10"/>
    <p:sldId id="347" r:id="rId11"/>
    <p:sldId id="348" r:id="rId12"/>
    <p:sldId id="349" r:id="rId13"/>
    <p:sldId id="350" r:id="rId14"/>
    <p:sldId id="352" r:id="rId15"/>
    <p:sldId id="351" r:id="rId16"/>
    <p:sldId id="357" r:id="rId17"/>
    <p:sldId id="361" r:id="rId18"/>
    <p:sldId id="360" r:id="rId19"/>
  </p:sldIdLst>
  <p:sldSz cx="9144000" cy="6858000" type="letter"/>
  <p:notesSz cx="7010400" cy="9296400"/>
  <p:embeddedFontLst>
    <p:embeddedFont>
      <p:font typeface="Garamond" pitchFamily="18" charset="0"/>
      <p:regular r:id="rId22"/>
      <p:bold r:id="rId23"/>
      <p:italic r:id="rId24"/>
    </p:embeddedFont>
    <p:embeddedFont>
      <p:font typeface="宋体" pitchFamily="2" charset="-122"/>
      <p:regular r:id="rId25"/>
    </p:embeddedFont>
    <p:embeddedFont>
      <p:font typeface="cmbx10" charset="0"/>
      <p:regular r:id="rId26"/>
    </p:embeddedFont>
    <p:embeddedFont>
      <p:font typeface="Script MT Bold" pitchFamily="66" charset="0"/>
      <p:bold r:id="rId27"/>
    </p:embeddedFont>
  </p:embeddedFontLst>
  <p:custDataLst>
    <p:tags r:id="rId28"/>
  </p:custDataLst>
  <p:defaultTextStyle>
    <a:defPPr>
      <a:defRPr lang="en-US"/>
    </a:defPPr>
    <a:lvl1pPr algn="l" rtl="0" fontAlgn="base">
      <a:spcBef>
        <a:spcPct val="0"/>
      </a:spcBef>
      <a:spcAft>
        <a:spcPct val="0"/>
      </a:spcAft>
      <a:defRPr kern="1200">
        <a:solidFill>
          <a:schemeClr val="tx1"/>
        </a:solidFill>
        <a:latin typeface="cmbx10" pitchFamily="34" charset="0"/>
        <a:ea typeface="+mn-ea"/>
        <a:cs typeface="+mn-cs"/>
      </a:defRPr>
    </a:lvl1pPr>
    <a:lvl2pPr marL="457200" algn="l" rtl="0" fontAlgn="base">
      <a:spcBef>
        <a:spcPct val="0"/>
      </a:spcBef>
      <a:spcAft>
        <a:spcPct val="0"/>
      </a:spcAft>
      <a:defRPr kern="1200">
        <a:solidFill>
          <a:schemeClr val="tx1"/>
        </a:solidFill>
        <a:latin typeface="cmbx10" pitchFamily="34" charset="0"/>
        <a:ea typeface="+mn-ea"/>
        <a:cs typeface="+mn-cs"/>
      </a:defRPr>
    </a:lvl2pPr>
    <a:lvl3pPr marL="914400" algn="l" rtl="0" fontAlgn="base">
      <a:spcBef>
        <a:spcPct val="0"/>
      </a:spcBef>
      <a:spcAft>
        <a:spcPct val="0"/>
      </a:spcAft>
      <a:defRPr kern="1200">
        <a:solidFill>
          <a:schemeClr val="tx1"/>
        </a:solidFill>
        <a:latin typeface="cmbx10" pitchFamily="34" charset="0"/>
        <a:ea typeface="+mn-ea"/>
        <a:cs typeface="+mn-cs"/>
      </a:defRPr>
    </a:lvl3pPr>
    <a:lvl4pPr marL="1371600" algn="l" rtl="0" fontAlgn="base">
      <a:spcBef>
        <a:spcPct val="0"/>
      </a:spcBef>
      <a:spcAft>
        <a:spcPct val="0"/>
      </a:spcAft>
      <a:defRPr kern="1200">
        <a:solidFill>
          <a:schemeClr val="tx1"/>
        </a:solidFill>
        <a:latin typeface="cmbx10" pitchFamily="34" charset="0"/>
        <a:ea typeface="+mn-ea"/>
        <a:cs typeface="+mn-cs"/>
      </a:defRPr>
    </a:lvl4pPr>
    <a:lvl5pPr marL="1828800" algn="l" rtl="0" fontAlgn="base">
      <a:spcBef>
        <a:spcPct val="0"/>
      </a:spcBef>
      <a:spcAft>
        <a:spcPct val="0"/>
      </a:spcAft>
      <a:defRPr kern="1200">
        <a:solidFill>
          <a:schemeClr val="tx1"/>
        </a:solidFill>
        <a:latin typeface="cmbx10" pitchFamily="34" charset="0"/>
        <a:ea typeface="+mn-ea"/>
        <a:cs typeface="+mn-cs"/>
      </a:defRPr>
    </a:lvl5pPr>
    <a:lvl6pPr marL="2286000" algn="l" defTabSz="914400" rtl="0" eaLnBrk="1" latinLnBrk="0" hangingPunct="1">
      <a:defRPr kern="1200">
        <a:solidFill>
          <a:schemeClr val="tx1"/>
        </a:solidFill>
        <a:latin typeface="cmbx10" pitchFamily="34" charset="0"/>
        <a:ea typeface="+mn-ea"/>
        <a:cs typeface="+mn-cs"/>
      </a:defRPr>
    </a:lvl6pPr>
    <a:lvl7pPr marL="2743200" algn="l" defTabSz="914400" rtl="0" eaLnBrk="1" latinLnBrk="0" hangingPunct="1">
      <a:defRPr kern="1200">
        <a:solidFill>
          <a:schemeClr val="tx1"/>
        </a:solidFill>
        <a:latin typeface="cmbx10" pitchFamily="34" charset="0"/>
        <a:ea typeface="+mn-ea"/>
        <a:cs typeface="+mn-cs"/>
      </a:defRPr>
    </a:lvl7pPr>
    <a:lvl8pPr marL="3200400" algn="l" defTabSz="914400" rtl="0" eaLnBrk="1" latinLnBrk="0" hangingPunct="1">
      <a:defRPr kern="1200">
        <a:solidFill>
          <a:schemeClr val="tx1"/>
        </a:solidFill>
        <a:latin typeface="cmbx10" pitchFamily="34" charset="0"/>
        <a:ea typeface="+mn-ea"/>
        <a:cs typeface="+mn-cs"/>
      </a:defRPr>
    </a:lvl8pPr>
    <a:lvl9pPr marL="3657600" algn="l" defTabSz="914400" rtl="0" eaLnBrk="1" latinLnBrk="0" hangingPunct="1">
      <a:defRPr kern="1200">
        <a:solidFill>
          <a:schemeClr val="tx1"/>
        </a:solidFill>
        <a:latin typeface="cmbx10"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00CC"/>
    <a:srgbClr val="CCECFF"/>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31" autoAdjust="0"/>
    <p:restoredTop sz="92241" autoAdjust="0"/>
  </p:normalViewPr>
  <p:slideViewPr>
    <p:cSldViewPr>
      <p:cViewPr>
        <p:scale>
          <a:sx n="80" d="100"/>
          <a:sy n="80" d="100"/>
        </p:scale>
        <p:origin x="-99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40"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92634" tIns="46317" rIns="92634" bIns="46317" numCol="1" anchor="t" anchorCtr="0" compatLnSpc="1">
            <a:prstTxWarp prst="textNoShape">
              <a:avLst/>
            </a:prstTxWarp>
          </a:bodyPr>
          <a:lstStyle>
            <a:lvl1pPr algn="l">
              <a:defRPr sz="1300">
                <a:latin typeface="Arial" charset="0"/>
              </a:defRPr>
            </a:lvl1pPr>
          </a:lstStyle>
          <a:p>
            <a:pPr>
              <a:defRPr/>
            </a:pPr>
            <a:endParaRPr lang="en-US"/>
          </a:p>
        </p:txBody>
      </p:sp>
      <p:sp>
        <p:nvSpPr>
          <p:cNvPr id="77827" name="Rectangle 3"/>
          <p:cNvSpPr>
            <a:spLocks noGrp="1" noChangeArrowheads="1"/>
          </p:cNvSpPr>
          <p:nvPr>
            <p:ph type="dt" sz="quarter" idx="1"/>
          </p:nvPr>
        </p:nvSpPr>
        <p:spPr bwMode="auto">
          <a:xfrm>
            <a:off x="3970734" y="1"/>
            <a:ext cx="3038145" cy="464205"/>
          </a:xfrm>
          <a:prstGeom prst="rect">
            <a:avLst/>
          </a:prstGeom>
          <a:noFill/>
          <a:ln w="9525">
            <a:noFill/>
            <a:miter lim="800000"/>
            <a:headEnd/>
            <a:tailEnd/>
          </a:ln>
          <a:effectLst/>
        </p:spPr>
        <p:txBody>
          <a:bodyPr vert="horz" wrap="square" lIns="92634" tIns="46317" rIns="92634" bIns="46317" numCol="1" anchor="t" anchorCtr="0" compatLnSpc="1">
            <a:prstTxWarp prst="textNoShape">
              <a:avLst/>
            </a:prstTxWarp>
          </a:bodyPr>
          <a:lstStyle>
            <a:lvl1pPr algn="r">
              <a:defRPr sz="1300">
                <a:latin typeface="Arial" charset="0"/>
              </a:defRPr>
            </a:lvl1pPr>
          </a:lstStyle>
          <a:p>
            <a:pPr>
              <a:defRPr/>
            </a:pPr>
            <a:endParaRPr lang="en-US"/>
          </a:p>
        </p:txBody>
      </p:sp>
      <p:sp>
        <p:nvSpPr>
          <p:cNvPr id="77828" name="Rectangle 4"/>
          <p:cNvSpPr>
            <a:spLocks noGrp="1" noChangeArrowheads="1"/>
          </p:cNvSpPr>
          <p:nvPr>
            <p:ph type="ftr" sz="quarter" idx="2"/>
          </p:nvPr>
        </p:nvSpPr>
        <p:spPr bwMode="auto">
          <a:xfrm>
            <a:off x="0" y="8830659"/>
            <a:ext cx="3038145" cy="464205"/>
          </a:xfrm>
          <a:prstGeom prst="rect">
            <a:avLst/>
          </a:prstGeom>
          <a:noFill/>
          <a:ln w="9525">
            <a:noFill/>
            <a:miter lim="800000"/>
            <a:headEnd/>
            <a:tailEnd/>
          </a:ln>
          <a:effectLst/>
        </p:spPr>
        <p:txBody>
          <a:bodyPr vert="horz" wrap="square" lIns="92634" tIns="46317" rIns="92634" bIns="46317" numCol="1" anchor="b" anchorCtr="0" compatLnSpc="1">
            <a:prstTxWarp prst="textNoShape">
              <a:avLst/>
            </a:prstTxWarp>
          </a:bodyPr>
          <a:lstStyle>
            <a:lvl1pPr algn="l">
              <a:defRPr sz="1300">
                <a:latin typeface="Arial" charset="0"/>
              </a:defRPr>
            </a:lvl1pPr>
          </a:lstStyle>
          <a:p>
            <a:pPr>
              <a:defRPr/>
            </a:pPr>
            <a:endParaRPr lang="en-US"/>
          </a:p>
        </p:txBody>
      </p:sp>
      <p:sp>
        <p:nvSpPr>
          <p:cNvPr id="77829" name="Rectangle 5"/>
          <p:cNvSpPr>
            <a:spLocks noGrp="1" noChangeArrowheads="1"/>
          </p:cNvSpPr>
          <p:nvPr>
            <p:ph type="sldNum" sz="quarter" idx="3"/>
          </p:nvPr>
        </p:nvSpPr>
        <p:spPr bwMode="auto">
          <a:xfrm>
            <a:off x="3970734" y="8830659"/>
            <a:ext cx="3038145" cy="464205"/>
          </a:xfrm>
          <a:prstGeom prst="rect">
            <a:avLst/>
          </a:prstGeom>
          <a:noFill/>
          <a:ln w="9525">
            <a:noFill/>
            <a:miter lim="800000"/>
            <a:headEnd/>
            <a:tailEnd/>
          </a:ln>
          <a:effectLst/>
        </p:spPr>
        <p:txBody>
          <a:bodyPr vert="horz" wrap="square" lIns="92634" tIns="46317" rIns="92634" bIns="46317" numCol="1" anchor="b" anchorCtr="0" compatLnSpc="1">
            <a:prstTxWarp prst="textNoShape">
              <a:avLst/>
            </a:prstTxWarp>
          </a:bodyPr>
          <a:lstStyle>
            <a:lvl1pPr algn="r">
              <a:defRPr sz="1300">
                <a:latin typeface="Arial" charset="0"/>
              </a:defRPr>
            </a:lvl1pPr>
          </a:lstStyle>
          <a:p>
            <a:pPr>
              <a:defRPr/>
            </a:pPr>
            <a:fld id="{20CC2017-FDD5-474C-829E-6560E35688E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92634" tIns="46317" rIns="92634" bIns="46317" numCol="1" anchor="t" anchorCtr="0" compatLnSpc="1">
            <a:prstTxWarp prst="textNoShape">
              <a:avLst/>
            </a:prstTxWarp>
          </a:bodyPr>
          <a:lstStyle>
            <a:lvl1pPr algn="l">
              <a:defRPr sz="1300">
                <a:latin typeface="Arial" charset="0"/>
              </a:defRPr>
            </a:lvl1pPr>
          </a:lstStyle>
          <a:p>
            <a:pPr>
              <a:defRPr/>
            </a:pPr>
            <a:endParaRPr lang="en-US"/>
          </a:p>
        </p:txBody>
      </p:sp>
      <p:sp>
        <p:nvSpPr>
          <p:cNvPr id="48131" name="Rectangle 3"/>
          <p:cNvSpPr>
            <a:spLocks noGrp="1" noChangeArrowheads="1"/>
          </p:cNvSpPr>
          <p:nvPr>
            <p:ph type="dt" idx="1"/>
          </p:nvPr>
        </p:nvSpPr>
        <p:spPr bwMode="auto">
          <a:xfrm>
            <a:off x="3970734" y="1"/>
            <a:ext cx="3038145" cy="464205"/>
          </a:xfrm>
          <a:prstGeom prst="rect">
            <a:avLst/>
          </a:prstGeom>
          <a:noFill/>
          <a:ln w="9525">
            <a:noFill/>
            <a:miter lim="800000"/>
            <a:headEnd/>
            <a:tailEnd/>
          </a:ln>
          <a:effectLst/>
        </p:spPr>
        <p:txBody>
          <a:bodyPr vert="horz" wrap="square" lIns="92634" tIns="46317" rIns="92634" bIns="46317" numCol="1" anchor="t" anchorCtr="0" compatLnSpc="1">
            <a:prstTxWarp prst="textNoShape">
              <a:avLst/>
            </a:prstTxWarp>
          </a:bodyPr>
          <a:lstStyle>
            <a:lvl1pPr algn="r">
              <a:defRPr sz="1300">
                <a:latin typeface="Arial"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699823" y="4414561"/>
            <a:ext cx="5610754" cy="4183995"/>
          </a:xfrm>
          <a:prstGeom prst="rect">
            <a:avLst/>
          </a:prstGeom>
          <a:noFill/>
          <a:ln w="9525">
            <a:noFill/>
            <a:miter lim="800000"/>
            <a:headEnd/>
            <a:tailEnd/>
          </a:ln>
          <a:effectLst/>
        </p:spPr>
        <p:txBody>
          <a:bodyPr vert="horz" wrap="square" lIns="92634" tIns="46317" rIns="92634" bIns="4631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8830659"/>
            <a:ext cx="3038145" cy="464205"/>
          </a:xfrm>
          <a:prstGeom prst="rect">
            <a:avLst/>
          </a:prstGeom>
          <a:noFill/>
          <a:ln w="9525">
            <a:noFill/>
            <a:miter lim="800000"/>
            <a:headEnd/>
            <a:tailEnd/>
          </a:ln>
          <a:effectLst/>
        </p:spPr>
        <p:txBody>
          <a:bodyPr vert="horz" wrap="square" lIns="92634" tIns="46317" rIns="92634" bIns="46317" numCol="1" anchor="b" anchorCtr="0" compatLnSpc="1">
            <a:prstTxWarp prst="textNoShape">
              <a:avLst/>
            </a:prstTxWarp>
          </a:bodyPr>
          <a:lstStyle>
            <a:lvl1pPr algn="l">
              <a:defRPr sz="1300">
                <a:latin typeface="Arial" charset="0"/>
              </a:defRPr>
            </a:lvl1pPr>
          </a:lstStyle>
          <a:p>
            <a:pPr>
              <a:defRPr/>
            </a:pPr>
            <a:endParaRPr lang="en-US"/>
          </a:p>
        </p:txBody>
      </p:sp>
      <p:sp>
        <p:nvSpPr>
          <p:cNvPr id="48135" name="Rectangle 7"/>
          <p:cNvSpPr>
            <a:spLocks noGrp="1" noChangeArrowheads="1"/>
          </p:cNvSpPr>
          <p:nvPr>
            <p:ph type="sldNum" sz="quarter" idx="5"/>
          </p:nvPr>
        </p:nvSpPr>
        <p:spPr bwMode="auto">
          <a:xfrm>
            <a:off x="3970734" y="8830659"/>
            <a:ext cx="3038145" cy="464205"/>
          </a:xfrm>
          <a:prstGeom prst="rect">
            <a:avLst/>
          </a:prstGeom>
          <a:noFill/>
          <a:ln w="9525">
            <a:noFill/>
            <a:miter lim="800000"/>
            <a:headEnd/>
            <a:tailEnd/>
          </a:ln>
          <a:effectLst/>
        </p:spPr>
        <p:txBody>
          <a:bodyPr vert="horz" wrap="square" lIns="92634" tIns="46317" rIns="92634" bIns="46317" numCol="1" anchor="b" anchorCtr="0" compatLnSpc="1">
            <a:prstTxWarp prst="textNoShape">
              <a:avLst/>
            </a:prstTxWarp>
          </a:bodyPr>
          <a:lstStyle>
            <a:lvl1pPr algn="r">
              <a:defRPr sz="1300">
                <a:latin typeface="Arial" charset="0"/>
              </a:defRPr>
            </a:lvl1pPr>
          </a:lstStyle>
          <a:p>
            <a:pPr>
              <a:defRPr/>
            </a:pPr>
            <a:fld id="{7A1ABC72-7920-444C-AC46-3D30BA518B1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970734" y="8830659"/>
            <a:ext cx="3038145" cy="464205"/>
          </a:xfrm>
          <a:prstGeom prst="rect">
            <a:avLst/>
          </a:prstGeom>
          <a:noFill/>
          <a:ln w="9525">
            <a:noFill/>
            <a:miter lim="800000"/>
            <a:headEnd/>
            <a:tailEnd/>
          </a:ln>
        </p:spPr>
        <p:txBody>
          <a:bodyPr lIns="92634" tIns="46317" rIns="92634" bIns="46317" anchor="b"/>
          <a:lstStyle/>
          <a:p>
            <a:pPr algn="r"/>
            <a:fld id="{1FC51B39-FA82-4045-811D-3ECA61F944BA}" type="slidenum">
              <a:rPr lang="en-US" sz="1300">
                <a:latin typeface="Arial" charset="0"/>
              </a:rPr>
              <a:pPr algn="r"/>
              <a:t>1</a:t>
            </a:fld>
            <a:endParaRPr lang="en-US" sz="1300" dirty="0">
              <a:latin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49A61770-4C88-435F-8050-F9D5F8E0CD50}" type="slidenum">
              <a:rPr lang="en-US" smtClean="0"/>
              <a:pPr/>
              <a:t>3</a:t>
            </a:fld>
            <a:endParaRPr lang="en-US" smtClean="0"/>
          </a:p>
        </p:txBody>
      </p:sp>
      <p:sp>
        <p:nvSpPr>
          <p:cNvPr id="23554" name="Rectangle 7"/>
          <p:cNvSpPr txBox="1">
            <a:spLocks noGrp="1" noChangeArrowheads="1"/>
          </p:cNvSpPr>
          <p:nvPr/>
        </p:nvSpPr>
        <p:spPr bwMode="auto">
          <a:xfrm>
            <a:off x="3970734" y="8830659"/>
            <a:ext cx="3038145" cy="464205"/>
          </a:xfrm>
          <a:prstGeom prst="rect">
            <a:avLst/>
          </a:prstGeom>
          <a:noFill/>
          <a:ln w="9525">
            <a:noFill/>
            <a:miter lim="800000"/>
            <a:headEnd/>
            <a:tailEnd/>
          </a:ln>
        </p:spPr>
        <p:txBody>
          <a:bodyPr lIns="92634" tIns="46317" rIns="92634" bIns="46317" anchor="b"/>
          <a:lstStyle/>
          <a:p>
            <a:pPr algn="r"/>
            <a:fld id="{CF9F2369-634B-4BFE-B669-25A90E8EB558}" type="slidenum">
              <a:rPr lang="en-US" sz="1300">
                <a:latin typeface="Arial" charset="0"/>
              </a:rPr>
              <a:pPr algn="r"/>
              <a:t>3</a:t>
            </a:fld>
            <a:endParaRPr lang="en-US" sz="1300" dirty="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smtClean="0"/>
              <a:t>Q: under what conditions on R and A, RA is sparse?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59FA97-55B1-4760-BB49-C8A627BA715E}" type="slidenum">
              <a:rPr lang="en-US" smtClean="0"/>
              <a:pPr>
                <a:defRPr/>
              </a:pPr>
              <a:t>4</a:t>
            </a:fld>
            <a:endParaRPr lang="en-US"/>
          </a:p>
        </p:txBody>
      </p:sp>
    </p:spTree>
    <p:extLst>
      <p:ext uri="{BB962C8B-B14F-4D97-AF65-F5344CB8AC3E}">
        <p14:creationId xmlns:p14="http://schemas.microsoft.com/office/powerpoint/2010/main" xmlns="" val="1968669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1785C468-C461-47F1-8BDC-196A5828DD7F}" type="slidenum">
              <a:rPr lang="en-US" smtClean="0"/>
              <a:pPr/>
              <a:t>5</a:t>
            </a:fld>
            <a:endParaRPr lang="en-US" smtClean="0"/>
          </a:p>
        </p:txBody>
      </p:sp>
      <p:sp>
        <p:nvSpPr>
          <p:cNvPr id="18434" name="Rectangle 7"/>
          <p:cNvSpPr txBox="1">
            <a:spLocks noGrp="1" noChangeArrowheads="1"/>
          </p:cNvSpPr>
          <p:nvPr/>
        </p:nvSpPr>
        <p:spPr bwMode="auto">
          <a:xfrm>
            <a:off x="3970734" y="8830659"/>
            <a:ext cx="3038145" cy="464205"/>
          </a:xfrm>
          <a:prstGeom prst="rect">
            <a:avLst/>
          </a:prstGeom>
          <a:noFill/>
          <a:ln w="9525">
            <a:noFill/>
            <a:miter lim="800000"/>
            <a:headEnd/>
            <a:tailEnd/>
          </a:ln>
        </p:spPr>
        <p:txBody>
          <a:bodyPr lIns="92634" tIns="46317" rIns="92634" bIns="46317" anchor="b"/>
          <a:lstStyle/>
          <a:p>
            <a:pPr algn="r"/>
            <a:fld id="{1A0FFFB4-F93B-4F00-9D3A-8B5764ACC823}" type="slidenum">
              <a:rPr lang="en-US" sz="1300">
                <a:latin typeface="Arial" charset="0"/>
              </a:rPr>
              <a:pPr algn="r"/>
              <a:t>5</a:t>
            </a:fld>
            <a:endParaRPr lang="en-US" sz="1300" dirty="0">
              <a:latin typeface="Arial" charset="0"/>
            </a:endParaRPr>
          </a:p>
        </p:txBody>
      </p:sp>
      <p:sp>
        <p:nvSpPr>
          <p:cNvPr id="18435"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p:txBody>
          <a:bodyPr/>
          <a:lstStyle/>
          <a:p>
            <a:pPr eaLnBrk="1" hangingPunct="1">
              <a:defRPr/>
            </a:pPr>
            <a:r>
              <a:rPr lang="en-US" dirty="0" smtClean="0"/>
              <a:t>Routers are nodes in backbone net., also BGP protocol is running to exchange routing information among the routers, representing different AS, to update a routing table at each node. However, inside each AS, the intra domain routing protocols like distance vector(DV) and open shortest path first (OSPF) are running to exchange routing information among different entities. </a:t>
            </a:r>
          </a:p>
          <a:p>
            <a:pPr eaLnBrk="1" hangingPunct="1">
              <a:defRPr/>
            </a:pPr>
            <a:endParaRPr lang="en-US" dirty="0" smtClean="0"/>
          </a:p>
          <a:p>
            <a:pPr eaLnBrk="1" hangingPunct="1">
              <a:defRPr/>
            </a:pPr>
            <a:r>
              <a:rPr lang="en-US" dirty="0" smtClean="0"/>
              <a:t>DV (distance vector): Each router informs its neighbors of topology (position w.r.t its neighbors) changes periodically, then each router uses this information gathered from neighbors and tries to update its routing table via </a:t>
            </a:r>
            <a:r>
              <a:rPr lang="en-US" dirty="0" err="1" smtClean="0"/>
              <a:t>Belman</a:t>
            </a:r>
            <a:r>
              <a:rPr lang="en-US" dirty="0" smtClean="0"/>
              <a:t>-Ford algorithm.</a:t>
            </a:r>
          </a:p>
          <a:p>
            <a:pPr eaLnBrk="1" hangingPunct="1">
              <a:defRPr/>
            </a:pPr>
            <a:endParaRPr lang="en-US" dirty="0" smtClean="0"/>
          </a:p>
          <a:p>
            <a:pPr eaLnBrk="1" hangingPunct="1">
              <a:defRPr/>
            </a:pPr>
            <a:r>
              <a:rPr lang="en-US" dirty="0" smtClean="0"/>
              <a:t>LS (link state): Each router informs all nodes in the network about its topology changes via flooding. Finally every node ends up with a map of the network.</a:t>
            </a:r>
          </a:p>
          <a:p>
            <a:pPr eaLnBrk="1" hangingPunct="1">
              <a:defRPr/>
            </a:pPr>
            <a:endParaRPr lang="en-US" dirty="0" smtClean="0"/>
          </a:p>
          <a:p>
            <a:pPr eaLnBrk="1" hangingPunct="1">
              <a:defRPr/>
            </a:pPr>
            <a:r>
              <a:rPr lang="en-US" dirty="0" smtClean="0"/>
              <a:t>SNMP protocol: simple network management protocol keeps data about different devices of the network like routers, switches, etc.</a:t>
            </a:r>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r>
              <a:rPr lang="en-US" dirty="0" smtClean="0"/>
              <a:t>Two main approaches to studying the network ensemble behavior:</a:t>
            </a:r>
          </a:p>
          <a:p>
            <a:pPr marL="220348" indent="-220348" eaLnBrk="1" hangingPunct="1">
              <a:buFontTx/>
              <a:buAutoNum type="arabicParenR"/>
              <a:defRPr/>
            </a:pPr>
            <a:r>
              <a:rPr lang="en-US" dirty="0" smtClean="0"/>
              <a:t>Net. Tomography: inference of the network behavior through th</a:t>
            </a:r>
            <a:r>
              <a:rPr lang="en-US" baseline="0" dirty="0" smtClean="0"/>
              <a:t>e use of</a:t>
            </a:r>
            <a:r>
              <a:rPr lang="en-US" dirty="0" smtClean="0"/>
              <a:t> probes, there is no assumption made about the network e.g., topology is not known, network is like a black box</a:t>
            </a:r>
          </a:p>
          <a:p>
            <a:pPr marL="220348" indent="-220348" eaLnBrk="1" hangingPunct="1">
              <a:buFontTx/>
              <a:buAutoNum type="arabicParenR"/>
              <a:defRPr/>
            </a:pPr>
            <a:endParaRPr lang="en-US" dirty="0" smtClean="0"/>
          </a:p>
          <a:p>
            <a:pPr marL="220348" indent="-220348" eaLnBrk="1" hangingPunct="1">
              <a:buFontTx/>
              <a:buAutoNum type="arabicParenR"/>
              <a:defRPr/>
            </a:pPr>
            <a:r>
              <a:rPr lang="en-US" dirty="0" smtClean="0"/>
              <a:t>Entity-based study: some information about the network layout like topology is known</a:t>
            </a:r>
          </a:p>
          <a:p>
            <a:pPr marL="220348" indent="-220348" eaLnBrk="1" hangingPunct="1">
              <a:buFontTx/>
              <a:buAutoNum type="arabicParenR"/>
              <a:defRPr/>
            </a:pPr>
            <a:endParaRPr lang="en-US" dirty="0" smtClean="0"/>
          </a:p>
          <a:p>
            <a:pPr marL="220348" indent="-220348" eaLnBrk="1" hangingPunct="1">
              <a:defRPr/>
            </a:pPr>
            <a:endParaRPr lang="en-US" dirty="0" smtClean="0"/>
          </a:p>
          <a:p>
            <a:pPr marL="220348" indent="-220348" eaLnBrk="1" hangingPunct="1">
              <a:defRPr/>
            </a:pPr>
            <a:r>
              <a:rPr lang="en-US" dirty="0" smtClean="0"/>
              <a:t>Broad classification of network anomalies:</a:t>
            </a:r>
          </a:p>
          <a:p>
            <a:pPr marL="220348" indent="-220348" eaLnBrk="1" hangingPunct="1">
              <a:defRPr/>
            </a:pPr>
            <a:endParaRPr lang="en-US" dirty="0" smtClean="0"/>
          </a:p>
          <a:p>
            <a:pPr marL="220348" indent="-220348" eaLnBrk="1" hangingPunct="1">
              <a:buFontTx/>
              <a:buAutoNum type="arabicParenR"/>
              <a:defRPr/>
            </a:pPr>
            <a:r>
              <a:rPr lang="en-US" dirty="0" smtClean="0"/>
              <a:t>performance-related problems, e.g.,  Network failures, Transient congestions</a:t>
            </a:r>
          </a:p>
          <a:p>
            <a:pPr marL="220348" indent="-220348" eaLnBrk="1" hangingPunct="1">
              <a:buFontTx/>
              <a:buAutoNum type="arabicParenR"/>
              <a:defRPr/>
            </a:pPr>
            <a:endParaRPr lang="en-US" dirty="0" smtClean="0"/>
          </a:p>
          <a:p>
            <a:pPr marL="220348" indent="-220348" eaLnBrk="1" hangingPunct="1">
              <a:buFontTx/>
              <a:buAutoNum type="arabicParenR"/>
              <a:defRPr/>
            </a:pPr>
            <a:r>
              <a:rPr lang="en-US" dirty="0" smtClean="0"/>
              <a:t> Security-related problems, e.g., DOS and network intrusions</a:t>
            </a:r>
          </a:p>
          <a:p>
            <a:pPr marL="220348" indent="-220348" eaLnBrk="1" hangingPunct="1">
              <a:defRPr/>
            </a:pPr>
            <a:r>
              <a:rPr lang="en-US" dirty="0" smtClean="0"/>
              <a:t>DOS happens when the services offered by the network are hijacked by some malicious entity</a:t>
            </a:r>
          </a:p>
          <a:p>
            <a:pPr marL="220348" indent="-220348" eaLnBrk="1" hangingPunct="1">
              <a:defRPr/>
            </a:pPr>
            <a:r>
              <a:rPr lang="en-US" dirty="0" smtClean="0"/>
              <a:t>Intruders hijack the network bandwidth by flooding the network with unnecessary traffic</a:t>
            </a:r>
          </a:p>
          <a:p>
            <a:pPr marL="220348" indent="-220348" eaLnBrk="1" hangingPunct="1">
              <a:buFontTx/>
              <a:buAutoNum type="arabicParenR"/>
              <a:defRPr/>
            </a:pPr>
            <a:endParaRPr lang="en-US" dirty="0" smtClean="0"/>
          </a:p>
          <a:p>
            <a:pPr marL="220348" indent="-220348" eaLnBrk="1" hangingPunct="1">
              <a:buFontTx/>
              <a:buAutoNum type="arabicParenR"/>
              <a:defRPr/>
            </a:pPr>
            <a:endParaRPr lang="en-US" dirty="0" smtClean="0"/>
          </a:p>
          <a:p>
            <a:pPr marL="220348" indent="-220348" eaLnBrk="1" hangingPunct="1">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B3758370-CFBB-4347-BA1E-99FB487F62B1}" type="slidenum">
              <a:rPr lang="en-US" smtClean="0"/>
              <a:pPr/>
              <a:t>6</a:t>
            </a:fld>
            <a:endParaRPr lang="en-US" smtClean="0"/>
          </a:p>
        </p:txBody>
      </p:sp>
      <p:sp>
        <p:nvSpPr>
          <p:cNvPr id="20482" name="Rectangle 7"/>
          <p:cNvSpPr txBox="1">
            <a:spLocks noGrp="1" noChangeArrowheads="1"/>
          </p:cNvSpPr>
          <p:nvPr/>
        </p:nvSpPr>
        <p:spPr bwMode="auto">
          <a:xfrm>
            <a:off x="3970734" y="8830659"/>
            <a:ext cx="3038145" cy="464205"/>
          </a:xfrm>
          <a:prstGeom prst="rect">
            <a:avLst/>
          </a:prstGeom>
          <a:noFill/>
          <a:ln w="9525">
            <a:noFill/>
            <a:miter lim="800000"/>
            <a:headEnd/>
            <a:tailEnd/>
          </a:ln>
        </p:spPr>
        <p:txBody>
          <a:bodyPr lIns="92634" tIns="46317" rIns="92634" bIns="46317" anchor="b"/>
          <a:lstStyle/>
          <a:p>
            <a:pPr algn="r"/>
            <a:fld id="{439CD56B-B7C6-47C3-87E5-72BAF23320DC}" type="slidenum">
              <a:rPr lang="en-US" sz="1300">
                <a:latin typeface="Arial" charset="0"/>
              </a:rPr>
              <a:pPr algn="r"/>
              <a:t>6</a:t>
            </a:fld>
            <a:endParaRPr lang="en-US" sz="1300" dirty="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667E3670-ADA6-4FB9-BDE9-B4F1F0A02A54}" type="slidenum">
              <a:rPr lang="en-US" smtClean="0"/>
              <a:pPr/>
              <a:t>14</a:t>
            </a:fld>
            <a:endParaRPr lang="en-US" smtClean="0"/>
          </a:p>
        </p:txBody>
      </p:sp>
      <p:sp>
        <p:nvSpPr>
          <p:cNvPr id="43010" name="Rectangle 7"/>
          <p:cNvSpPr txBox="1">
            <a:spLocks noGrp="1" noChangeArrowheads="1"/>
          </p:cNvSpPr>
          <p:nvPr/>
        </p:nvSpPr>
        <p:spPr bwMode="auto">
          <a:xfrm>
            <a:off x="3970734" y="8830659"/>
            <a:ext cx="3038145" cy="464205"/>
          </a:xfrm>
          <a:prstGeom prst="rect">
            <a:avLst/>
          </a:prstGeom>
          <a:noFill/>
          <a:ln w="9525">
            <a:noFill/>
            <a:miter lim="800000"/>
            <a:headEnd/>
            <a:tailEnd/>
          </a:ln>
        </p:spPr>
        <p:txBody>
          <a:bodyPr lIns="92634" tIns="46317" rIns="92634" bIns="46317" anchor="b"/>
          <a:lstStyle/>
          <a:p>
            <a:pPr algn="r"/>
            <a:fld id="{60AAC9EE-547F-4CD3-8101-1EB7FBB073C2}" type="slidenum">
              <a:rPr lang="en-US" sz="1300">
                <a:latin typeface="Arial" charset="0"/>
              </a:rPr>
              <a:pPr algn="r"/>
              <a:t>14</a:t>
            </a:fld>
            <a:endParaRPr lang="en-US" sz="1300" dirty="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Figures:</a:t>
            </a:r>
          </a:p>
          <a:p>
            <a:pPr eaLnBrk="1" hangingPunct="1"/>
            <a:r>
              <a:rPr lang="en-US" smtClean="0"/>
              <a:t> 1) ROC </a:t>
            </a:r>
          </a:p>
          <a:p>
            <a:pPr eaLnBrk="1" hangingPunct="1"/>
            <a:endParaRPr lang="en-US" smtClean="0"/>
          </a:p>
          <a:p>
            <a:pPr eaLnBrk="1" hangingPunct="1"/>
            <a:r>
              <a:rPr lang="en-US" smtClean="0"/>
              <a:t>2) 3D plot of the detected anomalies like the proposal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CF1A1CF7-D62C-41E4-8394-71FF03D48169}" type="slidenum">
              <a:rPr lang="en-US" smtClean="0"/>
              <a:pPr/>
              <a:t>15</a:t>
            </a:fld>
            <a:endParaRPr lang="en-US" smtClean="0"/>
          </a:p>
        </p:txBody>
      </p:sp>
      <p:sp>
        <p:nvSpPr>
          <p:cNvPr id="40962" name="Rectangle 7"/>
          <p:cNvSpPr txBox="1">
            <a:spLocks noGrp="1" noChangeArrowheads="1"/>
          </p:cNvSpPr>
          <p:nvPr/>
        </p:nvSpPr>
        <p:spPr bwMode="auto">
          <a:xfrm>
            <a:off x="3970734" y="8830659"/>
            <a:ext cx="3038145" cy="464205"/>
          </a:xfrm>
          <a:prstGeom prst="rect">
            <a:avLst/>
          </a:prstGeom>
          <a:noFill/>
          <a:ln w="9525">
            <a:noFill/>
            <a:miter lim="800000"/>
            <a:headEnd/>
            <a:tailEnd/>
          </a:ln>
        </p:spPr>
        <p:txBody>
          <a:bodyPr lIns="92634" tIns="46317" rIns="92634" bIns="46317" anchor="b"/>
          <a:lstStyle/>
          <a:p>
            <a:pPr algn="r"/>
            <a:fld id="{F23BFA84-4025-43DE-B00E-73422E09FAE5}" type="slidenum">
              <a:rPr lang="en-US" sz="1300">
                <a:latin typeface="Arial" charset="0"/>
              </a:rPr>
              <a:pPr algn="r"/>
              <a:t>15</a:t>
            </a:fld>
            <a:endParaRPr lang="en-US" sz="1300" dirty="0">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smtClean="0"/>
              <a:t>Figures:</a:t>
            </a:r>
          </a:p>
          <a:p>
            <a:pPr eaLnBrk="1" hangingPunct="1"/>
            <a:r>
              <a:rPr lang="en-US" smtClean="0"/>
              <a:t> 1) ROC </a:t>
            </a:r>
          </a:p>
          <a:p>
            <a:pPr eaLnBrk="1" hangingPunct="1"/>
            <a:endParaRPr lang="en-US" smtClean="0"/>
          </a:p>
          <a:p>
            <a:pPr eaLnBrk="1" hangingPunct="1"/>
            <a:r>
              <a:rPr lang="en-US" smtClean="0"/>
              <a:t>2) 3D plot of the detected anomalies like the proposal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38ED5C47-BA04-4D35-9F21-21C8F30A0CE3}" type="slidenum">
              <a:rPr lang="en-US" smtClean="0"/>
              <a:pPr/>
              <a:t>16</a:t>
            </a:fld>
            <a:endParaRPr lang="en-US" smtClean="0"/>
          </a:p>
        </p:txBody>
      </p:sp>
      <p:sp>
        <p:nvSpPr>
          <p:cNvPr id="39938" name="Rectangle 7"/>
          <p:cNvSpPr txBox="1">
            <a:spLocks noGrp="1" noChangeArrowheads="1"/>
          </p:cNvSpPr>
          <p:nvPr/>
        </p:nvSpPr>
        <p:spPr bwMode="auto">
          <a:xfrm>
            <a:off x="3970734" y="8830659"/>
            <a:ext cx="3038145" cy="464205"/>
          </a:xfrm>
          <a:prstGeom prst="rect">
            <a:avLst/>
          </a:prstGeom>
          <a:noFill/>
          <a:ln w="9525">
            <a:noFill/>
            <a:miter lim="800000"/>
            <a:headEnd/>
            <a:tailEnd/>
          </a:ln>
        </p:spPr>
        <p:txBody>
          <a:bodyPr lIns="92634" tIns="46317" rIns="92634" bIns="46317" anchor="b"/>
          <a:lstStyle/>
          <a:p>
            <a:pPr algn="r"/>
            <a:fld id="{FD5EA31F-48E1-4F8D-AF5D-880D7FB6BC45}" type="slidenum">
              <a:rPr lang="en-US" sz="1300">
                <a:latin typeface="Arial" charset="0"/>
              </a:rPr>
              <a:pPr algn="r"/>
              <a:t>16</a:t>
            </a:fld>
            <a:endParaRPr lang="en-US" sz="1300" dirty="0">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0000FF"/>
            </a:solidFill>
            <a:prstDash val="solid"/>
            <a:miter lim="800000"/>
            <a:headEnd/>
            <a:tailEnd/>
          </a:ln>
        </p:spPr>
        <p:txBody>
          <a:bodyPr/>
          <a:lstStyle/>
          <a:p>
            <a:pPr algn="ctr">
              <a:defRPr/>
            </a:pPr>
            <a:endParaRPr lang="en-US" dirty="0">
              <a:latin typeface="Arial" pitchFamily="34" charset="0"/>
            </a:endParaRPr>
          </a:p>
        </p:txBody>
      </p:sp>
      <p:sp>
        <p:nvSpPr>
          <p:cNvPr id="5" name="Line 8"/>
          <p:cNvSpPr>
            <a:spLocks noChangeShapeType="1"/>
          </p:cNvSpPr>
          <p:nvPr/>
        </p:nvSpPr>
        <p:spPr bwMode="auto">
          <a:xfrm>
            <a:off x="1524000" y="3657600"/>
            <a:ext cx="7086600" cy="0"/>
          </a:xfrm>
          <a:prstGeom prst="line">
            <a:avLst/>
          </a:prstGeom>
          <a:noFill/>
          <a:ln w="19050">
            <a:solidFill>
              <a:srgbClr val="0000CC"/>
            </a:solidFill>
            <a:round/>
            <a:headEnd/>
            <a:tailEnd/>
          </a:ln>
          <a:effectLst/>
        </p:spPr>
        <p:txBody>
          <a:bodyPr/>
          <a:lstStyle/>
          <a:p>
            <a:pPr algn="ctr">
              <a:defRPr/>
            </a:pPr>
            <a:endParaRPr lang="en-US" dirty="0">
              <a:latin typeface="Arial" pitchFamily="34" charset="0"/>
            </a:endParaRPr>
          </a:p>
        </p:txBody>
      </p:sp>
      <p:sp>
        <p:nvSpPr>
          <p:cNvPr id="8194" name="Rectangle 2"/>
          <p:cNvSpPr>
            <a:spLocks noGrp="1" noChangeArrowheads="1"/>
          </p:cNvSpPr>
          <p:nvPr>
            <p:ph type="ctrTitle"/>
          </p:nvPr>
        </p:nvSpPr>
        <p:spPr>
          <a:xfrm>
            <a:off x="914400" y="1524000"/>
            <a:ext cx="7623175" cy="1752600"/>
          </a:xfrm>
        </p:spPr>
        <p:txBody>
          <a:bodyPr/>
          <a:lstStyle>
            <a:lvl1pPr>
              <a:defRPr sz="5000">
                <a:latin typeface="Arial" pitchFamily="34" charset="0"/>
              </a:defRPr>
            </a:lvl1pPr>
          </a:lstStyle>
          <a:p>
            <a:r>
              <a:rPr lang="en-US" altLang="en-US" dirty="0"/>
              <a:t>Click to edit Master title style</a:t>
            </a:r>
          </a:p>
        </p:txBody>
      </p:sp>
      <p:sp>
        <p:nvSpPr>
          <p:cNvPr id="8195" name="Rectangle 3"/>
          <p:cNvSpPr>
            <a:spLocks noGrp="1" noChangeArrowheads="1"/>
          </p:cNvSpPr>
          <p:nvPr>
            <p:ph type="subTitle" idx="1"/>
          </p:nvPr>
        </p:nvSpPr>
        <p:spPr>
          <a:xfrm>
            <a:off x="1524000" y="3962400"/>
            <a:ext cx="71628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1BFE8D21-6C9C-486F-B158-70A285DB7EFC}"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C7057D9-AAF1-4058-8B2E-98D644E7C8ED}"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6D79A6E-4794-40BC-A439-49E202F5CB36}"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F2CF9B2-1295-4107-A7A0-3DF04D321C32}"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9AC9B33-8FF4-4FFD-BD98-B5F49EE127FA}"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FED9EFF-42CA-4ECF-A516-3E19A6BB3CB6}"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470CD304-2A80-4365-BBA5-839CB5E153CC}"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D9FA4CC-FFCE-4996-ADF7-C9EC435885D1}"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188BB80-CA99-4319-8659-A258523B657C}"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7D08AC3-EB81-4E39-B1AA-A1A5CDACBAE0}"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8B3C73E-C1F1-4177-A203-55B945833653}"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Garamond" pitchFamily="18" charset="0"/>
              </a:defRPr>
            </a:lvl1pPr>
          </a:lstStyle>
          <a:p>
            <a:pPr>
              <a:defRPr/>
            </a:pPr>
            <a:endParaRPr lang="en-US" altLang="en-US"/>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a:defRPr/>
            </a:pPr>
            <a:endParaRPr lang="en-US" altLang="en-US"/>
          </a:p>
        </p:txBody>
      </p:sp>
      <p:sp>
        <p:nvSpPr>
          <p:cNvPr id="717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pPr>
              <a:defRPr/>
            </a:pPr>
            <a:fld id="{1D88134F-2F4C-457B-BAC9-7789DD388754}" type="slidenum">
              <a:rPr lang="en-US" altLang="en-US"/>
              <a:pPr>
                <a:defRPr/>
              </a:pPr>
              <a:t>‹#›</a:t>
            </a:fld>
            <a:endParaRPr lang="en-US" altLang="en-US"/>
          </a:p>
        </p:txBody>
      </p:sp>
      <p:sp>
        <p:nvSpPr>
          <p:cNvPr id="717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00FF"/>
            </a:solidFill>
            <a:prstDash val="solid"/>
            <a:miter lim="800000"/>
            <a:headEnd/>
            <a:tailEnd/>
          </a:ln>
        </p:spPr>
        <p:txBody>
          <a:bodyPr/>
          <a:lstStyle/>
          <a:p>
            <a:pPr algn="ctr">
              <a:defRPr/>
            </a:pPr>
            <a:endParaRPr lang="en-US" dirty="0">
              <a:latin typeface="Arial" pitchFamily="34" charset="0"/>
            </a:endParaRPr>
          </a:p>
        </p:txBody>
      </p:sp>
      <p:sp>
        <p:nvSpPr>
          <p:cNvPr id="7176" name="Line 8"/>
          <p:cNvSpPr>
            <a:spLocks noChangeShapeType="1"/>
          </p:cNvSpPr>
          <p:nvPr/>
        </p:nvSpPr>
        <p:spPr bwMode="auto">
          <a:xfrm>
            <a:off x="457200" y="6248400"/>
            <a:ext cx="8229600" cy="0"/>
          </a:xfrm>
          <a:prstGeom prst="line">
            <a:avLst/>
          </a:prstGeom>
          <a:noFill/>
          <a:ln w="19050">
            <a:solidFill>
              <a:srgbClr val="0000FF"/>
            </a:solidFill>
            <a:round/>
            <a:headEnd/>
            <a:tailEnd/>
          </a:ln>
          <a:effectLst/>
        </p:spPr>
        <p:txBody>
          <a:bodyPr/>
          <a:lstStyle/>
          <a:p>
            <a:pPr algn="ctr">
              <a:defRPr/>
            </a:pPr>
            <a:endParaRPr lang="en-US"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7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rgbClr val="CC0000"/>
          </a:solidFill>
          <a:latin typeface="+mj-lt"/>
          <a:ea typeface="+mj-ea"/>
          <a:cs typeface="+mj-cs"/>
        </a:defRPr>
      </a:lvl1pPr>
      <a:lvl2pPr algn="l" rtl="0" eaLnBrk="0" fontAlgn="base" hangingPunct="0">
        <a:spcBef>
          <a:spcPct val="0"/>
        </a:spcBef>
        <a:spcAft>
          <a:spcPct val="0"/>
        </a:spcAft>
        <a:defRPr sz="4200">
          <a:solidFill>
            <a:srgbClr val="CC0000"/>
          </a:solidFill>
          <a:latin typeface="Arial" charset="0"/>
        </a:defRPr>
      </a:lvl2pPr>
      <a:lvl3pPr algn="l" rtl="0" eaLnBrk="0" fontAlgn="base" hangingPunct="0">
        <a:spcBef>
          <a:spcPct val="0"/>
        </a:spcBef>
        <a:spcAft>
          <a:spcPct val="0"/>
        </a:spcAft>
        <a:defRPr sz="4200">
          <a:solidFill>
            <a:srgbClr val="CC0000"/>
          </a:solidFill>
          <a:latin typeface="Arial" charset="0"/>
        </a:defRPr>
      </a:lvl3pPr>
      <a:lvl4pPr algn="l" rtl="0" eaLnBrk="0" fontAlgn="base" hangingPunct="0">
        <a:spcBef>
          <a:spcPct val="0"/>
        </a:spcBef>
        <a:spcAft>
          <a:spcPct val="0"/>
        </a:spcAft>
        <a:defRPr sz="4200">
          <a:solidFill>
            <a:srgbClr val="CC0000"/>
          </a:solidFill>
          <a:latin typeface="Arial" charset="0"/>
        </a:defRPr>
      </a:lvl4pPr>
      <a:lvl5pPr algn="l" rtl="0" eaLnBrk="0" fontAlgn="base" hangingPunct="0">
        <a:spcBef>
          <a:spcPct val="0"/>
        </a:spcBef>
        <a:spcAft>
          <a:spcPct val="0"/>
        </a:spcAft>
        <a:defRPr sz="4200">
          <a:solidFill>
            <a:srgbClr val="CC0000"/>
          </a:solidFill>
          <a:latin typeface="Arial" charset="0"/>
        </a:defRPr>
      </a:lvl5pPr>
      <a:lvl6pPr marL="457200" algn="l" rtl="0" fontAlgn="base">
        <a:spcBef>
          <a:spcPct val="0"/>
        </a:spcBef>
        <a:spcAft>
          <a:spcPct val="0"/>
        </a:spcAft>
        <a:defRPr sz="4200">
          <a:solidFill>
            <a:srgbClr val="CC0000"/>
          </a:solidFill>
          <a:latin typeface="Arial" charset="0"/>
        </a:defRPr>
      </a:lvl6pPr>
      <a:lvl7pPr marL="914400" algn="l" rtl="0" fontAlgn="base">
        <a:spcBef>
          <a:spcPct val="0"/>
        </a:spcBef>
        <a:spcAft>
          <a:spcPct val="0"/>
        </a:spcAft>
        <a:defRPr sz="4200">
          <a:solidFill>
            <a:srgbClr val="CC0000"/>
          </a:solidFill>
          <a:latin typeface="Arial" charset="0"/>
        </a:defRPr>
      </a:lvl7pPr>
      <a:lvl8pPr marL="1371600" algn="l" rtl="0" fontAlgn="base">
        <a:spcBef>
          <a:spcPct val="0"/>
        </a:spcBef>
        <a:spcAft>
          <a:spcPct val="0"/>
        </a:spcAft>
        <a:defRPr sz="4200">
          <a:solidFill>
            <a:srgbClr val="CC0000"/>
          </a:solidFill>
          <a:latin typeface="Arial" charset="0"/>
        </a:defRPr>
      </a:lvl8pPr>
      <a:lvl9pPr marL="1828800" algn="l" rtl="0" fontAlgn="base">
        <a:spcBef>
          <a:spcPct val="0"/>
        </a:spcBef>
        <a:spcAft>
          <a:spcPct val="0"/>
        </a:spcAft>
        <a:defRPr sz="4200">
          <a:solidFill>
            <a:srgbClr val="CC0000"/>
          </a:solidFill>
          <a:latin typeface="Arial" charset="0"/>
        </a:defRPr>
      </a:lvl9pPr>
    </p:titleStyle>
    <p:bodyStyle>
      <a:lvl1pPr marL="342900" indent="-342900" algn="l" rtl="0" eaLnBrk="0" fontAlgn="base" hangingPunct="0">
        <a:spcBef>
          <a:spcPct val="20000"/>
        </a:spcBef>
        <a:spcAft>
          <a:spcPct val="0"/>
        </a:spcAft>
        <a:buClr>
          <a:srgbClr val="0000CC"/>
        </a:buClr>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rgbClr val="0000CC"/>
        </a:buClr>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rgbClr val="0000CC"/>
        </a:buClr>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rgbClr val="0000CC"/>
        </a:buClr>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rgbClr val="0000CC"/>
        </a:buClr>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rgbClr val="0000CC"/>
        </a:buClr>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rgbClr val="0000CC"/>
        </a:buClr>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rgbClr val="0000CC"/>
        </a:buClr>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rgbClr val="0000CC"/>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tags" Target="../tags/tag32.xml"/><Relationship Id="rId21" Type="http://schemas.openxmlformats.org/officeDocument/2006/relationships/image" Target="../media/image49.png"/><Relationship Id="rId7" Type="http://schemas.openxmlformats.org/officeDocument/2006/relationships/tags" Target="../tags/tag36.xml"/><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tags" Target="../tags/tag31.xml"/><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slideLayout" Target="../slideLayouts/slideLayout7.xml"/><Relationship Id="rId5" Type="http://schemas.openxmlformats.org/officeDocument/2006/relationships/tags" Target="../tags/tag34.xml"/><Relationship Id="rId15" Type="http://schemas.openxmlformats.org/officeDocument/2006/relationships/image" Target="../media/image43.png"/><Relationship Id="rId10" Type="http://schemas.openxmlformats.org/officeDocument/2006/relationships/tags" Target="../tags/tag39.xml"/><Relationship Id="rId19" Type="http://schemas.openxmlformats.org/officeDocument/2006/relationships/image" Target="../media/image47.png"/><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image" Target="../media/image50.png"/><Relationship Id="rId18" Type="http://schemas.openxmlformats.org/officeDocument/2006/relationships/image" Target="../media/image17.png"/><Relationship Id="rId3" Type="http://schemas.openxmlformats.org/officeDocument/2006/relationships/tags" Target="../tags/tag42.xml"/><Relationship Id="rId21" Type="http://schemas.openxmlformats.org/officeDocument/2006/relationships/image" Target="../media/image55.png"/><Relationship Id="rId7" Type="http://schemas.openxmlformats.org/officeDocument/2006/relationships/tags" Target="../tags/tag46.xml"/><Relationship Id="rId12" Type="http://schemas.openxmlformats.org/officeDocument/2006/relationships/slideLayout" Target="../slideLayouts/slideLayout7.xml"/><Relationship Id="rId17" Type="http://schemas.openxmlformats.org/officeDocument/2006/relationships/image" Target="../media/image8.png"/><Relationship Id="rId2" Type="http://schemas.openxmlformats.org/officeDocument/2006/relationships/tags" Target="../tags/tag41.xml"/><Relationship Id="rId16" Type="http://schemas.openxmlformats.org/officeDocument/2006/relationships/image" Target="../media/image7.png"/><Relationship Id="rId20" Type="http://schemas.openxmlformats.org/officeDocument/2006/relationships/image" Target="../media/image54.png"/><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5" Type="http://schemas.openxmlformats.org/officeDocument/2006/relationships/tags" Target="../tags/tag44.xml"/><Relationship Id="rId15" Type="http://schemas.openxmlformats.org/officeDocument/2006/relationships/image" Target="../media/image52.png"/><Relationship Id="rId23" Type="http://schemas.openxmlformats.org/officeDocument/2006/relationships/image" Target="../media/image57.png"/><Relationship Id="rId10" Type="http://schemas.openxmlformats.org/officeDocument/2006/relationships/tags" Target="../tags/tag49.xml"/><Relationship Id="rId19" Type="http://schemas.openxmlformats.org/officeDocument/2006/relationships/image" Target="../media/image53.png"/><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image" Target="../media/image51.png"/><Relationship Id="rId22" Type="http://schemas.openxmlformats.org/officeDocument/2006/relationships/image" Target="../media/image5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7.xml"/><Relationship Id="rId1" Type="http://schemas.openxmlformats.org/officeDocument/2006/relationships/tags" Target="../tags/tag51.xml"/><Relationship Id="rId4" Type="http://schemas.openxmlformats.org/officeDocument/2006/relationships/image" Target="../media/image59.emf"/></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1.emf"/><Relationship Id="rId4" Type="http://schemas.openxmlformats.org/officeDocument/2006/relationships/image" Target="../media/image60.emf"/></Relationships>
</file>

<file path=ppt/slides/_rels/slide15.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emf"/></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8.xml"/><Relationship Id="rId13" Type="http://schemas.openxmlformats.org/officeDocument/2006/relationships/image" Target="../media/image69.png"/><Relationship Id="rId3" Type="http://schemas.openxmlformats.org/officeDocument/2006/relationships/tags" Target="../tags/tag54.xml"/><Relationship Id="rId7" Type="http://schemas.openxmlformats.org/officeDocument/2006/relationships/slideLayout" Target="../slideLayouts/slideLayout7.xml"/><Relationship Id="rId12" Type="http://schemas.openxmlformats.org/officeDocument/2006/relationships/image" Target="../media/image68.jpe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image" Target="../media/image67.png"/><Relationship Id="rId5" Type="http://schemas.openxmlformats.org/officeDocument/2006/relationships/tags" Target="../tags/tag56.xml"/><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tags" Target="../tags/tag55.xml"/><Relationship Id="rId9" Type="http://schemas.openxmlformats.org/officeDocument/2006/relationships/image" Target="../media/image65.png"/><Relationship Id="rId14" Type="http://schemas.openxmlformats.org/officeDocument/2006/relationships/image" Target="../media/image7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73.png"/><Relationship Id="rId5" Type="http://schemas.openxmlformats.org/officeDocument/2006/relationships/image" Target="../media/image68.jpeg"/><Relationship Id="rId4" Type="http://schemas.openxmlformats.org/officeDocument/2006/relationships/image" Target="../media/image72.png"/></Relationships>
</file>

<file path=ppt/slides/_rels/slide1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tags" Target="../tags/tag62.xml"/><Relationship Id="rId7" Type="http://schemas.openxmlformats.org/officeDocument/2006/relationships/image" Target="../media/image76.emf"/><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75.emf"/><Relationship Id="rId5" Type="http://schemas.openxmlformats.org/officeDocument/2006/relationships/image" Target="../media/image74.png"/><Relationship Id="rId4" Type="http://schemas.openxmlformats.org/officeDocument/2006/relationships/slideLayout" Target="../slideLayouts/slideLayout7.xml"/><Relationship Id="rId9" Type="http://schemas.openxmlformats.org/officeDocument/2006/relationships/image" Target="../media/image78.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tags" Target="../tags/tag4.xml"/><Relationship Id="rId21" Type="http://schemas.openxmlformats.org/officeDocument/2006/relationships/image" Target="../media/image17.png"/><Relationship Id="rId7" Type="http://schemas.openxmlformats.org/officeDocument/2006/relationships/tags" Target="../tags/tag8.xml"/><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tags" Target="../tags/tag3.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7.png"/><Relationship Id="rId5" Type="http://schemas.openxmlformats.org/officeDocument/2006/relationships/tags" Target="../tags/tag6.xml"/><Relationship Id="rId15" Type="http://schemas.openxmlformats.org/officeDocument/2006/relationships/image" Target="../media/image11.png"/><Relationship Id="rId10" Type="http://schemas.openxmlformats.org/officeDocument/2006/relationships/notesSlide" Target="../notesSlides/notesSlide2.xml"/><Relationship Id="rId19" Type="http://schemas.openxmlformats.org/officeDocument/2006/relationships/image" Target="../media/image15.png"/><Relationship Id="rId4" Type="http://schemas.openxmlformats.org/officeDocument/2006/relationships/tags" Target="../tags/tag5.xml"/><Relationship Id="rId9" Type="http://schemas.openxmlformats.org/officeDocument/2006/relationships/slideLayout" Target="../slideLayouts/slideLayout7.xml"/><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2.xml"/><Relationship Id="rId7" Type="http://schemas.openxmlformats.org/officeDocument/2006/relationships/image" Target="../media/image16.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9.png"/><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2.emf"/><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6.png"/><Relationship Id="rId3" Type="http://schemas.openxmlformats.org/officeDocument/2006/relationships/tags" Target="../tags/tag18.xml"/><Relationship Id="rId7" Type="http://schemas.openxmlformats.org/officeDocument/2006/relationships/slideLayout" Target="../slideLayouts/slideLayout7.xml"/><Relationship Id="rId12" Type="http://schemas.openxmlformats.org/officeDocument/2006/relationships/image" Target="../media/image30.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29.jpeg"/><Relationship Id="rId5" Type="http://schemas.openxmlformats.org/officeDocument/2006/relationships/tags" Target="../tags/tag20.xml"/><Relationship Id="rId15" Type="http://schemas.openxmlformats.org/officeDocument/2006/relationships/image" Target="../media/image31.png"/><Relationship Id="rId10" Type="http://schemas.openxmlformats.org/officeDocument/2006/relationships/image" Target="../media/image28.png"/><Relationship Id="rId4" Type="http://schemas.openxmlformats.org/officeDocument/2006/relationships/tags" Target="../tags/tag19.xml"/><Relationship Id="rId9" Type="http://schemas.openxmlformats.org/officeDocument/2006/relationships/image" Target="../media/image27.png"/><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media/image35.png"/><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tags" Target="../tags/tag23.xml"/><Relationship Id="rId16" Type="http://schemas.openxmlformats.org/officeDocument/2006/relationships/image" Target="../media/image38.pn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33.png"/><Relationship Id="rId5" Type="http://schemas.openxmlformats.org/officeDocument/2006/relationships/tags" Target="../tags/tag26.xml"/><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tags" Target="../tags/tag25.xml"/><Relationship Id="rId9" Type="http://schemas.openxmlformats.org/officeDocument/2006/relationships/slideLayout" Target="../slideLayouts/slideLayout7.xml"/><Relationship Id="rId1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Grp="1" noChangeArrowheads="1"/>
          </p:cNvSpPr>
          <p:nvPr/>
        </p:nvSpPr>
        <p:spPr bwMode="auto">
          <a:xfrm>
            <a:off x="6553200" y="6243638"/>
            <a:ext cx="2133600" cy="457200"/>
          </a:xfrm>
          <a:prstGeom prst="rect">
            <a:avLst/>
          </a:prstGeom>
          <a:noFill/>
          <a:ln w="9525">
            <a:noFill/>
            <a:miter lim="800000"/>
            <a:headEnd/>
            <a:tailEnd/>
          </a:ln>
        </p:spPr>
        <p:txBody>
          <a:bodyPr anchor="b"/>
          <a:lstStyle/>
          <a:p>
            <a:pPr algn="r"/>
            <a:fld id="{2D1F494E-22DD-4A12-9A9C-8044A5309A92}" type="slidenum">
              <a:rPr lang="en-US" altLang="en-US" sz="1200">
                <a:latin typeface="Garamond" pitchFamily="18" charset="0"/>
              </a:rPr>
              <a:pPr algn="r"/>
              <a:t>1</a:t>
            </a:fld>
            <a:endParaRPr lang="en-US" altLang="en-US" sz="1200">
              <a:latin typeface="Garamond" pitchFamily="18" charset="0"/>
            </a:endParaRPr>
          </a:p>
        </p:txBody>
      </p:sp>
      <p:sp>
        <p:nvSpPr>
          <p:cNvPr id="27650" name="Rectangle 2"/>
          <p:cNvSpPr>
            <a:spLocks noGrp="1" noChangeArrowheads="1"/>
          </p:cNvSpPr>
          <p:nvPr>
            <p:ph type="ctrTitle" idx="4294967295"/>
          </p:nvPr>
        </p:nvSpPr>
        <p:spPr>
          <a:xfrm>
            <a:off x="696913" y="1295400"/>
            <a:ext cx="9056687" cy="1371600"/>
          </a:xfrm>
        </p:spPr>
        <p:txBody>
          <a:bodyPr/>
          <a:lstStyle/>
          <a:p>
            <a:pPr eaLnBrk="1" hangingPunct="1"/>
            <a:r>
              <a:rPr lang="en-US" sz="2800" dirty="0" smtClean="0">
                <a:latin typeface="Arial" pitchFamily="34" charset="0"/>
                <a:cs typeface="Arial" pitchFamily="34" charset="0"/>
              </a:rPr>
              <a:t>Exact</a:t>
            </a:r>
            <a:r>
              <a:rPr lang="en-US" sz="2800" dirty="0" smtClean="0"/>
              <a:t> Recovery of Low-Rank Plus Compressed </a:t>
            </a:r>
            <a:br>
              <a:rPr lang="en-US" sz="2800" dirty="0" smtClean="0"/>
            </a:br>
            <a:r>
              <a:rPr lang="en-US" sz="2800" dirty="0" smtClean="0"/>
              <a:t>Sparse Matrices</a:t>
            </a:r>
          </a:p>
        </p:txBody>
      </p:sp>
      <p:pic>
        <p:nvPicPr>
          <p:cNvPr id="27651" name="Picture 8"/>
          <p:cNvPicPr>
            <a:picLocks noChangeAspect="1" noChangeArrowheads="1"/>
          </p:cNvPicPr>
          <p:nvPr/>
        </p:nvPicPr>
        <p:blipFill>
          <a:blip r:embed="rId3" cstate="print"/>
          <a:srcRect/>
          <a:stretch>
            <a:fillRect/>
          </a:stretch>
        </p:blipFill>
        <p:spPr bwMode="auto">
          <a:xfrm>
            <a:off x="317500" y="146050"/>
            <a:ext cx="1524000" cy="984250"/>
          </a:xfrm>
          <a:prstGeom prst="rect">
            <a:avLst/>
          </a:prstGeom>
          <a:noFill/>
          <a:ln w="9525">
            <a:noFill/>
            <a:miter lim="800000"/>
            <a:headEnd/>
            <a:tailEnd/>
          </a:ln>
        </p:spPr>
      </p:pic>
      <p:sp>
        <p:nvSpPr>
          <p:cNvPr id="27652" name="Text Box 9"/>
          <p:cNvSpPr txBox="1">
            <a:spLocks noChangeArrowheads="1"/>
          </p:cNvSpPr>
          <p:nvPr/>
        </p:nvSpPr>
        <p:spPr bwMode="auto">
          <a:xfrm>
            <a:off x="2497138" y="5726113"/>
            <a:ext cx="184150" cy="366712"/>
          </a:xfrm>
          <a:prstGeom prst="rect">
            <a:avLst/>
          </a:prstGeom>
          <a:noFill/>
          <a:ln w="19050" algn="ctr">
            <a:noFill/>
            <a:miter lim="800000"/>
            <a:headEnd/>
            <a:tailEnd/>
          </a:ln>
        </p:spPr>
        <p:txBody>
          <a:bodyPr wrap="none">
            <a:spAutoFit/>
          </a:bodyPr>
          <a:lstStyle/>
          <a:p>
            <a:pPr algn="ctr"/>
            <a:endParaRPr lang="en-US" dirty="0">
              <a:latin typeface="Arial" pitchFamily="34" charset="0"/>
            </a:endParaRPr>
          </a:p>
        </p:txBody>
      </p:sp>
      <p:pic>
        <p:nvPicPr>
          <p:cNvPr id="27653" name="Picture 12"/>
          <p:cNvPicPr>
            <a:picLocks noChangeAspect="1" noChangeArrowheads="1"/>
          </p:cNvPicPr>
          <p:nvPr/>
        </p:nvPicPr>
        <p:blipFill>
          <a:blip r:embed="rId4" cstate="print"/>
          <a:srcRect t="-1205" r="9756"/>
          <a:stretch>
            <a:fillRect/>
          </a:stretch>
        </p:blipFill>
        <p:spPr bwMode="auto">
          <a:xfrm>
            <a:off x="6096000" y="381000"/>
            <a:ext cx="2819400" cy="533400"/>
          </a:xfrm>
          <a:prstGeom prst="rect">
            <a:avLst/>
          </a:prstGeom>
          <a:noFill/>
          <a:ln w="9525">
            <a:noFill/>
            <a:miter lim="800000"/>
            <a:headEnd/>
            <a:tailEnd/>
          </a:ln>
        </p:spPr>
      </p:pic>
      <p:sp>
        <p:nvSpPr>
          <p:cNvPr id="27654" name="Rectangle 3"/>
          <p:cNvSpPr>
            <a:spLocks noGrp="1" noChangeArrowheads="1"/>
          </p:cNvSpPr>
          <p:nvPr>
            <p:ph type="subTitle" idx="4294967295"/>
          </p:nvPr>
        </p:nvSpPr>
        <p:spPr>
          <a:xfrm>
            <a:off x="1203325" y="3917950"/>
            <a:ext cx="8426450" cy="1752600"/>
          </a:xfrm>
        </p:spPr>
        <p:txBody>
          <a:bodyPr/>
          <a:lstStyle/>
          <a:p>
            <a:pPr marL="0" indent="0">
              <a:lnSpc>
                <a:spcPct val="90000"/>
              </a:lnSpc>
              <a:buFont typeface="Wingdings" pitchFamily="2" charset="2"/>
              <a:buNone/>
            </a:pPr>
            <a:r>
              <a:rPr lang="en-US" sz="2000" i="1" dirty="0" err="1" smtClean="0">
                <a:solidFill>
                  <a:srgbClr val="0000CC"/>
                </a:solidFill>
                <a:latin typeface="Arial" pitchFamily="34" charset="0"/>
                <a:cs typeface="Arial" pitchFamily="34" charset="0"/>
              </a:rPr>
              <a:t>Morteza</a:t>
            </a:r>
            <a:r>
              <a:rPr lang="en-US" sz="2000" i="1" dirty="0" smtClean="0">
                <a:solidFill>
                  <a:srgbClr val="0000CC"/>
                </a:solidFill>
                <a:latin typeface="Arial" pitchFamily="34" charset="0"/>
                <a:cs typeface="Arial" pitchFamily="34" charset="0"/>
              </a:rPr>
              <a:t> </a:t>
            </a:r>
            <a:r>
              <a:rPr lang="en-US" sz="2000" i="1" dirty="0" err="1" smtClean="0">
                <a:solidFill>
                  <a:srgbClr val="0000CC"/>
                </a:solidFill>
                <a:latin typeface="Arial" pitchFamily="34" charset="0"/>
                <a:cs typeface="Arial" pitchFamily="34" charset="0"/>
              </a:rPr>
              <a:t>Mardani</a:t>
            </a:r>
            <a:r>
              <a:rPr lang="en-US" sz="2000" i="1" dirty="0" smtClean="0">
                <a:solidFill>
                  <a:srgbClr val="0000CC"/>
                </a:solidFill>
                <a:latin typeface="Arial" pitchFamily="34" charset="0"/>
                <a:cs typeface="Arial" pitchFamily="34" charset="0"/>
              </a:rPr>
              <a:t>, Gonzalo </a:t>
            </a:r>
            <a:r>
              <a:rPr lang="en-US" sz="2000" i="1" dirty="0" err="1" smtClean="0">
                <a:solidFill>
                  <a:srgbClr val="0000CC"/>
                </a:solidFill>
                <a:latin typeface="Arial" pitchFamily="34" charset="0"/>
                <a:cs typeface="Arial" pitchFamily="34" charset="0"/>
              </a:rPr>
              <a:t>Mateos</a:t>
            </a:r>
            <a:r>
              <a:rPr lang="en-US" sz="2000" i="1" dirty="0" smtClean="0">
                <a:solidFill>
                  <a:srgbClr val="0000CC"/>
                </a:solidFill>
                <a:latin typeface="Arial" pitchFamily="34" charset="0"/>
                <a:cs typeface="Arial" pitchFamily="34" charset="0"/>
              </a:rPr>
              <a:t> and </a:t>
            </a:r>
            <a:r>
              <a:rPr lang="en-US" sz="2000" i="1" dirty="0" err="1" smtClean="0">
                <a:solidFill>
                  <a:srgbClr val="0000CC"/>
                </a:solidFill>
                <a:latin typeface="Arial" pitchFamily="34" charset="0"/>
                <a:cs typeface="Arial" pitchFamily="34" charset="0"/>
              </a:rPr>
              <a:t>Georgios</a:t>
            </a:r>
            <a:r>
              <a:rPr lang="en-US" sz="2000" i="1" dirty="0" smtClean="0">
                <a:solidFill>
                  <a:srgbClr val="0000CC"/>
                </a:solidFill>
                <a:latin typeface="Arial" pitchFamily="34" charset="0"/>
                <a:cs typeface="Arial" pitchFamily="34" charset="0"/>
              </a:rPr>
              <a:t> </a:t>
            </a:r>
            <a:r>
              <a:rPr lang="en-US" sz="2000" i="1" dirty="0" err="1" smtClean="0">
                <a:solidFill>
                  <a:srgbClr val="0000CC"/>
                </a:solidFill>
                <a:latin typeface="Arial" pitchFamily="34" charset="0"/>
                <a:cs typeface="Arial" pitchFamily="34" charset="0"/>
              </a:rPr>
              <a:t>Giannakis</a:t>
            </a:r>
            <a:endParaRPr lang="en-US" sz="2000" i="1" dirty="0" smtClean="0">
              <a:solidFill>
                <a:srgbClr val="0000CC"/>
              </a:solidFill>
              <a:latin typeface="Arial" pitchFamily="34" charset="0"/>
              <a:cs typeface="Arial" pitchFamily="34" charset="0"/>
            </a:endParaRPr>
          </a:p>
          <a:p>
            <a:pPr marL="0" indent="0">
              <a:lnSpc>
                <a:spcPct val="90000"/>
              </a:lnSpc>
              <a:buFont typeface="Wingdings" pitchFamily="2" charset="2"/>
              <a:buNone/>
            </a:pPr>
            <a:endParaRPr lang="en-US" sz="1000" i="1" dirty="0" smtClean="0">
              <a:solidFill>
                <a:srgbClr val="0000CC"/>
              </a:solidFill>
              <a:latin typeface="Arial" pitchFamily="34" charset="0"/>
              <a:cs typeface="Arial" pitchFamily="34" charset="0"/>
            </a:endParaRPr>
          </a:p>
          <a:p>
            <a:pPr marL="0" indent="0">
              <a:lnSpc>
                <a:spcPct val="90000"/>
              </a:lnSpc>
              <a:buFont typeface="Wingdings" pitchFamily="2" charset="2"/>
              <a:buNone/>
            </a:pPr>
            <a:r>
              <a:rPr lang="en-US" sz="1800" dirty="0" smtClean="0">
                <a:latin typeface="Arial" pitchFamily="34" charset="0"/>
                <a:cs typeface="Arial" pitchFamily="34" charset="0"/>
              </a:rPr>
              <a:t>ECE Department, University of Minnesota</a:t>
            </a:r>
          </a:p>
          <a:p>
            <a:pPr marL="0" indent="0">
              <a:lnSpc>
                <a:spcPct val="90000"/>
              </a:lnSpc>
              <a:buFont typeface="Wingdings" pitchFamily="2" charset="2"/>
              <a:buNone/>
            </a:pPr>
            <a:endParaRPr lang="en-US" sz="1800" dirty="0" smtClean="0">
              <a:latin typeface="Arial" pitchFamily="34" charset="0"/>
              <a:cs typeface="Arial" pitchFamily="34" charset="0"/>
            </a:endParaRPr>
          </a:p>
          <a:p>
            <a:pPr marL="0" indent="0">
              <a:lnSpc>
                <a:spcPct val="90000"/>
              </a:lnSpc>
              <a:buFont typeface="Wingdings" pitchFamily="2" charset="2"/>
              <a:buNone/>
            </a:pPr>
            <a:r>
              <a:rPr lang="en-US" sz="1800" dirty="0" smtClean="0">
                <a:solidFill>
                  <a:srgbClr val="CC0000"/>
                </a:solidFill>
                <a:latin typeface="Arial" pitchFamily="34" charset="0"/>
                <a:cs typeface="Arial" pitchFamily="34" charset="0"/>
              </a:rPr>
              <a:t>Acknowledgments</a:t>
            </a:r>
            <a:r>
              <a:rPr lang="en-US" sz="1800" dirty="0" smtClean="0">
                <a:latin typeface="Arial" pitchFamily="34" charset="0"/>
                <a:cs typeface="Arial" pitchFamily="34" charset="0"/>
              </a:rPr>
              <a:t>: </a:t>
            </a:r>
            <a:r>
              <a:rPr lang="en-US" sz="1700" dirty="0" smtClean="0">
                <a:latin typeface="Arial" pitchFamily="34" charset="0"/>
                <a:cs typeface="Arial" pitchFamily="34" charset="0"/>
              </a:rPr>
              <a:t>MURI (AFOSR FA9550-10-1-0567) grant</a:t>
            </a:r>
            <a:endParaRPr lang="en-US" sz="1800" dirty="0" smtClean="0">
              <a:latin typeface="Arial" pitchFamily="34" charset="0"/>
              <a:cs typeface="Arial" pitchFamily="34" charset="0"/>
            </a:endParaRPr>
          </a:p>
          <a:p>
            <a:pPr marL="0" indent="0">
              <a:lnSpc>
                <a:spcPct val="90000"/>
              </a:lnSpc>
              <a:buFont typeface="Wingdings" pitchFamily="2" charset="2"/>
              <a:buNone/>
            </a:pPr>
            <a:endParaRPr lang="en-US" sz="1800" dirty="0" smtClean="0"/>
          </a:p>
        </p:txBody>
      </p:sp>
      <p:sp>
        <p:nvSpPr>
          <p:cNvPr id="27655" name="Text Box 11"/>
          <p:cNvSpPr txBox="1">
            <a:spLocks noChangeArrowheads="1"/>
          </p:cNvSpPr>
          <p:nvPr/>
        </p:nvSpPr>
        <p:spPr bwMode="auto">
          <a:xfrm>
            <a:off x="6602413" y="5638800"/>
            <a:ext cx="1804789" cy="646331"/>
          </a:xfrm>
          <a:prstGeom prst="rect">
            <a:avLst/>
          </a:prstGeom>
          <a:noFill/>
          <a:ln w="9525">
            <a:noFill/>
            <a:miter lim="800000"/>
            <a:headEnd/>
            <a:tailEnd/>
          </a:ln>
        </p:spPr>
        <p:txBody>
          <a:bodyPr wrap="none">
            <a:spAutoFit/>
          </a:bodyPr>
          <a:lstStyle/>
          <a:p>
            <a:r>
              <a:rPr lang="en-US" i="1" dirty="0" smtClean="0">
                <a:solidFill>
                  <a:srgbClr val="0000CC"/>
                </a:solidFill>
                <a:latin typeface="Arial" pitchFamily="34" charset="0"/>
                <a:cs typeface="Arial" pitchFamily="34" charset="0"/>
              </a:rPr>
              <a:t>Ann Arbor, USA</a:t>
            </a:r>
            <a:endParaRPr lang="en-US" i="1" dirty="0">
              <a:solidFill>
                <a:srgbClr val="0000CC"/>
              </a:solidFill>
              <a:latin typeface="Arial" pitchFamily="34" charset="0"/>
              <a:cs typeface="Arial" pitchFamily="34" charset="0"/>
            </a:endParaRPr>
          </a:p>
          <a:p>
            <a:r>
              <a:rPr lang="en-US" i="1" dirty="0" smtClean="0">
                <a:solidFill>
                  <a:srgbClr val="0000CC"/>
                </a:solidFill>
                <a:latin typeface="Arial" pitchFamily="34" charset="0"/>
                <a:cs typeface="Arial" pitchFamily="34" charset="0"/>
              </a:rPr>
              <a:t>August 6, </a:t>
            </a:r>
            <a:r>
              <a:rPr lang="en-US" i="1" dirty="0">
                <a:solidFill>
                  <a:srgbClr val="0000CC"/>
                </a:solidFill>
                <a:latin typeface="Arial" pitchFamily="34" charset="0"/>
                <a:cs typeface="Arial" pitchFamily="34" charset="0"/>
              </a:rPr>
              <a:t>2012</a:t>
            </a:r>
          </a:p>
        </p:txBody>
      </p:sp>
      <p:sp>
        <p:nvSpPr>
          <p:cNvPr id="44034" name="AutoShape 2" descr="ssp.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44036" name="AutoShape 4" descr="ssp.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44038" name="AutoShape 6" descr="ssp.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44040" name="AutoShape 8" descr="ssp.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44042" name="AutoShape 10" descr="https://mail-attachment.googleusercontent.com/attachment/u/0/?ui=2&amp;ik=e8f166c269&amp;view=att&amp;th=138ec9e3d2a28248&amp;attid=0.1&amp;disp=inline&amp;safe=1&amp;zw&amp;saduie=AG9B_P_LACcAzeWxALF7rs39Ma-_&amp;sadet=1344005284795&amp;sads=On2yFyY_pr6tIJV4qdSQGVC4g3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pic>
        <p:nvPicPr>
          <p:cNvPr id="15" name="Picture 14" descr="ssp.png"/>
          <p:cNvPicPr>
            <a:picLocks noChangeAspect="1"/>
          </p:cNvPicPr>
          <p:nvPr/>
        </p:nvPicPr>
        <p:blipFill>
          <a:blip r:embed="rId5" cstate="print"/>
          <a:stretch>
            <a:fillRect/>
          </a:stretch>
        </p:blipFill>
        <p:spPr>
          <a:xfrm>
            <a:off x="762000" y="5715000"/>
            <a:ext cx="2215117" cy="762000"/>
          </a:xfrm>
          <a:prstGeom prst="rect">
            <a:avLst/>
          </a:prstGeom>
        </p:spPr>
      </p:pic>
    </p:spTree>
  </p:cSld>
  <p:clrMapOvr>
    <a:masterClrMapping/>
  </p:clrMapOvr>
  <p:transition advTm="268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CE5D83-0680-42D4-8861-442B42D3FDB2}" type="slidenum">
              <a:rPr lang="en-US" altLang="en-US" smtClean="0"/>
              <a:pPr>
                <a:defRPr/>
              </a:pPr>
              <a:t>10</a:t>
            </a:fld>
            <a:endParaRPr lang="en-US" altLang="en-US"/>
          </a:p>
        </p:txBody>
      </p:sp>
      <p:sp>
        <p:nvSpPr>
          <p:cNvPr id="3" name="Rectangle 2"/>
          <p:cNvSpPr txBox="1">
            <a:spLocks noChangeArrowheads="1"/>
          </p:cNvSpPr>
          <p:nvPr/>
        </p:nvSpPr>
        <p:spPr bwMode="auto">
          <a:xfrm>
            <a:off x="457200" y="277813"/>
            <a:ext cx="8686800" cy="1139825"/>
          </a:xfrm>
          <a:prstGeom prst="rect">
            <a:avLst/>
          </a:prstGeom>
          <a:noFill/>
          <a:ln w="9525">
            <a:noFill/>
            <a:miter lim="800000"/>
            <a:headEnd/>
            <a:tailEnd/>
          </a:ln>
          <a:effectLst/>
        </p:spPr>
        <p:txBody>
          <a:bodyPr/>
          <a:lstStyle/>
          <a:p>
            <a:pPr>
              <a:defRPr/>
            </a:pPr>
            <a:r>
              <a:rPr lang="en-US" sz="4200" kern="0" dirty="0" smtClean="0">
                <a:solidFill>
                  <a:srgbClr val="CC0000"/>
                </a:solidFill>
                <a:latin typeface="Arial" pitchFamily="34" charset="0"/>
              </a:rPr>
              <a:t>Incoherence measures</a:t>
            </a:r>
            <a:endParaRPr lang="en-US" sz="4200" kern="0" dirty="0">
              <a:solidFill>
                <a:srgbClr val="CC0000"/>
              </a:solidFill>
              <a:latin typeface="Arial" pitchFamily="34" charset="0"/>
            </a:endParaRPr>
          </a:p>
        </p:txBody>
      </p:sp>
      <p:sp>
        <p:nvSpPr>
          <p:cNvPr id="15" name="Rectangle 29"/>
          <p:cNvSpPr>
            <a:spLocks noChangeArrowheads="1"/>
          </p:cNvSpPr>
          <p:nvPr/>
        </p:nvSpPr>
        <p:spPr bwMode="auto">
          <a:xfrm>
            <a:off x="318448" y="4178300"/>
            <a:ext cx="8458200" cy="533400"/>
          </a:xfrm>
          <a:prstGeom prst="rect">
            <a:avLst/>
          </a:prstGeom>
          <a:noFill/>
          <a:ln w="9525">
            <a:noFill/>
            <a:miter lim="800000"/>
            <a:headEnd/>
            <a:tailEnd/>
          </a:ln>
        </p:spPr>
        <p:txBody>
          <a:bodyPr/>
          <a:lstStyle/>
          <a:p>
            <a:pPr marL="342900" indent="-342900" algn="just">
              <a:spcBef>
                <a:spcPct val="20000"/>
              </a:spcBef>
              <a:buClr>
                <a:srgbClr val="0000CC"/>
              </a:buClr>
              <a:buFont typeface="Wingdings" pitchFamily="2" charset="2"/>
              <a:buChar char="n"/>
            </a:pPr>
            <a:r>
              <a:rPr lang="en-US" sz="2000" dirty="0" smtClean="0">
                <a:latin typeface="Arial" pitchFamily="34" charset="0"/>
              </a:rPr>
              <a:t>Incoherence between </a:t>
            </a:r>
            <a:r>
              <a:rPr lang="en-US" sz="2000" b="1" i="1" dirty="0" smtClean="0">
                <a:latin typeface="Arial" pitchFamily="34" charset="0"/>
              </a:rPr>
              <a:t>X</a:t>
            </a:r>
            <a:r>
              <a:rPr lang="en-US" sz="2000" baseline="-25000" dirty="0" smtClean="0">
                <a:latin typeface="Arial" pitchFamily="34" charset="0"/>
              </a:rPr>
              <a:t>0</a:t>
            </a:r>
            <a:r>
              <a:rPr lang="en-US" sz="2000" dirty="0" smtClean="0">
                <a:latin typeface="Arial" pitchFamily="34" charset="0"/>
              </a:rPr>
              <a:t> and </a:t>
            </a:r>
            <a:r>
              <a:rPr lang="en-US" sz="2000" b="1" i="1" dirty="0" smtClean="0">
                <a:latin typeface="Arial" pitchFamily="34" charset="0"/>
              </a:rPr>
              <a:t>R</a:t>
            </a:r>
            <a:endParaRPr lang="en-US" sz="2000" b="1" i="1"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lgn="just">
              <a:spcBef>
                <a:spcPct val="20000"/>
              </a:spcBef>
              <a:buClr>
                <a:srgbClr val="0000CC"/>
              </a:buClr>
            </a:pP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spcBef>
                <a:spcPct val="20000"/>
              </a:spcBef>
              <a:buClr>
                <a:srgbClr val="0000CC"/>
              </a:buClr>
            </a:pPr>
            <a:endParaRPr lang="en-US" sz="2000" dirty="0">
              <a:latin typeface="Arial" pitchFamily="34" charset="0"/>
            </a:endParaRPr>
          </a:p>
        </p:txBody>
      </p:sp>
      <p:grpSp>
        <p:nvGrpSpPr>
          <p:cNvPr id="4" name="Group 24"/>
          <p:cNvGrpSpPr/>
          <p:nvPr/>
        </p:nvGrpSpPr>
        <p:grpSpPr>
          <a:xfrm>
            <a:off x="6781800" y="533400"/>
            <a:ext cx="1905000" cy="1600200"/>
            <a:chOff x="6934200" y="1295400"/>
            <a:chExt cx="1905000" cy="1600200"/>
          </a:xfrm>
        </p:grpSpPr>
        <p:grpSp>
          <p:nvGrpSpPr>
            <p:cNvPr id="6" name="Group 17"/>
            <p:cNvGrpSpPr/>
            <p:nvPr/>
          </p:nvGrpSpPr>
          <p:grpSpPr>
            <a:xfrm>
              <a:off x="6934200" y="1295400"/>
              <a:ext cx="1905000" cy="1371600"/>
              <a:chOff x="6858000" y="4495800"/>
              <a:chExt cx="2170300" cy="1600200"/>
            </a:xfrm>
          </p:grpSpPr>
          <p:cxnSp>
            <p:nvCxnSpPr>
              <p:cNvPr id="19" name="Straight Arrow Connector 20"/>
              <p:cNvCxnSpPr>
                <a:cxnSpLocks noChangeShapeType="1"/>
              </p:cNvCxnSpPr>
              <p:nvPr/>
            </p:nvCxnSpPr>
            <p:spPr bwMode="auto">
              <a:xfrm flipV="1">
                <a:off x="6934200" y="4876800"/>
                <a:ext cx="1524000" cy="1143000"/>
              </a:xfrm>
              <a:prstGeom prst="straightConnector1">
                <a:avLst/>
              </a:prstGeom>
              <a:noFill/>
              <a:ln w="19050" algn="ctr">
                <a:solidFill>
                  <a:srgbClr val="FF0000"/>
                </a:solidFill>
                <a:round/>
                <a:headEnd/>
                <a:tailEnd type="arrow" w="med" len="med"/>
              </a:ln>
            </p:spPr>
          </p:cxnSp>
          <p:cxnSp>
            <p:nvCxnSpPr>
              <p:cNvPr id="20" name="Straight Arrow Connector 23"/>
              <p:cNvCxnSpPr>
                <a:cxnSpLocks noChangeShapeType="1"/>
              </p:cNvCxnSpPr>
              <p:nvPr/>
            </p:nvCxnSpPr>
            <p:spPr bwMode="auto">
              <a:xfrm>
                <a:off x="6858000" y="5715000"/>
                <a:ext cx="1828800" cy="228600"/>
              </a:xfrm>
              <a:prstGeom prst="straightConnector1">
                <a:avLst/>
              </a:prstGeom>
              <a:noFill/>
              <a:ln w="19050" algn="ctr">
                <a:solidFill>
                  <a:srgbClr val="FF0000"/>
                </a:solidFill>
                <a:round/>
                <a:headEnd/>
                <a:tailEnd type="arrow" w="med" len="med"/>
              </a:ln>
            </p:spPr>
          </p:cxnSp>
          <p:sp>
            <p:nvSpPr>
              <p:cNvPr id="21" name="TextBox 28"/>
              <p:cNvSpPr txBox="1">
                <a:spLocks noChangeArrowheads="1"/>
              </p:cNvSpPr>
              <p:nvPr/>
            </p:nvSpPr>
            <p:spPr bwMode="auto">
              <a:xfrm>
                <a:off x="8242623" y="4495800"/>
                <a:ext cx="539108" cy="430887"/>
              </a:xfrm>
              <a:prstGeom prst="rect">
                <a:avLst/>
              </a:prstGeom>
              <a:noFill/>
              <a:ln w="9525">
                <a:noFill/>
                <a:miter lim="800000"/>
                <a:headEnd/>
                <a:tailEnd/>
              </a:ln>
            </p:spPr>
            <p:txBody>
              <a:bodyPr wrap="none">
                <a:spAutoFit/>
              </a:bodyPr>
              <a:lstStyle/>
              <a:p>
                <a:pPr algn="ctr"/>
                <a:r>
                  <a:rPr lang="el-GR" b="1" dirty="0" smtClean="0">
                    <a:latin typeface="Times New Roman" pitchFamily="18" charset="0"/>
                    <a:cs typeface="Times New Roman" pitchFamily="18" charset="0"/>
                  </a:rPr>
                  <a:t>Ω</a:t>
                </a:r>
                <a:r>
                  <a:rPr lang="en-US" i="1" baseline="-25000" dirty="0" smtClean="0">
                    <a:latin typeface="Times New Roman" pitchFamily="18" charset="0"/>
                    <a:cs typeface="Times New Roman" pitchFamily="18" charset="0"/>
                  </a:rPr>
                  <a:t>R</a:t>
                </a:r>
                <a:endParaRPr lang="en-US" i="1" baseline="-25000" dirty="0">
                  <a:latin typeface="Arial" pitchFamily="34" charset="0"/>
                </a:endParaRPr>
              </a:p>
            </p:txBody>
          </p:sp>
          <p:sp>
            <p:nvSpPr>
              <p:cNvPr id="22" name="Arc 21"/>
              <p:cNvSpPr/>
              <p:nvPr/>
            </p:nvSpPr>
            <p:spPr bwMode="auto">
              <a:xfrm>
                <a:off x="7391400" y="5562600"/>
                <a:ext cx="228600" cy="533400"/>
              </a:xfrm>
              <a:prstGeom prst="arc">
                <a:avLst>
                  <a:gd name="adj1" fmla="val 16200000"/>
                  <a:gd name="adj2" fmla="val 20281960"/>
                </a:avLst>
              </a:prstGeom>
              <a:noFill/>
              <a:ln w="19050" cap="flat" cmpd="sng" algn="ctr">
                <a:solidFill>
                  <a:srgbClr val="FF0000"/>
                </a:solidFill>
                <a:prstDash val="solid"/>
                <a:round/>
                <a:headEnd type="none" w="med" len="med"/>
                <a:tailEnd type="none" w="med" len="med"/>
              </a:ln>
              <a:effectLst/>
            </p:spPr>
            <p:txBody>
              <a:bodyPr/>
              <a:lstStyle/>
              <a:p>
                <a:pPr algn="ctr">
                  <a:defRPr/>
                </a:pPr>
                <a:endParaRPr lang="en-US" dirty="0">
                  <a:latin typeface="Arial" pitchFamily="34" charset="0"/>
                </a:endParaRPr>
              </a:p>
            </p:txBody>
          </p:sp>
          <p:sp>
            <p:nvSpPr>
              <p:cNvPr id="23" name="TextBox 31"/>
              <p:cNvSpPr txBox="1">
                <a:spLocks noChangeArrowheads="1"/>
              </p:cNvSpPr>
              <p:nvPr/>
            </p:nvSpPr>
            <p:spPr bwMode="auto">
              <a:xfrm>
                <a:off x="7709385" y="5369475"/>
                <a:ext cx="1318915" cy="430887"/>
              </a:xfrm>
              <a:prstGeom prst="rect">
                <a:avLst/>
              </a:prstGeom>
              <a:noFill/>
              <a:ln w="9525">
                <a:noFill/>
                <a:miter lim="800000"/>
                <a:headEnd/>
                <a:tailEnd/>
              </a:ln>
            </p:spPr>
            <p:txBody>
              <a:bodyPr wrap="none">
                <a:spAutoFit/>
              </a:bodyPr>
              <a:lstStyle/>
              <a:p>
                <a:pPr algn="ctr"/>
                <a:r>
                  <a:rPr lang="el-GR" b="1" dirty="0" smtClean="0">
                    <a:latin typeface="Times New Roman"/>
                    <a:cs typeface="Times New Roman"/>
                  </a:rPr>
                  <a:t>θ</a:t>
                </a:r>
                <a:r>
                  <a:rPr lang="en-US" b="1" dirty="0" smtClean="0">
                    <a:latin typeface="Times New Roman" pitchFamily="18" charset="0"/>
                    <a:cs typeface="Times New Roman" pitchFamily="18" charset="0"/>
                  </a:rPr>
                  <a:t>=cos</a:t>
                </a:r>
                <a:r>
                  <a:rPr lang="en-US" b="1" baseline="30000" dirty="0" smtClean="0">
                    <a:latin typeface="Times New Roman" pitchFamily="18" charset="0"/>
                    <a:cs typeface="Times New Roman" pitchFamily="18" charset="0"/>
                  </a:rPr>
                  <a:t>-1</a:t>
                </a:r>
                <a:r>
                  <a:rPr lang="en-US" b="1" dirty="0" smtClean="0">
                    <a:latin typeface="Times New Roman" pitchFamily="18" charset="0"/>
                    <a:cs typeface="Times New Roman" pitchFamily="18" charset="0"/>
                  </a:rPr>
                  <a:t>(</a:t>
                </a:r>
                <a:r>
                  <a:rPr lang="el-GR" b="1" dirty="0" smtClean="0">
                    <a:latin typeface="Times New Roman"/>
                    <a:cs typeface="Times New Roman"/>
                  </a:rPr>
                  <a:t>μ</a:t>
                </a:r>
                <a:r>
                  <a:rPr lang="en-US" b="1" dirty="0" smtClean="0">
                    <a:latin typeface="Times New Roman" pitchFamily="18" charset="0"/>
                    <a:cs typeface="Times New Roman" pitchFamily="18" charset="0"/>
                  </a:rPr>
                  <a:t>)</a:t>
                </a:r>
                <a:endParaRPr lang="en-US" b="1" baseline="-25000" dirty="0">
                  <a:latin typeface="Arial" pitchFamily="34" charset="0"/>
                </a:endParaRPr>
              </a:p>
            </p:txBody>
          </p:sp>
        </p:grpSp>
        <p:sp>
          <p:nvSpPr>
            <p:cNvPr id="24" name="TextBox 29"/>
            <p:cNvSpPr txBox="1">
              <a:spLocks noChangeArrowheads="1"/>
            </p:cNvSpPr>
            <p:nvPr/>
          </p:nvSpPr>
          <p:spPr bwMode="auto">
            <a:xfrm>
              <a:off x="8382000" y="2525713"/>
              <a:ext cx="382587" cy="369887"/>
            </a:xfrm>
            <a:prstGeom prst="rect">
              <a:avLst/>
            </a:prstGeom>
            <a:noFill/>
            <a:ln w="9525">
              <a:noFill/>
              <a:miter lim="800000"/>
              <a:headEnd/>
              <a:tailEnd/>
            </a:ln>
          </p:spPr>
          <p:txBody>
            <a:bodyPr wrap="none">
              <a:spAutoFit/>
            </a:bodyPr>
            <a:lstStyle/>
            <a:p>
              <a:pPr algn="ctr"/>
              <a:r>
                <a:rPr lang="az-Cyrl-AZ" b="1" dirty="0">
                  <a:latin typeface="Times New Roman" pitchFamily="18" charset="0"/>
                  <a:cs typeface="Times New Roman" pitchFamily="18" charset="0"/>
                </a:rPr>
                <a:t>Ф</a:t>
              </a:r>
              <a:endParaRPr lang="en-US" b="1" baseline="-25000" dirty="0">
                <a:latin typeface="Arial" pitchFamily="34" charset="0"/>
              </a:endParaRPr>
            </a:p>
          </p:txBody>
        </p:sp>
      </p:grpSp>
      <p:pic>
        <p:nvPicPr>
          <p:cNvPr id="43" name="Picture 42" descr="addin_tmp.png"/>
          <p:cNvPicPr>
            <a:picLocks noChangeAspect="1"/>
          </p:cNvPicPr>
          <p:nvPr>
            <p:custDataLst>
              <p:tags r:id="rId1"/>
            </p:custDataLst>
          </p:nvPr>
        </p:nvPicPr>
        <p:blipFill>
          <a:blip r:embed="rId12" cstate="print"/>
          <a:stretch>
            <a:fillRect/>
          </a:stretch>
        </p:blipFill>
        <p:spPr>
          <a:xfrm>
            <a:off x="1447801" y="1226819"/>
            <a:ext cx="3587115" cy="601980"/>
          </a:xfrm>
          <a:prstGeom prst="rect">
            <a:avLst/>
          </a:prstGeom>
        </p:spPr>
      </p:pic>
      <p:grpSp>
        <p:nvGrpSpPr>
          <p:cNvPr id="57" name="Group 56"/>
          <p:cNvGrpSpPr/>
          <p:nvPr/>
        </p:nvGrpSpPr>
        <p:grpSpPr>
          <a:xfrm>
            <a:off x="1752601" y="4884420"/>
            <a:ext cx="5572125" cy="1135380"/>
            <a:chOff x="1752601" y="4884420"/>
            <a:chExt cx="5572125" cy="1135380"/>
          </a:xfrm>
        </p:grpSpPr>
        <p:pic>
          <p:nvPicPr>
            <p:cNvPr id="56" name="Picture 55" descr="addin_tmp.png"/>
            <p:cNvPicPr>
              <a:picLocks noChangeAspect="1"/>
            </p:cNvPicPr>
            <p:nvPr>
              <p:custDataLst>
                <p:tags r:id="rId9"/>
              </p:custDataLst>
            </p:nvPr>
          </p:nvPicPr>
          <p:blipFill>
            <a:blip r:embed="rId13" cstate="print"/>
            <a:stretch>
              <a:fillRect/>
            </a:stretch>
          </p:blipFill>
          <p:spPr>
            <a:xfrm>
              <a:off x="1752601" y="4884420"/>
              <a:ext cx="5572125" cy="601980"/>
            </a:xfrm>
            <a:prstGeom prst="rect">
              <a:avLst/>
            </a:prstGeom>
          </p:spPr>
        </p:pic>
        <p:pic>
          <p:nvPicPr>
            <p:cNvPr id="53" name="Picture 52" descr="addin_tmp.png"/>
            <p:cNvPicPr>
              <a:picLocks noChangeAspect="1"/>
            </p:cNvPicPr>
            <p:nvPr>
              <p:custDataLst>
                <p:tags r:id="rId10"/>
              </p:custDataLst>
            </p:nvPr>
          </p:nvPicPr>
          <p:blipFill>
            <a:blip r:embed="rId14" cstate="print"/>
            <a:stretch>
              <a:fillRect/>
            </a:stretch>
          </p:blipFill>
          <p:spPr>
            <a:xfrm>
              <a:off x="3065146" y="5753100"/>
              <a:ext cx="2678430" cy="266700"/>
            </a:xfrm>
            <a:prstGeom prst="rect">
              <a:avLst/>
            </a:prstGeom>
          </p:spPr>
        </p:pic>
      </p:grpSp>
      <p:grpSp>
        <p:nvGrpSpPr>
          <p:cNvPr id="10" name="Group 35"/>
          <p:cNvGrpSpPr/>
          <p:nvPr/>
        </p:nvGrpSpPr>
        <p:grpSpPr>
          <a:xfrm>
            <a:off x="318448" y="2133600"/>
            <a:ext cx="8458200" cy="533400"/>
            <a:chOff x="318448" y="5334000"/>
            <a:chExt cx="8458200" cy="533400"/>
          </a:xfrm>
        </p:grpSpPr>
        <p:sp>
          <p:nvSpPr>
            <p:cNvPr id="38" name="Rectangle 29"/>
            <p:cNvSpPr>
              <a:spLocks noChangeArrowheads="1"/>
            </p:cNvSpPr>
            <p:nvPr/>
          </p:nvSpPr>
          <p:spPr bwMode="auto">
            <a:xfrm>
              <a:off x="318448" y="5334000"/>
              <a:ext cx="8458200" cy="533400"/>
            </a:xfrm>
            <a:prstGeom prst="rect">
              <a:avLst/>
            </a:prstGeom>
            <a:noFill/>
            <a:ln w="9525">
              <a:noFill/>
              <a:miter lim="800000"/>
              <a:headEnd/>
              <a:tailEnd/>
            </a:ln>
          </p:spPr>
          <p:txBody>
            <a:bodyPr/>
            <a:lstStyle/>
            <a:p>
              <a:pPr marL="342900" indent="-342900" algn="just">
                <a:spcBef>
                  <a:spcPct val="20000"/>
                </a:spcBef>
                <a:buClr>
                  <a:srgbClr val="0000CC"/>
                </a:buClr>
                <a:buFont typeface="Wingdings" pitchFamily="2" charset="2"/>
                <a:buChar char="n"/>
              </a:pPr>
              <a:r>
                <a:rPr lang="en-US" sz="2000" dirty="0" smtClean="0">
                  <a:latin typeface="Arial" pitchFamily="34" charset="0"/>
                </a:rPr>
                <a:t>Incoherence among columns of </a:t>
              </a:r>
              <a:r>
                <a:rPr lang="en-US" sz="2000" b="1" i="1" dirty="0" smtClean="0">
                  <a:latin typeface="Arial" pitchFamily="34" charset="0"/>
                </a:rPr>
                <a:t>R</a:t>
              </a:r>
              <a:r>
                <a:rPr lang="en-US" sz="2000" dirty="0" smtClean="0">
                  <a:latin typeface="Arial" pitchFamily="34" charset="0"/>
                </a:rPr>
                <a:t> </a:t>
              </a:r>
              <a:r>
                <a:rPr lang="en-US" sz="2000" dirty="0" smtClean="0">
                  <a:latin typeface="Arial" pitchFamily="34" charset="0"/>
                  <a:sym typeface="Wingdings" pitchFamily="2" charset="2"/>
                </a:rPr>
                <a:t> </a:t>
              </a:r>
              <a:r>
                <a:rPr lang="en-US" sz="2000" dirty="0" smtClean="0">
                  <a:latin typeface="Arial" pitchFamily="34" charset="0"/>
                </a:rPr>
                <a:t>          ,   </a:t>
              </a:r>
              <a:endParaRPr lang="en-US" sz="2000" dirty="0">
                <a:latin typeface="Arial" pitchFamily="34" charset="0"/>
              </a:endParaRPr>
            </a:p>
          </p:txBody>
        </p:sp>
        <p:pic>
          <p:nvPicPr>
            <p:cNvPr id="39" name="Picture 38" descr="addin_tmp.png"/>
            <p:cNvPicPr>
              <a:picLocks noChangeAspect="1"/>
            </p:cNvPicPr>
            <p:nvPr>
              <p:custDataLst>
                <p:tags r:id="rId7"/>
              </p:custDataLst>
            </p:nvPr>
          </p:nvPicPr>
          <p:blipFill>
            <a:blip r:embed="rId15" cstate="print"/>
            <a:stretch>
              <a:fillRect/>
            </a:stretch>
          </p:blipFill>
          <p:spPr>
            <a:xfrm>
              <a:off x="4953000" y="5410200"/>
              <a:ext cx="621030" cy="255270"/>
            </a:xfrm>
            <a:prstGeom prst="rect">
              <a:avLst/>
            </a:prstGeom>
          </p:spPr>
        </p:pic>
        <p:pic>
          <p:nvPicPr>
            <p:cNvPr id="40" name="Picture 39" descr="addin_tmp.png"/>
            <p:cNvPicPr>
              <a:picLocks noChangeAspect="1"/>
            </p:cNvPicPr>
            <p:nvPr>
              <p:custDataLst>
                <p:tags r:id="rId8"/>
              </p:custDataLst>
            </p:nvPr>
          </p:nvPicPr>
          <p:blipFill>
            <a:blip r:embed="rId16" cstate="print"/>
            <a:stretch>
              <a:fillRect/>
            </a:stretch>
          </p:blipFill>
          <p:spPr>
            <a:xfrm>
              <a:off x="5741670" y="5408082"/>
              <a:ext cx="963930" cy="264795"/>
            </a:xfrm>
            <a:prstGeom prst="rect">
              <a:avLst/>
            </a:prstGeom>
          </p:spPr>
        </p:pic>
      </p:grpSp>
      <p:grpSp>
        <p:nvGrpSpPr>
          <p:cNvPr id="11" name="Group 47"/>
          <p:cNvGrpSpPr/>
          <p:nvPr/>
        </p:nvGrpSpPr>
        <p:grpSpPr>
          <a:xfrm>
            <a:off x="304800" y="3670300"/>
            <a:ext cx="8458200" cy="533400"/>
            <a:chOff x="304800" y="3581400"/>
            <a:chExt cx="8458200" cy="533400"/>
          </a:xfrm>
        </p:grpSpPr>
        <p:grpSp>
          <p:nvGrpSpPr>
            <p:cNvPr id="12" name="Group 42"/>
            <p:cNvGrpSpPr/>
            <p:nvPr/>
          </p:nvGrpSpPr>
          <p:grpSpPr>
            <a:xfrm>
              <a:off x="304800" y="3581400"/>
              <a:ext cx="8458200" cy="533400"/>
              <a:chOff x="304800" y="2590800"/>
              <a:chExt cx="8458200" cy="533400"/>
            </a:xfrm>
          </p:grpSpPr>
          <p:sp>
            <p:nvSpPr>
              <p:cNvPr id="14" name="Rectangle 29"/>
              <p:cNvSpPr>
                <a:spLocks noChangeArrowheads="1"/>
              </p:cNvSpPr>
              <p:nvPr/>
            </p:nvSpPr>
            <p:spPr bwMode="auto">
              <a:xfrm>
                <a:off x="304800" y="2590800"/>
                <a:ext cx="8458200" cy="533400"/>
              </a:xfrm>
              <a:prstGeom prst="rect">
                <a:avLst/>
              </a:prstGeom>
              <a:noFill/>
              <a:ln w="9525">
                <a:noFill/>
                <a:miter lim="800000"/>
                <a:headEnd/>
                <a:tailEnd/>
              </a:ln>
            </p:spPr>
            <p:txBody>
              <a:bodyPr/>
              <a:lstStyle/>
              <a:p>
                <a:pPr marL="342900" indent="-342900" algn="just">
                  <a:spcBef>
                    <a:spcPct val="20000"/>
                  </a:spcBef>
                  <a:buClr>
                    <a:srgbClr val="0000CC"/>
                  </a:buClr>
                  <a:buFont typeface="Wingdings" pitchFamily="2" charset="2"/>
                  <a:buChar char="n"/>
                </a:pPr>
                <a:r>
                  <a:rPr lang="en-US" sz="2000" dirty="0" smtClean="0">
                    <a:latin typeface="Arial" pitchFamily="34" charset="0"/>
                  </a:rPr>
                  <a:t>Exact recovery requires                       ,</a:t>
                </a:r>
                <a:endParaRPr lang="en-US" sz="2000" dirty="0">
                  <a:latin typeface="Arial" pitchFamily="34" charset="0"/>
                </a:endParaRPr>
              </a:p>
              <a:p>
                <a:pPr marL="342900" indent="-342900">
                  <a:spcBef>
                    <a:spcPct val="20000"/>
                  </a:spcBef>
                  <a:buClr>
                    <a:srgbClr val="0000CC"/>
                  </a:buClr>
                </a:pPr>
                <a:endParaRPr lang="en-US" sz="2000" dirty="0">
                  <a:latin typeface="Arial" pitchFamily="34" charset="0"/>
                </a:endParaRPr>
              </a:p>
            </p:txBody>
          </p:sp>
          <p:pic>
            <p:nvPicPr>
              <p:cNvPr id="41" name="Picture 40" descr="addin_tmp.png"/>
              <p:cNvPicPr>
                <a:picLocks noChangeAspect="1"/>
              </p:cNvPicPr>
              <p:nvPr>
                <p:custDataLst>
                  <p:tags r:id="rId6"/>
                </p:custDataLst>
              </p:nvPr>
            </p:nvPicPr>
            <p:blipFill>
              <a:blip r:embed="rId17" cstate="print"/>
              <a:stretch>
                <a:fillRect/>
              </a:stretch>
            </p:blipFill>
            <p:spPr>
              <a:xfrm>
                <a:off x="3479482" y="2664369"/>
                <a:ext cx="1487805" cy="255270"/>
              </a:xfrm>
              <a:prstGeom prst="rect">
                <a:avLst/>
              </a:prstGeom>
            </p:spPr>
          </p:pic>
        </p:grpSp>
        <p:pic>
          <p:nvPicPr>
            <p:cNvPr id="45" name="Picture 44" descr="addin_tmp.png"/>
            <p:cNvPicPr>
              <a:picLocks noChangeAspect="1"/>
            </p:cNvPicPr>
            <p:nvPr>
              <p:custDataLst>
                <p:tags r:id="rId5"/>
              </p:custDataLst>
            </p:nvPr>
          </p:nvPicPr>
          <p:blipFill>
            <a:blip r:embed="rId18" cstate="print"/>
            <a:stretch>
              <a:fillRect/>
            </a:stretch>
          </p:blipFill>
          <p:spPr>
            <a:xfrm>
              <a:off x="5134302" y="3673366"/>
              <a:ext cx="1143000" cy="255270"/>
            </a:xfrm>
            <a:prstGeom prst="rect">
              <a:avLst/>
            </a:prstGeom>
          </p:spPr>
        </p:pic>
      </p:grpSp>
      <p:sp>
        <p:nvSpPr>
          <p:cNvPr id="35" name="Rectangle 29"/>
          <p:cNvSpPr>
            <a:spLocks noChangeArrowheads="1"/>
          </p:cNvSpPr>
          <p:nvPr/>
        </p:nvSpPr>
        <p:spPr bwMode="auto">
          <a:xfrm>
            <a:off x="317500" y="2616200"/>
            <a:ext cx="8458200" cy="533400"/>
          </a:xfrm>
          <a:prstGeom prst="rect">
            <a:avLst/>
          </a:prstGeom>
          <a:noFill/>
          <a:ln w="9525">
            <a:noFill/>
            <a:miter lim="800000"/>
            <a:headEnd/>
            <a:tailEnd/>
          </a:ln>
        </p:spPr>
        <p:txBody>
          <a:bodyPr/>
          <a:lstStyle/>
          <a:p>
            <a:pPr marL="342900" indent="-342900" algn="just">
              <a:spcBef>
                <a:spcPct val="20000"/>
              </a:spcBef>
              <a:buClr>
                <a:srgbClr val="0000CC"/>
              </a:buClr>
              <a:buFont typeface="Wingdings" pitchFamily="2" charset="2"/>
              <a:buChar char="n"/>
            </a:pPr>
            <a:r>
              <a:rPr lang="en-US" sz="2000" dirty="0" smtClean="0">
                <a:latin typeface="Arial" pitchFamily="34" charset="0"/>
              </a:rPr>
              <a:t>Local </a:t>
            </a:r>
            <a:r>
              <a:rPr lang="en-US" sz="2000" dirty="0" err="1" smtClean="0">
                <a:latin typeface="Arial" pitchFamily="34" charset="0"/>
              </a:rPr>
              <a:t>identifiability</a:t>
            </a:r>
            <a:r>
              <a:rPr lang="en-US" sz="2000" dirty="0" smtClean="0">
                <a:latin typeface="Arial" pitchFamily="34" charset="0"/>
              </a:rPr>
              <a:t>                                      requires                                                            </a:t>
            </a:r>
            <a:endParaRPr lang="en-US" sz="2000" dirty="0">
              <a:latin typeface="Arial" pitchFamily="34" charset="0"/>
            </a:endParaRPr>
          </a:p>
          <a:p>
            <a:pPr marL="342900" indent="-342900">
              <a:spcBef>
                <a:spcPct val="20000"/>
              </a:spcBef>
              <a:buClr>
                <a:srgbClr val="0000CC"/>
              </a:buClr>
            </a:pPr>
            <a:endParaRPr lang="en-US" sz="2000" dirty="0">
              <a:latin typeface="Arial" pitchFamily="34" charset="0"/>
            </a:endParaRPr>
          </a:p>
        </p:txBody>
      </p:sp>
      <p:pic>
        <p:nvPicPr>
          <p:cNvPr id="55" name="Picture 54" descr="addin_tmp.png"/>
          <p:cNvPicPr>
            <a:picLocks noChangeAspect="1"/>
          </p:cNvPicPr>
          <p:nvPr>
            <p:custDataLst>
              <p:tags r:id="rId2"/>
            </p:custDataLst>
          </p:nvPr>
        </p:nvPicPr>
        <p:blipFill>
          <a:blip r:embed="rId19" cstate="print"/>
          <a:stretch>
            <a:fillRect/>
          </a:stretch>
        </p:blipFill>
        <p:spPr>
          <a:xfrm>
            <a:off x="2870200" y="2730500"/>
            <a:ext cx="2476499" cy="244908"/>
          </a:xfrm>
          <a:prstGeom prst="rect">
            <a:avLst/>
          </a:prstGeom>
        </p:spPr>
      </p:pic>
      <p:pic>
        <p:nvPicPr>
          <p:cNvPr id="42" name="Picture 41" descr="addin_tmp.png"/>
          <p:cNvPicPr>
            <a:picLocks noChangeAspect="1"/>
          </p:cNvPicPr>
          <p:nvPr>
            <p:custDataLst>
              <p:tags r:id="rId3"/>
            </p:custDataLst>
          </p:nvPr>
        </p:nvPicPr>
        <p:blipFill>
          <a:blip r:embed="rId20" cstate="print"/>
          <a:stretch>
            <a:fillRect/>
          </a:stretch>
        </p:blipFill>
        <p:spPr>
          <a:xfrm>
            <a:off x="2758440" y="3225800"/>
            <a:ext cx="1432560" cy="255270"/>
          </a:xfrm>
          <a:prstGeom prst="rect">
            <a:avLst/>
          </a:prstGeom>
        </p:spPr>
      </p:pic>
      <p:pic>
        <p:nvPicPr>
          <p:cNvPr id="34" name="Picture 33" descr="addin_tmp.png"/>
          <p:cNvPicPr>
            <a:picLocks noChangeAspect="1"/>
          </p:cNvPicPr>
          <p:nvPr>
            <p:custDataLst>
              <p:tags r:id="rId4"/>
            </p:custDataLst>
          </p:nvPr>
        </p:nvPicPr>
        <p:blipFill>
          <a:blip r:embed="rId21" cstate="print"/>
          <a:stretch>
            <a:fillRect/>
          </a:stretch>
        </p:blipFill>
        <p:spPr>
          <a:xfrm>
            <a:off x="4474845" y="3225800"/>
            <a:ext cx="1087755" cy="255270"/>
          </a:xfrm>
          <a:prstGeom prst="rect">
            <a:avLst/>
          </a:prstGeom>
        </p:spPr>
      </p:pic>
      <p:sp>
        <p:nvSpPr>
          <p:cNvPr id="48" name="TextBox 47"/>
          <p:cNvSpPr txBox="1"/>
          <p:nvPr/>
        </p:nvSpPr>
        <p:spPr>
          <a:xfrm>
            <a:off x="4191000" y="3149600"/>
            <a:ext cx="248786" cy="369332"/>
          </a:xfrm>
          <a:prstGeom prst="rect">
            <a:avLst/>
          </a:prstGeom>
          <a:noFill/>
        </p:spPr>
        <p:txBody>
          <a:bodyPr wrap="none" rtlCol="0">
            <a:spAutoFit/>
          </a:bodyPr>
          <a:lstStyle/>
          <a:p>
            <a:r>
              <a:rPr lang="en-US" dirty="0" smtClean="0">
                <a:latin typeface="Arial" pitchFamily="34" charset="0"/>
              </a:rPr>
              <a:t>,</a:t>
            </a:r>
            <a:endParaRPr lang="en-US" dirty="0">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324600"/>
            <a:ext cx="2133600" cy="457200"/>
          </a:xfrm>
        </p:spPr>
        <p:txBody>
          <a:bodyPr/>
          <a:lstStyle/>
          <a:p>
            <a:pPr>
              <a:defRPr/>
            </a:pPr>
            <a:fld id="{7DCE5D83-0680-42D4-8861-442B42D3FDB2}" type="slidenum">
              <a:rPr lang="en-US" altLang="en-US" smtClean="0"/>
              <a:pPr>
                <a:defRPr/>
              </a:pPr>
              <a:t>11</a:t>
            </a:fld>
            <a:endParaRPr lang="en-US" altLang="en-US"/>
          </a:p>
        </p:txBody>
      </p:sp>
      <p:sp>
        <p:nvSpPr>
          <p:cNvPr id="3" name="Rectangle 2"/>
          <p:cNvSpPr txBox="1">
            <a:spLocks noChangeArrowheads="1"/>
          </p:cNvSpPr>
          <p:nvPr/>
        </p:nvSpPr>
        <p:spPr bwMode="auto">
          <a:xfrm>
            <a:off x="457200" y="277813"/>
            <a:ext cx="8686800" cy="1139825"/>
          </a:xfrm>
          <a:prstGeom prst="rect">
            <a:avLst/>
          </a:prstGeom>
          <a:noFill/>
          <a:ln w="9525">
            <a:noFill/>
            <a:miter lim="800000"/>
            <a:headEnd/>
            <a:tailEnd/>
          </a:ln>
          <a:effectLst/>
        </p:spPr>
        <p:txBody>
          <a:bodyPr/>
          <a:lstStyle/>
          <a:p>
            <a:pPr>
              <a:defRPr/>
            </a:pPr>
            <a:r>
              <a:rPr lang="en-US" sz="4200" kern="0" dirty="0" smtClean="0">
                <a:solidFill>
                  <a:srgbClr val="CC0000"/>
                </a:solidFill>
                <a:latin typeface="Arial" pitchFamily="34" charset="0"/>
              </a:rPr>
              <a:t>Main result</a:t>
            </a:r>
            <a:endParaRPr lang="en-US" sz="4200" kern="0" dirty="0">
              <a:solidFill>
                <a:srgbClr val="CC0000"/>
              </a:solidFill>
              <a:latin typeface="Arial" pitchFamily="34" charset="0"/>
            </a:endParaRPr>
          </a:p>
        </p:txBody>
      </p:sp>
      <p:grpSp>
        <p:nvGrpSpPr>
          <p:cNvPr id="30" name="Group 29"/>
          <p:cNvGrpSpPr/>
          <p:nvPr/>
        </p:nvGrpSpPr>
        <p:grpSpPr>
          <a:xfrm>
            <a:off x="2522221" y="1072514"/>
            <a:ext cx="3663315" cy="670561"/>
            <a:chOff x="2522221" y="1072514"/>
            <a:chExt cx="3663315" cy="670561"/>
          </a:xfrm>
        </p:grpSpPr>
        <p:pic>
          <p:nvPicPr>
            <p:cNvPr id="23" name="Picture 22" descr="addin_tmp.png"/>
            <p:cNvPicPr>
              <a:picLocks noChangeAspect="1"/>
            </p:cNvPicPr>
            <p:nvPr>
              <p:custDataLst>
                <p:tags r:id="rId9"/>
              </p:custDataLst>
            </p:nvPr>
          </p:nvPicPr>
          <p:blipFill>
            <a:blip r:embed="rId13" cstate="print"/>
            <a:stretch>
              <a:fillRect/>
            </a:stretch>
          </p:blipFill>
          <p:spPr>
            <a:xfrm>
              <a:off x="2522221" y="1072514"/>
              <a:ext cx="3663315" cy="232410"/>
            </a:xfrm>
            <a:prstGeom prst="rect">
              <a:avLst/>
            </a:prstGeom>
          </p:spPr>
        </p:pic>
        <p:pic>
          <p:nvPicPr>
            <p:cNvPr id="33" name="Picture 32" descr="addin_tmp.png"/>
            <p:cNvPicPr>
              <a:picLocks noChangeAspect="1"/>
            </p:cNvPicPr>
            <p:nvPr>
              <p:custDataLst>
                <p:tags r:id="rId10"/>
              </p:custDataLst>
            </p:nvPr>
          </p:nvPicPr>
          <p:blipFill>
            <a:blip r:embed="rId14" cstate="print"/>
            <a:stretch>
              <a:fillRect/>
            </a:stretch>
          </p:blipFill>
          <p:spPr>
            <a:xfrm>
              <a:off x="4827270" y="1487805"/>
              <a:ext cx="1192530" cy="255270"/>
            </a:xfrm>
            <a:prstGeom prst="rect">
              <a:avLst/>
            </a:prstGeom>
          </p:spPr>
        </p:pic>
        <p:pic>
          <p:nvPicPr>
            <p:cNvPr id="26" name="Picture 25" descr="addin_tmp.png"/>
            <p:cNvPicPr>
              <a:picLocks noChangeAspect="1"/>
            </p:cNvPicPr>
            <p:nvPr>
              <p:custDataLst>
                <p:tags r:id="rId11"/>
              </p:custDataLst>
            </p:nvPr>
          </p:nvPicPr>
          <p:blipFill>
            <a:blip r:embed="rId15" cstate="print"/>
            <a:stretch>
              <a:fillRect/>
            </a:stretch>
          </p:blipFill>
          <p:spPr>
            <a:xfrm>
              <a:off x="2743200" y="1487805"/>
              <a:ext cx="1529715" cy="255270"/>
            </a:xfrm>
            <a:prstGeom prst="rect">
              <a:avLst/>
            </a:prstGeom>
          </p:spPr>
        </p:pic>
      </p:grpSp>
      <p:grpSp>
        <p:nvGrpSpPr>
          <p:cNvPr id="39" name="Group 38"/>
          <p:cNvGrpSpPr/>
          <p:nvPr/>
        </p:nvGrpSpPr>
        <p:grpSpPr>
          <a:xfrm>
            <a:off x="304800" y="2057400"/>
            <a:ext cx="8534400" cy="3810000"/>
            <a:chOff x="304800" y="2057400"/>
            <a:chExt cx="8534400" cy="3810000"/>
          </a:xfrm>
        </p:grpSpPr>
        <p:sp>
          <p:nvSpPr>
            <p:cNvPr id="11" name="Rounded Rectangle 10"/>
            <p:cNvSpPr/>
            <p:nvPr/>
          </p:nvSpPr>
          <p:spPr bwMode="auto">
            <a:xfrm>
              <a:off x="304800" y="2057400"/>
              <a:ext cx="8534400" cy="3810000"/>
            </a:xfrm>
            <a:prstGeom prst="roundRect">
              <a:avLst>
                <a:gd name="adj" fmla="val 3668"/>
              </a:avLst>
            </a:prstGeom>
            <a:noFill/>
            <a:ln w="44450" cap="flat" cmpd="dbl"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4" name="Rectangle 29"/>
            <p:cNvSpPr>
              <a:spLocks noChangeArrowheads="1"/>
            </p:cNvSpPr>
            <p:nvPr/>
          </p:nvSpPr>
          <p:spPr bwMode="auto">
            <a:xfrm>
              <a:off x="381000" y="2133600"/>
              <a:ext cx="8458200" cy="1371600"/>
            </a:xfrm>
            <a:prstGeom prst="rect">
              <a:avLst/>
            </a:prstGeom>
            <a:noFill/>
            <a:ln w="9525">
              <a:noFill/>
              <a:miter lim="800000"/>
              <a:headEnd/>
              <a:tailEnd/>
            </a:ln>
          </p:spPr>
          <p:txBody>
            <a:bodyPr/>
            <a:lstStyle/>
            <a:p>
              <a:pPr marL="342900" indent="-342900">
                <a:spcBef>
                  <a:spcPct val="20000"/>
                </a:spcBef>
                <a:buClr>
                  <a:srgbClr val="0000CC"/>
                </a:buClr>
              </a:pPr>
              <a:r>
                <a:rPr lang="en-US" sz="1900" b="1" dirty="0" smtClean="0">
                  <a:latin typeface="Arial" pitchFamily="34" charset="0"/>
                </a:rPr>
                <a:t>Theorem</a:t>
              </a:r>
              <a:r>
                <a:rPr lang="en-US" sz="1900" dirty="0" smtClean="0">
                  <a:latin typeface="Arial" pitchFamily="34" charset="0"/>
                </a:rPr>
                <a:t>:  Given     and    , if every row and column of       has at most      	 	     </a:t>
              </a:r>
              <a:r>
                <a:rPr lang="en-US" sz="1900" i="1" dirty="0" smtClean="0">
                  <a:latin typeface="Arial" pitchFamily="34" charset="0"/>
                </a:rPr>
                <a:t>k</a:t>
              </a:r>
              <a:r>
                <a:rPr lang="en-US" sz="1900" dirty="0" smtClean="0">
                  <a:latin typeface="Arial" pitchFamily="34" charset="0"/>
                </a:rPr>
                <a:t>  non-zero entries and                 , then</a:t>
              </a:r>
            </a:p>
            <a:p>
              <a:pPr marL="342900" indent="-342900" algn="just">
                <a:spcBef>
                  <a:spcPct val="20000"/>
                </a:spcBef>
                <a:buClr>
                  <a:srgbClr val="0000CC"/>
                </a:buClr>
              </a:pPr>
              <a:endParaRPr lang="en-US" sz="1900" dirty="0" smtClean="0">
                <a:latin typeface="Arial" pitchFamily="34" charset="0"/>
              </a:endParaRPr>
            </a:p>
            <a:p>
              <a:pPr marL="342900" indent="-342900" algn="just">
                <a:spcBef>
                  <a:spcPct val="20000"/>
                </a:spcBef>
                <a:buClr>
                  <a:srgbClr val="0000CC"/>
                </a:buClr>
              </a:pPr>
              <a:endParaRPr lang="en-US" sz="1900" dirty="0" smtClean="0">
                <a:latin typeface="Arial" pitchFamily="34" charset="0"/>
              </a:endParaRPr>
            </a:p>
            <a:p>
              <a:pPr marL="342900" indent="-342900" algn="just">
                <a:spcBef>
                  <a:spcPct val="20000"/>
                </a:spcBef>
                <a:buClr>
                  <a:srgbClr val="0000CC"/>
                </a:buClr>
              </a:pPr>
              <a:endParaRPr lang="en-US" sz="1900" dirty="0" smtClean="0">
                <a:latin typeface="Arial" pitchFamily="34" charset="0"/>
              </a:endParaRPr>
            </a:p>
            <a:p>
              <a:pPr marL="342900" indent="-342900" algn="just">
                <a:spcBef>
                  <a:spcPct val="20000"/>
                </a:spcBef>
                <a:buClr>
                  <a:srgbClr val="0000CC"/>
                </a:buClr>
              </a:pPr>
              <a:r>
                <a:rPr lang="en-US" sz="1900" dirty="0" smtClean="0">
                  <a:latin typeface="Arial" pitchFamily="34" charset="0"/>
                </a:rPr>
                <a:t>    </a:t>
              </a:r>
              <a:endParaRPr lang="en-US" sz="1900" dirty="0">
                <a:latin typeface="Arial" pitchFamily="34" charset="0"/>
              </a:endParaRPr>
            </a:p>
            <a:p>
              <a:pPr marL="342900" indent="-342900" algn="just">
                <a:spcBef>
                  <a:spcPct val="20000"/>
                </a:spcBef>
                <a:buClr>
                  <a:srgbClr val="0000CC"/>
                </a:buClr>
              </a:pPr>
              <a:endParaRPr lang="en-US" sz="1900" dirty="0">
                <a:latin typeface="Arial" pitchFamily="34" charset="0"/>
              </a:endParaRPr>
            </a:p>
            <a:p>
              <a:pPr marL="342900" indent="-342900">
                <a:spcBef>
                  <a:spcPct val="20000"/>
                </a:spcBef>
                <a:buClr>
                  <a:srgbClr val="0000CC"/>
                </a:buClr>
              </a:pPr>
              <a:endParaRPr lang="en-US" sz="1900" dirty="0">
                <a:latin typeface="Arial" pitchFamily="34" charset="0"/>
              </a:endParaRPr>
            </a:p>
          </p:txBody>
        </p:sp>
        <p:pic>
          <p:nvPicPr>
            <p:cNvPr id="36" name="Picture 35" descr="addin_tmp.png"/>
            <p:cNvPicPr>
              <a:picLocks noChangeAspect="1"/>
            </p:cNvPicPr>
            <p:nvPr>
              <p:custDataLst>
                <p:tags r:id="rId1"/>
              </p:custDataLst>
            </p:nvPr>
          </p:nvPicPr>
          <p:blipFill>
            <a:blip r:embed="rId16" cstate="print"/>
            <a:stretch>
              <a:fillRect/>
            </a:stretch>
          </p:blipFill>
          <p:spPr>
            <a:xfrm>
              <a:off x="2349500" y="2254980"/>
              <a:ext cx="211455" cy="175260"/>
            </a:xfrm>
            <a:prstGeom prst="rect">
              <a:avLst/>
            </a:prstGeom>
          </p:spPr>
        </p:pic>
        <p:pic>
          <p:nvPicPr>
            <p:cNvPr id="37" name="Picture 36" descr="addin_tmp.png"/>
            <p:cNvPicPr>
              <a:picLocks noChangeAspect="1"/>
            </p:cNvPicPr>
            <p:nvPr>
              <p:custDataLst>
                <p:tags r:id="rId2"/>
              </p:custDataLst>
            </p:nvPr>
          </p:nvPicPr>
          <p:blipFill>
            <a:blip r:embed="rId17" cstate="print"/>
            <a:stretch>
              <a:fillRect/>
            </a:stretch>
          </p:blipFill>
          <p:spPr>
            <a:xfrm>
              <a:off x="3099544" y="2237096"/>
              <a:ext cx="207645" cy="175260"/>
            </a:xfrm>
            <a:prstGeom prst="rect">
              <a:avLst/>
            </a:prstGeom>
          </p:spPr>
        </p:pic>
        <p:pic>
          <p:nvPicPr>
            <p:cNvPr id="19" name="Picture 18" descr="addin_tmp.png"/>
            <p:cNvPicPr>
              <a:picLocks noChangeAspect="1"/>
            </p:cNvPicPr>
            <p:nvPr>
              <p:custDataLst>
                <p:tags r:id="rId3"/>
              </p:custDataLst>
            </p:nvPr>
          </p:nvPicPr>
          <p:blipFill>
            <a:blip r:embed="rId18" cstate="print"/>
            <a:stretch>
              <a:fillRect/>
            </a:stretch>
          </p:blipFill>
          <p:spPr>
            <a:xfrm>
              <a:off x="6339641" y="2222482"/>
              <a:ext cx="302895" cy="217170"/>
            </a:xfrm>
            <a:prstGeom prst="rect">
              <a:avLst/>
            </a:prstGeom>
          </p:spPr>
        </p:pic>
        <p:pic>
          <p:nvPicPr>
            <p:cNvPr id="34" name="Picture 33" descr="addin_tmp.png"/>
            <p:cNvPicPr>
              <a:picLocks noChangeAspect="1"/>
            </p:cNvPicPr>
            <p:nvPr>
              <p:custDataLst>
                <p:tags r:id="rId4"/>
              </p:custDataLst>
            </p:nvPr>
          </p:nvPicPr>
          <p:blipFill>
            <a:blip r:embed="rId19" cstate="print"/>
            <a:stretch>
              <a:fillRect/>
            </a:stretch>
          </p:blipFill>
          <p:spPr>
            <a:xfrm>
              <a:off x="4229100" y="2514581"/>
              <a:ext cx="1074420" cy="228600"/>
            </a:xfrm>
            <a:prstGeom prst="rect">
              <a:avLst/>
            </a:prstGeom>
          </p:spPr>
        </p:pic>
        <p:pic>
          <p:nvPicPr>
            <p:cNvPr id="22" name="Picture 21" descr="addin_tmp.png"/>
            <p:cNvPicPr>
              <a:picLocks noChangeAspect="1"/>
            </p:cNvPicPr>
            <p:nvPr>
              <p:custDataLst>
                <p:tags r:id="rId5"/>
              </p:custDataLst>
            </p:nvPr>
          </p:nvPicPr>
          <p:blipFill>
            <a:blip r:embed="rId20" cstate="print"/>
            <a:stretch>
              <a:fillRect/>
            </a:stretch>
          </p:blipFill>
          <p:spPr>
            <a:xfrm>
              <a:off x="1697355" y="3086100"/>
              <a:ext cx="3865245" cy="285750"/>
            </a:xfrm>
            <a:prstGeom prst="rect">
              <a:avLst/>
            </a:prstGeom>
          </p:spPr>
        </p:pic>
        <p:pic>
          <p:nvPicPr>
            <p:cNvPr id="32" name="Picture 31" descr="addin_tmp.png"/>
            <p:cNvPicPr>
              <a:picLocks noChangeAspect="1"/>
            </p:cNvPicPr>
            <p:nvPr>
              <p:custDataLst>
                <p:tags r:id="rId6"/>
              </p:custDataLst>
            </p:nvPr>
          </p:nvPicPr>
          <p:blipFill>
            <a:blip r:embed="rId21" cstate="print"/>
            <a:stretch>
              <a:fillRect/>
            </a:stretch>
          </p:blipFill>
          <p:spPr>
            <a:xfrm>
              <a:off x="1676400" y="3657600"/>
              <a:ext cx="6019800" cy="1009650"/>
            </a:xfrm>
            <a:prstGeom prst="rect">
              <a:avLst/>
            </a:prstGeom>
          </p:spPr>
        </p:pic>
        <p:pic>
          <p:nvPicPr>
            <p:cNvPr id="29" name="Picture 28" descr="addin_tmp.png"/>
            <p:cNvPicPr>
              <a:picLocks noChangeAspect="1"/>
            </p:cNvPicPr>
            <p:nvPr>
              <p:custDataLst>
                <p:tags r:id="rId7"/>
              </p:custDataLst>
            </p:nvPr>
          </p:nvPicPr>
          <p:blipFill>
            <a:blip r:embed="rId22" cstate="print"/>
            <a:stretch>
              <a:fillRect/>
            </a:stretch>
          </p:blipFill>
          <p:spPr>
            <a:xfrm>
              <a:off x="2735978" y="5071110"/>
              <a:ext cx="590550" cy="186690"/>
            </a:xfrm>
            <a:prstGeom prst="rect">
              <a:avLst/>
            </a:prstGeom>
          </p:spPr>
        </p:pic>
        <p:pic>
          <p:nvPicPr>
            <p:cNvPr id="38" name="Picture 37" descr="addin_tmp.png"/>
            <p:cNvPicPr>
              <a:picLocks noChangeAspect="1"/>
            </p:cNvPicPr>
            <p:nvPr>
              <p:custDataLst>
                <p:tags r:id="rId8"/>
              </p:custDataLst>
            </p:nvPr>
          </p:nvPicPr>
          <p:blipFill>
            <a:blip r:embed="rId23" cstate="print"/>
            <a:stretch>
              <a:fillRect/>
            </a:stretch>
          </p:blipFill>
          <p:spPr>
            <a:xfrm>
              <a:off x="7078453" y="5042772"/>
              <a:ext cx="998220" cy="253365"/>
            </a:xfrm>
            <a:prstGeom prst="rect">
              <a:avLst/>
            </a:prstGeom>
          </p:spPr>
        </p:pic>
        <p:sp>
          <p:nvSpPr>
            <p:cNvPr id="25" name="Rectangle 29"/>
            <p:cNvSpPr>
              <a:spLocks noChangeArrowheads="1"/>
            </p:cNvSpPr>
            <p:nvPr/>
          </p:nvSpPr>
          <p:spPr bwMode="auto">
            <a:xfrm>
              <a:off x="1600200" y="4953000"/>
              <a:ext cx="6400800" cy="533400"/>
            </a:xfrm>
            <a:prstGeom prst="rect">
              <a:avLst/>
            </a:prstGeom>
            <a:noFill/>
            <a:ln w="9525">
              <a:noFill/>
              <a:miter lim="800000"/>
              <a:headEnd/>
              <a:tailEnd/>
            </a:ln>
          </p:spPr>
          <p:txBody>
            <a:bodyPr/>
            <a:lstStyle/>
            <a:p>
              <a:r>
                <a:rPr lang="en-US" sz="2000" dirty="0" smtClean="0">
                  <a:latin typeface="Arial" pitchFamily="34" charset="0"/>
                </a:rPr>
                <a:t>imply  </a:t>
              </a:r>
              <a:r>
                <a:rPr lang="en-US" sz="2000" dirty="0" smtClean="0">
                  <a:latin typeface="Times New Roman"/>
                  <a:cs typeface="Times New Roman"/>
                </a:rPr>
                <a:t>Ǝ</a:t>
              </a:r>
              <a:r>
                <a:rPr lang="en-US" sz="2000" dirty="0" smtClean="0">
                  <a:latin typeface="Arial" pitchFamily="34" charset="0"/>
                </a:rPr>
                <a:t>              for which (P1) </a:t>
              </a:r>
              <a:r>
                <a:rPr lang="en-US" sz="2000" dirty="0" smtClean="0">
                  <a:solidFill>
                    <a:srgbClr val="CC0000"/>
                  </a:solidFill>
                  <a:latin typeface="Arial" pitchFamily="34" charset="0"/>
                </a:rPr>
                <a:t>exactly</a:t>
              </a:r>
              <a:r>
                <a:rPr lang="en-US" sz="2000" dirty="0" smtClean="0">
                  <a:latin typeface="Arial" pitchFamily="34" charset="0"/>
                </a:rPr>
                <a:t> recovers</a:t>
              </a:r>
            </a:p>
            <a:p>
              <a:pPr marL="342900" indent="-342900" algn="just">
                <a:spcBef>
                  <a:spcPct val="20000"/>
                </a:spcBef>
                <a:buClr>
                  <a:srgbClr val="0000CC"/>
                </a:buClr>
              </a:pPr>
              <a:endParaRPr lang="en-US" sz="1900" dirty="0" smtClean="0">
                <a:latin typeface="Arial" pitchFamily="34" charset="0"/>
              </a:endParaRPr>
            </a:p>
            <a:p>
              <a:pPr marL="342900" indent="-342900" algn="just">
                <a:spcBef>
                  <a:spcPct val="20000"/>
                </a:spcBef>
                <a:buClr>
                  <a:srgbClr val="0000CC"/>
                </a:buClr>
              </a:pPr>
              <a:endParaRPr lang="en-US" sz="1900" dirty="0" smtClean="0">
                <a:latin typeface="Arial" pitchFamily="34" charset="0"/>
              </a:endParaRPr>
            </a:p>
            <a:p>
              <a:pPr marL="342900" indent="-342900" algn="just">
                <a:spcBef>
                  <a:spcPct val="20000"/>
                </a:spcBef>
                <a:buClr>
                  <a:srgbClr val="0000CC"/>
                </a:buClr>
              </a:pPr>
              <a:endParaRPr lang="en-US" sz="1900" dirty="0" smtClean="0">
                <a:latin typeface="Arial" pitchFamily="34" charset="0"/>
              </a:endParaRPr>
            </a:p>
            <a:p>
              <a:pPr marL="342900" indent="-342900" algn="just">
                <a:spcBef>
                  <a:spcPct val="20000"/>
                </a:spcBef>
                <a:buClr>
                  <a:srgbClr val="0000CC"/>
                </a:buClr>
              </a:pPr>
              <a:r>
                <a:rPr lang="en-US" sz="1900" dirty="0" smtClean="0">
                  <a:latin typeface="Arial" pitchFamily="34" charset="0"/>
                </a:rPr>
                <a:t>    </a:t>
              </a:r>
              <a:endParaRPr lang="en-US" sz="1900" dirty="0">
                <a:latin typeface="Arial" pitchFamily="34" charset="0"/>
              </a:endParaRPr>
            </a:p>
            <a:p>
              <a:pPr marL="342900" indent="-342900" algn="just">
                <a:spcBef>
                  <a:spcPct val="20000"/>
                </a:spcBef>
                <a:buClr>
                  <a:srgbClr val="0000CC"/>
                </a:buClr>
              </a:pPr>
              <a:endParaRPr lang="en-US" sz="1900" dirty="0">
                <a:latin typeface="Arial" pitchFamily="34" charset="0"/>
              </a:endParaRPr>
            </a:p>
            <a:p>
              <a:pPr marL="342900" indent="-342900">
                <a:spcBef>
                  <a:spcPct val="20000"/>
                </a:spcBef>
                <a:buClr>
                  <a:srgbClr val="0000CC"/>
                </a:buClr>
              </a:pPr>
              <a:endParaRPr lang="en-US" sz="1900" dirty="0">
                <a:latin typeface="Arial" pitchFamily="34" charset="0"/>
              </a:endParaRPr>
            </a:p>
          </p:txBody>
        </p:sp>
      </p:grpSp>
      <p:sp>
        <p:nvSpPr>
          <p:cNvPr id="40" name="Rectangle 39"/>
          <p:cNvSpPr/>
          <p:nvPr/>
        </p:nvSpPr>
        <p:spPr>
          <a:xfrm>
            <a:off x="0" y="6248400"/>
            <a:ext cx="8686800" cy="523220"/>
          </a:xfrm>
          <a:prstGeom prst="rect">
            <a:avLst/>
          </a:prstGeom>
        </p:spPr>
        <p:txBody>
          <a:bodyPr wrap="square">
            <a:spAutoFit/>
          </a:bodyPr>
          <a:lstStyle/>
          <a:p>
            <a:r>
              <a:rPr lang="en-US" sz="1400" dirty="0" smtClean="0">
                <a:latin typeface="Arial" pitchFamily="34" charset="0"/>
              </a:rPr>
              <a:t>M. </a:t>
            </a:r>
            <a:r>
              <a:rPr lang="en-US" sz="1400" dirty="0" err="1" smtClean="0">
                <a:latin typeface="Arial" pitchFamily="34" charset="0"/>
              </a:rPr>
              <a:t>Mardani</a:t>
            </a:r>
            <a:r>
              <a:rPr lang="en-US" sz="1400" dirty="0" smtClean="0">
                <a:latin typeface="Arial" pitchFamily="34" charset="0"/>
              </a:rPr>
              <a:t>, G. </a:t>
            </a:r>
            <a:r>
              <a:rPr lang="en-US" sz="1400" dirty="0" err="1" smtClean="0">
                <a:latin typeface="Arial" pitchFamily="34" charset="0"/>
              </a:rPr>
              <a:t>Mateos</a:t>
            </a:r>
            <a:r>
              <a:rPr lang="en-US" sz="1400" dirty="0" smtClean="0">
                <a:latin typeface="Arial" pitchFamily="34" charset="0"/>
              </a:rPr>
              <a:t>, and G. B. </a:t>
            </a:r>
            <a:r>
              <a:rPr lang="en-US" sz="1400" dirty="0" err="1" smtClean="0">
                <a:latin typeface="Arial" pitchFamily="34" charset="0"/>
              </a:rPr>
              <a:t>Giannakis,``Recovery</a:t>
            </a:r>
            <a:r>
              <a:rPr lang="en-US" sz="1400" dirty="0" smtClean="0">
                <a:latin typeface="Arial" pitchFamily="34" charset="0"/>
              </a:rPr>
              <a:t> of low-rank plus compressed sparse matrices with application to unveiling traffic anomalies," </a:t>
            </a:r>
            <a:r>
              <a:rPr lang="en-US" sz="1400" i="1" dirty="0" smtClean="0">
                <a:latin typeface="Arial" pitchFamily="34" charset="0"/>
              </a:rPr>
              <a:t>IEEE Trans. Info. Theory</a:t>
            </a:r>
            <a:r>
              <a:rPr lang="en-US" sz="1400" dirty="0" smtClean="0">
                <a:latin typeface="Arial" pitchFamily="34" charset="0"/>
              </a:rPr>
              <a:t>, submitted Apr. 2012.(</a:t>
            </a:r>
            <a:r>
              <a:rPr lang="en-US" sz="1400" dirty="0" err="1" smtClean="0">
                <a:latin typeface="Arial" pitchFamily="34" charset="0"/>
              </a:rPr>
              <a:t>arXiv</a:t>
            </a:r>
            <a:r>
              <a:rPr lang="en-US" sz="1400" dirty="0" smtClean="0">
                <a:latin typeface="Arial" pitchFamily="34" charset="0"/>
              </a:rPr>
              <a:t>: 1204.6537)</a:t>
            </a:r>
            <a:endParaRPr lang="en-US" sz="1400" dirty="0">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CE5D83-0680-42D4-8861-442B42D3FDB2}" type="slidenum">
              <a:rPr lang="en-US" altLang="en-US" smtClean="0"/>
              <a:pPr>
                <a:defRPr/>
              </a:pPr>
              <a:t>12</a:t>
            </a:fld>
            <a:endParaRPr lang="en-US" altLang="en-US"/>
          </a:p>
        </p:txBody>
      </p:sp>
      <p:sp>
        <p:nvSpPr>
          <p:cNvPr id="3" name="Rectangle 2"/>
          <p:cNvSpPr txBox="1">
            <a:spLocks noChangeArrowheads="1"/>
          </p:cNvSpPr>
          <p:nvPr/>
        </p:nvSpPr>
        <p:spPr bwMode="auto">
          <a:xfrm>
            <a:off x="457200" y="277813"/>
            <a:ext cx="8686800" cy="1139825"/>
          </a:xfrm>
          <a:prstGeom prst="rect">
            <a:avLst/>
          </a:prstGeom>
          <a:noFill/>
          <a:ln w="9525">
            <a:noFill/>
            <a:miter lim="800000"/>
            <a:headEnd/>
            <a:tailEnd/>
          </a:ln>
          <a:effectLst/>
        </p:spPr>
        <p:txBody>
          <a:bodyPr/>
          <a:lstStyle/>
          <a:p>
            <a:pPr>
              <a:defRPr/>
            </a:pPr>
            <a:r>
              <a:rPr lang="en-US" sz="4200" kern="0" dirty="0" smtClean="0">
                <a:solidFill>
                  <a:srgbClr val="CC0000"/>
                </a:solidFill>
                <a:latin typeface="Arial" pitchFamily="34" charset="0"/>
              </a:rPr>
              <a:t>Intuition</a:t>
            </a:r>
            <a:endParaRPr lang="en-US" sz="4200" kern="0" dirty="0">
              <a:solidFill>
                <a:srgbClr val="CC0000"/>
              </a:solidFill>
              <a:latin typeface="Arial" pitchFamily="34" charset="0"/>
            </a:endParaRPr>
          </a:p>
        </p:txBody>
      </p:sp>
      <p:sp>
        <p:nvSpPr>
          <p:cNvPr id="4" name="Rectangle 29"/>
          <p:cNvSpPr>
            <a:spLocks noChangeArrowheads="1"/>
          </p:cNvSpPr>
          <p:nvPr/>
        </p:nvSpPr>
        <p:spPr bwMode="auto">
          <a:xfrm>
            <a:off x="304800" y="1371600"/>
            <a:ext cx="8458200" cy="533400"/>
          </a:xfrm>
          <a:prstGeom prst="rect">
            <a:avLst/>
          </a:prstGeom>
          <a:noFill/>
          <a:ln w="9525">
            <a:noFill/>
            <a:miter lim="800000"/>
            <a:headEnd/>
            <a:tailEnd/>
          </a:ln>
        </p:spPr>
        <p:txBody>
          <a:bodyPr/>
          <a:lstStyle/>
          <a:p>
            <a:pPr marL="342900" indent="-342900" algn="just">
              <a:spcBef>
                <a:spcPct val="20000"/>
              </a:spcBef>
              <a:buClr>
                <a:srgbClr val="0000CC"/>
              </a:buClr>
              <a:buFont typeface="Wingdings" pitchFamily="2" charset="2"/>
              <a:buChar char="n"/>
            </a:pPr>
            <a:r>
              <a:rPr lang="en-US" sz="2000" dirty="0" smtClean="0">
                <a:latin typeface="Arial" pitchFamily="34" charset="0"/>
              </a:rPr>
              <a:t>Exact recovery if</a:t>
            </a:r>
          </a:p>
          <a:p>
            <a:pPr marL="342900" indent="-342900" algn="just">
              <a:spcBef>
                <a:spcPct val="20000"/>
              </a:spcBef>
              <a:buClr>
                <a:srgbClr val="0000CC"/>
              </a:buClr>
              <a:buFont typeface="Wingdings" pitchFamily="2" charset="2"/>
              <a:buChar char="n"/>
            </a:pPr>
            <a:endParaRPr lang="en-US" sz="2000" dirty="0" smtClean="0">
              <a:latin typeface="Arial" pitchFamily="34" charset="0"/>
            </a:endParaRPr>
          </a:p>
          <a:p>
            <a:pPr marL="342900" indent="-342900" algn="just">
              <a:spcBef>
                <a:spcPct val="20000"/>
              </a:spcBef>
              <a:buClr>
                <a:srgbClr val="0000CC"/>
              </a:buClr>
              <a:buFont typeface="Wingdings" pitchFamily="2" charset="2"/>
              <a:buChar char="n"/>
            </a:pPr>
            <a:endParaRPr lang="en-US" sz="2000" dirty="0" smtClean="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lgn="just">
              <a:spcBef>
                <a:spcPct val="20000"/>
              </a:spcBef>
              <a:buClr>
                <a:srgbClr val="0000CC"/>
              </a:buClr>
            </a:pP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spcBef>
                <a:spcPct val="20000"/>
              </a:spcBef>
              <a:buClr>
                <a:srgbClr val="0000CC"/>
              </a:buClr>
            </a:pPr>
            <a:endParaRPr lang="en-US" sz="2000" dirty="0">
              <a:latin typeface="Arial" pitchFamily="34" charset="0"/>
            </a:endParaRPr>
          </a:p>
        </p:txBody>
      </p:sp>
      <p:sp>
        <p:nvSpPr>
          <p:cNvPr id="5" name="Rectangle 29"/>
          <p:cNvSpPr>
            <a:spLocks noChangeArrowheads="1"/>
          </p:cNvSpPr>
          <p:nvPr/>
        </p:nvSpPr>
        <p:spPr bwMode="auto">
          <a:xfrm>
            <a:off x="304800" y="1905000"/>
            <a:ext cx="8458200" cy="533400"/>
          </a:xfrm>
          <a:prstGeom prst="rect">
            <a:avLst/>
          </a:prstGeom>
          <a:noFill/>
          <a:ln w="9525">
            <a:noFill/>
            <a:miter lim="800000"/>
            <a:headEnd/>
            <a:tailEnd/>
          </a:ln>
        </p:spPr>
        <p:txBody>
          <a:bodyPr/>
          <a:lstStyle/>
          <a:p>
            <a:pPr marL="800100" lvl="1" indent="-342900" algn="just">
              <a:spcBef>
                <a:spcPct val="20000"/>
              </a:spcBef>
              <a:buClr>
                <a:srgbClr val="0000CC"/>
              </a:buClr>
              <a:buFont typeface="Wingdings" pitchFamily="2" charset="2"/>
              <a:buChar char="Ø"/>
            </a:pPr>
            <a:r>
              <a:rPr lang="en-US" sz="2000" i="1" dirty="0" smtClean="0">
                <a:latin typeface="Arial" pitchFamily="34" charset="0"/>
              </a:rPr>
              <a:t>r</a:t>
            </a:r>
            <a:r>
              <a:rPr lang="en-US" sz="2000" dirty="0" smtClean="0">
                <a:latin typeface="Arial" pitchFamily="34" charset="0"/>
              </a:rPr>
              <a:t> and </a:t>
            </a:r>
            <a:r>
              <a:rPr lang="en-US" sz="2000" i="1" dirty="0" smtClean="0">
                <a:latin typeface="Arial" pitchFamily="34" charset="0"/>
              </a:rPr>
              <a:t>s</a:t>
            </a:r>
            <a:r>
              <a:rPr lang="en-US" sz="2000" dirty="0" smtClean="0">
                <a:latin typeface="Arial" pitchFamily="34" charset="0"/>
              </a:rPr>
              <a:t> are sufficiently small</a:t>
            </a: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lgn="just">
              <a:spcBef>
                <a:spcPct val="20000"/>
              </a:spcBef>
              <a:buClr>
                <a:srgbClr val="0000CC"/>
              </a:buClr>
            </a:pP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spcBef>
                <a:spcPct val="20000"/>
              </a:spcBef>
              <a:buClr>
                <a:srgbClr val="0000CC"/>
              </a:buClr>
            </a:pPr>
            <a:endParaRPr lang="en-US" sz="2000" dirty="0">
              <a:latin typeface="Arial" pitchFamily="34" charset="0"/>
            </a:endParaRPr>
          </a:p>
        </p:txBody>
      </p:sp>
      <p:sp>
        <p:nvSpPr>
          <p:cNvPr id="7" name="Rectangle 29"/>
          <p:cNvSpPr>
            <a:spLocks noChangeArrowheads="1"/>
          </p:cNvSpPr>
          <p:nvPr/>
        </p:nvSpPr>
        <p:spPr bwMode="auto">
          <a:xfrm>
            <a:off x="304800" y="2438400"/>
            <a:ext cx="8458200" cy="533400"/>
          </a:xfrm>
          <a:prstGeom prst="rect">
            <a:avLst/>
          </a:prstGeom>
          <a:noFill/>
          <a:ln w="9525">
            <a:noFill/>
            <a:miter lim="800000"/>
            <a:headEnd/>
            <a:tailEnd/>
          </a:ln>
        </p:spPr>
        <p:txBody>
          <a:bodyPr/>
          <a:lstStyle/>
          <a:p>
            <a:pPr marL="800100" lvl="1" indent="-342900" algn="just">
              <a:spcBef>
                <a:spcPct val="20000"/>
              </a:spcBef>
              <a:buClr>
                <a:srgbClr val="0000CC"/>
              </a:buClr>
              <a:buFont typeface="Wingdings" pitchFamily="2" charset="2"/>
              <a:buChar char="Ø"/>
            </a:pPr>
            <a:r>
              <a:rPr lang="en-US" sz="2000" dirty="0" smtClean="0">
                <a:latin typeface="Arial" pitchFamily="34" charset="0"/>
              </a:rPr>
              <a:t>Nonzero entries of </a:t>
            </a:r>
            <a:r>
              <a:rPr lang="en-US" sz="2000" b="1" dirty="0" smtClean="0">
                <a:latin typeface="Arial" pitchFamily="34" charset="0"/>
              </a:rPr>
              <a:t>A</a:t>
            </a:r>
            <a:r>
              <a:rPr lang="en-US" sz="2000" baseline="-25000" dirty="0" smtClean="0">
                <a:latin typeface="Arial" pitchFamily="34" charset="0"/>
              </a:rPr>
              <a:t>0</a:t>
            </a:r>
            <a:r>
              <a:rPr lang="en-US" sz="2000" dirty="0" smtClean="0">
                <a:latin typeface="Arial" pitchFamily="34" charset="0"/>
              </a:rPr>
              <a:t> are “sufficiently spread out”</a:t>
            </a: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lgn="just">
              <a:spcBef>
                <a:spcPct val="20000"/>
              </a:spcBef>
              <a:buClr>
                <a:srgbClr val="0000CC"/>
              </a:buClr>
            </a:pP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spcBef>
                <a:spcPct val="20000"/>
              </a:spcBef>
              <a:buClr>
                <a:srgbClr val="0000CC"/>
              </a:buClr>
            </a:pPr>
            <a:endParaRPr lang="en-US" sz="2000" dirty="0">
              <a:latin typeface="Arial" pitchFamily="34" charset="0"/>
            </a:endParaRPr>
          </a:p>
        </p:txBody>
      </p:sp>
      <p:sp>
        <p:nvSpPr>
          <p:cNvPr id="8" name="Rectangle 29"/>
          <p:cNvSpPr>
            <a:spLocks noChangeArrowheads="1"/>
          </p:cNvSpPr>
          <p:nvPr/>
        </p:nvSpPr>
        <p:spPr bwMode="auto">
          <a:xfrm>
            <a:off x="304800" y="2971800"/>
            <a:ext cx="8458200" cy="533400"/>
          </a:xfrm>
          <a:prstGeom prst="rect">
            <a:avLst/>
          </a:prstGeom>
          <a:noFill/>
          <a:ln w="9525">
            <a:noFill/>
            <a:miter lim="800000"/>
            <a:headEnd/>
            <a:tailEnd/>
          </a:ln>
        </p:spPr>
        <p:txBody>
          <a:bodyPr/>
          <a:lstStyle/>
          <a:p>
            <a:pPr marL="800100" lvl="1" indent="-342900" algn="just">
              <a:spcBef>
                <a:spcPct val="20000"/>
              </a:spcBef>
              <a:buClr>
                <a:srgbClr val="0000CC"/>
              </a:buClr>
              <a:buFont typeface="Wingdings" pitchFamily="2" charset="2"/>
              <a:buChar char="Ø"/>
            </a:pPr>
            <a:r>
              <a:rPr lang="en-US" sz="2000" dirty="0" smtClean="0">
                <a:latin typeface="Arial" pitchFamily="34" charset="0"/>
              </a:rPr>
              <a:t>Columns (rows) of </a:t>
            </a:r>
            <a:r>
              <a:rPr lang="en-US" sz="2000" b="1" dirty="0" smtClean="0">
                <a:latin typeface="Arial" pitchFamily="34" charset="0"/>
              </a:rPr>
              <a:t>X</a:t>
            </a:r>
            <a:r>
              <a:rPr lang="en-US" sz="2000" baseline="-25000" dirty="0" smtClean="0">
                <a:latin typeface="Arial" pitchFamily="34" charset="0"/>
              </a:rPr>
              <a:t>0</a:t>
            </a:r>
            <a:r>
              <a:rPr lang="en-US" sz="2000" dirty="0" smtClean="0">
                <a:latin typeface="Arial" pitchFamily="34" charset="0"/>
              </a:rPr>
              <a:t> not aligned with basis of </a:t>
            </a:r>
            <a:r>
              <a:rPr lang="en-US" sz="2000" b="1" dirty="0" smtClean="0">
                <a:latin typeface="Arial" pitchFamily="34" charset="0"/>
              </a:rPr>
              <a:t>R </a:t>
            </a:r>
            <a:r>
              <a:rPr lang="en-US" sz="2000" dirty="0" smtClean="0">
                <a:latin typeface="Arial" pitchFamily="34" charset="0"/>
              </a:rPr>
              <a:t>(canonical basis)</a:t>
            </a: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lgn="just">
              <a:spcBef>
                <a:spcPct val="20000"/>
              </a:spcBef>
              <a:buClr>
                <a:srgbClr val="0000CC"/>
              </a:buClr>
            </a:pP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spcBef>
                <a:spcPct val="20000"/>
              </a:spcBef>
              <a:buClr>
                <a:srgbClr val="0000CC"/>
              </a:buClr>
            </a:pPr>
            <a:endParaRPr lang="en-US" sz="2000" dirty="0">
              <a:latin typeface="Arial" pitchFamily="34" charset="0"/>
            </a:endParaRPr>
          </a:p>
        </p:txBody>
      </p:sp>
      <p:sp>
        <p:nvSpPr>
          <p:cNvPr id="9" name="Rectangle 29"/>
          <p:cNvSpPr>
            <a:spLocks noChangeArrowheads="1"/>
          </p:cNvSpPr>
          <p:nvPr/>
        </p:nvSpPr>
        <p:spPr bwMode="auto">
          <a:xfrm>
            <a:off x="304800" y="3497240"/>
            <a:ext cx="8458200" cy="533400"/>
          </a:xfrm>
          <a:prstGeom prst="rect">
            <a:avLst/>
          </a:prstGeom>
          <a:noFill/>
          <a:ln w="9525">
            <a:noFill/>
            <a:miter lim="800000"/>
            <a:headEnd/>
            <a:tailEnd/>
          </a:ln>
        </p:spPr>
        <p:txBody>
          <a:bodyPr/>
          <a:lstStyle/>
          <a:p>
            <a:pPr marL="800100" lvl="1" indent="-342900" algn="just">
              <a:spcBef>
                <a:spcPct val="20000"/>
              </a:spcBef>
              <a:buClr>
                <a:srgbClr val="0000CC"/>
              </a:buClr>
              <a:buFont typeface="Wingdings" pitchFamily="2" charset="2"/>
              <a:buChar char="Ø"/>
            </a:pPr>
            <a:r>
              <a:rPr lang="en-US" sz="2000" b="1" dirty="0" smtClean="0">
                <a:latin typeface="Arial" pitchFamily="34" charset="0"/>
              </a:rPr>
              <a:t>R</a:t>
            </a:r>
            <a:r>
              <a:rPr lang="en-US" sz="2000" dirty="0" smtClean="0">
                <a:latin typeface="Arial" pitchFamily="34" charset="0"/>
              </a:rPr>
              <a:t> behaves like </a:t>
            </a:r>
            <a:r>
              <a:rPr lang="en-US" sz="2000" dirty="0" smtClean="0">
                <a:solidFill>
                  <a:srgbClr val="000000"/>
                </a:solidFill>
                <a:latin typeface="Arial"/>
                <a:cs typeface="Arial"/>
              </a:rPr>
              <a:t>a “restricted” </a:t>
            </a:r>
            <a:r>
              <a:rPr lang="en-US" sz="2000" dirty="0" err="1" smtClean="0">
                <a:solidFill>
                  <a:srgbClr val="000000"/>
                </a:solidFill>
                <a:latin typeface="Arial"/>
                <a:cs typeface="Arial"/>
              </a:rPr>
              <a:t>isometry</a:t>
            </a: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lgn="just">
              <a:spcBef>
                <a:spcPct val="20000"/>
              </a:spcBef>
              <a:buClr>
                <a:srgbClr val="0000CC"/>
              </a:buClr>
            </a:pP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spcBef>
                <a:spcPct val="20000"/>
              </a:spcBef>
              <a:buClr>
                <a:srgbClr val="0000CC"/>
              </a:buClr>
            </a:pPr>
            <a:endParaRPr lang="en-US" sz="2000" dirty="0">
              <a:latin typeface="Arial" pitchFamily="34" charset="0"/>
            </a:endParaRPr>
          </a:p>
        </p:txBody>
      </p:sp>
      <p:sp>
        <p:nvSpPr>
          <p:cNvPr id="10" name="Rectangle 29"/>
          <p:cNvSpPr>
            <a:spLocks noChangeArrowheads="1"/>
          </p:cNvSpPr>
          <p:nvPr/>
        </p:nvSpPr>
        <p:spPr bwMode="auto">
          <a:xfrm>
            <a:off x="-228600" y="4038600"/>
            <a:ext cx="8610600" cy="533400"/>
          </a:xfrm>
          <a:prstGeom prst="rect">
            <a:avLst/>
          </a:prstGeom>
          <a:noFill/>
          <a:ln w="9525">
            <a:noFill/>
            <a:miter lim="800000"/>
            <a:headEnd/>
            <a:tailEnd/>
          </a:ln>
        </p:spPr>
        <p:txBody>
          <a:bodyPr/>
          <a:lstStyle/>
          <a:p>
            <a:pPr marL="800100" lvl="1" indent="-342900" algn="just">
              <a:spcBef>
                <a:spcPct val="20000"/>
              </a:spcBef>
              <a:buClr>
                <a:srgbClr val="0000CC"/>
              </a:buClr>
              <a:buFont typeface="Wingdings" pitchFamily="2" charset="2"/>
              <a:buChar char="n"/>
            </a:pPr>
            <a:r>
              <a:rPr lang="en-US" sz="2000" dirty="0" smtClean="0">
                <a:latin typeface="Arial" pitchFamily="34" charset="0"/>
              </a:rPr>
              <a:t>Interestingly </a:t>
            </a:r>
          </a:p>
          <a:p>
            <a:pPr marL="1257300" lvl="2" indent="-342900" algn="just">
              <a:spcBef>
                <a:spcPct val="20000"/>
              </a:spcBef>
              <a:buClr>
                <a:srgbClr val="0000CC"/>
              </a:buClr>
              <a:buFont typeface="Wingdings" pitchFamily="2" charset="2"/>
              <a:buChar char="Ø"/>
            </a:pPr>
            <a:r>
              <a:rPr lang="en-US" sz="2000" dirty="0" smtClean="0">
                <a:latin typeface="Arial" pitchFamily="34" charset="0"/>
              </a:rPr>
              <a:t>Amplitude of non-zero entries of </a:t>
            </a:r>
            <a:r>
              <a:rPr lang="en-US" sz="2000" b="1" dirty="0" smtClean="0">
                <a:latin typeface="Arial" pitchFamily="34" charset="0"/>
              </a:rPr>
              <a:t>A</a:t>
            </a:r>
            <a:r>
              <a:rPr lang="en-US" sz="2000" baseline="-25000" dirty="0" smtClean="0">
                <a:latin typeface="Arial" pitchFamily="34" charset="0"/>
              </a:rPr>
              <a:t>0</a:t>
            </a:r>
            <a:r>
              <a:rPr lang="en-US" sz="2000" dirty="0" smtClean="0">
                <a:latin typeface="Arial" pitchFamily="34" charset="0"/>
              </a:rPr>
              <a:t> irrelevant</a:t>
            </a:r>
          </a:p>
          <a:p>
            <a:pPr marL="1257300" lvl="2" indent="-342900" algn="just">
              <a:spcBef>
                <a:spcPct val="20000"/>
              </a:spcBef>
              <a:buClr>
                <a:srgbClr val="0000CC"/>
              </a:buClr>
              <a:buFont typeface="Wingdings" pitchFamily="2" charset="2"/>
              <a:buChar char="Ø"/>
            </a:pPr>
            <a:r>
              <a:rPr lang="en-US" sz="2000" dirty="0">
                <a:latin typeface="Arial" pitchFamily="34" charset="0"/>
              </a:rPr>
              <a:t>No randomness </a:t>
            </a:r>
            <a:r>
              <a:rPr lang="en-US" sz="2000" dirty="0" smtClean="0">
                <a:latin typeface="Arial" pitchFamily="34" charset="0"/>
              </a:rPr>
              <a:t>assumption</a:t>
            </a: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lgn="just">
              <a:spcBef>
                <a:spcPct val="20000"/>
              </a:spcBef>
              <a:buClr>
                <a:srgbClr val="0000CC"/>
              </a:buClr>
            </a:pPr>
            <a:endParaRPr lang="en-US" sz="2000" dirty="0">
              <a:latin typeface="Arial" pitchFamily="34" charset="0"/>
            </a:endParaRPr>
          </a:p>
          <a:p>
            <a:pPr algn="just">
              <a:spcBef>
                <a:spcPct val="20000"/>
              </a:spcBef>
              <a:buClr>
                <a:srgbClr val="0000CC"/>
              </a:buClr>
            </a:pP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spcBef>
                <a:spcPct val="20000"/>
              </a:spcBef>
              <a:buClr>
                <a:srgbClr val="0000CC"/>
              </a:buClr>
            </a:pPr>
            <a:endParaRPr lang="en-US" sz="2000" dirty="0">
              <a:latin typeface="Arial" pitchFamily="34" charset="0"/>
            </a:endParaRPr>
          </a:p>
        </p:txBody>
      </p:sp>
      <p:sp>
        <p:nvSpPr>
          <p:cNvPr id="11" name="Rectangle 29"/>
          <p:cNvSpPr>
            <a:spLocks noChangeArrowheads="1"/>
          </p:cNvSpPr>
          <p:nvPr/>
        </p:nvSpPr>
        <p:spPr bwMode="auto">
          <a:xfrm>
            <a:off x="-228600" y="5334000"/>
            <a:ext cx="8610600" cy="533400"/>
          </a:xfrm>
          <a:prstGeom prst="rect">
            <a:avLst/>
          </a:prstGeom>
          <a:noFill/>
          <a:ln w="9525">
            <a:noFill/>
            <a:miter lim="800000"/>
            <a:headEnd/>
            <a:tailEnd/>
          </a:ln>
        </p:spPr>
        <p:txBody>
          <a:bodyPr/>
          <a:lstStyle/>
          <a:p>
            <a:pPr marL="800100" lvl="1" indent="-342900" algn="just">
              <a:spcBef>
                <a:spcPct val="20000"/>
              </a:spcBef>
              <a:buClr>
                <a:srgbClr val="0000CC"/>
              </a:buClr>
              <a:buFont typeface="Wingdings" pitchFamily="2" charset="2"/>
              <a:buChar char="n"/>
            </a:pPr>
            <a:r>
              <a:rPr lang="en-US" sz="2000" dirty="0" err="1" smtClean="0">
                <a:latin typeface="Arial" pitchFamily="34" charset="0"/>
              </a:rPr>
              <a:t>Satisfiability</a:t>
            </a:r>
            <a:r>
              <a:rPr lang="en-US" sz="2000" dirty="0" smtClean="0">
                <a:latin typeface="Arial" pitchFamily="34" charset="0"/>
              </a:rPr>
              <a:t> for certain random ensembles </a:t>
            </a:r>
            <a:r>
              <a:rPr lang="en-US" sz="2000" dirty="0" err="1" smtClean="0">
                <a:latin typeface="Arial" pitchFamily="34" charset="0"/>
              </a:rPr>
              <a:t>w.h.p</a:t>
            </a:r>
            <a:endParaRPr lang="en-US" sz="2000" dirty="0">
              <a:latin typeface="Arial" pitchFamily="34" charset="0"/>
            </a:endParaRPr>
          </a:p>
          <a:p>
            <a:pPr marL="342900" indent="-342900" algn="just">
              <a:spcBef>
                <a:spcPct val="20000"/>
              </a:spcBef>
              <a:buClr>
                <a:srgbClr val="0000CC"/>
              </a:buClr>
            </a:pPr>
            <a:endParaRPr lang="en-US" sz="2000" dirty="0">
              <a:latin typeface="Arial" pitchFamily="34" charset="0"/>
            </a:endParaRPr>
          </a:p>
          <a:p>
            <a:pPr algn="just">
              <a:spcBef>
                <a:spcPct val="20000"/>
              </a:spcBef>
              <a:buClr>
                <a:srgbClr val="0000CC"/>
              </a:buClr>
            </a:pP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spcBef>
                <a:spcPct val="20000"/>
              </a:spcBef>
              <a:buClr>
                <a:srgbClr val="0000CC"/>
              </a:buClr>
            </a:pPr>
            <a:endParaRPr lang="en-US" sz="2000" dirty="0">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1"/>
          <p:cNvSpPr>
            <a:spLocks noGrp="1"/>
          </p:cNvSpPr>
          <p:nvPr>
            <p:ph type="sldNum" sz="quarter" idx="12"/>
          </p:nvPr>
        </p:nvSpPr>
        <p:spPr>
          <a:noFill/>
        </p:spPr>
        <p:txBody>
          <a:bodyPr/>
          <a:lstStyle/>
          <a:p>
            <a:fld id="{9E21F247-7FD9-4918-B286-663B264C127F}" type="slidenum">
              <a:rPr lang="en-US" altLang="en-US" smtClean="0"/>
              <a:pPr/>
              <a:t>13</a:t>
            </a:fld>
            <a:endParaRPr lang="en-US" altLang="en-US" smtClean="0"/>
          </a:p>
        </p:txBody>
      </p:sp>
      <p:sp>
        <p:nvSpPr>
          <p:cNvPr id="4" name="Rectangle 2"/>
          <p:cNvSpPr txBox="1">
            <a:spLocks noChangeArrowheads="1"/>
          </p:cNvSpPr>
          <p:nvPr/>
        </p:nvSpPr>
        <p:spPr bwMode="auto">
          <a:xfrm>
            <a:off x="457200" y="277813"/>
            <a:ext cx="8686800" cy="1139825"/>
          </a:xfrm>
          <a:prstGeom prst="rect">
            <a:avLst/>
          </a:prstGeom>
          <a:noFill/>
          <a:ln w="9525">
            <a:noFill/>
            <a:miter lim="800000"/>
            <a:headEnd/>
            <a:tailEnd/>
          </a:ln>
          <a:effectLst/>
        </p:spPr>
        <p:txBody>
          <a:bodyPr/>
          <a:lstStyle/>
          <a:p>
            <a:pPr>
              <a:defRPr/>
            </a:pPr>
            <a:r>
              <a:rPr lang="en-US" sz="4200" kern="0" dirty="0" smtClean="0">
                <a:solidFill>
                  <a:srgbClr val="CC0000"/>
                </a:solidFill>
                <a:latin typeface="Arial" pitchFamily="34" charset="0"/>
              </a:rPr>
              <a:t>Validating exact recovery</a:t>
            </a:r>
            <a:endParaRPr lang="en-US" sz="4200" kern="0" dirty="0">
              <a:solidFill>
                <a:srgbClr val="CC0000"/>
              </a:solidFill>
              <a:latin typeface="Arial" pitchFamily="34" charset="0"/>
            </a:endParaRPr>
          </a:p>
        </p:txBody>
      </p:sp>
      <p:sp>
        <p:nvSpPr>
          <p:cNvPr id="32772" name="Rectangle 29"/>
          <p:cNvSpPr>
            <a:spLocks noChangeArrowheads="1"/>
          </p:cNvSpPr>
          <p:nvPr/>
        </p:nvSpPr>
        <p:spPr bwMode="auto">
          <a:xfrm>
            <a:off x="76200" y="1066800"/>
            <a:ext cx="4800600" cy="2438400"/>
          </a:xfrm>
          <a:prstGeom prst="rect">
            <a:avLst/>
          </a:prstGeom>
          <a:noFill/>
          <a:ln w="9525">
            <a:noFill/>
            <a:miter lim="800000"/>
            <a:headEnd/>
            <a:tailEnd/>
          </a:ln>
        </p:spPr>
        <p:txBody>
          <a:bodyPr/>
          <a:lstStyle/>
          <a:p>
            <a:pPr marL="342900" indent="-342900" algn="just">
              <a:spcBef>
                <a:spcPct val="20000"/>
              </a:spcBef>
              <a:buClr>
                <a:srgbClr val="0000CC"/>
              </a:buClr>
            </a:pPr>
            <a:endParaRPr lang="en-US" sz="2000" dirty="0" smtClean="0">
              <a:latin typeface="Arial" pitchFamily="34" charset="0"/>
            </a:endParaRPr>
          </a:p>
          <a:p>
            <a:pPr marL="342900" indent="-342900" algn="just">
              <a:spcBef>
                <a:spcPct val="20000"/>
              </a:spcBef>
              <a:buClr>
                <a:srgbClr val="0000CC"/>
              </a:buClr>
              <a:buFont typeface="Wingdings" pitchFamily="2" charset="2"/>
              <a:buChar char="n"/>
            </a:pPr>
            <a:r>
              <a:rPr lang="en-US" sz="2000" dirty="0" smtClean="0">
                <a:latin typeface="Arial" pitchFamily="34" charset="0"/>
              </a:rPr>
              <a:t>Setup</a:t>
            </a:r>
            <a:endParaRPr lang="en-US" sz="2000" dirty="0">
              <a:latin typeface="Arial" pitchFamily="34" charset="0"/>
            </a:endParaRPr>
          </a:p>
          <a:p>
            <a:pPr marL="342900" indent="-342900" algn="just">
              <a:spcBef>
                <a:spcPct val="20000"/>
              </a:spcBef>
              <a:buClr>
                <a:srgbClr val="0000CC"/>
              </a:buClr>
            </a:pPr>
            <a:r>
              <a:rPr lang="en-US" sz="2000" dirty="0">
                <a:latin typeface="Arial" pitchFamily="34" charset="0"/>
              </a:rPr>
              <a:t>     </a:t>
            </a:r>
            <a:r>
              <a:rPr lang="en-US" sz="2000" i="1" dirty="0" smtClean="0">
                <a:latin typeface="Arial" pitchFamily="34" charset="0"/>
              </a:rPr>
              <a:t>L</a:t>
            </a:r>
            <a:r>
              <a:rPr lang="en-US" sz="2000" dirty="0" smtClean="0">
                <a:latin typeface="Arial" pitchFamily="34" charset="0"/>
              </a:rPr>
              <a:t>=105, </a:t>
            </a:r>
            <a:r>
              <a:rPr lang="en-US" sz="2000" i="1" dirty="0" smtClean="0">
                <a:latin typeface="Arial" pitchFamily="34" charset="0"/>
              </a:rPr>
              <a:t>F</a:t>
            </a:r>
            <a:r>
              <a:rPr lang="en-US" sz="2000" dirty="0" smtClean="0">
                <a:latin typeface="Arial" pitchFamily="34" charset="0"/>
              </a:rPr>
              <a:t>=210, </a:t>
            </a:r>
            <a:r>
              <a:rPr lang="en-US" sz="2000" i="1" dirty="0">
                <a:latin typeface="Arial" pitchFamily="34" charset="0"/>
              </a:rPr>
              <a:t>T</a:t>
            </a:r>
            <a:r>
              <a:rPr lang="en-US" sz="2000" dirty="0">
                <a:latin typeface="Arial" pitchFamily="34" charset="0"/>
              </a:rPr>
              <a:t> = 420</a:t>
            </a:r>
          </a:p>
          <a:p>
            <a:pPr marL="342900" indent="-342900" algn="just">
              <a:spcBef>
                <a:spcPct val="20000"/>
              </a:spcBef>
              <a:buClr>
                <a:srgbClr val="0000CC"/>
              </a:buClr>
            </a:pPr>
            <a:r>
              <a:rPr lang="en-US" sz="2000" b="1" dirty="0">
                <a:latin typeface="Arial" pitchFamily="34" charset="0"/>
              </a:rPr>
              <a:t>     </a:t>
            </a:r>
            <a:r>
              <a:rPr lang="en-US" sz="2000" b="1" dirty="0" smtClean="0">
                <a:latin typeface="Arial" pitchFamily="34" charset="0"/>
              </a:rPr>
              <a:t>R=U</a:t>
            </a:r>
            <a:r>
              <a:rPr lang="en-US" sz="1600" i="1" baseline="-25000" dirty="0" smtClean="0">
                <a:latin typeface="Arial" pitchFamily="34" charset="0"/>
              </a:rPr>
              <a:t>R</a:t>
            </a:r>
            <a:r>
              <a:rPr lang="en-US" sz="2000" b="1" dirty="0" smtClean="0">
                <a:latin typeface="Arial" pitchFamily="34" charset="0"/>
              </a:rPr>
              <a:t>S</a:t>
            </a:r>
            <a:r>
              <a:rPr lang="en-US" sz="1600" i="1" baseline="-25000" dirty="0" smtClean="0">
                <a:latin typeface="Arial" pitchFamily="34" charset="0"/>
              </a:rPr>
              <a:t>R</a:t>
            </a:r>
            <a:r>
              <a:rPr lang="en-US" sz="2000" b="1" dirty="0" smtClean="0">
                <a:latin typeface="Arial" pitchFamily="34" charset="0"/>
              </a:rPr>
              <a:t>V</a:t>
            </a:r>
            <a:r>
              <a:rPr lang="en-US" sz="2000" b="1" baseline="30000" dirty="0" smtClean="0">
                <a:latin typeface="Arial" pitchFamily="34" charset="0"/>
              </a:rPr>
              <a:t>’</a:t>
            </a:r>
            <a:r>
              <a:rPr lang="en-US" sz="1600" i="1" baseline="-25000" dirty="0" smtClean="0">
                <a:latin typeface="Arial" pitchFamily="34" charset="0"/>
              </a:rPr>
              <a:t>R</a:t>
            </a:r>
            <a:r>
              <a:rPr lang="en-US" sz="2000" dirty="0" smtClean="0">
                <a:latin typeface="Arial" pitchFamily="34" charset="0"/>
              </a:rPr>
              <a:t>~ Bernoulli(1/2</a:t>
            </a:r>
            <a:r>
              <a:rPr lang="en-US" sz="2000" dirty="0">
                <a:latin typeface="Arial" pitchFamily="34" charset="0"/>
              </a:rPr>
              <a:t>)</a:t>
            </a:r>
          </a:p>
          <a:p>
            <a:pPr marL="342900" indent="-342900" algn="just">
              <a:spcBef>
                <a:spcPct val="20000"/>
              </a:spcBef>
              <a:buClr>
                <a:srgbClr val="0000CC"/>
              </a:buClr>
            </a:pPr>
            <a:r>
              <a:rPr lang="en-US" sz="2000" dirty="0">
                <a:latin typeface="Arial" pitchFamily="34" charset="0"/>
              </a:rPr>
              <a:t>     </a:t>
            </a:r>
            <a:r>
              <a:rPr lang="en-US" sz="2000" b="1" dirty="0" smtClean="0">
                <a:latin typeface="Arial" pitchFamily="34" charset="0"/>
              </a:rPr>
              <a:t>X</a:t>
            </a:r>
            <a:r>
              <a:rPr lang="en-US" sz="2000" dirty="0" smtClean="0">
                <a:latin typeface="Arial" pitchFamily="34" charset="0"/>
              </a:rPr>
              <a:t> </a:t>
            </a:r>
            <a:r>
              <a:rPr lang="en-US" sz="2000" dirty="0">
                <a:latin typeface="Arial" pitchFamily="34" charset="0"/>
              </a:rPr>
              <a:t>= </a:t>
            </a:r>
            <a:r>
              <a:rPr lang="en-US" sz="2000" b="1" dirty="0" smtClean="0">
                <a:latin typeface="Arial" pitchFamily="34" charset="0"/>
              </a:rPr>
              <a:t>V</a:t>
            </a:r>
            <a:r>
              <a:rPr lang="en-US" sz="2000" b="1" baseline="30000" dirty="0" smtClean="0">
                <a:latin typeface="Arial" pitchFamily="34" charset="0"/>
              </a:rPr>
              <a:t>’</a:t>
            </a:r>
            <a:r>
              <a:rPr lang="en-US" sz="1600" i="1" baseline="-25000" dirty="0" smtClean="0">
                <a:latin typeface="Arial" pitchFamily="34" charset="0"/>
              </a:rPr>
              <a:t>R </a:t>
            </a:r>
            <a:r>
              <a:rPr lang="en-US" sz="2000" b="1" dirty="0" smtClean="0">
                <a:latin typeface="Arial" pitchFamily="34" charset="0"/>
              </a:rPr>
              <a:t>WZ</a:t>
            </a:r>
            <a:r>
              <a:rPr lang="en-US" sz="2000" dirty="0">
                <a:latin typeface="Arial" pitchFamily="34" charset="0"/>
              </a:rPr>
              <a:t>’, </a:t>
            </a:r>
            <a:r>
              <a:rPr lang="en-US" sz="2000" b="1" dirty="0">
                <a:latin typeface="Arial" pitchFamily="34" charset="0"/>
              </a:rPr>
              <a:t>W</a:t>
            </a:r>
            <a:r>
              <a:rPr lang="en-US" sz="2000" dirty="0">
                <a:latin typeface="Arial" pitchFamily="34" charset="0"/>
              </a:rPr>
              <a:t>, </a:t>
            </a:r>
            <a:r>
              <a:rPr lang="en-US" sz="2000" b="1" dirty="0">
                <a:latin typeface="Arial" pitchFamily="34" charset="0"/>
              </a:rPr>
              <a:t>Z</a:t>
            </a:r>
            <a:r>
              <a:rPr lang="en-US" sz="2000" dirty="0">
                <a:latin typeface="Arial" pitchFamily="34" charset="0"/>
              </a:rPr>
              <a:t> ~</a:t>
            </a:r>
            <a:r>
              <a:rPr lang="en-US" dirty="0">
                <a:latin typeface="Arial" pitchFamily="34" charset="0"/>
              </a:rPr>
              <a:t> N(0, </a:t>
            </a:r>
            <a:r>
              <a:rPr lang="en-US" dirty="0" smtClean="0">
                <a:latin typeface="Arial" pitchFamily="34" charset="0"/>
              </a:rPr>
              <a:t>10</a:t>
            </a:r>
            <a:r>
              <a:rPr lang="en-US" baseline="30000" dirty="0" smtClean="0">
                <a:latin typeface="Arial" pitchFamily="34" charset="0"/>
              </a:rPr>
              <a:t>4</a:t>
            </a:r>
            <a:r>
              <a:rPr lang="en-US" dirty="0" smtClean="0">
                <a:latin typeface="Arial" pitchFamily="34" charset="0"/>
              </a:rPr>
              <a:t>/</a:t>
            </a:r>
            <a:r>
              <a:rPr lang="en-US" i="1" dirty="0" smtClean="0">
                <a:latin typeface="Arial" pitchFamily="34" charset="0"/>
              </a:rPr>
              <a:t>FT</a:t>
            </a:r>
            <a:r>
              <a:rPr lang="en-US" dirty="0" smtClean="0">
                <a:latin typeface="Arial" pitchFamily="34" charset="0"/>
              </a:rPr>
              <a:t>)</a:t>
            </a:r>
            <a:endParaRPr lang="en-US" sz="2000" dirty="0">
              <a:latin typeface="Arial" pitchFamily="34" charset="0"/>
            </a:endParaRPr>
          </a:p>
          <a:p>
            <a:pPr marL="342900" indent="-342900" algn="just">
              <a:spcBef>
                <a:spcPct val="20000"/>
              </a:spcBef>
              <a:buClr>
                <a:srgbClr val="0000CC"/>
              </a:buClr>
            </a:pPr>
            <a:r>
              <a:rPr lang="en-US" sz="2000" dirty="0">
                <a:latin typeface="Arial" pitchFamily="34" charset="0"/>
              </a:rPr>
              <a:t>     </a:t>
            </a:r>
            <a:r>
              <a:rPr lang="en-US" sz="2000" i="1" dirty="0" err="1" smtClean="0">
                <a:latin typeface="Arial" pitchFamily="34" charset="0"/>
              </a:rPr>
              <a:t>a</a:t>
            </a:r>
            <a:r>
              <a:rPr lang="en-US" sz="2000" i="1" baseline="-25000" dirty="0" err="1" smtClean="0">
                <a:latin typeface="Arial" pitchFamily="34" charset="0"/>
              </a:rPr>
              <a:t>ij</a:t>
            </a:r>
            <a:r>
              <a:rPr lang="en-US" sz="2000" dirty="0" smtClean="0">
                <a:latin typeface="Arial" pitchFamily="34" charset="0"/>
              </a:rPr>
              <a:t> </a:t>
            </a:r>
            <a:r>
              <a:rPr lang="el-GR" sz="2000" dirty="0" smtClean="0">
                <a:latin typeface="Times New Roman" pitchFamily="18" charset="0"/>
                <a:cs typeface="Times New Roman" pitchFamily="18" charset="0"/>
              </a:rPr>
              <a:t>ϵ</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t>
            </a:r>
            <a:r>
              <a:rPr lang="en-US" sz="2000" dirty="0" smtClean="0">
                <a:latin typeface="Times New Roman" pitchFamily="18" charset="0"/>
                <a:cs typeface="Times New Roman" pitchFamily="18" charset="0"/>
              </a:rPr>
              <a:t>1,0,1} </a:t>
            </a:r>
            <a:r>
              <a:rPr lang="en-US" sz="2000" dirty="0" smtClean="0">
                <a:latin typeface="Arial" pitchFamily="34" charset="0"/>
              </a:rPr>
              <a:t>w. prob</a:t>
            </a:r>
            <a:r>
              <a:rPr lang="en-US" sz="2000" dirty="0" smtClean="0">
                <a:latin typeface="Times New Roman" pitchFamily="18" charset="0"/>
                <a:cs typeface="Times New Roman" pitchFamily="18" charset="0"/>
              </a:rPr>
              <a:t>. {</a:t>
            </a:r>
            <a:r>
              <a:rPr lang="el-GR" sz="2000" i="1" dirty="0" smtClean="0">
                <a:latin typeface="Times New Roman"/>
                <a:cs typeface="Times New Roman"/>
              </a:rPr>
              <a:t>ρ</a:t>
            </a:r>
            <a:r>
              <a:rPr lang="en-US" sz="2000" i="1" dirty="0" smtClean="0">
                <a:latin typeface="Times New Roman"/>
                <a:cs typeface="Times New Roman"/>
              </a:rPr>
              <a:t>/2</a:t>
            </a:r>
            <a:r>
              <a:rPr lang="en-US" sz="2000" dirty="0" smtClean="0">
                <a:latin typeface="Times New Roman" pitchFamily="18" charset="0"/>
                <a:cs typeface="Times New Roman" pitchFamily="18" charset="0"/>
              </a:rPr>
              <a:t>,</a:t>
            </a:r>
            <a:r>
              <a:rPr lang="el-GR" sz="2000" i="1" dirty="0" smtClean="0">
                <a:latin typeface="Times New Roman"/>
                <a:cs typeface="Times New Roman"/>
              </a:rPr>
              <a:t> </a:t>
            </a:r>
            <a:r>
              <a:rPr lang="en-US" sz="2000" i="1" dirty="0" smtClean="0">
                <a:latin typeface="Times New Roman"/>
                <a:cs typeface="Times New Roman"/>
              </a:rPr>
              <a:t>1-</a:t>
            </a:r>
            <a:r>
              <a:rPr lang="el-GR" sz="2000" i="1" dirty="0" smtClean="0">
                <a:latin typeface="Times New Roman"/>
                <a:cs typeface="Times New Roman"/>
              </a:rPr>
              <a:t>ρ</a:t>
            </a:r>
            <a:r>
              <a:rPr lang="en-US" sz="2000" dirty="0" smtClean="0">
                <a:latin typeface="Times New Roman" pitchFamily="18" charset="0"/>
                <a:cs typeface="Times New Roman" pitchFamily="18" charset="0"/>
              </a:rPr>
              <a:t>,</a:t>
            </a:r>
            <a:r>
              <a:rPr lang="el-GR" sz="2000" i="1" dirty="0" smtClean="0">
                <a:latin typeface="Times New Roman"/>
                <a:cs typeface="Times New Roman"/>
              </a:rPr>
              <a:t> ρ</a:t>
            </a:r>
            <a:r>
              <a:rPr lang="en-US" sz="2000" i="1" dirty="0" smtClean="0">
                <a:latin typeface="Times New Roman"/>
                <a:cs typeface="Times New Roman"/>
              </a:rPr>
              <a:t>/2</a:t>
            </a:r>
            <a:r>
              <a:rPr lang="en-US" sz="2000" dirty="0" smtClean="0">
                <a:latin typeface="Times New Roman" pitchFamily="18" charset="0"/>
                <a:cs typeface="Times New Roman" pitchFamily="18" charset="0"/>
              </a:rPr>
              <a:t>}</a:t>
            </a: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spcBef>
                <a:spcPct val="20000"/>
              </a:spcBef>
              <a:buClr>
                <a:srgbClr val="0000CC"/>
              </a:buClr>
            </a:pPr>
            <a:endParaRPr lang="en-US" sz="2000" dirty="0">
              <a:latin typeface="Arial" pitchFamily="34" charset="0"/>
            </a:endParaRPr>
          </a:p>
        </p:txBody>
      </p:sp>
      <p:sp>
        <p:nvSpPr>
          <p:cNvPr id="32773" name="Rectangle 29"/>
          <p:cNvSpPr>
            <a:spLocks noChangeArrowheads="1"/>
          </p:cNvSpPr>
          <p:nvPr/>
        </p:nvSpPr>
        <p:spPr bwMode="auto">
          <a:xfrm>
            <a:off x="228600" y="3962400"/>
            <a:ext cx="3733800" cy="1600200"/>
          </a:xfrm>
          <a:prstGeom prst="rect">
            <a:avLst/>
          </a:prstGeom>
          <a:noFill/>
          <a:ln w="9525">
            <a:noFill/>
            <a:miter lim="800000"/>
            <a:headEnd/>
            <a:tailEnd/>
          </a:ln>
        </p:spPr>
        <p:txBody>
          <a:bodyPr/>
          <a:lstStyle/>
          <a:p>
            <a:pPr marL="342900" indent="-342900" algn="just">
              <a:spcBef>
                <a:spcPct val="20000"/>
              </a:spcBef>
              <a:buClr>
                <a:srgbClr val="0000CC"/>
              </a:buClr>
            </a:pPr>
            <a:endParaRPr lang="en-US" sz="2000" b="1" dirty="0">
              <a:latin typeface="Arial" pitchFamily="34" charset="0"/>
            </a:endParaRPr>
          </a:p>
          <a:p>
            <a:pPr marL="342900" indent="-342900" algn="just">
              <a:spcBef>
                <a:spcPct val="20000"/>
              </a:spcBef>
              <a:buClr>
                <a:srgbClr val="0000CC"/>
              </a:buClr>
              <a:buFont typeface="Wingdings" pitchFamily="2" charset="2"/>
              <a:buChar char="n"/>
            </a:pPr>
            <a:r>
              <a:rPr lang="en-US" sz="2000" dirty="0" smtClean="0">
                <a:latin typeface="Arial" pitchFamily="34" charset="0"/>
              </a:rPr>
              <a:t>Relative recovery error</a:t>
            </a:r>
            <a:endParaRPr lang="en-US" sz="2000" dirty="0">
              <a:latin typeface="Arial" pitchFamily="34" charset="0"/>
            </a:endParaRPr>
          </a:p>
          <a:p>
            <a:pPr marL="342900" indent="-342900" algn="just">
              <a:spcBef>
                <a:spcPct val="20000"/>
              </a:spcBef>
              <a:buClr>
                <a:srgbClr val="0000CC"/>
              </a:buClr>
            </a:pPr>
            <a:r>
              <a:rPr lang="en-US" sz="2000" dirty="0">
                <a:latin typeface="Arial" pitchFamily="34" charset="0"/>
              </a:rPr>
              <a:t>     </a:t>
            </a:r>
          </a:p>
          <a:p>
            <a:pPr marL="342900" indent="-342900">
              <a:spcBef>
                <a:spcPct val="20000"/>
              </a:spcBef>
              <a:buClr>
                <a:srgbClr val="0000CC"/>
              </a:buClr>
            </a:pPr>
            <a:endParaRPr lang="en-US" sz="2000" dirty="0">
              <a:latin typeface="Arial" pitchFamily="34" charset="0"/>
            </a:endParaRPr>
          </a:p>
        </p:txBody>
      </p:sp>
      <p:pic>
        <p:nvPicPr>
          <p:cNvPr id="10" name="Picture 9" descr="addin_tmp.png"/>
          <p:cNvPicPr>
            <a:picLocks noChangeAspect="1"/>
          </p:cNvPicPr>
          <p:nvPr>
            <p:custDataLst>
              <p:tags r:id="rId1"/>
            </p:custDataLst>
          </p:nvPr>
        </p:nvPicPr>
        <p:blipFill>
          <a:blip r:embed="rId3" cstate="print"/>
          <a:stretch>
            <a:fillRect/>
          </a:stretch>
        </p:blipFill>
        <p:spPr>
          <a:xfrm>
            <a:off x="1340643" y="4953000"/>
            <a:ext cx="1783557" cy="533400"/>
          </a:xfrm>
          <a:prstGeom prst="rect">
            <a:avLst/>
          </a:prstGeom>
        </p:spPr>
      </p:pic>
      <p:pic>
        <p:nvPicPr>
          <p:cNvPr id="1028" name="Picture 4"/>
          <p:cNvPicPr>
            <a:picLocks noChangeAspect="1" noChangeArrowheads="1"/>
          </p:cNvPicPr>
          <p:nvPr/>
        </p:nvPicPr>
        <p:blipFill>
          <a:blip r:embed="rId4" cstate="print"/>
          <a:srcRect/>
          <a:stretch>
            <a:fillRect/>
          </a:stretch>
        </p:blipFill>
        <p:spPr bwMode="auto">
          <a:xfrm>
            <a:off x="4295775" y="1143000"/>
            <a:ext cx="5000625" cy="4238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3"/>
          <p:cNvSpPr>
            <a:spLocks noGrp="1"/>
          </p:cNvSpPr>
          <p:nvPr>
            <p:ph type="sldNum" sz="quarter" idx="12"/>
          </p:nvPr>
        </p:nvSpPr>
        <p:spPr>
          <a:noFill/>
        </p:spPr>
        <p:txBody>
          <a:bodyPr/>
          <a:lstStyle/>
          <a:p>
            <a:fld id="{E7E9CB5A-C703-47CA-A06B-2482D9DC4A87}" type="slidenum">
              <a:rPr lang="en-US" altLang="en-US" smtClean="0"/>
              <a:pPr/>
              <a:t>14</a:t>
            </a:fld>
            <a:endParaRPr lang="en-US" altLang="en-US" smtClean="0"/>
          </a:p>
        </p:txBody>
      </p:sp>
      <p:sp>
        <p:nvSpPr>
          <p:cNvPr id="41986"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1194BD32-2109-49EB-9F52-2ECE789C49F4}" type="slidenum">
              <a:rPr lang="en-US" altLang="en-US" sz="1200">
                <a:latin typeface="Garamond" pitchFamily="18" charset="0"/>
              </a:rPr>
              <a:pPr algn="r"/>
              <a:t>14</a:t>
            </a:fld>
            <a:endParaRPr lang="en-US" altLang="en-US" sz="1200">
              <a:latin typeface="Garamond" pitchFamily="18" charset="0"/>
            </a:endParaRPr>
          </a:p>
        </p:txBody>
      </p:sp>
      <p:sp>
        <p:nvSpPr>
          <p:cNvPr id="41987" name="Rectangle 2"/>
          <p:cNvSpPr>
            <a:spLocks noGrp="1" noChangeArrowheads="1"/>
          </p:cNvSpPr>
          <p:nvPr>
            <p:ph type="title" idx="4294967295"/>
          </p:nvPr>
        </p:nvSpPr>
        <p:spPr>
          <a:xfrm>
            <a:off x="457200" y="277813"/>
            <a:ext cx="8686800" cy="1139825"/>
          </a:xfrm>
        </p:spPr>
        <p:txBody>
          <a:bodyPr/>
          <a:lstStyle/>
          <a:p>
            <a:pPr eaLnBrk="1" hangingPunct="1"/>
            <a:r>
              <a:rPr lang="en-US" dirty="0" smtClean="0">
                <a:latin typeface="Arial" pitchFamily="34" charset="0"/>
              </a:rPr>
              <a:t>Real data</a:t>
            </a:r>
          </a:p>
        </p:txBody>
      </p:sp>
      <p:sp>
        <p:nvSpPr>
          <p:cNvPr id="41988" name="Rectangle 26"/>
          <p:cNvSpPr>
            <a:spLocks noChangeArrowheads="1"/>
          </p:cNvSpPr>
          <p:nvPr/>
        </p:nvSpPr>
        <p:spPr bwMode="auto">
          <a:xfrm>
            <a:off x="228600" y="1143000"/>
            <a:ext cx="8763000" cy="533400"/>
          </a:xfrm>
          <a:prstGeom prst="rect">
            <a:avLst/>
          </a:prstGeom>
          <a:noFill/>
          <a:ln w="9525">
            <a:noFill/>
            <a:miter lim="800000"/>
            <a:headEnd/>
            <a:tailEnd/>
          </a:ln>
        </p:spPr>
        <p:txBody>
          <a:bodyPr/>
          <a:lstStyle/>
          <a:p>
            <a:pPr marL="342900" indent="-342900">
              <a:spcBef>
                <a:spcPct val="20000"/>
              </a:spcBef>
              <a:buClr>
                <a:srgbClr val="0000CC"/>
              </a:buClr>
              <a:buFont typeface="Wingdings" pitchFamily="2" charset="2"/>
              <a:buChar char="n"/>
            </a:pPr>
            <a:r>
              <a:rPr lang="en-US" altLang="zh-CN" sz="2000" dirty="0">
                <a:latin typeface="Arial" pitchFamily="34" charset="0"/>
                <a:ea typeface="宋体" charset="-122"/>
              </a:rPr>
              <a:t>Abilene network data </a:t>
            </a:r>
          </a:p>
          <a:p>
            <a:pPr marL="800100" lvl="1" indent="-342900">
              <a:spcBef>
                <a:spcPct val="20000"/>
              </a:spcBef>
              <a:buClr>
                <a:srgbClr val="0000CC"/>
              </a:buClr>
              <a:buFont typeface="Wingdings" pitchFamily="2" charset="2"/>
              <a:buChar char="Ø"/>
            </a:pPr>
            <a:r>
              <a:rPr lang="en-US" altLang="zh-CN" dirty="0">
                <a:latin typeface="Arial" pitchFamily="34" charset="0"/>
                <a:ea typeface="宋体" charset="-122"/>
              </a:rPr>
              <a:t>Dec. </a:t>
            </a:r>
            <a:r>
              <a:rPr lang="en-US" altLang="zh-CN" dirty="0" smtClean="0">
                <a:latin typeface="Arial" pitchFamily="34" charset="0"/>
                <a:ea typeface="宋体" charset="-122"/>
              </a:rPr>
              <a:t>8-28</a:t>
            </a:r>
            <a:r>
              <a:rPr lang="en-US" altLang="zh-CN" dirty="0">
                <a:latin typeface="Arial" pitchFamily="34" charset="0"/>
                <a:ea typeface="宋体" charset="-122"/>
              </a:rPr>
              <a:t>, 2008</a:t>
            </a:r>
          </a:p>
          <a:p>
            <a:pPr marL="800100" lvl="1" indent="-342900">
              <a:spcBef>
                <a:spcPct val="20000"/>
              </a:spcBef>
              <a:buClr>
                <a:srgbClr val="0000CC"/>
              </a:buClr>
              <a:buFont typeface="Wingdings" pitchFamily="2" charset="2"/>
              <a:buChar char="Ø"/>
            </a:pPr>
            <a:r>
              <a:rPr lang="en-US" i="1" dirty="0">
                <a:latin typeface="Arial" pitchFamily="34" charset="0"/>
                <a:ea typeface="宋体" charset="-122"/>
              </a:rPr>
              <a:t>N</a:t>
            </a:r>
            <a:r>
              <a:rPr lang="en-US" dirty="0">
                <a:latin typeface="Arial" pitchFamily="34" charset="0"/>
                <a:ea typeface="宋体" charset="-122"/>
              </a:rPr>
              <a:t>=11, </a:t>
            </a:r>
            <a:r>
              <a:rPr lang="en-US" i="1" dirty="0">
                <a:latin typeface="Arial" pitchFamily="34" charset="0"/>
                <a:ea typeface="宋体" charset="-122"/>
              </a:rPr>
              <a:t>L</a:t>
            </a:r>
            <a:r>
              <a:rPr lang="en-US" dirty="0">
                <a:latin typeface="Arial" pitchFamily="34" charset="0"/>
                <a:ea typeface="宋体" charset="-122"/>
              </a:rPr>
              <a:t>=41, </a:t>
            </a:r>
            <a:r>
              <a:rPr lang="en-US" i="1" dirty="0">
                <a:latin typeface="Arial" pitchFamily="34" charset="0"/>
                <a:ea typeface="宋体" charset="-122"/>
              </a:rPr>
              <a:t>F</a:t>
            </a:r>
            <a:r>
              <a:rPr lang="en-US" dirty="0">
                <a:latin typeface="Arial" pitchFamily="34" charset="0"/>
                <a:ea typeface="宋体" charset="-122"/>
              </a:rPr>
              <a:t>=121, </a:t>
            </a:r>
            <a:r>
              <a:rPr lang="en-US" i="1" dirty="0">
                <a:latin typeface="Arial" pitchFamily="34" charset="0"/>
                <a:ea typeface="宋体" charset="-122"/>
              </a:rPr>
              <a:t>T</a:t>
            </a:r>
            <a:r>
              <a:rPr lang="en-US" dirty="0">
                <a:latin typeface="Arial" pitchFamily="34" charset="0"/>
                <a:ea typeface="宋体" charset="-122"/>
              </a:rPr>
              <a:t>=504</a:t>
            </a:r>
          </a:p>
          <a:p>
            <a:pPr marL="342900" indent="-342900">
              <a:spcBef>
                <a:spcPct val="20000"/>
              </a:spcBef>
              <a:buClr>
                <a:srgbClr val="0000CC"/>
              </a:buClr>
              <a:buFont typeface="Wingdings" pitchFamily="2" charset="2"/>
              <a:buChar char="n"/>
            </a:pPr>
            <a:endParaRPr lang="en-US" sz="2000" dirty="0">
              <a:solidFill>
                <a:srgbClr val="FF0000"/>
              </a:solidFill>
              <a:latin typeface="Arial" pitchFamily="34" charset="0"/>
              <a:ea typeface="宋体" charset="-122"/>
            </a:endParaRPr>
          </a:p>
          <a:p>
            <a:pPr marL="342900" indent="-342900">
              <a:spcBef>
                <a:spcPct val="20000"/>
              </a:spcBef>
              <a:buClr>
                <a:srgbClr val="0000CC"/>
              </a:buClr>
              <a:buFont typeface="Wingdings" pitchFamily="2" charset="2"/>
              <a:buChar char="n"/>
            </a:pPr>
            <a:endParaRPr lang="en-US" sz="2000" dirty="0">
              <a:solidFill>
                <a:srgbClr val="FF0000"/>
              </a:solidFill>
              <a:latin typeface="Arial" pitchFamily="34" charset="0"/>
              <a:ea typeface="宋体" charset="-122"/>
            </a:endParaRPr>
          </a:p>
          <a:p>
            <a:pPr marL="342900" indent="-342900">
              <a:spcBef>
                <a:spcPct val="20000"/>
              </a:spcBef>
              <a:buClr>
                <a:srgbClr val="0000CC"/>
              </a:buClr>
              <a:buFont typeface="Wingdings" pitchFamily="2" charset="2"/>
              <a:buChar char="n"/>
            </a:pPr>
            <a:endParaRPr lang="en-US" sz="2000" dirty="0">
              <a:solidFill>
                <a:srgbClr val="FF0000"/>
              </a:solidFill>
              <a:latin typeface="Arial" pitchFamily="34" charset="0"/>
              <a:ea typeface="宋体" charset="-122"/>
            </a:endParaRPr>
          </a:p>
          <a:p>
            <a:pPr marL="342900" indent="-342900">
              <a:spcBef>
                <a:spcPct val="20000"/>
              </a:spcBef>
              <a:buClr>
                <a:srgbClr val="0000CC"/>
              </a:buClr>
              <a:buFont typeface="Wingdings" pitchFamily="2" charset="2"/>
              <a:buChar char="n"/>
            </a:pPr>
            <a:endParaRPr lang="en-US" sz="2000" dirty="0">
              <a:solidFill>
                <a:srgbClr val="FF0000"/>
              </a:solidFill>
              <a:latin typeface="Arial" pitchFamily="34" charset="0"/>
              <a:ea typeface="宋体" charset="-122"/>
            </a:endParaRPr>
          </a:p>
          <a:p>
            <a:pPr marL="342900" indent="-342900">
              <a:spcBef>
                <a:spcPct val="20000"/>
              </a:spcBef>
              <a:buClr>
                <a:srgbClr val="0000CC"/>
              </a:buClr>
              <a:buFont typeface="Wingdings" pitchFamily="2" charset="2"/>
              <a:buChar char="n"/>
            </a:pPr>
            <a:endParaRPr lang="en-US" sz="2000" dirty="0">
              <a:solidFill>
                <a:srgbClr val="FF0000"/>
              </a:solidFill>
              <a:latin typeface="Arial" pitchFamily="34" charset="0"/>
              <a:ea typeface="宋体" charset="-122"/>
            </a:endParaRPr>
          </a:p>
          <a:p>
            <a:pPr marL="342900" indent="-342900">
              <a:spcBef>
                <a:spcPct val="20000"/>
              </a:spcBef>
              <a:buClr>
                <a:srgbClr val="0000CC"/>
              </a:buClr>
              <a:buFont typeface="Wingdings" pitchFamily="2" charset="2"/>
              <a:buChar char="n"/>
            </a:pPr>
            <a:endParaRPr lang="en-US" sz="2000" dirty="0">
              <a:solidFill>
                <a:srgbClr val="FF0000"/>
              </a:solidFill>
              <a:latin typeface="Arial" pitchFamily="34" charset="0"/>
              <a:ea typeface="宋体" charset="-122"/>
            </a:endParaRPr>
          </a:p>
          <a:p>
            <a:pPr marL="342900" indent="-342900">
              <a:spcBef>
                <a:spcPct val="20000"/>
              </a:spcBef>
              <a:buClr>
                <a:srgbClr val="0000CC"/>
              </a:buClr>
            </a:pPr>
            <a:endParaRPr lang="en-US" sz="2000" dirty="0">
              <a:latin typeface="Arial" pitchFamily="34" charset="0"/>
            </a:endParaRPr>
          </a:p>
        </p:txBody>
      </p:sp>
      <p:pic>
        <p:nvPicPr>
          <p:cNvPr id="41989" name="Picture 2" descr="http://t0.gstatic.com/images?q=tbn:ANd9GcTYZYp_IW-DAlsPQnQ7_zNZ1oUcfxOfJroeeujctJKZBX72GDhPug"/>
          <p:cNvPicPr>
            <a:picLocks noChangeAspect="1" noChangeArrowheads="1"/>
          </p:cNvPicPr>
          <p:nvPr/>
        </p:nvPicPr>
        <p:blipFill>
          <a:blip r:embed="rId3" cstate="print"/>
          <a:srcRect/>
          <a:stretch>
            <a:fillRect/>
          </a:stretch>
        </p:blipFill>
        <p:spPr bwMode="auto">
          <a:xfrm>
            <a:off x="5562600" y="685800"/>
            <a:ext cx="2971800" cy="1846263"/>
          </a:xfrm>
          <a:prstGeom prst="rect">
            <a:avLst/>
          </a:prstGeom>
          <a:noFill/>
          <a:ln w="9525">
            <a:noFill/>
            <a:miter lim="800000"/>
            <a:headEnd/>
            <a:tailEnd/>
          </a:ln>
        </p:spPr>
      </p:pic>
      <p:pic>
        <p:nvPicPr>
          <p:cNvPr id="41990" name="Picture 2"/>
          <p:cNvPicPr>
            <a:picLocks noChangeAspect="1" noChangeArrowheads="1"/>
          </p:cNvPicPr>
          <p:nvPr/>
        </p:nvPicPr>
        <p:blipFill>
          <a:blip r:embed="rId4" cstate="print"/>
          <a:srcRect/>
          <a:stretch>
            <a:fillRect/>
          </a:stretch>
        </p:blipFill>
        <p:spPr bwMode="auto">
          <a:xfrm>
            <a:off x="4262438" y="2771775"/>
            <a:ext cx="4805362" cy="3400425"/>
          </a:xfrm>
          <a:prstGeom prst="rect">
            <a:avLst/>
          </a:prstGeom>
          <a:noFill/>
          <a:ln w="9525">
            <a:noFill/>
            <a:miter lim="800000"/>
            <a:headEnd/>
            <a:tailEnd/>
          </a:ln>
        </p:spPr>
      </p:pic>
      <p:sp>
        <p:nvSpPr>
          <p:cNvPr id="41991" name="TextBox 10"/>
          <p:cNvSpPr txBox="1">
            <a:spLocks noChangeArrowheads="1"/>
          </p:cNvSpPr>
          <p:nvPr/>
        </p:nvSpPr>
        <p:spPr bwMode="auto">
          <a:xfrm>
            <a:off x="3724275" y="5172075"/>
            <a:ext cx="1152525" cy="923925"/>
          </a:xfrm>
          <a:prstGeom prst="rect">
            <a:avLst/>
          </a:prstGeom>
          <a:noFill/>
          <a:ln w="9525">
            <a:noFill/>
            <a:miter lim="800000"/>
            <a:headEnd/>
            <a:tailEnd/>
          </a:ln>
        </p:spPr>
        <p:txBody>
          <a:bodyPr wrap="none">
            <a:spAutoFit/>
          </a:bodyPr>
          <a:lstStyle/>
          <a:p>
            <a:pPr algn="ctr"/>
            <a:r>
              <a:rPr lang="en-US" dirty="0">
                <a:latin typeface="Arial" pitchFamily="34" charset="0"/>
              </a:rPr>
              <a:t>P</a:t>
            </a:r>
            <a:r>
              <a:rPr lang="en-US" i="1" baseline="-25000" dirty="0">
                <a:latin typeface="Arial" pitchFamily="34" charset="0"/>
              </a:rPr>
              <a:t>f</a:t>
            </a:r>
            <a:r>
              <a:rPr lang="en-US" baseline="-25000" dirty="0">
                <a:latin typeface="Arial" pitchFamily="34" charset="0"/>
              </a:rPr>
              <a:t> </a:t>
            </a:r>
            <a:r>
              <a:rPr lang="en-US" dirty="0">
                <a:latin typeface="Arial" pitchFamily="34" charset="0"/>
              </a:rPr>
              <a:t>= 0.03</a:t>
            </a:r>
          </a:p>
          <a:p>
            <a:pPr algn="ctr"/>
            <a:r>
              <a:rPr lang="en-US" dirty="0">
                <a:latin typeface="Arial" pitchFamily="34" charset="0"/>
              </a:rPr>
              <a:t>P</a:t>
            </a:r>
            <a:r>
              <a:rPr lang="en-US" i="1" baseline="-25000" dirty="0">
                <a:latin typeface="Arial" pitchFamily="34" charset="0"/>
              </a:rPr>
              <a:t>d</a:t>
            </a:r>
            <a:r>
              <a:rPr lang="en-US" baseline="-25000" dirty="0">
                <a:latin typeface="Arial" pitchFamily="34" charset="0"/>
              </a:rPr>
              <a:t> </a:t>
            </a:r>
            <a:r>
              <a:rPr lang="en-US" dirty="0">
                <a:latin typeface="Arial" pitchFamily="34" charset="0"/>
              </a:rPr>
              <a:t>= 0.92</a:t>
            </a:r>
          </a:p>
          <a:p>
            <a:pPr algn="ctr"/>
            <a:r>
              <a:rPr lang="en-US" dirty="0" err="1">
                <a:latin typeface="Arial" pitchFamily="34" charset="0"/>
              </a:rPr>
              <a:t>Q</a:t>
            </a:r>
            <a:r>
              <a:rPr lang="en-US" i="1" baseline="-25000" dirty="0" err="1">
                <a:latin typeface="Arial" pitchFamily="34" charset="0"/>
              </a:rPr>
              <a:t>e</a:t>
            </a:r>
            <a:r>
              <a:rPr lang="en-US" baseline="-25000" dirty="0">
                <a:latin typeface="Arial" pitchFamily="34" charset="0"/>
              </a:rPr>
              <a:t> </a:t>
            </a:r>
            <a:r>
              <a:rPr lang="en-US" dirty="0">
                <a:latin typeface="Arial" pitchFamily="34" charset="0"/>
              </a:rPr>
              <a:t>= 27%</a:t>
            </a:r>
          </a:p>
        </p:txBody>
      </p:sp>
      <p:sp>
        <p:nvSpPr>
          <p:cNvPr id="11" name="TextBox 10"/>
          <p:cNvSpPr txBox="1"/>
          <p:nvPr/>
        </p:nvSpPr>
        <p:spPr>
          <a:xfrm>
            <a:off x="7543800" y="2691825"/>
            <a:ext cx="1377300" cy="523220"/>
          </a:xfrm>
          <a:prstGeom prst="rect">
            <a:avLst/>
          </a:prstGeom>
          <a:noFill/>
        </p:spPr>
        <p:txBody>
          <a:bodyPr wrap="none" rtlCol="0">
            <a:spAutoFit/>
          </a:bodyPr>
          <a:lstStyle/>
          <a:p>
            <a:r>
              <a:rPr lang="en-US" sz="1400" b="1" dirty="0" smtClean="0">
                <a:solidFill>
                  <a:srgbClr val="0000CC"/>
                </a:solidFill>
                <a:latin typeface="Arial" pitchFamily="34" charset="0"/>
              </a:rPr>
              <a:t>---- True</a:t>
            </a:r>
          </a:p>
          <a:p>
            <a:r>
              <a:rPr lang="en-US" sz="1400" b="1" dirty="0" smtClean="0">
                <a:solidFill>
                  <a:srgbClr val="FF0000"/>
                </a:solidFill>
                <a:latin typeface="Arial" pitchFamily="34" charset="0"/>
              </a:rPr>
              <a:t>----  Estimated</a:t>
            </a:r>
            <a:endParaRPr lang="en-US" sz="1400" b="1" dirty="0">
              <a:solidFill>
                <a:srgbClr val="FF0000"/>
              </a:solidFill>
              <a:latin typeface="Arial" pitchFamily="34" charset="0"/>
            </a:endParaRPr>
          </a:p>
        </p:txBody>
      </p:sp>
      <p:sp>
        <p:nvSpPr>
          <p:cNvPr id="12" name="Text Box 12"/>
          <p:cNvSpPr txBox="1">
            <a:spLocks noChangeArrowheads="1"/>
          </p:cNvSpPr>
          <p:nvPr/>
        </p:nvSpPr>
        <p:spPr bwMode="auto">
          <a:xfrm>
            <a:off x="419100" y="6375400"/>
            <a:ext cx="8077200" cy="336550"/>
          </a:xfrm>
          <a:prstGeom prst="rect">
            <a:avLst/>
          </a:prstGeom>
          <a:noFill/>
          <a:ln w="9525">
            <a:noFill/>
            <a:miter lim="800000"/>
            <a:headEnd/>
            <a:tailEnd/>
          </a:ln>
          <a:effectLst/>
        </p:spPr>
        <p:txBody>
          <a:bodyPr>
            <a:spAutoFit/>
          </a:bodyPr>
          <a:lstStyle/>
          <a:p>
            <a:pPr>
              <a:spcBef>
                <a:spcPct val="50000"/>
              </a:spcBef>
            </a:pPr>
            <a:r>
              <a:rPr lang="en-US" sz="1600" b="1" dirty="0">
                <a:latin typeface="Arial" charset="0"/>
              </a:rPr>
              <a:t>Data:</a:t>
            </a:r>
            <a:r>
              <a:rPr lang="en-US" sz="1600" dirty="0">
                <a:latin typeface="Arial" charset="0"/>
              </a:rPr>
              <a:t> http://internet2.edu/observatory/archive/data-collections.html</a:t>
            </a:r>
          </a:p>
        </p:txBody>
      </p:sp>
      <p:pic>
        <p:nvPicPr>
          <p:cNvPr id="7173" name="Picture 5"/>
          <p:cNvPicPr>
            <a:picLocks noChangeAspect="1" noChangeArrowheads="1"/>
          </p:cNvPicPr>
          <p:nvPr/>
        </p:nvPicPr>
        <p:blipFill>
          <a:blip r:embed="rId5" cstate="print"/>
          <a:srcRect/>
          <a:stretch>
            <a:fillRect/>
          </a:stretch>
        </p:blipFill>
        <p:spPr bwMode="auto">
          <a:xfrm>
            <a:off x="152400" y="2257425"/>
            <a:ext cx="4305300" cy="3000375"/>
          </a:xfrm>
          <a:prstGeom prst="rect">
            <a:avLst/>
          </a:prstGeom>
          <a:noFill/>
          <a:ln w="9525">
            <a:noFill/>
            <a:miter lim="800000"/>
            <a:headEnd/>
            <a:tailEnd/>
          </a:ln>
          <a:effectLst/>
        </p:spPr>
      </p:pic>
      <p:sp>
        <p:nvSpPr>
          <p:cNvPr id="17" name="TextBox 16"/>
          <p:cNvSpPr txBox="1"/>
          <p:nvPr/>
        </p:nvSpPr>
        <p:spPr>
          <a:xfrm>
            <a:off x="5115948" y="5517932"/>
            <a:ext cx="522900" cy="261610"/>
          </a:xfrm>
          <a:prstGeom prst="rect">
            <a:avLst/>
          </a:prstGeom>
          <a:noFill/>
        </p:spPr>
        <p:txBody>
          <a:bodyPr wrap="none" rtlCol="0">
            <a:spAutoFit/>
          </a:bodyPr>
          <a:lstStyle/>
          <a:p>
            <a:r>
              <a:rPr lang="en-US" sz="1050" dirty="0" smtClean="0">
                <a:latin typeface="Arial" pitchFamily="34" charset="0"/>
              </a:rPr>
              <a:t>Flow </a:t>
            </a:r>
            <a:endParaRPr lang="en-US" sz="1050" dirty="0">
              <a:latin typeface="Arial" pitchFamily="34" charset="0"/>
            </a:endParaRPr>
          </a:p>
        </p:txBody>
      </p:sp>
      <p:sp>
        <p:nvSpPr>
          <p:cNvPr id="13" name="TextBox 12"/>
          <p:cNvSpPr txBox="1"/>
          <p:nvPr/>
        </p:nvSpPr>
        <p:spPr>
          <a:xfrm rot="16200000">
            <a:off x="3814146" y="4186856"/>
            <a:ext cx="1487908" cy="276999"/>
          </a:xfrm>
          <a:prstGeom prst="rect">
            <a:avLst/>
          </a:prstGeom>
          <a:noFill/>
        </p:spPr>
        <p:txBody>
          <a:bodyPr wrap="none" rtlCol="0">
            <a:spAutoFit/>
          </a:bodyPr>
          <a:lstStyle/>
          <a:p>
            <a:r>
              <a:rPr lang="en-US" sz="1200" dirty="0" smtClean="0"/>
              <a:t>Anomaly amplitude</a:t>
            </a:r>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3"/>
          <p:cNvSpPr>
            <a:spLocks noGrp="1"/>
          </p:cNvSpPr>
          <p:nvPr>
            <p:ph type="sldNum" sz="quarter" idx="12"/>
          </p:nvPr>
        </p:nvSpPr>
        <p:spPr>
          <a:noFill/>
        </p:spPr>
        <p:txBody>
          <a:bodyPr/>
          <a:lstStyle/>
          <a:p>
            <a:fld id="{C4C7DBDF-7ECD-42B4-B691-F901730B7854}" type="slidenum">
              <a:rPr lang="en-US" altLang="en-US" smtClean="0"/>
              <a:pPr/>
              <a:t>15</a:t>
            </a:fld>
            <a:endParaRPr lang="en-US" altLang="en-US" smtClean="0"/>
          </a:p>
        </p:txBody>
      </p:sp>
      <p:sp>
        <p:nvSpPr>
          <p:cNvPr id="39938"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15FB1400-1033-463C-B915-375091123222}" type="slidenum">
              <a:rPr lang="en-US" altLang="en-US" sz="1200">
                <a:latin typeface="Garamond" pitchFamily="18" charset="0"/>
              </a:rPr>
              <a:pPr algn="r"/>
              <a:t>15</a:t>
            </a:fld>
            <a:endParaRPr lang="en-US" altLang="en-US" sz="1200">
              <a:latin typeface="Garamond" pitchFamily="18" charset="0"/>
            </a:endParaRPr>
          </a:p>
        </p:txBody>
      </p:sp>
      <p:sp>
        <p:nvSpPr>
          <p:cNvPr id="39939" name="Rectangle 2"/>
          <p:cNvSpPr>
            <a:spLocks noGrp="1" noChangeArrowheads="1"/>
          </p:cNvSpPr>
          <p:nvPr>
            <p:ph type="title" idx="4294967295"/>
          </p:nvPr>
        </p:nvSpPr>
        <p:spPr>
          <a:xfrm>
            <a:off x="457200" y="277813"/>
            <a:ext cx="8686800" cy="1139825"/>
          </a:xfrm>
        </p:spPr>
        <p:txBody>
          <a:bodyPr/>
          <a:lstStyle/>
          <a:p>
            <a:pPr eaLnBrk="1" hangingPunct="1"/>
            <a:r>
              <a:rPr lang="en-US" dirty="0" smtClean="0">
                <a:latin typeface="Arial" pitchFamily="34" charset="0"/>
              </a:rPr>
              <a:t>Synthetic data</a:t>
            </a:r>
          </a:p>
        </p:txBody>
      </p:sp>
      <p:sp>
        <p:nvSpPr>
          <p:cNvPr id="39940" name="Rectangle 26"/>
          <p:cNvSpPr>
            <a:spLocks noChangeArrowheads="1"/>
          </p:cNvSpPr>
          <p:nvPr/>
        </p:nvSpPr>
        <p:spPr bwMode="auto">
          <a:xfrm>
            <a:off x="228600" y="1143000"/>
            <a:ext cx="8763000" cy="533400"/>
          </a:xfrm>
          <a:prstGeom prst="rect">
            <a:avLst/>
          </a:prstGeom>
          <a:noFill/>
          <a:ln w="9525">
            <a:noFill/>
            <a:miter lim="800000"/>
            <a:headEnd/>
            <a:tailEnd/>
          </a:ln>
        </p:spPr>
        <p:txBody>
          <a:bodyPr/>
          <a:lstStyle/>
          <a:p>
            <a:pPr marL="342900" indent="-342900">
              <a:spcBef>
                <a:spcPct val="20000"/>
              </a:spcBef>
              <a:buClr>
                <a:srgbClr val="0000CC"/>
              </a:buClr>
              <a:buFont typeface="Wingdings" pitchFamily="2" charset="2"/>
              <a:buChar char="n"/>
            </a:pPr>
            <a:r>
              <a:rPr lang="en-US" sz="2000" dirty="0">
                <a:latin typeface="Arial" pitchFamily="34" charset="0"/>
                <a:ea typeface="宋体" charset="-122"/>
              </a:rPr>
              <a:t>Random network topology</a:t>
            </a:r>
          </a:p>
          <a:p>
            <a:pPr marL="800100" lvl="1" indent="-342900">
              <a:spcBef>
                <a:spcPct val="20000"/>
              </a:spcBef>
              <a:buClr>
                <a:srgbClr val="0000CC"/>
              </a:buClr>
              <a:buFont typeface="Wingdings" pitchFamily="2" charset="2"/>
              <a:buChar char="Ø"/>
            </a:pPr>
            <a:r>
              <a:rPr lang="en-US" i="1" dirty="0">
                <a:latin typeface="Arial" pitchFamily="34" charset="0"/>
                <a:ea typeface="宋体" charset="-122"/>
              </a:rPr>
              <a:t>N</a:t>
            </a:r>
            <a:r>
              <a:rPr lang="en-US" dirty="0">
                <a:latin typeface="Arial" pitchFamily="34" charset="0"/>
                <a:ea typeface="宋体" charset="-122"/>
              </a:rPr>
              <a:t>=20, </a:t>
            </a:r>
            <a:r>
              <a:rPr lang="en-US" i="1" dirty="0">
                <a:latin typeface="Arial" pitchFamily="34" charset="0"/>
                <a:ea typeface="宋体" charset="-122"/>
              </a:rPr>
              <a:t>L</a:t>
            </a:r>
            <a:r>
              <a:rPr lang="en-US" dirty="0">
                <a:latin typeface="Arial" pitchFamily="34" charset="0"/>
                <a:ea typeface="宋体" charset="-122"/>
              </a:rPr>
              <a:t>=108, </a:t>
            </a:r>
            <a:r>
              <a:rPr lang="en-US" i="1" dirty="0">
                <a:latin typeface="Arial" pitchFamily="34" charset="0"/>
                <a:ea typeface="宋体" charset="-122"/>
              </a:rPr>
              <a:t>F</a:t>
            </a:r>
            <a:r>
              <a:rPr lang="en-US" dirty="0">
                <a:latin typeface="Arial" pitchFamily="34" charset="0"/>
                <a:ea typeface="宋体" charset="-122"/>
              </a:rPr>
              <a:t>=360, </a:t>
            </a:r>
            <a:r>
              <a:rPr lang="en-US" i="1" dirty="0">
                <a:latin typeface="Arial" pitchFamily="34" charset="0"/>
                <a:ea typeface="宋体" charset="-122"/>
              </a:rPr>
              <a:t>T</a:t>
            </a:r>
            <a:r>
              <a:rPr lang="en-US" dirty="0">
                <a:latin typeface="Arial" pitchFamily="34" charset="0"/>
                <a:ea typeface="宋体" charset="-122"/>
              </a:rPr>
              <a:t>=760</a:t>
            </a:r>
          </a:p>
          <a:p>
            <a:pPr marL="800100" lvl="1" indent="-342900">
              <a:spcBef>
                <a:spcPct val="20000"/>
              </a:spcBef>
              <a:buClr>
                <a:srgbClr val="0000CC"/>
              </a:buClr>
              <a:buFont typeface="Wingdings" pitchFamily="2" charset="2"/>
              <a:buChar char="Ø"/>
            </a:pPr>
            <a:r>
              <a:rPr lang="en-US" dirty="0">
                <a:latin typeface="Arial" pitchFamily="34" charset="0"/>
                <a:ea typeface="宋体" charset="-122"/>
              </a:rPr>
              <a:t>Minimum hop-count routing</a:t>
            </a:r>
          </a:p>
          <a:p>
            <a:pPr marL="342900" indent="-342900">
              <a:spcBef>
                <a:spcPct val="20000"/>
              </a:spcBef>
              <a:buClr>
                <a:srgbClr val="0000CC"/>
              </a:buClr>
              <a:buFont typeface="Wingdings" pitchFamily="2" charset="2"/>
              <a:buChar char="n"/>
            </a:pPr>
            <a:endParaRPr lang="en-US" sz="2000" dirty="0">
              <a:solidFill>
                <a:srgbClr val="FF0000"/>
              </a:solidFill>
              <a:latin typeface="Arial" pitchFamily="34" charset="0"/>
              <a:ea typeface="宋体" charset="-122"/>
            </a:endParaRPr>
          </a:p>
          <a:p>
            <a:pPr marL="342900" indent="-342900">
              <a:spcBef>
                <a:spcPct val="20000"/>
              </a:spcBef>
              <a:buClr>
                <a:srgbClr val="0000CC"/>
              </a:buClr>
              <a:buFont typeface="Wingdings" pitchFamily="2" charset="2"/>
              <a:buChar char="n"/>
            </a:pPr>
            <a:endParaRPr lang="en-US" sz="2000" dirty="0">
              <a:solidFill>
                <a:srgbClr val="FF0000"/>
              </a:solidFill>
              <a:latin typeface="Arial" pitchFamily="34" charset="0"/>
              <a:ea typeface="宋体" charset="-122"/>
            </a:endParaRPr>
          </a:p>
          <a:p>
            <a:pPr marL="342900" indent="-342900">
              <a:spcBef>
                <a:spcPct val="20000"/>
              </a:spcBef>
              <a:buClr>
                <a:srgbClr val="0000CC"/>
              </a:buClr>
              <a:buFont typeface="Wingdings" pitchFamily="2" charset="2"/>
              <a:buChar char="n"/>
            </a:pPr>
            <a:endParaRPr lang="en-US" sz="2000" dirty="0">
              <a:solidFill>
                <a:srgbClr val="FF0000"/>
              </a:solidFill>
              <a:latin typeface="Arial" pitchFamily="34" charset="0"/>
              <a:ea typeface="宋体" charset="-122"/>
            </a:endParaRPr>
          </a:p>
          <a:p>
            <a:pPr marL="342900" indent="-342900">
              <a:spcBef>
                <a:spcPct val="20000"/>
              </a:spcBef>
              <a:buClr>
                <a:srgbClr val="0000CC"/>
              </a:buClr>
              <a:buFont typeface="Wingdings" pitchFamily="2" charset="2"/>
              <a:buChar char="n"/>
            </a:pPr>
            <a:endParaRPr lang="en-US" sz="2000" dirty="0">
              <a:solidFill>
                <a:srgbClr val="FF0000"/>
              </a:solidFill>
              <a:latin typeface="Arial" pitchFamily="34" charset="0"/>
              <a:ea typeface="宋体" charset="-122"/>
            </a:endParaRPr>
          </a:p>
          <a:p>
            <a:pPr marL="342900" indent="-342900">
              <a:spcBef>
                <a:spcPct val="20000"/>
              </a:spcBef>
              <a:buClr>
                <a:srgbClr val="0000CC"/>
              </a:buClr>
              <a:buFont typeface="Wingdings" pitchFamily="2" charset="2"/>
              <a:buChar char="n"/>
            </a:pPr>
            <a:endParaRPr lang="en-US" sz="2000" dirty="0">
              <a:solidFill>
                <a:srgbClr val="FF0000"/>
              </a:solidFill>
              <a:latin typeface="Arial" pitchFamily="34" charset="0"/>
              <a:ea typeface="宋体" charset="-122"/>
            </a:endParaRPr>
          </a:p>
          <a:p>
            <a:pPr marL="342900" indent="-342900">
              <a:spcBef>
                <a:spcPct val="20000"/>
              </a:spcBef>
              <a:buClr>
                <a:srgbClr val="0000CC"/>
              </a:buClr>
              <a:buFont typeface="Wingdings" pitchFamily="2" charset="2"/>
              <a:buChar char="n"/>
            </a:pPr>
            <a:endParaRPr lang="en-US" sz="2000" dirty="0">
              <a:solidFill>
                <a:srgbClr val="FF0000"/>
              </a:solidFill>
              <a:latin typeface="Arial" pitchFamily="34" charset="0"/>
              <a:ea typeface="宋体" charset="-122"/>
            </a:endParaRPr>
          </a:p>
          <a:p>
            <a:pPr marL="342900" indent="-342900">
              <a:spcBef>
                <a:spcPct val="20000"/>
              </a:spcBef>
              <a:buClr>
                <a:srgbClr val="0000CC"/>
              </a:buClr>
            </a:pPr>
            <a:endParaRPr lang="en-US" sz="2000" dirty="0">
              <a:latin typeface="Arial" pitchFamily="34" charset="0"/>
            </a:endParaRPr>
          </a:p>
        </p:txBody>
      </p:sp>
      <p:pic>
        <p:nvPicPr>
          <p:cNvPr id="39941" name="Picture 2"/>
          <p:cNvPicPr>
            <a:picLocks noChangeAspect="1" noChangeArrowheads="1"/>
          </p:cNvPicPr>
          <p:nvPr/>
        </p:nvPicPr>
        <p:blipFill>
          <a:blip r:embed="rId3" cstate="print"/>
          <a:srcRect/>
          <a:stretch>
            <a:fillRect/>
          </a:stretch>
        </p:blipFill>
        <p:spPr bwMode="auto">
          <a:xfrm>
            <a:off x="169863" y="2608263"/>
            <a:ext cx="4173537" cy="2573337"/>
          </a:xfrm>
          <a:prstGeom prst="rect">
            <a:avLst/>
          </a:prstGeom>
          <a:noFill/>
          <a:ln w="9525">
            <a:noFill/>
            <a:miter lim="800000"/>
            <a:headEnd/>
            <a:tailEnd/>
          </a:ln>
        </p:spPr>
      </p:pic>
      <p:pic>
        <p:nvPicPr>
          <p:cNvPr id="39942" name="Picture 3"/>
          <p:cNvPicPr>
            <a:picLocks noChangeAspect="1" noChangeArrowheads="1"/>
          </p:cNvPicPr>
          <p:nvPr/>
        </p:nvPicPr>
        <p:blipFill>
          <a:blip r:embed="rId4" cstate="print"/>
          <a:srcRect/>
          <a:stretch>
            <a:fillRect/>
          </a:stretch>
        </p:blipFill>
        <p:spPr bwMode="auto">
          <a:xfrm>
            <a:off x="4448175" y="228600"/>
            <a:ext cx="4079875" cy="2667000"/>
          </a:xfrm>
          <a:prstGeom prst="rect">
            <a:avLst/>
          </a:prstGeom>
          <a:noFill/>
          <a:ln w="9525">
            <a:noFill/>
            <a:miter lim="800000"/>
            <a:headEnd/>
            <a:tailEnd/>
          </a:ln>
        </p:spPr>
      </p:pic>
      <p:sp>
        <p:nvSpPr>
          <p:cNvPr id="39943" name="TextBox 20"/>
          <p:cNvSpPr txBox="1">
            <a:spLocks noChangeArrowheads="1"/>
          </p:cNvSpPr>
          <p:nvPr/>
        </p:nvSpPr>
        <p:spPr bwMode="auto">
          <a:xfrm>
            <a:off x="3546475" y="5449888"/>
            <a:ext cx="1177925" cy="646112"/>
          </a:xfrm>
          <a:prstGeom prst="rect">
            <a:avLst/>
          </a:prstGeom>
          <a:noFill/>
          <a:ln w="9525">
            <a:noFill/>
            <a:miter lim="800000"/>
            <a:headEnd/>
            <a:tailEnd/>
          </a:ln>
        </p:spPr>
        <p:txBody>
          <a:bodyPr wrap="none">
            <a:spAutoFit/>
          </a:bodyPr>
          <a:lstStyle/>
          <a:p>
            <a:pPr algn="ctr"/>
            <a:r>
              <a:rPr lang="en-US" dirty="0">
                <a:latin typeface="Arial" pitchFamily="34" charset="0"/>
              </a:rPr>
              <a:t>P</a:t>
            </a:r>
            <a:r>
              <a:rPr lang="en-US" i="1" baseline="-25000" dirty="0">
                <a:latin typeface="Arial" pitchFamily="34" charset="0"/>
              </a:rPr>
              <a:t>f</a:t>
            </a:r>
            <a:r>
              <a:rPr lang="en-US" dirty="0">
                <a:latin typeface="Arial" pitchFamily="34" charset="0"/>
              </a:rPr>
              <a:t>=10</a:t>
            </a:r>
            <a:r>
              <a:rPr lang="en-US" baseline="30000" dirty="0">
                <a:latin typeface="Arial" pitchFamily="34" charset="0"/>
              </a:rPr>
              <a:t>-4</a:t>
            </a:r>
          </a:p>
          <a:p>
            <a:pPr algn="ctr"/>
            <a:r>
              <a:rPr lang="en-US" dirty="0">
                <a:latin typeface="Arial" pitchFamily="34" charset="0"/>
              </a:rPr>
              <a:t>P</a:t>
            </a:r>
            <a:r>
              <a:rPr lang="en-US" i="1" baseline="-25000" dirty="0">
                <a:latin typeface="Arial" pitchFamily="34" charset="0"/>
              </a:rPr>
              <a:t>d</a:t>
            </a:r>
            <a:r>
              <a:rPr lang="en-US" dirty="0">
                <a:latin typeface="Arial" pitchFamily="34" charset="0"/>
              </a:rPr>
              <a:t> = 0.97</a:t>
            </a:r>
          </a:p>
        </p:txBody>
      </p:sp>
      <p:pic>
        <p:nvPicPr>
          <p:cNvPr id="39944" name="Picture 21" descr="fig_3D_synthetic.png"/>
          <p:cNvPicPr>
            <a:picLocks noChangeAspect="1"/>
          </p:cNvPicPr>
          <p:nvPr/>
        </p:nvPicPr>
        <p:blipFill>
          <a:blip r:embed="rId5" cstate="print"/>
          <a:srcRect/>
          <a:stretch>
            <a:fillRect/>
          </a:stretch>
        </p:blipFill>
        <p:spPr bwMode="auto">
          <a:xfrm>
            <a:off x="5029200" y="3494088"/>
            <a:ext cx="3657600" cy="2678112"/>
          </a:xfrm>
          <a:prstGeom prst="rect">
            <a:avLst/>
          </a:prstGeom>
          <a:noFill/>
          <a:ln w="9525">
            <a:noFill/>
            <a:miter lim="800000"/>
            <a:headEnd/>
            <a:tailEnd/>
          </a:ln>
        </p:spPr>
      </p:pic>
      <p:sp>
        <p:nvSpPr>
          <p:cNvPr id="11" name="TextBox 10"/>
          <p:cNvSpPr txBox="1"/>
          <p:nvPr/>
        </p:nvSpPr>
        <p:spPr>
          <a:xfrm>
            <a:off x="7620000" y="3286780"/>
            <a:ext cx="1377300" cy="523220"/>
          </a:xfrm>
          <a:prstGeom prst="rect">
            <a:avLst/>
          </a:prstGeom>
          <a:noFill/>
        </p:spPr>
        <p:txBody>
          <a:bodyPr wrap="none" rtlCol="0">
            <a:spAutoFit/>
          </a:bodyPr>
          <a:lstStyle/>
          <a:p>
            <a:r>
              <a:rPr lang="en-US" sz="1400" b="1" dirty="0" smtClean="0">
                <a:solidFill>
                  <a:srgbClr val="0000CC"/>
                </a:solidFill>
                <a:latin typeface="Arial" pitchFamily="34" charset="0"/>
              </a:rPr>
              <a:t>---- True</a:t>
            </a:r>
          </a:p>
          <a:p>
            <a:r>
              <a:rPr lang="en-US" sz="1400" b="1" dirty="0" smtClean="0">
                <a:solidFill>
                  <a:srgbClr val="FF0000"/>
                </a:solidFill>
                <a:latin typeface="Arial" pitchFamily="34" charset="0"/>
              </a:rPr>
              <a:t>----  Estimated</a:t>
            </a:r>
            <a:endParaRPr lang="en-US" sz="1400" b="1" dirty="0">
              <a:solidFill>
                <a:srgbClr val="FF0000"/>
              </a:solidFill>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3"/>
          <p:cNvSpPr>
            <a:spLocks noGrp="1"/>
          </p:cNvSpPr>
          <p:nvPr>
            <p:ph type="sldNum" sz="quarter" idx="12"/>
          </p:nvPr>
        </p:nvSpPr>
        <p:spPr>
          <a:noFill/>
        </p:spPr>
        <p:txBody>
          <a:bodyPr/>
          <a:lstStyle/>
          <a:p>
            <a:fld id="{4752D699-1A60-4051-AAE5-1DDFAA795E14}" type="slidenum">
              <a:rPr lang="en-US" altLang="en-US" smtClean="0">
                <a:latin typeface="Arial" charset="0"/>
                <a:cs typeface="Arial" charset="0"/>
              </a:rPr>
              <a:pPr/>
              <a:t>16</a:t>
            </a:fld>
            <a:endParaRPr lang="en-US" altLang="en-US" smtClean="0">
              <a:latin typeface="Arial" charset="0"/>
              <a:cs typeface="Arial" charset="0"/>
            </a:endParaRPr>
          </a:p>
        </p:txBody>
      </p:sp>
      <p:sp>
        <p:nvSpPr>
          <p:cNvPr id="38914"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BDD256F2-4FAF-4D1E-96A3-DA43CC448DC7}" type="slidenum">
              <a:rPr lang="en-US" altLang="en-US" sz="1200">
                <a:latin typeface="Arial" charset="0"/>
                <a:cs typeface="Arial" charset="0"/>
              </a:rPr>
              <a:pPr algn="r"/>
              <a:t>16</a:t>
            </a:fld>
            <a:endParaRPr lang="en-US" altLang="en-US" sz="1200">
              <a:latin typeface="Arial" charset="0"/>
              <a:cs typeface="Arial" charset="0"/>
            </a:endParaRPr>
          </a:p>
        </p:txBody>
      </p:sp>
      <p:sp>
        <p:nvSpPr>
          <p:cNvPr id="38915" name="Rectangle 2"/>
          <p:cNvSpPr>
            <a:spLocks noGrp="1" noChangeArrowheads="1"/>
          </p:cNvSpPr>
          <p:nvPr>
            <p:ph type="title" idx="4294967295"/>
          </p:nvPr>
        </p:nvSpPr>
        <p:spPr>
          <a:xfrm>
            <a:off x="457200" y="277813"/>
            <a:ext cx="8686800" cy="1139825"/>
          </a:xfrm>
        </p:spPr>
        <p:txBody>
          <a:bodyPr/>
          <a:lstStyle/>
          <a:p>
            <a:pPr eaLnBrk="1" hangingPunct="1"/>
            <a:r>
              <a:rPr lang="en-US" dirty="0" smtClean="0">
                <a:cs typeface="Arial" charset="0"/>
              </a:rPr>
              <a:t>Distributed estimator</a:t>
            </a:r>
          </a:p>
        </p:txBody>
      </p:sp>
      <p:sp>
        <p:nvSpPr>
          <p:cNvPr id="38922" name="Rectangle 74"/>
          <p:cNvSpPr>
            <a:spLocks noChangeArrowheads="1"/>
          </p:cNvSpPr>
          <p:nvPr/>
        </p:nvSpPr>
        <p:spPr bwMode="auto">
          <a:xfrm>
            <a:off x="152400" y="1828800"/>
            <a:ext cx="6324600" cy="396875"/>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dirty="0">
                <a:latin typeface="Arial" charset="0"/>
                <a:ea typeface="宋体" charset="-122"/>
                <a:cs typeface="Arial" charset="0"/>
                <a:sym typeface="Wingdings" pitchFamily="2" charset="2"/>
              </a:rPr>
              <a:t>Network: undirected, connected graph</a:t>
            </a:r>
          </a:p>
        </p:txBody>
      </p:sp>
      <p:sp>
        <p:nvSpPr>
          <p:cNvPr id="38984" name="Rectangle 74"/>
          <p:cNvSpPr>
            <a:spLocks noChangeArrowheads="1"/>
          </p:cNvSpPr>
          <p:nvPr/>
        </p:nvSpPr>
        <p:spPr bwMode="auto">
          <a:xfrm>
            <a:off x="152400" y="3794125"/>
            <a:ext cx="1981200" cy="396875"/>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dirty="0">
                <a:latin typeface="Arial" charset="0"/>
                <a:ea typeface="宋体" charset="-122"/>
                <a:cs typeface="Arial" charset="0"/>
                <a:sym typeface="Wingdings" pitchFamily="2" charset="2"/>
              </a:rPr>
              <a:t>Challenges</a:t>
            </a:r>
          </a:p>
        </p:txBody>
      </p:sp>
      <p:sp>
        <p:nvSpPr>
          <p:cNvPr id="38985" name="Rectangle 74"/>
          <p:cNvSpPr>
            <a:spLocks noChangeArrowheads="1"/>
          </p:cNvSpPr>
          <p:nvPr/>
        </p:nvSpPr>
        <p:spPr bwMode="auto">
          <a:xfrm>
            <a:off x="533400" y="4114800"/>
            <a:ext cx="5867400" cy="696913"/>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Ø"/>
            </a:pPr>
            <a:r>
              <a:rPr lang="en-US" altLang="zh-CN" dirty="0">
                <a:latin typeface="Arial" charset="0"/>
                <a:ea typeface="宋体" charset="-122"/>
                <a:cs typeface="Arial" charset="0"/>
                <a:sym typeface="Wingdings" pitchFamily="2" charset="2"/>
              </a:rPr>
              <a:t>Nuclear norm is not separable</a:t>
            </a:r>
          </a:p>
          <a:p>
            <a:pPr marL="342900" indent="-342900">
              <a:spcBef>
                <a:spcPct val="20000"/>
              </a:spcBef>
              <a:buClr>
                <a:srgbClr val="0000CC"/>
              </a:buClr>
              <a:buFont typeface="Wingdings" pitchFamily="2" charset="2"/>
              <a:buChar char="Ø"/>
            </a:pPr>
            <a:r>
              <a:rPr lang="en-US" altLang="zh-CN" dirty="0">
                <a:latin typeface="Arial" charset="0"/>
                <a:ea typeface="宋体" charset="-122"/>
                <a:cs typeface="Arial" charset="0"/>
                <a:sym typeface="Wingdings" pitchFamily="2" charset="2"/>
              </a:rPr>
              <a:t>Global optimization </a:t>
            </a:r>
            <a:r>
              <a:rPr lang="en-US" altLang="zh-CN" dirty="0" smtClean="0">
                <a:latin typeface="Arial" charset="0"/>
                <a:ea typeface="宋体" charset="-122"/>
                <a:cs typeface="Arial" charset="0"/>
                <a:sym typeface="Wingdings" pitchFamily="2" charset="2"/>
              </a:rPr>
              <a:t>variable </a:t>
            </a:r>
            <a:r>
              <a:rPr lang="en-US" altLang="zh-CN" b="1" dirty="0" smtClean="0">
                <a:latin typeface="Arial" charset="0"/>
                <a:ea typeface="宋体" charset="-122"/>
                <a:cs typeface="Arial" charset="0"/>
                <a:sym typeface="Wingdings" pitchFamily="2" charset="2"/>
              </a:rPr>
              <a:t>A</a:t>
            </a:r>
            <a:endParaRPr lang="en-US" altLang="zh-CN" b="1" dirty="0">
              <a:latin typeface="Arial" charset="0"/>
              <a:ea typeface="宋体" charset="-122"/>
              <a:cs typeface="Arial" charset="0"/>
              <a:sym typeface="Wingdings" pitchFamily="2" charset="2"/>
            </a:endParaRPr>
          </a:p>
        </p:txBody>
      </p:sp>
      <p:pic>
        <p:nvPicPr>
          <p:cNvPr id="38989" name="Picture 77" descr="txp_fig"/>
          <p:cNvPicPr>
            <a:picLocks noChangeAspect="1" noChangeArrowheads="1"/>
          </p:cNvPicPr>
          <p:nvPr>
            <p:custDataLst>
              <p:tags r:id="rId1"/>
            </p:custDataLst>
          </p:nvPr>
        </p:nvPicPr>
        <p:blipFill>
          <a:blip r:embed="rId9" cstate="print"/>
          <a:srcRect/>
          <a:stretch>
            <a:fillRect/>
          </a:stretch>
        </p:blipFill>
        <p:spPr bwMode="auto">
          <a:xfrm>
            <a:off x="4978400" y="1924159"/>
            <a:ext cx="977900" cy="269875"/>
          </a:xfrm>
          <a:prstGeom prst="rect">
            <a:avLst/>
          </a:prstGeom>
          <a:noFill/>
          <a:ln w="9525">
            <a:noFill/>
            <a:miter lim="800000"/>
            <a:headEnd/>
            <a:tailEnd/>
          </a:ln>
          <a:effectLst/>
        </p:spPr>
      </p:pic>
      <p:grpSp>
        <p:nvGrpSpPr>
          <p:cNvPr id="71" name="Group 70"/>
          <p:cNvGrpSpPr/>
          <p:nvPr/>
        </p:nvGrpSpPr>
        <p:grpSpPr>
          <a:xfrm>
            <a:off x="1066800" y="2590800"/>
            <a:ext cx="3886200" cy="884238"/>
            <a:chOff x="838200" y="1981200"/>
            <a:chExt cx="3886200" cy="884238"/>
          </a:xfrm>
        </p:grpSpPr>
        <p:sp>
          <p:nvSpPr>
            <p:cNvPr id="38917" name="Rectangle 5"/>
            <p:cNvSpPr>
              <a:spLocks noChangeArrowheads="1"/>
            </p:cNvSpPr>
            <p:nvPr/>
          </p:nvSpPr>
          <p:spPr bwMode="auto">
            <a:xfrm>
              <a:off x="2130425" y="1981200"/>
              <a:ext cx="1295400" cy="838200"/>
            </a:xfrm>
            <a:prstGeom prst="rect">
              <a:avLst/>
            </a:prstGeom>
            <a:noFill/>
            <a:ln w="19050" algn="ctr">
              <a:solidFill>
                <a:srgbClr val="0000CC"/>
              </a:solidFill>
              <a:round/>
              <a:headEnd/>
              <a:tailEnd/>
            </a:ln>
          </p:spPr>
          <p:txBody>
            <a:bodyPr/>
            <a:lstStyle/>
            <a:p>
              <a:pPr algn="ctr"/>
              <a:endParaRPr lang="en-US">
                <a:latin typeface="Arial" charset="0"/>
                <a:cs typeface="Arial" charset="0"/>
              </a:endParaRPr>
            </a:p>
          </p:txBody>
        </p:sp>
        <p:grpSp>
          <p:nvGrpSpPr>
            <p:cNvPr id="2" name="Group 36"/>
            <p:cNvGrpSpPr>
              <a:grpSpLocks/>
            </p:cNvGrpSpPr>
            <p:nvPr/>
          </p:nvGrpSpPr>
          <p:grpSpPr bwMode="auto">
            <a:xfrm>
              <a:off x="2130425" y="2057400"/>
              <a:ext cx="1295400" cy="685800"/>
              <a:chOff x="6400800" y="1219200"/>
              <a:chExt cx="1295400" cy="685800"/>
            </a:xfrm>
          </p:grpSpPr>
          <p:cxnSp>
            <p:nvCxnSpPr>
              <p:cNvPr id="38951" name="Straight Connector 7"/>
              <p:cNvCxnSpPr>
                <a:cxnSpLocks noChangeShapeType="1"/>
              </p:cNvCxnSpPr>
              <p:nvPr/>
            </p:nvCxnSpPr>
            <p:spPr bwMode="auto">
              <a:xfrm>
                <a:off x="6400800" y="1219200"/>
                <a:ext cx="1295400" cy="0"/>
              </a:xfrm>
              <a:prstGeom prst="line">
                <a:avLst/>
              </a:prstGeom>
              <a:noFill/>
              <a:ln w="19050" algn="ctr">
                <a:solidFill>
                  <a:srgbClr val="0000CC"/>
                </a:solidFill>
                <a:round/>
                <a:headEnd/>
                <a:tailEnd/>
              </a:ln>
            </p:spPr>
          </p:cxnSp>
          <p:cxnSp>
            <p:nvCxnSpPr>
              <p:cNvPr id="38952" name="Straight Connector 10"/>
              <p:cNvCxnSpPr>
                <a:cxnSpLocks noChangeShapeType="1"/>
              </p:cNvCxnSpPr>
              <p:nvPr/>
            </p:nvCxnSpPr>
            <p:spPr bwMode="auto">
              <a:xfrm>
                <a:off x="6400800" y="1295400"/>
                <a:ext cx="1295400" cy="0"/>
              </a:xfrm>
              <a:prstGeom prst="line">
                <a:avLst/>
              </a:prstGeom>
              <a:noFill/>
              <a:ln w="19050" algn="ctr">
                <a:solidFill>
                  <a:srgbClr val="FF0000"/>
                </a:solidFill>
                <a:round/>
                <a:headEnd/>
                <a:tailEnd/>
              </a:ln>
            </p:spPr>
          </p:cxnSp>
          <p:cxnSp>
            <p:nvCxnSpPr>
              <p:cNvPr id="38953" name="Straight Connector 11"/>
              <p:cNvCxnSpPr>
                <a:cxnSpLocks noChangeShapeType="1"/>
              </p:cNvCxnSpPr>
              <p:nvPr/>
            </p:nvCxnSpPr>
            <p:spPr bwMode="auto">
              <a:xfrm>
                <a:off x="6400800" y="1371600"/>
                <a:ext cx="1295400" cy="0"/>
              </a:xfrm>
              <a:prstGeom prst="line">
                <a:avLst/>
              </a:prstGeom>
              <a:noFill/>
              <a:ln w="19050" algn="ctr">
                <a:solidFill>
                  <a:srgbClr val="FF0000"/>
                </a:solidFill>
                <a:round/>
                <a:headEnd/>
                <a:tailEnd/>
              </a:ln>
            </p:spPr>
          </p:cxnSp>
          <p:cxnSp>
            <p:nvCxnSpPr>
              <p:cNvPr id="38954" name="Straight Connector 12"/>
              <p:cNvCxnSpPr>
                <a:cxnSpLocks noChangeShapeType="1"/>
              </p:cNvCxnSpPr>
              <p:nvPr/>
            </p:nvCxnSpPr>
            <p:spPr bwMode="auto">
              <a:xfrm>
                <a:off x="6400800" y="1447800"/>
                <a:ext cx="1295400" cy="0"/>
              </a:xfrm>
              <a:prstGeom prst="line">
                <a:avLst/>
              </a:prstGeom>
              <a:noFill/>
              <a:ln w="19050" algn="ctr">
                <a:solidFill>
                  <a:srgbClr val="0000CC"/>
                </a:solidFill>
                <a:round/>
                <a:headEnd/>
                <a:tailEnd/>
              </a:ln>
            </p:spPr>
          </p:cxnSp>
          <p:cxnSp>
            <p:nvCxnSpPr>
              <p:cNvPr id="38955" name="Straight Connector 29"/>
              <p:cNvCxnSpPr>
                <a:cxnSpLocks noChangeShapeType="1"/>
              </p:cNvCxnSpPr>
              <p:nvPr/>
            </p:nvCxnSpPr>
            <p:spPr bwMode="auto">
              <a:xfrm>
                <a:off x="6400800" y="1524000"/>
                <a:ext cx="1295400" cy="0"/>
              </a:xfrm>
              <a:prstGeom prst="line">
                <a:avLst/>
              </a:prstGeom>
              <a:noFill/>
              <a:ln w="19050" algn="ctr">
                <a:solidFill>
                  <a:srgbClr val="FF0000"/>
                </a:solidFill>
                <a:round/>
                <a:headEnd/>
                <a:tailEnd/>
              </a:ln>
            </p:spPr>
          </p:cxnSp>
          <p:cxnSp>
            <p:nvCxnSpPr>
              <p:cNvPr id="38956" name="Straight Connector 30"/>
              <p:cNvCxnSpPr>
                <a:cxnSpLocks noChangeShapeType="1"/>
              </p:cNvCxnSpPr>
              <p:nvPr/>
            </p:nvCxnSpPr>
            <p:spPr bwMode="auto">
              <a:xfrm>
                <a:off x="6400800" y="1600200"/>
                <a:ext cx="1295400" cy="0"/>
              </a:xfrm>
              <a:prstGeom prst="line">
                <a:avLst/>
              </a:prstGeom>
              <a:noFill/>
              <a:ln w="19050" algn="ctr">
                <a:solidFill>
                  <a:srgbClr val="0000CC"/>
                </a:solidFill>
                <a:round/>
                <a:headEnd/>
                <a:tailEnd/>
              </a:ln>
            </p:spPr>
          </p:cxnSp>
          <p:cxnSp>
            <p:nvCxnSpPr>
              <p:cNvPr id="38957" name="Straight Connector 31"/>
              <p:cNvCxnSpPr>
                <a:cxnSpLocks noChangeShapeType="1"/>
              </p:cNvCxnSpPr>
              <p:nvPr/>
            </p:nvCxnSpPr>
            <p:spPr bwMode="auto">
              <a:xfrm>
                <a:off x="6400800" y="1676400"/>
                <a:ext cx="1295400" cy="0"/>
              </a:xfrm>
              <a:prstGeom prst="line">
                <a:avLst/>
              </a:prstGeom>
              <a:noFill/>
              <a:ln w="19050" algn="ctr">
                <a:solidFill>
                  <a:srgbClr val="FF0000"/>
                </a:solidFill>
                <a:round/>
                <a:headEnd/>
                <a:tailEnd/>
              </a:ln>
            </p:spPr>
          </p:cxnSp>
          <p:cxnSp>
            <p:nvCxnSpPr>
              <p:cNvPr id="38958" name="Straight Connector 32"/>
              <p:cNvCxnSpPr>
                <a:cxnSpLocks noChangeShapeType="1"/>
              </p:cNvCxnSpPr>
              <p:nvPr/>
            </p:nvCxnSpPr>
            <p:spPr bwMode="auto">
              <a:xfrm>
                <a:off x="6400800" y="1752600"/>
                <a:ext cx="1295400" cy="0"/>
              </a:xfrm>
              <a:prstGeom prst="line">
                <a:avLst/>
              </a:prstGeom>
              <a:noFill/>
              <a:ln w="19050" algn="ctr">
                <a:solidFill>
                  <a:srgbClr val="0000CC"/>
                </a:solidFill>
                <a:round/>
                <a:headEnd/>
                <a:tailEnd/>
              </a:ln>
            </p:spPr>
          </p:cxnSp>
          <p:cxnSp>
            <p:nvCxnSpPr>
              <p:cNvPr id="38959" name="Straight Connector 33"/>
              <p:cNvCxnSpPr>
                <a:cxnSpLocks noChangeShapeType="1"/>
              </p:cNvCxnSpPr>
              <p:nvPr/>
            </p:nvCxnSpPr>
            <p:spPr bwMode="auto">
              <a:xfrm>
                <a:off x="6400800" y="1828800"/>
                <a:ext cx="1295400" cy="0"/>
              </a:xfrm>
              <a:prstGeom prst="line">
                <a:avLst/>
              </a:prstGeom>
              <a:noFill/>
              <a:ln w="19050" algn="ctr">
                <a:solidFill>
                  <a:srgbClr val="0000CC"/>
                </a:solidFill>
                <a:round/>
                <a:headEnd/>
                <a:tailEnd/>
              </a:ln>
            </p:spPr>
          </p:cxnSp>
          <p:cxnSp>
            <p:nvCxnSpPr>
              <p:cNvPr id="38960" name="Straight Connector 34"/>
              <p:cNvCxnSpPr>
                <a:cxnSpLocks noChangeShapeType="1"/>
              </p:cNvCxnSpPr>
              <p:nvPr/>
            </p:nvCxnSpPr>
            <p:spPr bwMode="auto">
              <a:xfrm>
                <a:off x="6400800" y="1905000"/>
                <a:ext cx="1295400" cy="0"/>
              </a:xfrm>
              <a:prstGeom prst="line">
                <a:avLst/>
              </a:prstGeom>
              <a:noFill/>
              <a:ln w="19050" algn="ctr">
                <a:solidFill>
                  <a:srgbClr val="0000CC"/>
                </a:solidFill>
                <a:round/>
                <a:headEnd/>
                <a:tailEnd/>
              </a:ln>
            </p:spPr>
          </p:cxnSp>
        </p:grpSp>
        <p:sp>
          <p:nvSpPr>
            <p:cNvPr id="38919" name="Right Brace 37"/>
            <p:cNvSpPr>
              <a:spLocks/>
            </p:cNvSpPr>
            <p:nvPr/>
          </p:nvSpPr>
          <p:spPr bwMode="auto">
            <a:xfrm>
              <a:off x="3502025" y="2133600"/>
              <a:ext cx="152400" cy="228600"/>
            </a:xfrm>
            <a:prstGeom prst="rightBrace">
              <a:avLst>
                <a:gd name="adj1" fmla="val 8333"/>
                <a:gd name="adj2" fmla="val 50000"/>
              </a:avLst>
            </a:prstGeom>
            <a:noFill/>
            <a:ln w="19050" algn="ctr">
              <a:solidFill>
                <a:srgbClr val="FF0000"/>
              </a:solidFill>
              <a:round/>
              <a:headEnd/>
              <a:tailEnd/>
            </a:ln>
          </p:spPr>
          <p:txBody>
            <a:bodyPr/>
            <a:lstStyle/>
            <a:p>
              <a:pPr algn="ctr"/>
              <a:endParaRPr lang="en-US">
                <a:latin typeface="Arial" charset="0"/>
                <a:cs typeface="Arial" charset="0"/>
              </a:endParaRPr>
            </a:p>
          </p:txBody>
        </p:sp>
        <p:sp>
          <p:nvSpPr>
            <p:cNvPr id="38971" name="Text Box 59"/>
            <p:cNvSpPr txBox="1">
              <a:spLocks noChangeArrowheads="1"/>
            </p:cNvSpPr>
            <p:nvPr/>
          </p:nvSpPr>
          <p:spPr bwMode="auto">
            <a:xfrm>
              <a:off x="2349500" y="1993900"/>
              <a:ext cx="457200" cy="274638"/>
            </a:xfrm>
            <a:prstGeom prst="rect">
              <a:avLst/>
            </a:prstGeom>
            <a:noFill/>
            <a:ln w="9525">
              <a:noFill/>
              <a:miter lim="800000"/>
              <a:headEnd/>
              <a:tailEnd/>
            </a:ln>
            <a:effectLst/>
          </p:spPr>
          <p:txBody>
            <a:bodyPr>
              <a:spAutoFit/>
            </a:bodyPr>
            <a:lstStyle/>
            <a:p>
              <a:pPr>
                <a:spcBef>
                  <a:spcPct val="50000"/>
                </a:spcBef>
              </a:pPr>
              <a:r>
                <a:rPr lang="en-US" sz="1200" b="1" dirty="0">
                  <a:latin typeface="Arial" pitchFamily="34" charset="0"/>
                </a:rPr>
                <a:t>?</a:t>
              </a:r>
            </a:p>
          </p:txBody>
        </p:sp>
        <p:sp>
          <p:nvSpPr>
            <p:cNvPr id="38972" name="Text Box 60"/>
            <p:cNvSpPr txBox="1">
              <a:spLocks noChangeArrowheads="1"/>
            </p:cNvSpPr>
            <p:nvPr/>
          </p:nvSpPr>
          <p:spPr bwMode="auto">
            <a:xfrm>
              <a:off x="2146300" y="2514600"/>
              <a:ext cx="457200" cy="274638"/>
            </a:xfrm>
            <a:prstGeom prst="rect">
              <a:avLst/>
            </a:prstGeom>
            <a:noFill/>
            <a:ln w="9525">
              <a:noFill/>
              <a:miter lim="800000"/>
              <a:headEnd/>
              <a:tailEnd/>
            </a:ln>
            <a:effectLst/>
          </p:spPr>
          <p:txBody>
            <a:bodyPr>
              <a:spAutoFit/>
            </a:bodyPr>
            <a:lstStyle/>
            <a:p>
              <a:pPr>
                <a:spcBef>
                  <a:spcPct val="50000"/>
                </a:spcBef>
              </a:pPr>
              <a:r>
                <a:rPr lang="en-US" sz="1200" b="1" dirty="0">
                  <a:latin typeface="Arial" pitchFamily="34" charset="0"/>
                </a:rPr>
                <a:t>?</a:t>
              </a:r>
            </a:p>
          </p:txBody>
        </p:sp>
        <p:sp>
          <p:nvSpPr>
            <p:cNvPr id="38973" name="Text Box 61"/>
            <p:cNvSpPr txBox="1">
              <a:spLocks noChangeArrowheads="1"/>
            </p:cNvSpPr>
            <p:nvPr/>
          </p:nvSpPr>
          <p:spPr bwMode="auto">
            <a:xfrm>
              <a:off x="2603500" y="2057400"/>
              <a:ext cx="457200" cy="274638"/>
            </a:xfrm>
            <a:prstGeom prst="rect">
              <a:avLst/>
            </a:prstGeom>
            <a:noFill/>
            <a:ln w="9525">
              <a:noFill/>
              <a:miter lim="800000"/>
              <a:headEnd/>
              <a:tailEnd/>
            </a:ln>
            <a:effectLst/>
          </p:spPr>
          <p:txBody>
            <a:bodyPr>
              <a:spAutoFit/>
            </a:bodyPr>
            <a:lstStyle/>
            <a:p>
              <a:pPr>
                <a:spcBef>
                  <a:spcPct val="50000"/>
                </a:spcBef>
              </a:pPr>
              <a:r>
                <a:rPr lang="en-US" sz="1200" b="1" dirty="0">
                  <a:latin typeface="Arial" pitchFamily="34" charset="0"/>
                </a:rPr>
                <a:t>?</a:t>
              </a:r>
            </a:p>
          </p:txBody>
        </p:sp>
        <p:sp>
          <p:nvSpPr>
            <p:cNvPr id="38974" name="Text Box 62"/>
            <p:cNvSpPr txBox="1">
              <a:spLocks noChangeArrowheads="1"/>
            </p:cNvSpPr>
            <p:nvPr/>
          </p:nvSpPr>
          <p:spPr bwMode="auto">
            <a:xfrm>
              <a:off x="2451100" y="2214563"/>
              <a:ext cx="457200" cy="274637"/>
            </a:xfrm>
            <a:prstGeom prst="rect">
              <a:avLst/>
            </a:prstGeom>
            <a:noFill/>
            <a:ln w="9525">
              <a:noFill/>
              <a:miter lim="800000"/>
              <a:headEnd/>
              <a:tailEnd/>
            </a:ln>
            <a:effectLst/>
          </p:spPr>
          <p:txBody>
            <a:bodyPr>
              <a:spAutoFit/>
            </a:bodyPr>
            <a:lstStyle/>
            <a:p>
              <a:pPr>
                <a:spcBef>
                  <a:spcPct val="50000"/>
                </a:spcBef>
              </a:pPr>
              <a:r>
                <a:rPr lang="en-US" sz="1200" b="1" dirty="0">
                  <a:latin typeface="Arial" pitchFamily="34" charset="0"/>
                </a:rPr>
                <a:t>?</a:t>
              </a:r>
            </a:p>
          </p:txBody>
        </p:sp>
        <p:sp>
          <p:nvSpPr>
            <p:cNvPr id="38975" name="Text Box 63"/>
            <p:cNvSpPr txBox="1">
              <a:spLocks noChangeArrowheads="1"/>
            </p:cNvSpPr>
            <p:nvPr/>
          </p:nvSpPr>
          <p:spPr bwMode="auto">
            <a:xfrm>
              <a:off x="2832100" y="1981200"/>
              <a:ext cx="457200" cy="274638"/>
            </a:xfrm>
            <a:prstGeom prst="rect">
              <a:avLst/>
            </a:prstGeom>
            <a:noFill/>
            <a:ln w="9525">
              <a:noFill/>
              <a:miter lim="800000"/>
              <a:headEnd/>
              <a:tailEnd/>
            </a:ln>
            <a:effectLst/>
          </p:spPr>
          <p:txBody>
            <a:bodyPr>
              <a:spAutoFit/>
            </a:bodyPr>
            <a:lstStyle/>
            <a:p>
              <a:pPr>
                <a:spcBef>
                  <a:spcPct val="50000"/>
                </a:spcBef>
              </a:pPr>
              <a:r>
                <a:rPr lang="en-US" sz="1200" b="1" dirty="0">
                  <a:latin typeface="Arial" pitchFamily="34" charset="0"/>
                </a:rPr>
                <a:t>?</a:t>
              </a:r>
            </a:p>
          </p:txBody>
        </p:sp>
        <p:sp>
          <p:nvSpPr>
            <p:cNvPr id="38976" name="Text Box 64"/>
            <p:cNvSpPr txBox="1">
              <a:spLocks noChangeArrowheads="1"/>
            </p:cNvSpPr>
            <p:nvPr/>
          </p:nvSpPr>
          <p:spPr bwMode="auto">
            <a:xfrm>
              <a:off x="2628900" y="2349500"/>
              <a:ext cx="457200" cy="274638"/>
            </a:xfrm>
            <a:prstGeom prst="rect">
              <a:avLst/>
            </a:prstGeom>
            <a:noFill/>
            <a:ln w="9525">
              <a:noFill/>
              <a:miter lim="800000"/>
              <a:headEnd/>
              <a:tailEnd/>
            </a:ln>
            <a:effectLst/>
          </p:spPr>
          <p:txBody>
            <a:bodyPr>
              <a:spAutoFit/>
            </a:bodyPr>
            <a:lstStyle/>
            <a:p>
              <a:pPr>
                <a:spcBef>
                  <a:spcPct val="50000"/>
                </a:spcBef>
              </a:pPr>
              <a:r>
                <a:rPr lang="en-US" sz="1200" b="1" dirty="0">
                  <a:latin typeface="Arial" pitchFamily="34" charset="0"/>
                </a:rPr>
                <a:t>?</a:t>
              </a:r>
            </a:p>
          </p:txBody>
        </p:sp>
        <p:sp>
          <p:nvSpPr>
            <p:cNvPr id="38977" name="Text Box 65"/>
            <p:cNvSpPr txBox="1">
              <a:spLocks noChangeArrowheads="1"/>
            </p:cNvSpPr>
            <p:nvPr/>
          </p:nvSpPr>
          <p:spPr bwMode="auto">
            <a:xfrm>
              <a:off x="2603500" y="2590800"/>
              <a:ext cx="457200" cy="274638"/>
            </a:xfrm>
            <a:prstGeom prst="rect">
              <a:avLst/>
            </a:prstGeom>
            <a:noFill/>
            <a:ln w="9525">
              <a:noFill/>
              <a:miter lim="800000"/>
              <a:headEnd/>
              <a:tailEnd/>
            </a:ln>
            <a:effectLst/>
          </p:spPr>
          <p:txBody>
            <a:bodyPr>
              <a:spAutoFit/>
            </a:bodyPr>
            <a:lstStyle/>
            <a:p>
              <a:pPr>
                <a:spcBef>
                  <a:spcPct val="50000"/>
                </a:spcBef>
              </a:pPr>
              <a:r>
                <a:rPr lang="en-US" sz="1200" b="1" dirty="0">
                  <a:latin typeface="Arial" pitchFamily="34" charset="0"/>
                </a:rPr>
                <a:t>?</a:t>
              </a:r>
            </a:p>
          </p:txBody>
        </p:sp>
        <p:sp>
          <p:nvSpPr>
            <p:cNvPr id="38980" name="Text Box 68"/>
            <p:cNvSpPr txBox="1">
              <a:spLocks noChangeArrowheads="1"/>
            </p:cNvSpPr>
            <p:nvPr/>
          </p:nvSpPr>
          <p:spPr bwMode="auto">
            <a:xfrm>
              <a:off x="2108200" y="2120900"/>
              <a:ext cx="457200" cy="274638"/>
            </a:xfrm>
            <a:prstGeom prst="rect">
              <a:avLst/>
            </a:prstGeom>
            <a:noFill/>
            <a:ln w="9525">
              <a:noFill/>
              <a:miter lim="800000"/>
              <a:headEnd/>
              <a:tailEnd/>
            </a:ln>
            <a:effectLst/>
          </p:spPr>
          <p:txBody>
            <a:bodyPr>
              <a:spAutoFit/>
            </a:bodyPr>
            <a:lstStyle/>
            <a:p>
              <a:pPr>
                <a:spcBef>
                  <a:spcPct val="50000"/>
                </a:spcBef>
              </a:pPr>
              <a:r>
                <a:rPr lang="en-US" sz="1200" b="1" dirty="0">
                  <a:latin typeface="Arial" pitchFamily="34" charset="0"/>
                </a:rPr>
                <a:t>?</a:t>
              </a:r>
            </a:p>
          </p:txBody>
        </p:sp>
        <p:pic>
          <p:nvPicPr>
            <p:cNvPr id="38992" name="Picture 80" descr="txp_fig"/>
            <p:cNvPicPr>
              <a:picLocks noChangeAspect="1" noChangeArrowheads="1"/>
            </p:cNvPicPr>
            <p:nvPr>
              <p:custDataLst>
                <p:tags r:id="rId5"/>
              </p:custDataLst>
            </p:nvPr>
          </p:nvPicPr>
          <p:blipFill>
            <a:blip r:embed="rId10" cstate="print"/>
            <a:srcRect/>
            <a:stretch>
              <a:fillRect/>
            </a:stretch>
          </p:blipFill>
          <p:spPr bwMode="auto">
            <a:xfrm>
              <a:off x="838200" y="2260600"/>
              <a:ext cx="1184275" cy="257175"/>
            </a:xfrm>
            <a:prstGeom prst="rect">
              <a:avLst/>
            </a:prstGeom>
            <a:noFill/>
            <a:ln w="9525">
              <a:noFill/>
              <a:miter lim="800000"/>
              <a:headEnd/>
              <a:tailEnd/>
            </a:ln>
            <a:effectLst/>
          </p:spPr>
        </p:pic>
        <p:pic>
          <p:nvPicPr>
            <p:cNvPr id="38993" name="Picture 81" descr="txp_fig"/>
            <p:cNvPicPr>
              <a:picLocks noChangeAspect="1" noChangeArrowheads="1"/>
            </p:cNvPicPr>
            <p:nvPr>
              <p:custDataLst>
                <p:tags r:id="rId6"/>
              </p:custDataLst>
            </p:nvPr>
          </p:nvPicPr>
          <p:blipFill>
            <a:blip r:embed="rId11" cstate="print"/>
            <a:srcRect/>
            <a:stretch>
              <a:fillRect/>
            </a:stretch>
          </p:blipFill>
          <p:spPr bwMode="auto">
            <a:xfrm>
              <a:off x="3733800" y="2108200"/>
              <a:ext cx="990600" cy="263525"/>
            </a:xfrm>
            <a:prstGeom prst="rect">
              <a:avLst/>
            </a:prstGeom>
            <a:noFill/>
            <a:ln w="9525">
              <a:noFill/>
              <a:miter lim="800000"/>
              <a:headEnd/>
              <a:tailEnd/>
            </a:ln>
            <a:effectLst/>
          </p:spPr>
        </p:pic>
      </p:grpSp>
      <p:grpSp>
        <p:nvGrpSpPr>
          <p:cNvPr id="70" name="Group 69"/>
          <p:cNvGrpSpPr/>
          <p:nvPr/>
        </p:nvGrpSpPr>
        <p:grpSpPr>
          <a:xfrm>
            <a:off x="6096000" y="1981200"/>
            <a:ext cx="2819400" cy="1898650"/>
            <a:chOff x="5600700" y="1231900"/>
            <a:chExt cx="2819400" cy="1898650"/>
          </a:xfrm>
        </p:grpSpPr>
        <p:pic>
          <p:nvPicPr>
            <p:cNvPr id="38999" name="Picture 87" descr="cloud"/>
            <p:cNvPicPr>
              <a:picLocks noChangeAspect="1" noChangeArrowheads="1"/>
            </p:cNvPicPr>
            <p:nvPr/>
          </p:nvPicPr>
          <p:blipFill>
            <a:blip r:embed="rId12" cstate="print"/>
            <a:srcRect/>
            <a:stretch>
              <a:fillRect/>
            </a:stretch>
          </p:blipFill>
          <p:spPr bwMode="auto">
            <a:xfrm>
              <a:off x="5600700" y="1231900"/>
              <a:ext cx="2819400" cy="1898650"/>
            </a:xfrm>
            <a:prstGeom prst="rect">
              <a:avLst/>
            </a:prstGeom>
            <a:noFill/>
          </p:spPr>
        </p:pic>
        <p:cxnSp>
          <p:nvCxnSpPr>
            <p:cNvPr id="38935" name="Straight Arrow Connector 37"/>
            <p:cNvCxnSpPr>
              <a:cxnSpLocks noChangeShapeType="1"/>
              <a:endCxn id="38944" idx="1"/>
            </p:cNvCxnSpPr>
            <p:nvPr/>
          </p:nvCxnSpPr>
          <p:spPr bwMode="auto">
            <a:xfrm>
              <a:off x="6996113" y="2239963"/>
              <a:ext cx="265112" cy="146050"/>
            </a:xfrm>
            <a:prstGeom prst="straightConnector1">
              <a:avLst/>
            </a:prstGeom>
            <a:noFill/>
            <a:ln w="19050" algn="ctr">
              <a:solidFill>
                <a:srgbClr val="FF0000"/>
              </a:solidFill>
              <a:round/>
              <a:headEnd/>
              <a:tailEnd type="arrow" w="med" len="med"/>
            </a:ln>
          </p:spPr>
        </p:cxnSp>
        <p:sp>
          <p:nvSpPr>
            <p:cNvPr id="38936" name="TextBox 51"/>
            <p:cNvSpPr txBox="1">
              <a:spLocks noChangeArrowheads="1"/>
            </p:cNvSpPr>
            <p:nvPr/>
          </p:nvSpPr>
          <p:spPr bwMode="auto">
            <a:xfrm>
              <a:off x="6781800" y="2201863"/>
              <a:ext cx="311150" cy="366712"/>
            </a:xfrm>
            <a:prstGeom prst="rect">
              <a:avLst/>
            </a:prstGeom>
            <a:noFill/>
            <a:ln w="9525">
              <a:noFill/>
              <a:miter lim="800000"/>
              <a:headEnd/>
              <a:tailEnd/>
            </a:ln>
          </p:spPr>
          <p:txBody>
            <a:bodyPr wrap="none">
              <a:spAutoFit/>
            </a:bodyPr>
            <a:lstStyle/>
            <a:p>
              <a:r>
                <a:rPr lang="en-US" i="1">
                  <a:latin typeface="Arial" charset="0"/>
                  <a:cs typeface="Arial" charset="0"/>
                </a:rPr>
                <a:t>n</a:t>
              </a:r>
            </a:p>
          </p:txBody>
        </p:sp>
        <p:sp>
          <p:nvSpPr>
            <p:cNvPr id="38937" name="Oval 29"/>
            <p:cNvSpPr>
              <a:spLocks noChangeArrowheads="1"/>
            </p:cNvSpPr>
            <p:nvPr/>
          </p:nvSpPr>
          <p:spPr bwMode="auto">
            <a:xfrm>
              <a:off x="6858000" y="2114550"/>
              <a:ext cx="152400" cy="152400"/>
            </a:xfrm>
            <a:prstGeom prst="ellipse">
              <a:avLst/>
            </a:prstGeom>
            <a:solidFill>
              <a:srgbClr val="CC0000"/>
            </a:solidFill>
            <a:ln w="19050" algn="ctr">
              <a:solidFill>
                <a:srgbClr val="FF0000"/>
              </a:solidFill>
              <a:round/>
              <a:headEnd/>
              <a:tailEnd/>
            </a:ln>
          </p:spPr>
          <p:txBody>
            <a:bodyPr/>
            <a:lstStyle/>
            <a:p>
              <a:pPr algn="ctr"/>
              <a:endParaRPr lang="en-US">
                <a:latin typeface="Arial" charset="0"/>
                <a:cs typeface="Arial" charset="0"/>
              </a:endParaRPr>
            </a:p>
          </p:txBody>
        </p:sp>
        <p:sp>
          <p:nvSpPr>
            <p:cNvPr id="38939" name="Oval 30"/>
            <p:cNvSpPr>
              <a:spLocks noChangeArrowheads="1"/>
            </p:cNvSpPr>
            <p:nvPr/>
          </p:nvSpPr>
          <p:spPr bwMode="auto">
            <a:xfrm>
              <a:off x="7315200" y="1839913"/>
              <a:ext cx="152400" cy="152400"/>
            </a:xfrm>
            <a:prstGeom prst="ellipse">
              <a:avLst/>
            </a:prstGeom>
            <a:solidFill>
              <a:srgbClr val="CC0000"/>
            </a:solidFill>
            <a:ln w="19050" algn="ctr">
              <a:solidFill>
                <a:srgbClr val="FF0000"/>
              </a:solidFill>
              <a:round/>
              <a:headEnd/>
              <a:tailEnd/>
            </a:ln>
          </p:spPr>
          <p:txBody>
            <a:bodyPr/>
            <a:lstStyle/>
            <a:p>
              <a:pPr algn="ctr"/>
              <a:endParaRPr lang="en-US">
                <a:latin typeface="Arial" charset="0"/>
                <a:cs typeface="Arial" charset="0"/>
              </a:endParaRPr>
            </a:p>
          </p:txBody>
        </p:sp>
        <p:sp>
          <p:nvSpPr>
            <p:cNvPr id="38940" name="Oval 31"/>
            <p:cNvSpPr>
              <a:spLocks noChangeArrowheads="1"/>
            </p:cNvSpPr>
            <p:nvPr/>
          </p:nvSpPr>
          <p:spPr bwMode="auto">
            <a:xfrm>
              <a:off x="6400800" y="1839913"/>
              <a:ext cx="152400" cy="152400"/>
            </a:xfrm>
            <a:prstGeom prst="ellipse">
              <a:avLst/>
            </a:prstGeom>
            <a:solidFill>
              <a:srgbClr val="CC0000"/>
            </a:solidFill>
            <a:ln w="19050" algn="ctr">
              <a:solidFill>
                <a:srgbClr val="FF0000"/>
              </a:solidFill>
              <a:round/>
              <a:headEnd/>
              <a:tailEnd/>
            </a:ln>
          </p:spPr>
          <p:txBody>
            <a:bodyPr/>
            <a:lstStyle/>
            <a:p>
              <a:pPr algn="ctr"/>
              <a:endParaRPr lang="en-US">
                <a:latin typeface="Arial" charset="0"/>
                <a:cs typeface="Arial" charset="0"/>
              </a:endParaRPr>
            </a:p>
          </p:txBody>
        </p:sp>
        <p:sp>
          <p:nvSpPr>
            <p:cNvPr id="38941" name="Oval 32"/>
            <p:cNvSpPr>
              <a:spLocks noChangeArrowheads="1"/>
            </p:cNvSpPr>
            <p:nvPr/>
          </p:nvSpPr>
          <p:spPr bwMode="auto">
            <a:xfrm>
              <a:off x="6324600" y="2297113"/>
              <a:ext cx="152400" cy="152400"/>
            </a:xfrm>
            <a:prstGeom prst="ellipse">
              <a:avLst/>
            </a:prstGeom>
            <a:solidFill>
              <a:srgbClr val="CC0000"/>
            </a:solidFill>
            <a:ln w="19050" algn="ctr">
              <a:solidFill>
                <a:srgbClr val="FF0000"/>
              </a:solidFill>
              <a:round/>
              <a:headEnd/>
              <a:tailEnd/>
            </a:ln>
          </p:spPr>
          <p:txBody>
            <a:bodyPr/>
            <a:lstStyle/>
            <a:p>
              <a:pPr algn="ctr"/>
              <a:endParaRPr lang="en-US">
                <a:latin typeface="Arial" charset="0"/>
                <a:cs typeface="Arial" charset="0"/>
              </a:endParaRPr>
            </a:p>
          </p:txBody>
        </p:sp>
        <p:sp>
          <p:nvSpPr>
            <p:cNvPr id="38942" name="Oval 33"/>
            <p:cNvSpPr>
              <a:spLocks noChangeArrowheads="1"/>
            </p:cNvSpPr>
            <p:nvPr/>
          </p:nvSpPr>
          <p:spPr bwMode="auto">
            <a:xfrm>
              <a:off x="7772400" y="2220913"/>
              <a:ext cx="152400" cy="152400"/>
            </a:xfrm>
            <a:prstGeom prst="ellipse">
              <a:avLst/>
            </a:prstGeom>
            <a:solidFill>
              <a:srgbClr val="CC0000"/>
            </a:solidFill>
            <a:ln w="19050" algn="ctr">
              <a:solidFill>
                <a:srgbClr val="FF0000"/>
              </a:solidFill>
              <a:round/>
              <a:headEnd/>
              <a:tailEnd/>
            </a:ln>
          </p:spPr>
          <p:txBody>
            <a:bodyPr/>
            <a:lstStyle/>
            <a:p>
              <a:pPr algn="ctr"/>
              <a:endParaRPr lang="en-US">
                <a:latin typeface="Arial" charset="0"/>
                <a:cs typeface="Arial" charset="0"/>
              </a:endParaRPr>
            </a:p>
          </p:txBody>
        </p:sp>
        <p:sp>
          <p:nvSpPr>
            <p:cNvPr id="38943" name="Oval 34"/>
            <p:cNvSpPr>
              <a:spLocks noChangeArrowheads="1"/>
            </p:cNvSpPr>
            <p:nvPr/>
          </p:nvSpPr>
          <p:spPr bwMode="auto">
            <a:xfrm>
              <a:off x="5791200" y="1992313"/>
              <a:ext cx="152400" cy="152400"/>
            </a:xfrm>
            <a:prstGeom prst="ellipse">
              <a:avLst/>
            </a:prstGeom>
            <a:solidFill>
              <a:srgbClr val="CC0000"/>
            </a:solidFill>
            <a:ln w="19050" algn="ctr">
              <a:solidFill>
                <a:srgbClr val="FF0000"/>
              </a:solidFill>
              <a:round/>
              <a:headEnd/>
              <a:tailEnd/>
            </a:ln>
          </p:spPr>
          <p:txBody>
            <a:bodyPr/>
            <a:lstStyle/>
            <a:p>
              <a:pPr algn="ctr"/>
              <a:endParaRPr lang="en-US">
                <a:latin typeface="Arial" charset="0"/>
                <a:cs typeface="Arial" charset="0"/>
              </a:endParaRPr>
            </a:p>
          </p:txBody>
        </p:sp>
        <p:sp>
          <p:nvSpPr>
            <p:cNvPr id="38944" name="Oval 35"/>
            <p:cNvSpPr>
              <a:spLocks noChangeArrowheads="1"/>
            </p:cNvSpPr>
            <p:nvPr/>
          </p:nvSpPr>
          <p:spPr bwMode="auto">
            <a:xfrm>
              <a:off x="7239000" y="2373313"/>
              <a:ext cx="152400" cy="152400"/>
            </a:xfrm>
            <a:prstGeom prst="ellipse">
              <a:avLst/>
            </a:prstGeom>
            <a:solidFill>
              <a:srgbClr val="CC0000"/>
            </a:solidFill>
            <a:ln w="19050" algn="ctr">
              <a:solidFill>
                <a:srgbClr val="FF0000"/>
              </a:solidFill>
              <a:round/>
              <a:headEnd/>
              <a:tailEnd/>
            </a:ln>
          </p:spPr>
          <p:txBody>
            <a:bodyPr/>
            <a:lstStyle/>
            <a:p>
              <a:pPr algn="ctr"/>
              <a:endParaRPr lang="en-US">
                <a:latin typeface="Arial" charset="0"/>
                <a:cs typeface="Arial" charset="0"/>
              </a:endParaRPr>
            </a:p>
          </p:txBody>
        </p:sp>
        <p:cxnSp>
          <p:nvCxnSpPr>
            <p:cNvPr id="38945" name="Straight Arrow Connector 40"/>
            <p:cNvCxnSpPr>
              <a:cxnSpLocks noChangeShapeType="1"/>
              <a:stCxn id="38937" idx="7"/>
              <a:endCxn id="38939" idx="3"/>
            </p:cNvCxnSpPr>
            <p:nvPr/>
          </p:nvCxnSpPr>
          <p:spPr bwMode="auto">
            <a:xfrm flipV="1">
              <a:off x="6988175" y="1979613"/>
              <a:ext cx="349250" cy="147637"/>
            </a:xfrm>
            <a:prstGeom prst="straightConnector1">
              <a:avLst/>
            </a:prstGeom>
            <a:noFill/>
            <a:ln w="19050" algn="ctr">
              <a:solidFill>
                <a:srgbClr val="FF0000"/>
              </a:solidFill>
              <a:round/>
              <a:headEnd/>
              <a:tailEnd type="arrow" w="med" len="med"/>
            </a:ln>
          </p:spPr>
        </p:cxnSp>
        <p:cxnSp>
          <p:nvCxnSpPr>
            <p:cNvPr id="38946" name="Straight Arrow Connector 43"/>
            <p:cNvCxnSpPr>
              <a:cxnSpLocks noChangeShapeType="1"/>
              <a:stCxn id="38937" idx="2"/>
              <a:endCxn id="38941" idx="6"/>
            </p:cNvCxnSpPr>
            <p:nvPr/>
          </p:nvCxnSpPr>
          <p:spPr bwMode="auto">
            <a:xfrm flipH="1">
              <a:off x="6486525" y="2190750"/>
              <a:ext cx="361950" cy="182563"/>
            </a:xfrm>
            <a:prstGeom prst="straightConnector1">
              <a:avLst/>
            </a:prstGeom>
            <a:noFill/>
            <a:ln w="19050" algn="ctr">
              <a:solidFill>
                <a:srgbClr val="FF0000"/>
              </a:solidFill>
              <a:round/>
              <a:headEnd/>
              <a:tailEnd type="arrow" w="med" len="med"/>
            </a:ln>
          </p:spPr>
        </p:cxnSp>
        <p:cxnSp>
          <p:nvCxnSpPr>
            <p:cNvPr id="38947" name="Straight Arrow Connector 46"/>
            <p:cNvCxnSpPr>
              <a:cxnSpLocks noChangeShapeType="1"/>
              <a:stCxn id="38937" idx="1"/>
              <a:endCxn id="38940" idx="5"/>
            </p:cNvCxnSpPr>
            <p:nvPr/>
          </p:nvCxnSpPr>
          <p:spPr bwMode="auto">
            <a:xfrm flipH="1" flipV="1">
              <a:off x="6530975" y="1979613"/>
              <a:ext cx="349250" cy="147637"/>
            </a:xfrm>
            <a:prstGeom prst="straightConnector1">
              <a:avLst/>
            </a:prstGeom>
            <a:noFill/>
            <a:ln w="19050" algn="ctr">
              <a:solidFill>
                <a:srgbClr val="FF0000"/>
              </a:solidFill>
              <a:round/>
              <a:headEnd/>
              <a:tailEnd type="arrow" w="med" len="med"/>
            </a:ln>
          </p:spPr>
        </p:cxnSp>
        <p:sp>
          <p:nvSpPr>
            <p:cNvPr id="38948" name="Oval 69"/>
            <p:cNvSpPr>
              <a:spLocks noChangeArrowheads="1"/>
            </p:cNvSpPr>
            <p:nvPr/>
          </p:nvSpPr>
          <p:spPr bwMode="auto">
            <a:xfrm>
              <a:off x="7924800" y="1676400"/>
              <a:ext cx="152400" cy="152400"/>
            </a:xfrm>
            <a:prstGeom prst="ellipse">
              <a:avLst/>
            </a:prstGeom>
            <a:solidFill>
              <a:srgbClr val="CC0000"/>
            </a:solidFill>
            <a:ln w="19050" algn="ctr">
              <a:solidFill>
                <a:srgbClr val="FF0000"/>
              </a:solidFill>
              <a:round/>
              <a:headEnd/>
              <a:tailEnd/>
            </a:ln>
          </p:spPr>
          <p:txBody>
            <a:bodyPr/>
            <a:lstStyle/>
            <a:p>
              <a:pPr algn="ctr"/>
              <a:endParaRPr lang="en-US">
                <a:latin typeface="Arial" charset="0"/>
                <a:cs typeface="Arial" charset="0"/>
              </a:endParaRPr>
            </a:p>
          </p:txBody>
        </p:sp>
        <p:sp>
          <p:nvSpPr>
            <p:cNvPr id="38949" name="Oval 70"/>
            <p:cNvSpPr>
              <a:spLocks noChangeArrowheads="1"/>
            </p:cNvSpPr>
            <p:nvPr/>
          </p:nvSpPr>
          <p:spPr bwMode="auto">
            <a:xfrm>
              <a:off x="6781800" y="2743200"/>
              <a:ext cx="152400" cy="152400"/>
            </a:xfrm>
            <a:prstGeom prst="ellipse">
              <a:avLst/>
            </a:prstGeom>
            <a:solidFill>
              <a:srgbClr val="CC0000"/>
            </a:solidFill>
            <a:ln w="19050" algn="ctr">
              <a:solidFill>
                <a:srgbClr val="FF0000"/>
              </a:solidFill>
              <a:round/>
              <a:headEnd/>
              <a:tailEnd/>
            </a:ln>
          </p:spPr>
          <p:txBody>
            <a:bodyPr/>
            <a:lstStyle/>
            <a:p>
              <a:pPr algn="ctr"/>
              <a:endParaRPr lang="en-US">
                <a:latin typeface="Arial" charset="0"/>
                <a:cs typeface="Arial" charset="0"/>
              </a:endParaRPr>
            </a:p>
          </p:txBody>
        </p:sp>
        <p:sp>
          <p:nvSpPr>
            <p:cNvPr id="38950" name="Oval 71"/>
            <p:cNvSpPr>
              <a:spLocks noChangeArrowheads="1"/>
            </p:cNvSpPr>
            <p:nvPr/>
          </p:nvSpPr>
          <p:spPr bwMode="auto">
            <a:xfrm>
              <a:off x="6858000" y="1524000"/>
              <a:ext cx="152400" cy="152400"/>
            </a:xfrm>
            <a:prstGeom prst="ellipse">
              <a:avLst/>
            </a:prstGeom>
            <a:solidFill>
              <a:srgbClr val="CC0000"/>
            </a:solidFill>
            <a:ln w="19050" algn="ctr">
              <a:solidFill>
                <a:srgbClr val="FF0000"/>
              </a:solidFill>
              <a:round/>
              <a:headEnd/>
              <a:tailEnd/>
            </a:ln>
          </p:spPr>
          <p:txBody>
            <a:bodyPr/>
            <a:lstStyle/>
            <a:p>
              <a:pPr algn="ctr"/>
              <a:endParaRPr lang="en-US">
                <a:latin typeface="Arial" charset="0"/>
                <a:cs typeface="Arial" charset="0"/>
              </a:endParaRPr>
            </a:p>
          </p:txBody>
        </p:sp>
        <p:sp>
          <p:nvSpPr>
            <p:cNvPr id="38965" name="Line 53"/>
            <p:cNvSpPr>
              <a:spLocks noChangeShapeType="1"/>
            </p:cNvSpPr>
            <p:nvPr/>
          </p:nvSpPr>
          <p:spPr bwMode="auto">
            <a:xfrm flipV="1">
              <a:off x="5943600" y="1955800"/>
              <a:ext cx="469900" cy="101600"/>
            </a:xfrm>
            <a:prstGeom prst="line">
              <a:avLst/>
            </a:prstGeom>
            <a:noFill/>
            <a:ln w="9525">
              <a:solidFill>
                <a:srgbClr val="C0C0C0"/>
              </a:solidFill>
              <a:round/>
              <a:headEnd/>
              <a:tailEnd/>
            </a:ln>
            <a:effectLst/>
          </p:spPr>
          <p:txBody>
            <a:bodyPr/>
            <a:lstStyle/>
            <a:p>
              <a:endParaRPr lang="en-US" dirty="0">
                <a:latin typeface="Arial" pitchFamily="34" charset="0"/>
              </a:endParaRPr>
            </a:p>
          </p:txBody>
        </p:sp>
        <p:sp>
          <p:nvSpPr>
            <p:cNvPr id="38966" name="Line 54"/>
            <p:cNvSpPr>
              <a:spLocks noChangeShapeType="1"/>
            </p:cNvSpPr>
            <p:nvPr/>
          </p:nvSpPr>
          <p:spPr bwMode="auto">
            <a:xfrm flipV="1">
              <a:off x="6540500" y="1651000"/>
              <a:ext cx="330200" cy="215900"/>
            </a:xfrm>
            <a:prstGeom prst="line">
              <a:avLst/>
            </a:prstGeom>
            <a:noFill/>
            <a:ln w="9525">
              <a:solidFill>
                <a:srgbClr val="C0C0C0"/>
              </a:solidFill>
              <a:round/>
              <a:headEnd/>
              <a:tailEnd/>
            </a:ln>
            <a:effectLst/>
          </p:spPr>
          <p:txBody>
            <a:bodyPr/>
            <a:lstStyle/>
            <a:p>
              <a:endParaRPr lang="en-US" dirty="0">
                <a:latin typeface="Arial" pitchFamily="34" charset="0"/>
              </a:endParaRPr>
            </a:p>
          </p:txBody>
        </p:sp>
        <p:sp>
          <p:nvSpPr>
            <p:cNvPr id="38967" name="Line 55"/>
            <p:cNvSpPr>
              <a:spLocks noChangeShapeType="1"/>
            </p:cNvSpPr>
            <p:nvPr/>
          </p:nvSpPr>
          <p:spPr bwMode="auto">
            <a:xfrm>
              <a:off x="6438900" y="2451100"/>
              <a:ext cx="355600" cy="368300"/>
            </a:xfrm>
            <a:prstGeom prst="line">
              <a:avLst/>
            </a:prstGeom>
            <a:noFill/>
            <a:ln w="9525">
              <a:solidFill>
                <a:srgbClr val="C0C0C0"/>
              </a:solidFill>
              <a:round/>
              <a:headEnd/>
              <a:tailEnd/>
            </a:ln>
            <a:effectLst/>
          </p:spPr>
          <p:txBody>
            <a:bodyPr/>
            <a:lstStyle/>
            <a:p>
              <a:endParaRPr lang="en-US" dirty="0">
                <a:latin typeface="Arial" pitchFamily="34" charset="0"/>
              </a:endParaRPr>
            </a:p>
          </p:txBody>
        </p:sp>
        <p:sp>
          <p:nvSpPr>
            <p:cNvPr id="38968" name="Line 56"/>
            <p:cNvSpPr>
              <a:spLocks noChangeShapeType="1"/>
            </p:cNvSpPr>
            <p:nvPr/>
          </p:nvSpPr>
          <p:spPr bwMode="auto">
            <a:xfrm>
              <a:off x="7467600" y="1981200"/>
              <a:ext cx="330200" cy="254000"/>
            </a:xfrm>
            <a:prstGeom prst="line">
              <a:avLst/>
            </a:prstGeom>
            <a:noFill/>
            <a:ln w="9525">
              <a:solidFill>
                <a:srgbClr val="C0C0C0"/>
              </a:solidFill>
              <a:round/>
              <a:headEnd/>
              <a:tailEnd/>
            </a:ln>
            <a:effectLst/>
          </p:spPr>
          <p:txBody>
            <a:bodyPr/>
            <a:lstStyle/>
            <a:p>
              <a:endParaRPr lang="en-US" dirty="0">
                <a:latin typeface="Arial" pitchFamily="34" charset="0"/>
              </a:endParaRPr>
            </a:p>
          </p:txBody>
        </p:sp>
        <p:sp>
          <p:nvSpPr>
            <p:cNvPr id="38969" name="Line 57"/>
            <p:cNvSpPr>
              <a:spLocks noChangeShapeType="1"/>
            </p:cNvSpPr>
            <p:nvPr/>
          </p:nvSpPr>
          <p:spPr bwMode="auto">
            <a:xfrm flipH="1">
              <a:off x="7823200" y="1828800"/>
              <a:ext cx="165100" cy="406400"/>
            </a:xfrm>
            <a:prstGeom prst="line">
              <a:avLst/>
            </a:prstGeom>
            <a:noFill/>
            <a:ln w="9525">
              <a:solidFill>
                <a:srgbClr val="C0C0C0"/>
              </a:solidFill>
              <a:round/>
              <a:headEnd/>
              <a:tailEnd/>
            </a:ln>
            <a:effectLst/>
          </p:spPr>
          <p:txBody>
            <a:bodyPr/>
            <a:lstStyle/>
            <a:p>
              <a:endParaRPr lang="en-US" dirty="0">
                <a:latin typeface="Arial" pitchFamily="34" charset="0"/>
              </a:endParaRPr>
            </a:p>
          </p:txBody>
        </p:sp>
        <p:sp>
          <p:nvSpPr>
            <p:cNvPr id="38970" name="Line 58"/>
            <p:cNvSpPr>
              <a:spLocks noChangeShapeType="1"/>
            </p:cNvSpPr>
            <p:nvPr/>
          </p:nvSpPr>
          <p:spPr bwMode="auto">
            <a:xfrm flipV="1">
              <a:off x="7467600" y="1765300"/>
              <a:ext cx="482600" cy="101600"/>
            </a:xfrm>
            <a:prstGeom prst="line">
              <a:avLst/>
            </a:prstGeom>
            <a:noFill/>
            <a:ln w="9525">
              <a:solidFill>
                <a:srgbClr val="C0C0C0"/>
              </a:solidFill>
              <a:round/>
              <a:headEnd/>
              <a:tailEnd/>
            </a:ln>
            <a:effectLst/>
          </p:spPr>
          <p:txBody>
            <a:bodyPr/>
            <a:lstStyle/>
            <a:p>
              <a:endParaRPr lang="en-US" dirty="0">
                <a:latin typeface="Arial" pitchFamily="34" charset="0"/>
              </a:endParaRPr>
            </a:p>
          </p:txBody>
        </p:sp>
        <p:sp>
          <p:nvSpPr>
            <p:cNvPr id="38994" name="Oval 82"/>
            <p:cNvSpPr>
              <a:spLocks noChangeArrowheads="1"/>
            </p:cNvSpPr>
            <p:nvPr/>
          </p:nvSpPr>
          <p:spPr bwMode="auto">
            <a:xfrm>
              <a:off x="6096000" y="1752600"/>
              <a:ext cx="1600200" cy="914400"/>
            </a:xfrm>
            <a:prstGeom prst="ellipse">
              <a:avLst/>
            </a:prstGeom>
            <a:noFill/>
            <a:ln w="25400">
              <a:solidFill>
                <a:srgbClr val="99CC00"/>
              </a:solidFill>
              <a:prstDash val="sysDot"/>
              <a:round/>
              <a:headEnd/>
              <a:tailEnd/>
            </a:ln>
            <a:effectLst/>
          </p:spPr>
          <p:txBody>
            <a:bodyPr wrap="none" anchor="ctr"/>
            <a:lstStyle/>
            <a:p>
              <a:endParaRPr lang="en-US" dirty="0">
                <a:latin typeface="Arial" pitchFamily="34" charset="0"/>
              </a:endParaRPr>
            </a:p>
          </p:txBody>
        </p:sp>
        <p:pic>
          <p:nvPicPr>
            <p:cNvPr id="39000" name="Picture 88" descr="txp_fig"/>
            <p:cNvPicPr>
              <a:picLocks noChangeAspect="1" noChangeArrowheads="1"/>
            </p:cNvPicPr>
            <p:nvPr>
              <p:custDataLst>
                <p:tags r:id="rId4"/>
              </p:custDataLst>
            </p:nvPr>
          </p:nvPicPr>
          <p:blipFill>
            <a:blip r:embed="rId13" cstate="print">
              <a:clrChange>
                <a:clrFrom>
                  <a:srgbClr val="FFFFFF"/>
                </a:clrFrom>
                <a:clrTo>
                  <a:srgbClr val="FFFFFF">
                    <a:alpha val="0"/>
                  </a:srgbClr>
                </a:clrTo>
              </a:clrChange>
            </a:blip>
            <a:srcRect/>
            <a:stretch>
              <a:fillRect/>
            </a:stretch>
          </p:blipFill>
          <p:spPr bwMode="auto">
            <a:xfrm>
              <a:off x="7392988" y="2582863"/>
              <a:ext cx="276225" cy="195262"/>
            </a:xfrm>
            <a:prstGeom prst="rect">
              <a:avLst/>
            </a:prstGeom>
            <a:noFill/>
            <a:ln w="9525">
              <a:noFill/>
              <a:miter lim="800000"/>
              <a:headEnd/>
              <a:tailEnd/>
            </a:ln>
            <a:effectLst/>
          </p:spPr>
        </p:pic>
      </p:grpSp>
      <p:sp>
        <p:nvSpPr>
          <p:cNvPr id="65" name="Rectangle 10"/>
          <p:cNvSpPr>
            <a:spLocks noChangeArrowheads="1"/>
          </p:cNvSpPr>
          <p:nvPr/>
        </p:nvSpPr>
        <p:spPr bwMode="auto">
          <a:xfrm>
            <a:off x="147746" y="4953000"/>
            <a:ext cx="3417888" cy="396875"/>
          </a:xfrm>
          <a:prstGeom prst="rect">
            <a:avLst/>
          </a:prstGeom>
          <a:noFill/>
          <a:ln w="9525">
            <a:noFill/>
            <a:miter lim="800000"/>
            <a:headEnd/>
            <a:tailEnd/>
          </a:ln>
        </p:spPr>
        <p:txBody>
          <a:bodyPr wrap="none">
            <a:spAutoFit/>
          </a:bodyPr>
          <a:lstStyle/>
          <a:p>
            <a:pPr marL="342900" indent="-342900">
              <a:spcBef>
                <a:spcPct val="20000"/>
              </a:spcBef>
              <a:buClr>
                <a:srgbClr val="0000CC"/>
              </a:buClr>
              <a:buFont typeface="Wingdings" pitchFamily="2" charset="2"/>
              <a:buChar char="n"/>
            </a:pPr>
            <a:r>
              <a:rPr lang="en-US" altLang="zh-CN" sz="2000" dirty="0">
                <a:latin typeface="Arial" charset="0"/>
                <a:ea typeface="宋体" charset="-122"/>
                <a:cs typeface="Arial" charset="0"/>
              </a:rPr>
              <a:t>Key result [</a:t>
            </a:r>
            <a:r>
              <a:rPr lang="en-US" altLang="zh-CN" sz="2000" dirty="0" err="1">
                <a:latin typeface="Arial" charset="0"/>
                <a:ea typeface="宋体" charset="-122"/>
                <a:cs typeface="Arial" charset="0"/>
              </a:rPr>
              <a:t>Recht</a:t>
            </a:r>
            <a:r>
              <a:rPr lang="en-US" altLang="zh-CN" sz="2000" dirty="0">
                <a:latin typeface="Arial" charset="0"/>
                <a:ea typeface="宋体" charset="-122"/>
                <a:cs typeface="Arial" charset="0"/>
              </a:rPr>
              <a:t> et al’11]</a:t>
            </a:r>
          </a:p>
        </p:txBody>
      </p:sp>
      <p:grpSp>
        <p:nvGrpSpPr>
          <p:cNvPr id="67" name="Group 66"/>
          <p:cNvGrpSpPr/>
          <p:nvPr/>
        </p:nvGrpSpPr>
        <p:grpSpPr>
          <a:xfrm>
            <a:off x="1524000" y="5486400"/>
            <a:ext cx="5715000" cy="533400"/>
            <a:chOff x="1524000" y="1752600"/>
            <a:chExt cx="6172200" cy="685800"/>
          </a:xfrm>
        </p:grpSpPr>
        <p:pic>
          <p:nvPicPr>
            <p:cNvPr id="68" name="Picture 18" descr="addin_tmp.png"/>
            <p:cNvPicPr>
              <a:picLocks noChangeAspect="1"/>
            </p:cNvPicPr>
            <p:nvPr>
              <p:custDataLst>
                <p:tags r:id="rId3"/>
              </p:custDataLst>
            </p:nvPr>
          </p:nvPicPr>
          <p:blipFill>
            <a:blip r:embed="rId14" cstate="print"/>
            <a:srcRect/>
            <a:stretch>
              <a:fillRect/>
            </a:stretch>
          </p:blipFill>
          <p:spPr bwMode="auto">
            <a:xfrm>
              <a:off x="1676400" y="1828800"/>
              <a:ext cx="5791200" cy="533400"/>
            </a:xfrm>
            <a:prstGeom prst="rect">
              <a:avLst/>
            </a:prstGeom>
            <a:noFill/>
            <a:ln w="9525">
              <a:noFill/>
              <a:miter lim="800000"/>
              <a:headEnd/>
              <a:tailEnd/>
            </a:ln>
          </p:spPr>
        </p:pic>
        <p:sp>
          <p:nvSpPr>
            <p:cNvPr id="69" name="Rectangle 6"/>
            <p:cNvSpPr>
              <a:spLocks noChangeArrowheads="1"/>
            </p:cNvSpPr>
            <p:nvPr/>
          </p:nvSpPr>
          <p:spPr bwMode="auto">
            <a:xfrm>
              <a:off x="1524000" y="1752600"/>
              <a:ext cx="6172200" cy="685800"/>
            </a:xfrm>
            <a:prstGeom prst="rect">
              <a:avLst/>
            </a:prstGeom>
            <a:noFill/>
            <a:ln w="25400" algn="ctr">
              <a:solidFill>
                <a:srgbClr val="CC0000"/>
              </a:solidFill>
              <a:round/>
              <a:headEnd/>
              <a:tailEnd/>
            </a:ln>
          </p:spPr>
          <p:txBody>
            <a:bodyPr/>
            <a:lstStyle/>
            <a:p>
              <a:pPr algn="ctr"/>
              <a:endParaRPr lang="en-US">
                <a:latin typeface="Arial" charset="0"/>
                <a:cs typeface="Arial" charset="0"/>
              </a:endParaRPr>
            </a:p>
          </p:txBody>
        </p:sp>
      </p:grpSp>
      <p:sp>
        <p:nvSpPr>
          <p:cNvPr id="78" name="TextBox 77"/>
          <p:cNvSpPr txBox="1"/>
          <p:nvPr/>
        </p:nvSpPr>
        <p:spPr>
          <a:xfrm>
            <a:off x="304800" y="6248400"/>
            <a:ext cx="8127033" cy="523220"/>
          </a:xfrm>
          <a:prstGeom prst="rect">
            <a:avLst/>
          </a:prstGeom>
          <a:noFill/>
        </p:spPr>
        <p:txBody>
          <a:bodyPr wrap="none" rtlCol="0">
            <a:spAutoFit/>
          </a:bodyPr>
          <a:lstStyle/>
          <a:p>
            <a:r>
              <a:rPr lang="en-US" sz="1400" dirty="0" smtClean="0">
                <a:latin typeface="Arial" pitchFamily="34" charset="0"/>
              </a:rPr>
              <a:t>M. </a:t>
            </a:r>
            <a:r>
              <a:rPr lang="en-US" sz="1400" dirty="0" err="1" smtClean="0">
                <a:latin typeface="Arial" pitchFamily="34" charset="0"/>
              </a:rPr>
              <a:t>Mardani</a:t>
            </a:r>
            <a:r>
              <a:rPr lang="en-US" sz="1400" dirty="0" smtClean="0">
                <a:latin typeface="Arial" pitchFamily="34" charset="0"/>
              </a:rPr>
              <a:t>, G. </a:t>
            </a:r>
            <a:r>
              <a:rPr lang="en-US" sz="1400" dirty="0" err="1" smtClean="0">
                <a:latin typeface="Arial" pitchFamily="34" charset="0"/>
              </a:rPr>
              <a:t>Mateos</a:t>
            </a:r>
            <a:r>
              <a:rPr lang="en-US" sz="1400" dirty="0" smtClean="0">
                <a:latin typeface="Arial" pitchFamily="34" charset="0"/>
              </a:rPr>
              <a:t>, and G. B. </a:t>
            </a:r>
            <a:r>
              <a:rPr lang="en-US" sz="1400" dirty="0" err="1" smtClean="0">
                <a:latin typeface="Arial" pitchFamily="34" charset="0"/>
              </a:rPr>
              <a:t>Giannakis</a:t>
            </a:r>
            <a:r>
              <a:rPr lang="en-US" sz="1400" dirty="0" smtClean="0">
                <a:latin typeface="Arial" pitchFamily="34" charset="0"/>
              </a:rPr>
              <a:t>, "In-network </a:t>
            </a:r>
            <a:r>
              <a:rPr lang="en-US" sz="1400" dirty="0" err="1" smtClean="0">
                <a:latin typeface="Arial" pitchFamily="34" charset="0"/>
              </a:rPr>
              <a:t>sparsity</a:t>
            </a:r>
            <a:r>
              <a:rPr lang="en-US" sz="1400" dirty="0" smtClean="0">
                <a:latin typeface="Arial" pitchFamily="34" charset="0"/>
              </a:rPr>
              <a:t>-regularized rank minimization: </a:t>
            </a:r>
          </a:p>
          <a:p>
            <a:r>
              <a:rPr lang="en-US" sz="1400" dirty="0" smtClean="0">
                <a:latin typeface="Arial" pitchFamily="34" charset="0"/>
              </a:rPr>
              <a:t>Algorithms and applications," </a:t>
            </a:r>
            <a:r>
              <a:rPr lang="en-US" sz="1400" i="1" dirty="0" smtClean="0">
                <a:latin typeface="Arial" pitchFamily="34" charset="0"/>
              </a:rPr>
              <a:t>IEEE Trans. Signal Process.</a:t>
            </a:r>
            <a:r>
              <a:rPr lang="en-US" sz="1400" dirty="0" smtClean="0">
                <a:latin typeface="Arial" pitchFamily="34" charset="0"/>
              </a:rPr>
              <a:t>, submitted Feb. 2012.(</a:t>
            </a:r>
            <a:r>
              <a:rPr lang="en-US" sz="1400" dirty="0" err="1" smtClean="0">
                <a:latin typeface="Arial" pitchFamily="34" charset="0"/>
              </a:rPr>
              <a:t>arXiv</a:t>
            </a:r>
            <a:r>
              <a:rPr lang="en-US" sz="1400" dirty="0" smtClean="0">
                <a:latin typeface="Arial" pitchFamily="34" charset="0"/>
              </a:rPr>
              <a:t>: 1203.1570)</a:t>
            </a:r>
            <a:endParaRPr lang="en-US" sz="1400" dirty="0">
              <a:latin typeface="Arial" pitchFamily="34" charset="0"/>
            </a:endParaRPr>
          </a:p>
        </p:txBody>
      </p:sp>
      <p:grpSp>
        <p:nvGrpSpPr>
          <p:cNvPr id="77" name="Group 76"/>
          <p:cNvGrpSpPr/>
          <p:nvPr/>
        </p:nvGrpSpPr>
        <p:grpSpPr>
          <a:xfrm>
            <a:off x="152400" y="1082565"/>
            <a:ext cx="8991600" cy="593835"/>
            <a:chOff x="152400" y="1082565"/>
            <a:chExt cx="8991600" cy="593835"/>
          </a:xfrm>
        </p:grpSpPr>
        <p:sp>
          <p:nvSpPr>
            <p:cNvPr id="75" name="Text Box 56"/>
            <p:cNvSpPr txBox="1">
              <a:spLocks noChangeArrowheads="1"/>
            </p:cNvSpPr>
            <p:nvPr/>
          </p:nvSpPr>
          <p:spPr bwMode="auto">
            <a:xfrm>
              <a:off x="3413125" y="1104900"/>
              <a:ext cx="184150" cy="366713"/>
            </a:xfrm>
            <a:prstGeom prst="rect">
              <a:avLst/>
            </a:prstGeom>
            <a:noFill/>
            <a:ln w="9525">
              <a:noFill/>
              <a:miter lim="800000"/>
              <a:headEnd/>
              <a:tailEnd/>
            </a:ln>
          </p:spPr>
          <p:txBody>
            <a:bodyPr wrap="none">
              <a:spAutoFit/>
            </a:bodyPr>
            <a:lstStyle/>
            <a:p>
              <a:endParaRPr lang="en-US" dirty="0">
                <a:latin typeface="Arial" pitchFamily="34" charset="0"/>
              </a:endParaRPr>
            </a:p>
          </p:txBody>
        </p:sp>
        <p:sp>
          <p:nvSpPr>
            <p:cNvPr id="76" name="Text Box 64"/>
            <p:cNvSpPr txBox="1">
              <a:spLocks noChangeArrowheads="1"/>
            </p:cNvSpPr>
            <p:nvPr/>
          </p:nvSpPr>
          <p:spPr bwMode="auto">
            <a:xfrm>
              <a:off x="4022725" y="1104900"/>
              <a:ext cx="184150" cy="366713"/>
            </a:xfrm>
            <a:prstGeom prst="rect">
              <a:avLst/>
            </a:prstGeom>
            <a:noFill/>
            <a:ln w="9525">
              <a:noFill/>
              <a:miter lim="800000"/>
              <a:headEnd/>
              <a:tailEnd/>
            </a:ln>
          </p:spPr>
          <p:txBody>
            <a:bodyPr wrap="none">
              <a:spAutoFit/>
            </a:bodyPr>
            <a:lstStyle/>
            <a:p>
              <a:endParaRPr lang="en-US" dirty="0">
                <a:latin typeface="Arial" pitchFamily="34" charset="0"/>
              </a:endParaRPr>
            </a:p>
          </p:txBody>
        </p:sp>
        <p:pic>
          <p:nvPicPr>
            <p:cNvPr id="73" name="Picture 72" descr="addin_tmp.png"/>
            <p:cNvPicPr>
              <a:picLocks noChangeAspect="1"/>
            </p:cNvPicPr>
            <p:nvPr>
              <p:custDataLst>
                <p:tags r:id="rId2"/>
              </p:custDataLst>
            </p:nvPr>
          </p:nvPicPr>
          <p:blipFill>
            <a:blip r:embed="rId15" cstate="print"/>
            <a:stretch>
              <a:fillRect/>
            </a:stretch>
          </p:blipFill>
          <p:spPr>
            <a:xfrm>
              <a:off x="1981200" y="1082565"/>
              <a:ext cx="6385032" cy="511081"/>
            </a:xfrm>
            <a:prstGeom prst="rect">
              <a:avLst/>
            </a:prstGeom>
          </p:spPr>
        </p:pic>
        <p:sp>
          <p:nvSpPr>
            <p:cNvPr id="74" name="Rectangle 74"/>
            <p:cNvSpPr>
              <a:spLocks noChangeArrowheads="1"/>
            </p:cNvSpPr>
            <p:nvPr/>
          </p:nvSpPr>
          <p:spPr bwMode="auto">
            <a:xfrm>
              <a:off x="152400" y="1115250"/>
              <a:ext cx="1981200" cy="396875"/>
            </a:xfrm>
            <a:prstGeom prst="rect">
              <a:avLst/>
            </a:prstGeom>
            <a:noFill/>
            <a:ln w="9525">
              <a:noFill/>
              <a:miter lim="800000"/>
              <a:headEnd/>
              <a:tailEnd/>
            </a:ln>
          </p:spPr>
          <p:txBody>
            <a:bodyPr wrap="square">
              <a:spAutoFit/>
            </a:bodyPr>
            <a:lstStyle/>
            <a:p>
              <a:pPr marL="342900" indent="-342900">
                <a:spcBef>
                  <a:spcPct val="20000"/>
                </a:spcBef>
                <a:buClr>
                  <a:srgbClr val="0000CC"/>
                </a:buClr>
                <a:buFont typeface="Wingdings" pitchFamily="2" charset="2"/>
                <a:buChar char="n"/>
              </a:pPr>
              <a:r>
                <a:rPr lang="en-US" altLang="zh-CN" sz="2000" dirty="0" smtClean="0">
                  <a:latin typeface="Arial" pitchFamily="34" charset="0"/>
                  <a:ea typeface="宋体"/>
                  <a:cs typeface="宋体"/>
                  <a:sym typeface="Wingdings" pitchFamily="2" charset="2"/>
                </a:rPr>
                <a:t>Centralized</a:t>
              </a:r>
              <a:endParaRPr lang="en-US" altLang="zh-CN" sz="2000" i="1" dirty="0">
                <a:latin typeface="Arial" pitchFamily="34" charset="0"/>
                <a:ea typeface="宋体"/>
                <a:cs typeface="宋体"/>
                <a:sym typeface="Wingdings" pitchFamily="2" charset="2"/>
              </a:endParaRPr>
            </a:p>
          </p:txBody>
        </p:sp>
        <p:sp>
          <p:nvSpPr>
            <p:cNvPr id="72" name="Rectangle 26"/>
            <p:cNvSpPr>
              <a:spLocks noChangeArrowheads="1"/>
            </p:cNvSpPr>
            <p:nvPr/>
          </p:nvSpPr>
          <p:spPr bwMode="auto">
            <a:xfrm>
              <a:off x="8458200" y="1143000"/>
              <a:ext cx="685800" cy="533400"/>
            </a:xfrm>
            <a:prstGeom prst="rect">
              <a:avLst/>
            </a:prstGeom>
            <a:noFill/>
            <a:ln w="9525">
              <a:noFill/>
              <a:miter lim="800000"/>
              <a:headEnd/>
              <a:tailEnd/>
            </a:ln>
          </p:spPr>
          <p:txBody>
            <a:bodyPr/>
            <a:lstStyle/>
            <a:p>
              <a:pPr marL="342900" indent="-342900">
                <a:spcBef>
                  <a:spcPct val="20000"/>
                </a:spcBef>
                <a:buClr>
                  <a:srgbClr val="0000CC"/>
                </a:buClr>
              </a:pPr>
              <a:r>
                <a:rPr lang="en-US" altLang="zh-CN" dirty="0">
                  <a:latin typeface="Arial" pitchFamily="34" charset="0"/>
                  <a:ea typeface="宋体"/>
                  <a:cs typeface="宋体"/>
                </a:rPr>
                <a:t>(</a:t>
              </a:r>
              <a:r>
                <a:rPr lang="en-US" altLang="zh-CN" dirty="0" smtClean="0">
                  <a:latin typeface="Arial" pitchFamily="34" charset="0"/>
                  <a:ea typeface="宋体"/>
                  <a:cs typeface="宋体"/>
                </a:rPr>
                <a:t>P2)</a:t>
              </a:r>
              <a:endParaRPr lang="en-US" dirty="0">
                <a:latin typeface="Arial" pitchFamily="34" charset="0"/>
              </a:endParaRPr>
            </a:p>
          </p:txBody>
        </p:sp>
      </p:grpSp>
    </p:spTree>
  </p:cSld>
  <p:clrMapOvr>
    <a:masterClrMapping/>
  </p:clrMapOvr>
  <p:transition advTm="16"/>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188BB80-CA99-4319-8659-A258523B657C}" type="slidenum">
              <a:rPr lang="en-US" altLang="en-US" smtClean="0"/>
              <a:pPr>
                <a:defRPr/>
              </a:pPr>
              <a:t>17</a:t>
            </a:fld>
            <a:endParaRPr lang="en-US" altLang="en-US"/>
          </a:p>
        </p:txBody>
      </p:sp>
      <p:grpSp>
        <p:nvGrpSpPr>
          <p:cNvPr id="25" name="Group 24"/>
          <p:cNvGrpSpPr/>
          <p:nvPr/>
        </p:nvGrpSpPr>
        <p:grpSpPr>
          <a:xfrm>
            <a:off x="304800" y="1219200"/>
            <a:ext cx="8797925" cy="1600200"/>
            <a:chOff x="304800" y="1219200"/>
            <a:chExt cx="8797925" cy="1600200"/>
          </a:xfrm>
        </p:grpSpPr>
        <p:sp>
          <p:nvSpPr>
            <p:cNvPr id="4" name="Rectangle 26"/>
            <p:cNvSpPr>
              <a:spLocks noChangeArrowheads="1"/>
            </p:cNvSpPr>
            <p:nvPr/>
          </p:nvSpPr>
          <p:spPr bwMode="auto">
            <a:xfrm>
              <a:off x="8416925" y="1703388"/>
              <a:ext cx="685800" cy="533400"/>
            </a:xfrm>
            <a:prstGeom prst="rect">
              <a:avLst/>
            </a:prstGeom>
            <a:noFill/>
            <a:ln w="9525">
              <a:noFill/>
              <a:miter lim="800000"/>
              <a:headEnd/>
              <a:tailEnd/>
            </a:ln>
          </p:spPr>
          <p:txBody>
            <a:bodyPr/>
            <a:lstStyle/>
            <a:p>
              <a:pPr marL="342900" indent="-342900">
                <a:spcBef>
                  <a:spcPct val="20000"/>
                </a:spcBef>
                <a:buClr>
                  <a:srgbClr val="0000CC"/>
                </a:buClr>
              </a:pPr>
              <a:r>
                <a:rPr lang="en-US" altLang="zh-CN" sz="2000" dirty="0">
                  <a:latin typeface="Arial" pitchFamily="34" charset="0"/>
                  <a:ea typeface="宋体"/>
                  <a:cs typeface="宋体"/>
                </a:rPr>
                <a:t>(</a:t>
              </a:r>
              <a:r>
                <a:rPr lang="en-US" altLang="zh-CN" sz="2000" dirty="0" smtClean="0">
                  <a:latin typeface="Arial" pitchFamily="34" charset="0"/>
                  <a:ea typeface="宋体"/>
                  <a:cs typeface="宋体"/>
                </a:rPr>
                <a:t>P3)</a:t>
              </a:r>
              <a:endParaRPr lang="en-US" sz="2000" dirty="0">
                <a:latin typeface="Arial" pitchFamily="34" charset="0"/>
              </a:endParaRPr>
            </a:p>
          </p:txBody>
        </p:sp>
        <p:pic>
          <p:nvPicPr>
            <p:cNvPr id="24" name="Picture 23" descr="addin_tmp.png"/>
            <p:cNvPicPr>
              <a:picLocks noChangeAspect="1"/>
            </p:cNvPicPr>
            <p:nvPr>
              <p:custDataLst>
                <p:tags r:id="rId2"/>
              </p:custDataLst>
            </p:nvPr>
          </p:nvPicPr>
          <p:blipFill>
            <a:blip r:embed="rId4" cstate="print"/>
            <a:stretch>
              <a:fillRect/>
            </a:stretch>
          </p:blipFill>
          <p:spPr>
            <a:xfrm>
              <a:off x="408237" y="1371600"/>
              <a:ext cx="7897563" cy="1154136"/>
            </a:xfrm>
            <a:prstGeom prst="rect">
              <a:avLst/>
            </a:prstGeom>
          </p:spPr>
        </p:pic>
        <p:sp>
          <p:nvSpPr>
            <p:cNvPr id="6" name="TextBox 13"/>
            <p:cNvSpPr txBox="1">
              <a:spLocks noChangeArrowheads="1"/>
            </p:cNvSpPr>
            <p:nvPr/>
          </p:nvSpPr>
          <p:spPr bwMode="auto">
            <a:xfrm>
              <a:off x="5562600" y="2057400"/>
              <a:ext cx="2286000" cy="581025"/>
            </a:xfrm>
            <a:prstGeom prst="rect">
              <a:avLst/>
            </a:prstGeom>
            <a:noFill/>
            <a:ln w="9525">
              <a:noFill/>
              <a:miter lim="800000"/>
              <a:headEnd/>
              <a:tailEnd/>
            </a:ln>
          </p:spPr>
          <p:txBody>
            <a:bodyPr>
              <a:spAutoFit/>
            </a:bodyPr>
            <a:lstStyle/>
            <a:p>
              <a:pPr algn="ctr"/>
              <a:r>
                <a:rPr lang="en-US" sz="1600" dirty="0">
                  <a:solidFill>
                    <a:srgbClr val="0000CC"/>
                  </a:solidFill>
                  <a:latin typeface="Arial" pitchFamily="34" charset="0"/>
                </a:rPr>
                <a:t>Consensus with </a:t>
              </a:r>
            </a:p>
            <a:p>
              <a:pPr algn="ctr"/>
              <a:r>
                <a:rPr lang="en-US" sz="1600" dirty="0">
                  <a:solidFill>
                    <a:srgbClr val="0000CC"/>
                  </a:solidFill>
                  <a:latin typeface="Arial" pitchFamily="34" charset="0"/>
                </a:rPr>
                <a:t>neighboring nodes</a:t>
              </a:r>
            </a:p>
          </p:txBody>
        </p:sp>
        <p:sp>
          <p:nvSpPr>
            <p:cNvPr id="7" name="Right Brace 14"/>
            <p:cNvSpPr>
              <a:spLocks/>
            </p:cNvSpPr>
            <p:nvPr/>
          </p:nvSpPr>
          <p:spPr bwMode="auto">
            <a:xfrm>
              <a:off x="5562600" y="2209800"/>
              <a:ext cx="76200" cy="304800"/>
            </a:xfrm>
            <a:prstGeom prst="rightBrace">
              <a:avLst>
                <a:gd name="adj1" fmla="val 8333"/>
                <a:gd name="adj2" fmla="val 50000"/>
              </a:avLst>
            </a:prstGeom>
            <a:noFill/>
            <a:ln w="19050" algn="ctr">
              <a:solidFill>
                <a:srgbClr val="FF0000"/>
              </a:solidFill>
              <a:round/>
              <a:headEnd/>
              <a:tailEnd/>
            </a:ln>
          </p:spPr>
          <p:txBody>
            <a:bodyPr/>
            <a:lstStyle/>
            <a:p>
              <a:pPr algn="ctr"/>
              <a:endParaRPr lang="en-US" dirty="0">
                <a:latin typeface="Arial" pitchFamily="34" charset="0"/>
              </a:endParaRPr>
            </a:p>
          </p:txBody>
        </p:sp>
        <p:sp>
          <p:nvSpPr>
            <p:cNvPr id="8" name="Rounded Rectangle 15"/>
            <p:cNvSpPr>
              <a:spLocks noChangeArrowheads="1"/>
            </p:cNvSpPr>
            <p:nvPr/>
          </p:nvSpPr>
          <p:spPr bwMode="auto">
            <a:xfrm>
              <a:off x="304800" y="1219200"/>
              <a:ext cx="8077200" cy="1600200"/>
            </a:xfrm>
            <a:prstGeom prst="roundRect">
              <a:avLst>
                <a:gd name="adj" fmla="val 16667"/>
              </a:avLst>
            </a:prstGeom>
            <a:noFill/>
            <a:ln w="25400" cmpd="dbl" algn="ctr">
              <a:solidFill>
                <a:srgbClr val="0000CC"/>
              </a:solidFill>
              <a:round/>
              <a:headEnd/>
              <a:tailEnd/>
            </a:ln>
          </p:spPr>
          <p:txBody>
            <a:bodyPr/>
            <a:lstStyle/>
            <a:p>
              <a:pPr algn="ctr"/>
              <a:endParaRPr lang="en-US" dirty="0">
                <a:latin typeface="Arial" pitchFamily="34" charset="0"/>
              </a:endParaRPr>
            </a:p>
          </p:txBody>
        </p:sp>
      </p:grpSp>
      <p:sp>
        <p:nvSpPr>
          <p:cNvPr id="21" name="Rectangle 2"/>
          <p:cNvSpPr txBox="1">
            <a:spLocks noChangeArrowheads="1"/>
          </p:cNvSpPr>
          <p:nvPr/>
        </p:nvSpPr>
        <p:spPr bwMode="auto">
          <a:xfrm>
            <a:off x="457200" y="277813"/>
            <a:ext cx="86868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200" b="0" i="0" u="none" strike="noStrike" kern="0" cap="none" spc="0" normalizeH="0" baseline="0" noProof="0" dirty="0" smtClean="0">
                <a:ln>
                  <a:noFill/>
                </a:ln>
                <a:solidFill>
                  <a:srgbClr val="CC0000"/>
                </a:solidFill>
                <a:effectLst/>
                <a:uLnTx/>
                <a:uFillTx/>
                <a:latin typeface="Arial" pitchFamily="34" charset="0"/>
                <a:ea typeface="+mj-ea"/>
                <a:cs typeface="+mj-cs"/>
              </a:rPr>
              <a:t>Consensus and optimality</a:t>
            </a:r>
          </a:p>
        </p:txBody>
      </p:sp>
      <p:sp>
        <p:nvSpPr>
          <p:cNvPr id="22" name="Rectangle 26"/>
          <p:cNvSpPr>
            <a:spLocks noChangeArrowheads="1"/>
          </p:cNvSpPr>
          <p:nvPr/>
        </p:nvSpPr>
        <p:spPr bwMode="auto">
          <a:xfrm>
            <a:off x="304800" y="3124200"/>
            <a:ext cx="7772400" cy="533400"/>
          </a:xfrm>
          <a:prstGeom prst="rect">
            <a:avLst/>
          </a:prstGeom>
          <a:noFill/>
          <a:ln w="9525">
            <a:noFill/>
            <a:miter lim="800000"/>
            <a:headEnd/>
            <a:tailEnd/>
          </a:ln>
        </p:spPr>
        <p:txBody>
          <a:bodyPr/>
          <a:lstStyle/>
          <a:p>
            <a:pPr marL="342900" indent="-342900">
              <a:spcBef>
                <a:spcPct val="20000"/>
              </a:spcBef>
              <a:buClr>
                <a:srgbClr val="0000CC"/>
              </a:buClr>
              <a:buFont typeface="Wingdings" pitchFamily="2" charset="2"/>
              <a:buChar char="n"/>
            </a:pPr>
            <a:r>
              <a:rPr lang="en-US" altLang="zh-CN" sz="2000" dirty="0">
                <a:latin typeface="Arial" charset="0"/>
                <a:ea typeface="宋体" charset="-122"/>
                <a:cs typeface="Arial" charset="0"/>
              </a:rPr>
              <a:t>Alternating-directions method of multipliers (ADMM) </a:t>
            </a:r>
            <a:r>
              <a:rPr lang="en-US" altLang="zh-CN" sz="2000" dirty="0" smtClean="0">
                <a:latin typeface="Arial" charset="0"/>
                <a:ea typeface="宋体" charset="-122"/>
                <a:cs typeface="Arial" charset="0"/>
              </a:rPr>
              <a:t>solver</a:t>
            </a:r>
            <a:endParaRPr lang="en-US" altLang="zh-CN" sz="2000" dirty="0">
              <a:latin typeface="Arial" charset="0"/>
              <a:ea typeface="宋体" charset="-122"/>
              <a:cs typeface="Arial" charset="0"/>
            </a:endParaRPr>
          </a:p>
        </p:txBody>
      </p:sp>
      <p:sp>
        <p:nvSpPr>
          <p:cNvPr id="29" name="Rectangle 28"/>
          <p:cNvSpPr/>
          <p:nvPr/>
        </p:nvSpPr>
        <p:spPr>
          <a:xfrm>
            <a:off x="320566" y="3810000"/>
            <a:ext cx="8442434" cy="400110"/>
          </a:xfrm>
          <a:prstGeom prst="rect">
            <a:avLst/>
          </a:prstGeom>
        </p:spPr>
        <p:txBody>
          <a:bodyPr wrap="square">
            <a:spAutoFit/>
          </a:bodyPr>
          <a:lstStyle/>
          <a:p>
            <a:pPr marL="342900" indent="-342900">
              <a:spcBef>
                <a:spcPct val="20000"/>
              </a:spcBef>
              <a:buClr>
                <a:srgbClr val="0000CC"/>
              </a:buClr>
              <a:buFont typeface="Wingdings" pitchFamily="2" charset="2"/>
              <a:buChar char="n"/>
            </a:pPr>
            <a:r>
              <a:rPr lang="en-US" altLang="zh-CN" sz="2000" dirty="0" smtClean="0">
                <a:latin typeface="Arial" charset="0"/>
                <a:ea typeface="宋体" charset="-122"/>
                <a:cs typeface="Arial" charset="0"/>
              </a:rPr>
              <a:t>Highly parallelizable with simple recursions</a:t>
            </a:r>
          </a:p>
        </p:txBody>
      </p:sp>
      <p:sp>
        <p:nvSpPr>
          <p:cNvPr id="30" name="Rectangle 26"/>
          <p:cNvSpPr>
            <a:spLocks noChangeArrowheads="1"/>
          </p:cNvSpPr>
          <p:nvPr/>
        </p:nvSpPr>
        <p:spPr bwMode="auto">
          <a:xfrm>
            <a:off x="0" y="5486400"/>
            <a:ext cx="8610600" cy="533400"/>
          </a:xfrm>
          <a:prstGeom prst="rect">
            <a:avLst/>
          </a:prstGeom>
          <a:noFill/>
          <a:ln w="9525">
            <a:noFill/>
            <a:miter lim="800000"/>
            <a:headEnd/>
            <a:tailEnd/>
          </a:ln>
        </p:spPr>
        <p:txBody>
          <a:bodyPr/>
          <a:lstStyle/>
          <a:p>
            <a:pPr marL="342900" indent="-342900">
              <a:spcBef>
                <a:spcPct val="20000"/>
              </a:spcBef>
              <a:buClr>
                <a:srgbClr val="0000CC"/>
              </a:buClr>
            </a:pPr>
            <a:r>
              <a:rPr lang="en-US" altLang="zh-CN" sz="2000" b="1" dirty="0" smtClean="0">
                <a:solidFill>
                  <a:srgbClr val="C00000"/>
                </a:solidFill>
                <a:latin typeface="Arial" charset="0"/>
                <a:ea typeface="宋体" charset="-122"/>
                <a:cs typeface="Arial" charset="0"/>
              </a:rPr>
              <a:t>     Claim</a:t>
            </a:r>
            <a:r>
              <a:rPr lang="en-US" altLang="zh-CN" sz="2000" dirty="0" smtClean="0">
                <a:latin typeface="Arial" charset="0"/>
                <a:ea typeface="宋体" charset="-122"/>
                <a:cs typeface="Arial" charset="0"/>
              </a:rPr>
              <a:t>: Upon convergence attains the global optimum of (P2)</a:t>
            </a:r>
            <a:endParaRPr lang="en-US" altLang="zh-CN" sz="2000" dirty="0">
              <a:latin typeface="Arial" charset="0"/>
              <a:ea typeface="宋体" charset="-122"/>
              <a:cs typeface="Arial" charset="0"/>
            </a:endParaRPr>
          </a:p>
        </p:txBody>
      </p:sp>
      <p:sp>
        <p:nvSpPr>
          <p:cNvPr id="31" name="Rectangle 30"/>
          <p:cNvSpPr/>
          <p:nvPr/>
        </p:nvSpPr>
        <p:spPr>
          <a:xfrm>
            <a:off x="336332" y="4552890"/>
            <a:ext cx="7696200" cy="400110"/>
          </a:xfrm>
          <a:prstGeom prst="rect">
            <a:avLst/>
          </a:prstGeom>
        </p:spPr>
        <p:txBody>
          <a:bodyPr wrap="square">
            <a:spAutoFit/>
          </a:bodyPr>
          <a:lstStyle/>
          <a:p>
            <a:pPr marL="342900" indent="-342900">
              <a:spcBef>
                <a:spcPct val="20000"/>
              </a:spcBef>
              <a:buClr>
                <a:srgbClr val="0000CC"/>
              </a:buClr>
              <a:buFont typeface="Wingdings" pitchFamily="2" charset="2"/>
              <a:buChar char="n"/>
            </a:pPr>
            <a:r>
              <a:rPr lang="en-US" altLang="zh-CN" sz="2000" dirty="0" smtClean="0">
                <a:latin typeface="Arial" charset="0"/>
                <a:ea typeface="宋体" charset="-122"/>
                <a:cs typeface="Arial" charset="0"/>
              </a:rPr>
              <a:t>Low overhead for message exchanges</a:t>
            </a:r>
            <a:endParaRPr lang="en-US" altLang="zh-CN" sz="2000" baseline="-25000" dirty="0">
              <a:latin typeface="Arial" charset="0"/>
              <a:ea typeface="宋体" charset="-122"/>
            </a:endParaRPr>
          </a:p>
        </p:txBody>
      </p:sp>
      <p:grpSp>
        <p:nvGrpSpPr>
          <p:cNvPr id="33" name="Group 32"/>
          <p:cNvGrpSpPr/>
          <p:nvPr/>
        </p:nvGrpSpPr>
        <p:grpSpPr>
          <a:xfrm>
            <a:off x="5867400" y="3581400"/>
            <a:ext cx="2590800" cy="1752600"/>
            <a:chOff x="6096000" y="4425950"/>
            <a:chExt cx="2819400" cy="1898650"/>
          </a:xfrm>
        </p:grpSpPr>
        <p:pic>
          <p:nvPicPr>
            <p:cNvPr id="34" name="Picture 72" descr="cloud"/>
            <p:cNvPicPr>
              <a:picLocks noChangeAspect="1" noChangeArrowheads="1"/>
            </p:cNvPicPr>
            <p:nvPr/>
          </p:nvPicPr>
          <p:blipFill>
            <a:blip r:embed="rId5" cstate="print"/>
            <a:srcRect/>
            <a:stretch>
              <a:fillRect/>
            </a:stretch>
          </p:blipFill>
          <p:spPr bwMode="auto">
            <a:xfrm>
              <a:off x="6096000" y="4425950"/>
              <a:ext cx="2819400" cy="1898650"/>
            </a:xfrm>
            <a:prstGeom prst="rect">
              <a:avLst/>
            </a:prstGeom>
            <a:noFill/>
          </p:spPr>
        </p:pic>
        <p:pic>
          <p:nvPicPr>
            <p:cNvPr id="35" name="Picture 67" descr="txp_fig"/>
            <p:cNvPicPr>
              <a:picLocks noChangeAspect="1" noChangeArrowheads="1"/>
            </p:cNvPicPr>
            <p:nvPr>
              <p:custDataLst>
                <p:tags r:id="rId1"/>
              </p:custDataLst>
            </p:nvPr>
          </p:nvPicPr>
          <p:blipFill>
            <a:blip r:embed="rId6" cstate="print"/>
            <a:srcRect/>
            <a:stretch>
              <a:fillRect/>
            </a:stretch>
          </p:blipFill>
          <p:spPr bwMode="auto">
            <a:xfrm>
              <a:off x="7162800" y="5029200"/>
              <a:ext cx="533400" cy="207963"/>
            </a:xfrm>
            <a:prstGeom prst="rect">
              <a:avLst/>
            </a:prstGeom>
            <a:noFill/>
            <a:ln w="9525">
              <a:noFill/>
              <a:miter lim="800000"/>
              <a:headEnd/>
              <a:tailEnd/>
            </a:ln>
            <a:effectLst/>
          </p:spPr>
        </p:pic>
        <p:cxnSp>
          <p:nvCxnSpPr>
            <p:cNvPr id="36" name="Straight Arrow Connector 37"/>
            <p:cNvCxnSpPr>
              <a:cxnSpLocks noChangeShapeType="1"/>
              <a:endCxn id="44" idx="1"/>
            </p:cNvCxnSpPr>
            <p:nvPr/>
          </p:nvCxnSpPr>
          <p:spPr bwMode="auto">
            <a:xfrm>
              <a:off x="7491413" y="5434013"/>
              <a:ext cx="265112" cy="146050"/>
            </a:xfrm>
            <a:prstGeom prst="straightConnector1">
              <a:avLst/>
            </a:prstGeom>
            <a:noFill/>
            <a:ln w="19050" algn="ctr">
              <a:solidFill>
                <a:srgbClr val="FF0000"/>
              </a:solidFill>
              <a:round/>
              <a:headEnd/>
              <a:tailEnd type="arrow" w="med" len="med"/>
            </a:ln>
          </p:spPr>
        </p:cxnSp>
        <p:sp>
          <p:nvSpPr>
            <p:cNvPr id="37" name="TextBox 51"/>
            <p:cNvSpPr txBox="1">
              <a:spLocks noChangeArrowheads="1"/>
            </p:cNvSpPr>
            <p:nvPr/>
          </p:nvSpPr>
          <p:spPr bwMode="auto">
            <a:xfrm>
              <a:off x="7277100" y="5395913"/>
              <a:ext cx="311150" cy="366712"/>
            </a:xfrm>
            <a:prstGeom prst="rect">
              <a:avLst/>
            </a:prstGeom>
            <a:noFill/>
            <a:ln w="9525">
              <a:noFill/>
              <a:miter lim="800000"/>
              <a:headEnd/>
              <a:tailEnd/>
            </a:ln>
          </p:spPr>
          <p:txBody>
            <a:bodyPr wrap="none">
              <a:spAutoFit/>
            </a:bodyPr>
            <a:lstStyle/>
            <a:p>
              <a:r>
                <a:rPr lang="en-US" i="1">
                  <a:latin typeface="Arial" charset="0"/>
                  <a:cs typeface="Arial" charset="0"/>
                </a:rPr>
                <a:t>n</a:t>
              </a:r>
            </a:p>
          </p:txBody>
        </p:sp>
        <p:sp>
          <p:nvSpPr>
            <p:cNvPr id="38" name="Oval 29"/>
            <p:cNvSpPr>
              <a:spLocks noChangeArrowheads="1"/>
            </p:cNvSpPr>
            <p:nvPr/>
          </p:nvSpPr>
          <p:spPr bwMode="auto">
            <a:xfrm>
              <a:off x="7353300" y="5308600"/>
              <a:ext cx="152400" cy="152400"/>
            </a:xfrm>
            <a:prstGeom prst="ellipse">
              <a:avLst/>
            </a:prstGeom>
            <a:solidFill>
              <a:srgbClr val="CC0000"/>
            </a:solidFill>
            <a:ln w="19050" algn="ctr">
              <a:solidFill>
                <a:srgbClr val="FF0000"/>
              </a:solidFill>
              <a:round/>
              <a:headEnd/>
              <a:tailEnd/>
            </a:ln>
          </p:spPr>
          <p:txBody>
            <a:bodyPr/>
            <a:lstStyle/>
            <a:p>
              <a:pPr algn="ctr"/>
              <a:endParaRPr lang="en-US">
                <a:latin typeface="Arial" charset="0"/>
                <a:cs typeface="Arial" charset="0"/>
              </a:endParaRPr>
            </a:p>
          </p:txBody>
        </p:sp>
        <p:sp>
          <p:nvSpPr>
            <p:cNvPr id="39" name="Oval 30"/>
            <p:cNvSpPr>
              <a:spLocks noChangeArrowheads="1"/>
            </p:cNvSpPr>
            <p:nvPr/>
          </p:nvSpPr>
          <p:spPr bwMode="auto">
            <a:xfrm>
              <a:off x="7810500" y="5033963"/>
              <a:ext cx="152400" cy="152400"/>
            </a:xfrm>
            <a:prstGeom prst="ellipse">
              <a:avLst/>
            </a:prstGeom>
            <a:solidFill>
              <a:srgbClr val="CC0000"/>
            </a:solidFill>
            <a:ln w="19050" algn="ctr">
              <a:solidFill>
                <a:srgbClr val="FF0000"/>
              </a:solidFill>
              <a:round/>
              <a:headEnd/>
              <a:tailEnd/>
            </a:ln>
          </p:spPr>
          <p:txBody>
            <a:bodyPr/>
            <a:lstStyle/>
            <a:p>
              <a:pPr algn="ctr"/>
              <a:endParaRPr lang="en-US">
                <a:latin typeface="Arial" charset="0"/>
                <a:cs typeface="Arial" charset="0"/>
              </a:endParaRPr>
            </a:p>
          </p:txBody>
        </p:sp>
        <p:sp>
          <p:nvSpPr>
            <p:cNvPr id="40" name="Oval 31"/>
            <p:cNvSpPr>
              <a:spLocks noChangeArrowheads="1"/>
            </p:cNvSpPr>
            <p:nvPr/>
          </p:nvSpPr>
          <p:spPr bwMode="auto">
            <a:xfrm>
              <a:off x="6896100" y="5033963"/>
              <a:ext cx="152400" cy="152400"/>
            </a:xfrm>
            <a:prstGeom prst="ellipse">
              <a:avLst/>
            </a:prstGeom>
            <a:solidFill>
              <a:srgbClr val="CC0000"/>
            </a:solidFill>
            <a:ln w="19050" algn="ctr">
              <a:solidFill>
                <a:srgbClr val="FF0000"/>
              </a:solidFill>
              <a:round/>
              <a:headEnd/>
              <a:tailEnd/>
            </a:ln>
          </p:spPr>
          <p:txBody>
            <a:bodyPr/>
            <a:lstStyle/>
            <a:p>
              <a:pPr algn="ctr"/>
              <a:endParaRPr lang="en-US">
                <a:latin typeface="Arial" charset="0"/>
                <a:cs typeface="Arial" charset="0"/>
              </a:endParaRPr>
            </a:p>
          </p:txBody>
        </p:sp>
        <p:sp>
          <p:nvSpPr>
            <p:cNvPr id="41" name="Oval 32"/>
            <p:cNvSpPr>
              <a:spLocks noChangeArrowheads="1"/>
            </p:cNvSpPr>
            <p:nvPr/>
          </p:nvSpPr>
          <p:spPr bwMode="auto">
            <a:xfrm>
              <a:off x="6819900" y="5491163"/>
              <a:ext cx="152400" cy="152400"/>
            </a:xfrm>
            <a:prstGeom prst="ellipse">
              <a:avLst/>
            </a:prstGeom>
            <a:solidFill>
              <a:srgbClr val="CC0000"/>
            </a:solidFill>
            <a:ln w="19050" algn="ctr">
              <a:solidFill>
                <a:srgbClr val="FF0000"/>
              </a:solidFill>
              <a:round/>
              <a:headEnd/>
              <a:tailEnd/>
            </a:ln>
          </p:spPr>
          <p:txBody>
            <a:bodyPr/>
            <a:lstStyle/>
            <a:p>
              <a:pPr algn="ctr"/>
              <a:endParaRPr lang="en-US">
                <a:latin typeface="Arial" charset="0"/>
                <a:cs typeface="Arial" charset="0"/>
              </a:endParaRPr>
            </a:p>
          </p:txBody>
        </p:sp>
        <p:sp>
          <p:nvSpPr>
            <p:cNvPr id="42" name="Oval 33"/>
            <p:cNvSpPr>
              <a:spLocks noChangeArrowheads="1"/>
            </p:cNvSpPr>
            <p:nvPr/>
          </p:nvSpPr>
          <p:spPr bwMode="auto">
            <a:xfrm>
              <a:off x="8267700" y="5414963"/>
              <a:ext cx="152400" cy="152400"/>
            </a:xfrm>
            <a:prstGeom prst="ellipse">
              <a:avLst/>
            </a:prstGeom>
            <a:solidFill>
              <a:srgbClr val="CC0000"/>
            </a:solidFill>
            <a:ln w="19050" algn="ctr">
              <a:solidFill>
                <a:srgbClr val="FF0000"/>
              </a:solidFill>
              <a:round/>
              <a:headEnd/>
              <a:tailEnd/>
            </a:ln>
          </p:spPr>
          <p:txBody>
            <a:bodyPr/>
            <a:lstStyle/>
            <a:p>
              <a:pPr algn="ctr"/>
              <a:endParaRPr lang="en-US">
                <a:latin typeface="Arial" charset="0"/>
                <a:cs typeface="Arial" charset="0"/>
              </a:endParaRPr>
            </a:p>
          </p:txBody>
        </p:sp>
        <p:sp>
          <p:nvSpPr>
            <p:cNvPr id="43" name="Oval 34"/>
            <p:cNvSpPr>
              <a:spLocks noChangeArrowheads="1"/>
            </p:cNvSpPr>
            <p:nvPr/>
          </p:nvSpPr>
          <p:spPr bwMode="auto">
            <a:xfrm>
              <a:off x="6286500" y="5186363"/>
              <a:ext cx="152400" cy="152400"/>
            </a:xfrm>
            <a:prstGeom prst="ellipse">
              <a:avLst/>
            </a:prstGeom>
            <a:solidFill>
              <a:srgbClr val="CC0000"/>
            </a:solidFill>
            <a:ln w="19050" algn="ctr">
              <a:solidFill>
                <a:srgbClr val="FF0000"/>
              </a:solidFill>
              <a:round/>
              <a:headEnd/>
              <a:tailEnd/>
            </a:ln>
          </p:spPr>
          <p:txBody>
            <a:bodyPr/>
            <a:lstStyle/>
            <a:p>
              <a:pPr algn="ctr"/>
              <a:endParaRPr lang="en-US">
                <a:latin typeface="Arial" charset="0"/>
                <a:cs typeface="Arial" charset="0"/>
              </a:endParaRPr>
            </a:p>
          </p:txBody>
        </p:sp>
        <p:sp>
          <p:nvSpPr>
            <p:cNvPr id="44" name="Oval 35"/>
            <p:cNvSpPr>
              <a:spLocks noChangeArrowheads="1"/>
            </p:cNvSpPr>
            <p:nvPr/>
          </p:nvSpPr>
          <p:spPr bwMode="auto">
            <a:xfrm>
              <a:off x="7734300" y="5567363"/>
              <a:ext cx="152400" cy="152400"/>
            </a:xfrm>
            <a:prstGeom prst="ellipse">
              <a:avLst/>
            </a:prstGeom>
            <a:solidFill>
              <a:srgbClr val="CC0000"/>
            </a:solidFill>
            <a:ln w="19050" algn="ctr">
              <a:solidFill>
                <a:srgbClr val="FF0000"/>
              </a:solidFill>
              <a:round/>
              <a:headEnd/>
              <a:tailEnd/>
            </a:ln>
          </p:spPr>
          <p:txBody>
            <a:bodyPr/>
            <a:lstStyle/>
            <a:p>
              <a:pPr algn="ctr"/>
              <a:endParaRPr lang="en-US">
                <a:latin typeface="Arial" charset="0"/>
                <a:cs typeface="Arial" charset="0"/>
              </a:endParaRPr>
            </a:p>
          </p:txBody>
        </p:sp>
        <p:cxnSp>
          <p:nvCxnSpPr>
            <p:cNvPr id="45" name="Straight Arrow Connector 40"/>
            <p:cNvCxnSpPr>
              <a:cxnSpLocks noChangeShapeType="1"/>
              <a:stCxn id="38" idx="7"/>
              <a:endCxn id="39" idx="3"/>
            </p:cNvCxnSpPr>
            <p:nvPr/>
          </p:nvCxnSpPr>
          <p:spPr bwMode="auto">
            <a:xfrm flipV="1">
              <a:off x="7483475" y="5173663"/>
              <a:ext cx="349250" cy="147637"/>
            </a:xfrm>
            <a:prstGeom prst="straightConnector1">
              <a:avLst/>
            </a:prstGeom>
            <a:noFill/>
            <a:ln w="19050" algn="ctr">
              <a:solidFill>
                <a:srgbClr val="FF0000"/>
              </a:solidFill>
              <a:round/>
              <a:headEnd/>
              <a:tailEnd type="arrow" w="med" len="med"/>
            </a:ln>
          </p:spPr>
        </p:cxnSp>
        <p:cxnSp>
          <p:nvCxnSpPr>
            <p:cNvPr id="46" name="Straight Arrow Connector 43"/>
            <p:cNvCxnSpPr>
              <a:cxnSpLocks noChangeShapeType="1"/>
              <a:stCxn id="38" idx="2"/>
              <a:endCxn id="41" idx="6"/>
            </p:cNvCxnSpPr>
            <p:nvPr/>
          </p:nvCxnSpPr>
          <p:spPr bwMode="auto">
            <a:xfrm flipH="1">
              <a:off x="6981825" y="5384800"/>
              <a:ext cx="361950" cy="182563"/>
            </a:xfrm>
            <a:prstGeom prst="straightConnector1">
              <a:avLst/>
            </a:prstGeom>
            <a:noFill/>
            <a:ln w="19050" algn="ctr">
              <a:solidFill>
                <a:srgbClr val="FF0000"/>
              </a:solidFill>
              <a:round/>
              <a:headEnd/>
              <a:tailEnd type="arrow" w="med" len="med"/>
            </a:ln>
          </p:spPr>
        </p:cxnSp>
        <p:cxnSp>
          <p:nvCxnSpPr>
            <p:cNvPr id="47" name="Straight Arrow Connector 46"/>
            <p:cNvCxnSpPr>
              <a:cxnSpLocks noChangeShapeType="1"/>
              <a:stCxn id="38" idx="1"/>
              <a:endCxn id="40" idx="5"/>
            </p:cNvCxnSpPr>
            <p:nvPr/>
          </p:nvCxnSpPr>
          <p:spPr bwMode="auto">
            <a:xfrm flipH="1" flipV="1">
              <a:off x="7026275" y="5173663"/>
              <a:ext cx="349250" cy="147637"/>
            </a:xfrm>
            <a:prstGeom prst="straightConnector1">
              <a:avLst/>
            </a:prstGeom>
            <a:noFill/>
            <a:ln w="19050" algn="ctr">
              <a:solidFill>
                <a:srgbClr val="FF0000"/>
              </a:solidFill>
              <a:round/>
              <a:headEnd/>
              <a:tailEnd type="arrow" w="med" len="med"/>
            </a:ln>
          </p:spPr>
        </p:cxnSp>
        <p:sp>
          <p:nvSpPr>
            <p:cNvPr id="48" name="Oval 69"/>
            <p:cNvSpPr>
              <a:spLocks noChangeArrowheads="1"/>
            </p:cNvSpPr>
            <p:nvPr/>
          </p:nvSpPr>
          <p:spPr bwMode="auto">
            <a:xfrm>
              <a:off x="8420100" y="4870450"/>
              <a:ext cx="152400" cy="152400"/>
            </a:xfrm>
            <a:prstGeom prst="ellipse">
              <a:avLst/>
            </a:prstGeom>
            <a:solidFill>
              <a:srgbClr val="CC0000"/>
            </a:solidFill>
            <a:ln w="19050" algn="ctr">
              <a:solidFill>
                <a:srgbClr val="FF0000"/>
              </a:solidFill>
              <a:round/>
              <a:headEnd/>
              <a:tailEnd/>
            </a:ln>
          </p:spPr>
          <p:txBody>
            <a:bodyPr/>
            <a:lstStyle/>
            <a:p>
              <a:pPr algn="ctr"/>
              <a:endParaRPr lang="en-US">
                <a:latin typeface="Arial" charset="0"/>
                <a:cs typeface="Arial" charset="0"/>
              </a:endParaRPr>
            </a:p>
          </p:txBody>
        </p:sp>
        <p:sp>
          <p:nvSpPr>
            <p:cNvPr id="49" name="Oval 70"/>
            <p:cNvSpPr>
              <a:spLocks noChangeArrowheads="1"/>
            </p:cNvSpPr>
            <p:nvPr/>
          </p:nvSpPr>
          <p:spPr bwMode="auto">
            <a:xfrm>
              <a:off x="7277100" y="5937250"/>
              <a:ext cx="152400" cy="152400"/>
            </a:xfrm>
            <a:prstGeom prst="ellipse">
              <a:avLst/>
            </a:prstGeom>
            <a:solidFill>
              <a:srgbClr val="CC0000"/>
            </a:solidFill>
            <a:ln w="19050" algn="ctr">
              <a:solidFill>
                <a:srgbClr val="FF0000"/>
              </a:solidFill>
              <a:round/>
              <a:headEnd/>
              <a:tailEnd/>
            </a:ln>
          </p:spPr>
          <p:txBody>
            <a:bodyPr/>
            <a:lstStyle/>
            <a:p>
              <a:pPr algn="ctr"/>
              <a:endParaRPr lang="en-US">
                <a:latin typeface="Arial" charset="0"/>
                <a:cs typeface="Arial" charset="0"/>
              </a:endParaRPr>
            </a:p>
          </p:txBody>
        </p:sp>
        <p:sp>
          <p:nvSpPr>
            <p:cNvPr id="50" name="Oval 71"/>
            <p:cNvSpPr>
              <a:spLocks noChangeArrowheads="1"/>
            </p:cNvSpPr>
            <p:nvPr/>
          </p:nvSpPr>
          <p:spPr bwMode="auto">
            <a:xfrm>
              <a:off x="7353300" y="4718050"/>
              <a:ext cx="152400" cy="152400"/>
            </a:xfrm>
            <a:prstGeom prst="ellipse">
              <a:avLst/>
            </a:prstGeom>
            <a:solidFill>
              <a:srgbClr val="CC0000"/>
            </a:solidFill>
            <a:ln w="19050" algn="ctr">
              <a:solidFill>
                <a:srgbClr val="FF0000"/>
              </a:solidFill>
              <a:round/>
              <a:headEnd/>
              <a:tailEnd/>
            </a:ln>
          </p:spPr>
          <p:txBody>
            <a:bodyPr/>
            <a:lstStyle/>
            <a:p>
              <a:pPr algn="ctr"/>
              <a:endParaRPr lang="en-US">
                <a:latin typeface="Arial" charset="0"/>
                <a:cs typeface="Arial" charset="0"/>
              </a:endParaRPr>
            </a:p>
          </p:txBody>
        </p:sp>
        <p:sp>
          <p:nvSpPr>
            <p:cNvPr id="51" name="Line 88"/>
            <p:cNvSpPr>
              <a:spLocks noChangeShapeType="1"/>
            </p:cNvSpPr>
            <p:nvPr/>
          </p:nvSpPr>
          <p:spPr bwMode="auto">
            <a:xfrm flipV="1">
              <a:off x="6438900" y="5149850"/>
              <a:ext cx="469900" cy="101600"/>
            </a:xfrm>
            <a:prstGeom prst="line">
              <a:avLst/>
            </a:prstGeom>
            <a:noFill/>
            <a:ln w="9525">
              <a:solidFill>
                <a:srgbClr val="C0C0C0"/>
              </a:solidFill>
              <a:round/>
              <a:headEnd/>
              <a:tailEnd/>
            </a:ln>
            <a:effectLst/>
          </p:spPr>
          <p:txBody>
            <a:bodyPr/>
            <a:lstStyle/>
            <a:p>
              <a:endParaRPr lang="en-US" dirty="0">
                <a:latin typeface="Arial" pitchFamily="34" charset="0"/>
              </a:endParaRPr>
            </a:p>
          </p:txBody>
        </p:sp>
        <p:sp>
          <p:nvSpPr>
            <p:cNvPr id="52" name="Line 89"/>
            <p:cNvSpPr>
              <a:spLocks noChangeShapeType="1"/>
            </p:cNvSpPr>
            <p:nvPr/>
          </p:nvSpPr>
          <p:spPr bwMode="auto">
            <a:xfrm flipV="1">
              <a:off x="7035800" y="4845050"/>
              <a:ext cx="330200" cy="215900"/>
            </a:xfrm>
            <a:prstGeom prst="line">
              <a:avLst/>
            </a:prstGeom>
            <a:noFill/>
            <a:ln w="9525">
              <a:solidFill>
                <a:srgbClr val="C0C0C0"/>
              </a:solidFill>
              <a:round/>
              <a:headEnd/>
              <a:tailEnd/>
            </a:ln>
            <a:effectLst/>
          </p:spPr>
          <p:txBody>
            <a:bodyPr/>
            <a:lstStyle/>
            <a:p>
              <a:endParaRPr lang="en-US" dirty="0">
                <a:latin typeface="Arial" pitchFamily="34" charset="0"/>
              </a:endParaRPr>
            </a:p>
          </p:txBody>
        </p:sp>
        <p:sp>
          <p:nvSpPr>
            <p:cNvPr id="53" name="Line 90"/>
            <p:cNvSpPr>
              <a:spLocks noChangeShapeType="1"/>
            </p:cNvSpPr>
            <p:nvPr/>
          </p:nvSpPr>
          <p:spPr bwMode="auto">
            <a:xfrm>
              <a:off x="6934200" y="5645150"/>
              <a:ext cx="355600" cy="368300"/>
            </a:xfrm>
            <a:prstGeom prst="line">
              <a:avLst/>
            </a:prstGeom>
            <a:noFill/>
            <a:ln w="9525">
              <a:solidFill>
                <a:srgbClr val="C0C0C0"/>
              </a:solidFill>
              <a:round/>
              <a:headEnd/>
              <a:tailEnd/>
            </a:ln>
            <a:effectLst/>
          </p:spPr>
          <p:txBody>
            <a:bodyPr/>
            <a:lstStyle/>
            <a:p>
              <a:endParaRPr lang="en-US" dirty="0">
                <a:latin typeface="Arial" pitchFamily="34" charset="0"/>
              </a:endParaRPr>
            </a:p>
          </p:txBody>
        </p:sp>
        <p:sp>
          <p:nvSpPr>
            <p:cNvPr id="54" name="Line 91"/>
            <p:cNvSpPr>
              <a:spLocks noChangeShapeType="1"/>
            </p:cNvSpPr>
            <p:nvPr/>
          </p:nvSpPr>
          <p:spPr bwMode="auto">
            <a:xfrm>
              <a:off x="7962900" y="5175250"/>
              <a:ext cx="330200" cy="254000"/>
            </a:xfrm>
            <a:prstGeom prst="line">
              <a:avLst/>
            </a:prstGeom>
            <a:noFill/>
            <a:ln w="9525">
              <a:solidFill>
                <a:srgbClr val="C0C0C0"/>
              </a:solidFill>
              <a:round/>
              <a:headEnd/>
              <a:tailEnd/>
            </a:ln>
            <a:effectLst/>
          </p:spPr>
          <p:txBody>
            <a:bodyPr/>
            <a:lstStyle/>
            <a:p>
              <a:endParaRPr lang="en-US" dirty="0">
                <a:latin typeface="Arial" pitchFamily="34" charset="0"/>
              </a:endParaRPr>
            </a:p>
          </p:txBody>
        </p:sp>
        <p:sp>
          <p:nvSpPr>
            <p:cNvPr id="55" name="Line 92"/>
            <p:cNvSpPr>
              <a:spLocks noChangeShapeType="1"/>
            </p:cNvSpPr>
            <p:nvPr/>
          </p:nvSpPr>
          <p:spPr bwMode="auto">
            <a:xfrm flipH="1">
              <a:off x="8318500" y="5022850"/>
              <a:ext cx="165100" cy="406400"/>
            </a:xfrm>
            <a:prstGeom prst="line">
              <a:avLst/>
            </a:prstGeom>
            <a:noFill/>
            <a:ln w="9525">
              <a:solidFill>
                <a:srgbClr val="C0C0C0"/>
              </a:solidFill>
              <a:round/>
              <a:headEnd/>
              <a:tailEnd/>
            </a:ln>
            <a:effectLst/>
          </p:spPr>
          <p:txBody>
            <a:bodyPr/>
            <a:lstStyle/>
            <a:p>
              <a:endParaRPr lang="en-US" dirty="0">
                <a:latin typeface="Arial" pitchFamily="34" charset="0"/>
              </a:endParaRPr>
            </a:p>
          </p:txBody>
        </p:sp>
        <p:sp>
          <p:nvSpPr>
            <p:cNvPr id="56" name="Line 93"/>
            <p:cNvSpPr>
              <a:spLocks noChangeShapeType="1"/>
            </p:cNvSpPr>
            <p:nvPr/>
          </p:nvSpPr>
          <p:spPr bwMode="auto">
            <a:xfrm flipV="1">
              <a:off x="7962900" y="4959350"/>
              <a:ext cx="482600" cy="101600"/>
            </a:xfrm>
            <a:prstGeom prst="line">
              <a:avLst/>
            </a:prstGeom>
            <a:noFill/>
            <a:ln w="9525">
              <a:solidFill>
                <a:srgbClr val="C0C0C0"/>
              </a:solidFill>
              <a:round/>
              <a:headEnd/>
              <a:tailEnd/>
            </a:ln>
            <a:effectLst/>
          </p:spPr>
          <p:txBody>
            <a:bodyPr/>
            <a:lstStyle/>
            <a:p>
              <a:endParaRPr lang="en-US" dirty="0">
                <a:latin typeface="Arial" pitchFamily="34"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188BB80-CA99-4319-8659-A258523B657C}" type="slidenum">
              <a:rPr lang="en-US" altLang="en-US" smtClean="0"/>
              <a:pPr>
                <a:defRPr/>
              </a:pPr>
              <a:t>18</a:t>
            </a:fld>
            <a:endParaRPr lang="en-US" altLang="en-US"/>
          </a:p>
        </p:txBody>
      </p:sp>
      <p:sp>
        <p:nvSpPr>
          <p:cNvPr id="3" name="Rectangle 2"/>
          <p:cNvSpPr txBox="1">
            <a:spLocks noChangeArrowheads="1"/>
          </p:cNvSpPr>
          <p:nvPr/>
        </p:nvSpPr>
        <p:spPr bwMode="auto">
          <a:xfrm>
            <a:off x="457200" y="277813"/>
            <a:ext cx="86868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200" b="0" i="0" u="none" strike="noStrike" kern="0" cap="none" spc="0" normalizeH="0" baseline="0" noProof="0" dirty="0" smtClean="0">
                <a:ln>
                  <a:noFill/>
                </a:ln>
                <a:solidFill>
                  <a:srgbClr val="CC0000"/>
                </a:solidFill>
                <a:effectLst/>
                <a:uLnTx/>
                <a:uFillTx/>
                <a:latin typeface="+mj-lt"/>
                <a:ea typeface="+mj-ea"/>
                <a:cs typeface="Arial" charset="0"/>
              </a:rPr>
              <a:t>Online estimator</a:t>
            </a:r>
          </a:p>
        </p:txBody>
      </p:sp>
      <p:sp>
        <p:nvSpPr>
          <p:cNvPr id="4" name="Rectangle 26"/>
          <p:cNvSpPr>
            <a:spLocks noChangeArrowheads="1"/>
          </p:cNvSpPr>
          <p:nvPr/>
        </p:nvSpPr>
        <p:spPr bwMode="auto">
          <a:xfrm>
            <a:off x="76200" y="5410200"/>
            <a:ext cx="8458200" cy="533400"/>
          </a:xfrm>
          <a:prstGeom prst="rect">
            <a:avLst/>
          </a:prstGeom>
          <a:noFill/>
          <a:ln w="9525">
            <a:noFill/>
            <a:miter lim="800000"/>
            <a:headEnd/>
            <a:tailEnd/>
          </a:ln>
        </p:spPr>
        <p:txBody>
          <a:bodyPr/>
          <a:lstStyle/>
          <a:p>
            <a:pPr marL="342900" indent="-342900">
              <a:spcBef>
                <a:spcPct val="20000"/>
              </a:spcBef>
              <a:buClr>
                <a:srgbClr val="0000CC"/>
              </a:buClr>
            </a:pPr>
            <a:r>
              <a:rPr lang="en-US" altLang="zh-CN" sz="2000" b="1" dirty="0" smtClean="0">
                <a:solidFill>
                  <a:srgbClr val="C00000"/>
                </a:solidFill>
                <a:latin typeface="Arial" charset="0"/>
                <a:ea typeface="宋体" charset="-122"/>
                <a:cs typeface="Arial" charset="0"/>
              </a:rPr>
              <a:t>     Claim</a:t>
            </a:r>
            <a:r>
              <a:rPr lang="en-US" altLang="zh-CN" sz="2000" dirty="0" smtClean="0">
                <a:latin typeface="Arial" charset="0"/>
                <a:ea typeface="宋体" charset="-122"/>
                <a:cs typeface="Arial" charset="0"/>
              </a:rPr>
              <a:t>: Convergence to stationary point set of the batch estimator</a:t>
            </a:r>
            <a:endParaRPr lang="en-US" altLang="zh-CN" sz="2000" dirty="0">
              <a:latin typeface="Arial" charset="0"/>
              <a:ea typeface="宋体" charset="-122"/>
              <a:cs typeface="Arial" charset="0"/>
            </a:endParaRPr>
          </a:p>
        </p:txBody>
      </p:sp>
      <p:sp>
        <p:nvSpPr>
          <p:cNvPr id="5" name="TextBox 4"/>
          <p:cNvSpPr txBox="1"/>
          <p:nvPr/>
        </p:nvSpPr>
        <p:spPr>
          <a:xfrm>
            <a:off x="214698" y="6248400"/>
            <a:ext cx="8548302" cy="523220"/>
          </a:xfrm>
          <a:prstGeom prst="rect">
            <a:avLst/>
          </a:prstGeom>
          <a:noFill/>
        </p:spPr>
        <p:txBody>
          <a:bodyPr wrap="none" rtlCol="0">
            <a:spAutoFit/>
          </a:bodyPr>
          <a:lstStyle/>
          <a:p>
            <a:r>
              <a:rPr lang="en-US" sz="1400" dirty="0" smtClean="0">
                <a:latin typeface="Arial" pitchFamily="34" charset="0"/>
              </a:rPr>
              <a:t>M. </a:t>
            </a:r>
            <a:r>
              <a:rPr lang="en-US" sz="1400" dirty="0" err="1" smtClean="0">
                <a:latin typeface="Arial" pitchFamily="34" charset="0"/>
              </a:rPr>
              <a:t>Mardani</a:t>
            </a:r>
            <a:r>
              <a:rPr lang="en-US" sz="1400" dirty="0" smtClean="0">
                <a:latin typeface="Arial" pitchFamily="34" charset="0"/>
              </a:rPr>
              <a:t>, G. </a:t>
            </a:r>
            <a:r>
              <a:rPr lang="en-US" sz="1400" dirty="0" err="1" smtClean="0">
                <a:latin typeface="Arial" pitchFamily="34" charset="0"/>
              </a:rPr>
              <a:t>Mateos</a:t>
            </a:r>
            <a:r>
              <a:rPr lang="en-US" sz="1400" dirty="0" smtClean="0">
                <a:latin typeface="Arial" pitchFamily="34" charset="0"/>
              </a:rPr>
              <a:t>, and G. B. </a:t>
            </a:r>
            <a:r>
              <a:rPr lang="en-US" sz="1400" dirty="0" err="1" smtClean="0">
                <a:latin typeface="Arial" pitchFamily="34" charset="0"/>
              </a:rPr>
              <a:t>Giannakis</a:t>
            </a:r>
            <a:r>
              <a:rPr lang="en-US" sz="1400" dirty="0" smtClean="0">
                <a:latin typeface="Arial" pitchFamily="34" charset="0"/>
              </a:rPr>
              <a:t>, "Dynamic </a:t>
            </a:r>
            <a:r>
              <a:rPr lang="en-US" sz="1400" dirty="0" err="1" smtClean="0">
                <a:latin typeface="Arial" pitchFamily="34" charset="0"/>
              </a:rPr>
              <a:t>a</a:t>
            </a:r>
            <a:r>
              <a:rPr lang="en-US" sz="1400" dirty="0" err="1" smtClean="0">
                <a:latin typeface="Arial" pitchFamily="34" charset="0"/>
              </a:rPr>
              <a:t>nomalography</a:t>
            </a:r>
            <a:r>
              <a:rPr lang="en-US" sz="1400" dirty="0" smtClean="0">
                <a:latin typeface="Arial" pitchFamily="34" charset="0"/>
              </a:rPr>
              <a:t>: Tracking </a:t>
            </a:r>
            <a:r>
              <a:rPr lang="en-US" sz="1400" dirty="0" smtClean="0">
                <a:latin typeface="Arial" pitchFamily="34" charset="0"/>
              </a:rPr>
              <a:t>network </a:t>
            </a:r>
            <a:r>
              <a:rPr lang="en-US" sz="1400" dirty="0" smtClean="0">
                <a:latin typeface="Arial" pitchFamily="34" charset="0"/>
              </a:rPr>
              <a:t>a</a:t>
            </a:r>
            <a:r>
              <a:rPr lang="en-US" sz="1400" dirty="0" smtClean="0">
                <a:latin typeface="Arial" pitchFamily="34" charset="0"/>
              </a:rPr>
              <a:t>nomalies </a:t>
            </a:r>
            <a:r>
              <a:rPr lang="en-US" sz="1400" dirty="0" smtClean="0">
                <a:latin typeface="Arial" pitchFamily="34" charset="0"/>
              </a:rPr>
              <a:t>via </a:t>
            </a:r>
          </a:p>
          <a:p>
            <a:r>
              <a:rPr lang="en-US" sz="1400" dirty="0" err="1" smtClean="0">
                <a:latin typeface="Arial" pitchFamily="34" charset="0"/>
              </a:rPr>
              <a:t>s</a:t>
            </a:r>
            <a:r>
              <a:rPr lang="en-US" sz="1400" dirty="0" err="1" smtClean="0">
                <a:latin typeface="Arial" pitchFamily="34" charset="0"/>
              </a:rPr>
              <a:t>parsity</a:t>
            </a:r>
            <a:r>
              <a:rPr lang="en-US" sz="1400" dirty="0" smtClean="0">
                <a:latin typeface="Arial" pitchFamily="34" charset="0"/>
              </a:rPr>
              <a:t> </a:t>
            </a:r>
            <a:r>
              <a:rPr lang="en-US" sz="1400" dirty="0" smtClean="0">
                <a:latin typeface="Arial" pitchFamily="34" charset="0"/>
              </a:rPr>
              <a:t>and </a:t>
            </a:r>
            <a:r>
              <a:rPr lang="en-US" sz="1400" dirty="0" smtClean="0">
                <a:latin typeface="Arial" pitchFamily="34" charset="0"/>
              </a:rPr>
              <a:t>low </a:t>
            </a:r>
            <a:r>
              <a:rPr lang="en-US" sz="1400" dirty="0" smtClean="0">
                <a:latin typeface="Arial" pitchFamily="34" charset="0"/>
              </a:rPr>
              <a:t>r</a:t>
            </a:r>
            <a:r>
              <a:rPr lang="en-US" sz="1400" dirty="0" smtClean="0">
                <a:latin typeface="Arial" pitchFamily="34" charset="0"/>
              </a:rPr>
              <a:t>ank</a:t>
            </a:r>
            <a:r>
              <a:rPr lang="en-US" sz="1400" dirty="0" smtClean="0">
                <a:latin typeface="Arial" pitchFamily="34" charset="0"/>
              </a:rPr>
              <a:t>," </a:t>
            </a:r>
            <a:r>
              <a:rPr lang="en-US" sz="1400" i="1" dirty="0" smtClean="0">
                <a:latin typeface="Arial" pitchFamily="34" charset="0"/>
              </a:rPr>
              <a:t>IEEE Journal of Selected Topics in Signal Processing</a:t>
            </a:r>
            <a:r>
              <a:rPr lang="en-US" sz="1400" dirty="0" smtClean="0">
                <a:latin typeface="Arial" pitchFamily="34" charset="0"/>
              </a:rPr>
              <a:t>, submitted Jul. 2012.</a:t>
            </a:r>
            <a:endParaRPr lang="en-US" sz="1400" dirty="0">
              <a:latin typeface="Arial" pitchFamily="34" charset="0"/>
            </a:endParaRPr>
          </a:p>
        </p:txBody>
      </p:sp>
      <p:grpSp>
        <p:nvGrpSpPr>
          <p:cNvPr id="10" name="Group 9"/>
          <p:cNvGrpSpPr/>
          <p:nvPr/>
        </p:nvGrpSpPr>
        <p:grpSpPr>
          <a:xfrm>
            <a:off x="304800" y="1768366"/>
            <a:ext cx="8915400" cy="898634"/>
            <a:chOff x="304800" y="2454166"/>
            <a:chExt cx="8915400" cy="898634"/>
          </a:xfrm>
        </p:grpSpPr>
        <p:pic>
          <p:nvPicPr>
            <p:cNvPr id="7" name="Picture 6" descr="addin_tmp.png"/>
            <p:cNvPicPr>
              <a:picLocks noChangeAspect="1"/>
            </p:cNvPicPr>
            <p:nvPr>
              <p:custDataLst>
                <p:tags r:id="rId3"/>
              </p:custDataLst>
            </p:nvPr>
          </p:nvPicPr>
          <p:blipFill>
            <a:blip r:embed="rId5" cstate="print"/>
            <a:stretch>
              <a:fillRect/>
            </a:stretch>
          </p:blipFill>
          <p:spPr>
            <a:xfrm>
              <a:off x="381000" y="2590800"/>
              <a:ext cx="8053137" cy="609600"/>
            </a:xfrm>
            <a:prstGeom prst="rect">
              <a:avLst/>
            </a:prstGeom>
          </p:spPr>
        </p:pic>
        <p:sp>
          <p:nvSpPr>
            <p:cNvPr id="8" name="Rounded Rectangle 15"/>
            <p:cNvSpPr>
              <a:spLocks noChangeArrowheads="1"/>
            </p:cNvSpPr>
            <p:nvPr/>
          </p:nvSpPr>
          <p:spPr bwMode="auto">
            <a:xfrm>
              <a:off x="304800" y="2454166"/>
              <a:ext cx="8229600" cy="898634"/>
            </a:xfrm>
            <a:prstGeom prst="roundRect">
              <a:avLst>
                <a:gd name="adj" fmla="val 16667"/>
              </a:avLst>
            </a:prstGeom>
            <a:noFill/>
            <a:ln w="25400" cmpd="dbl" algn="ctr">
              <a:solidFill>
                <a:srgbClr val="0000CC"/>
              </a:solidFill>
              <a:round/>
              <a:headEnd/>
              <a:tailEnd/>
            </a:ln>
          </p:spPr>
          <p:txBody>
            <a:bodyPr/>
            <a:lstStyle/>
            <a:p>
              <a:pPr algn="ctr"/>
              <a:endParaRPr lang="en-US" dirty="0">
                <a:latin typeface="Arial" pitchFamily="34" charset="0"/>
              </a:endParaRPr>
            </a:p>
          </p:txBody>
        </p:sp>
        <p:sp>
          <p:nvSpPr>
            <p:cNvPr id="9" name="Rectangle 26"/>
            <p:cNvSpPr>
              <a:spLocks noChangeArrowheads="1"/>
            </p:cNvSpPr>
            <p:nvPr/>
          </p:nvSpPr>
          <p:spPr bwMode="auto">
            <a:xfrm>
              <a:off x="8534400" y="2667000"/>
              <a:ext cx="685800" cy="533400"/>
            </a:xfrm>
            <a:prstGeom prst="rect">
              <a:avLst/>
            </a:prstGeom>
            <a:noFill/>
            <a:ln w="9525">
              <a:noFill/>
              <a:miter lim="800000"/>
              <a:headEnd/>
              <a:tailEnd/>
            </a:ln>
          </p:spPr>
          <p:txBody>
            <a:bodyPr/>
            <a:lstStyle/>
            <a:p>
              <a:pPr marL="342900" indent="-342900">
                <a:spcBef>
                  <a:spcPct val="20000"/>
                </a:spcBef>
                <a:buClr>
                  <a:srgbClr val="0000CC"/>
                </a:buClr>
              </a:pPr>
              <a:r>
                <a:rPr lang="en-US" altLang="zh-CN" sz="2000" dirty="0">
                  <a:latin typeface="Arial" pitchFamily="34" charset="0"/>
                  <a:ea typeface="宋体"/>
                  <a:cs typeface="宋体"/>
                </a:rPr>
                <a:t>(</a:t>
              </a:r>
              <a:r>
                <a:rPr lang="en-US" altLang="zh-CN" sz="2000" dirty="0" smtClean="0">
                  <a:latin typeface="Arial" pitchFamily="34" charset="0"/>
                  <a:ea typeface="宋体"/>
                  <a:cs typeface="宋体"/>
                </a:rPr>
                <a:t>P4)</a:t>
              </a:r>
              <a:endParaRPr lang="en-US" sz="2000" dirty="0">
                <a:latin typeface="Arial" pitchFamily="34" charset="0"/>
              </a:endParaRPr>
            </a:p>
          </p:txBody>
        </p:sp>
      </p:grpSp>
      <p:sp>
        <p:nvSpPr>
          <p:cNvPr id="21" name="TextBox 20"/>
          <p:cNvSpPr txBox="1"/>
          <p:nvPr/>
        </p:nvSpPr>
        <p:spPr>
          <a:xfrm>
            <a:off x="2057400" y="4800600"/>
            <a:ext cx="1098378" cy="461665"/>
          </a:xfrm>
          <a:prstGeom prst="rect">
            <a:avLst/>
          </a:prstGeom>
          <a:noFill/>
        </p:spPr>
        <p:txBody>
          <a:bodyPr wrap="none" rtlCol="0">
            <a:spAutoFit/>
          </a:bodyPr>
          <a:lstStyle/>
          <a:p>
            <a:r>
              <a:rPr lang="en-US" sz="1200" dirty="0" smtClean="0">
                <a:solidFill>
                  <a:srgbClr val="FF0000"/>
                </a:solidFill>
                <a:latin typeface="Arial" pitchFamily="34" charset="0"/>
              </a:rPr>
              <a:t>---- </a:t>
            </a:r>
            <a:r>
              <a:rPr lang="en-US" sz="1200" dirty="0" smtClean="0">
                <a:latin typeface="Arial" pitchFamily="34" charset="0"/>
              </a:rPr>
              <a:t>estimated</a:t>
            </a:r>
          </a:p>
          <a:p>
            <a:r>
              <a:rPr lang="en-US" sz="1200" dirty="0" smtClean="0">
                <a:solidFill>
                  <a:srgbClr val="0000CC"/>
                </a:solidFill>
                <a:latin typeface="Arial" pitchFamily="34" charset="0"/>
              </a:rPr>
              <a:t>---- </a:t>
            </a:r>
            <a:r>
              <a:rPr lang="en-US" sz="1200" dirty="0" smtClean="0">
                <a:latin typeface="Arial" pitchFamily="34" charset="0"/>
              </a:rPr>
              <a:t>real</a:t>
            </a:r>
            <a:endParaRPr lang="en-US" sz="1200" dirty="0">
              <a:latin typeface="Arial" pitchFamily="34" charset="0"/>
            </a:endParaRPr>
          </a:p>
        </p:txBody>
      </p:sp>
      <p:sp>
        <p:nvSpPr>
          <p:cNvPr id="22" name="TextBox 21"/>
          <p:cNvSpPr txBox="1"/>
          <p:nvPr/>
        </p:nvSpPr>
        <p:spPr>
          <a:xfrm>
            <a:off x="5802903" y="4800600"/>
            <a:ext cx="1183337" cy="461665"/>
          </a:xfrm>
          <a:prstGeom prst="rect">
            <a:avLst/>
          </a:prstGeom>
          <a:noFill/>
        </p:spPr>
        <p:txBody>
          <a:bodyPr wrap="none" rtlCol="0">
            <a:spAutoFit/>
          </a:bodyPr>
          <a:lstStyle/>
          <a:p>
            <a:r>
              <a:rPr lang="en-US" sz="1200" dirty="0" smtClean="0">
                <a:solidFill>
                  <a:srgbClr val="FF0000"/>
                </a:solidFill>
                <a:latin typeface="Arial" pitchFamily="34" charset="0"/>
              </a:rPr>
              <a:t>o---- </a:t>
            </a:r>
            <a:r>
              <a:rPr lang="en-US" sz="1200" dirty="0" smtClean="0">
                <a:latin typeface="Arial" pitchFamily="34" charset="0"/>
              </a:rPr>
              <a:t>estimated</a:t>
            </a:r>
          </a:p>
          <a:p>
            <a:r>
              <a:rPr lang="en-US" sz="1200" dirty="0" smtClean="0">
                <a:solidFill>
                  <a:srgbClr val="0000CC"/>
                </a:solidFill>
                <a:latin typeface="Arial" pitchFamily="34" charset="0"/>
              </a:rPr>
              <a:t>   ---- </a:t>
            </a:r>
            <a:r>
              <a:rPr lang="en-US" sz="1200" dirty="0" smtClean="0">
                <a:latin typeface="Arial" pitchFamily="34" charset="0"/>
              </a:rPr>
              <a:t>real</a:t>
            </a:r>
            <a:endParaRPr lang="en-US" sz="1200" dirty="0">
              <a:latin typeface="Arial" pitchFamily="34" charset="0"/>
            </a:endParaRPr>
          </a:p>
        </p:txBody>
      </p:sp>
      <p:pic>
        <p:nvPicPr>
          <p:cNvPr id="71686" name="Picture 6"/>
          <p:cNvPicPr>
            <a:picLocks noChangeAspect="1" noChangeArrowheads="1"/>
          </p:cNvPicPr>
          <p:nvPr/>
        </p:nvPicPr>
        <p:blipFill>
          <a:blip r:embed="rId6" cstate="print"/>
          <a:srcRect/>
          <a:stretch>
            <a:fillRect/>
          </a:stretch>
        </p:blipFill>
        <p:spPr bwMode="auto">
          <a:xfrm>
            <a:off x="4495800" y="3020334"/>
            <a:ext cx="3657600" cy="1780266"/>
          </a:xfrm>
          <a:prstGeom prst="rect">
            <a:avLst/>
          </a:prstGeom>
          <a:noFill/>
          <a:ln w="9525">
            <a:noFill/>
            <a:miter lim="800000"/>
            <a:headEnd/>
            <a:tailEnd/>
          </a:ln>
          <a:effectLst/>
        </p:spPr>
      </p:pic>
      <p:pic>
        <p:nvPicPr>
          <p:cNvPr id="71687" name="Picture 7"/>
          <p:cNvPicPr>
            <a:picLocks noChangeAspect="1" noChangeArrowheads="1"/>
          </p:cNvPicPr>
          <p:nvPr/>
        </p:nvPicPr>
        <p:blipFill>
          <a:blip r:embed="rId7" cstate="print"/>
          <a:srcRect/>
          <a:stretch>
            <a:fillRect/>
          </a:stretch>
        </p:blipFill>
        <p:spPr bwMode="auto">
          <a:xfrm>
            <a:off x="659529" y="3016467"/>
            <a:ext cx="3733799" cy="1828801"/>
          </a:xfrm>
          <a:prstGeom prst="rect">
            <a:avLst/>
          </a:prstGeom>
          <a:noFill/>
          <a:ln w="9525">
            <a:noFill/>
            <a:miter lim="800000"/>
            <a:headEnd/>
            <a:tailEnd/>
          </a:ln>
          <a:effectLst/>
        </p:spPr>
      </p:pic>
      <p:pic>
        <p:nvPicPr>
          <p:cNvPr id="27" name="Picture 26" descr="addin_tmp.png"/>
          <p:cNvPicPr>
            <a:picLocks noChangeAspect="1"/>
          </p:cNvPicPr>
          <p:nvPr>
            <p:custDataLst>
              <p:tags r:id="rId1"/>
            </p:custDataLst>
          </p:nvPr>
        </p:nvPicPr>
        <p:blipFill>
          <a:blip r:embed="rId8" cstate="print"/>
          <a:stretch>
            <a:fillRect/>
          </a:stretch>
        </p:blipFill>
        <p:spPr>
          <a:xfrm>
            <a:off x="7848601" y="2819400"/>
            <a:ext cx="685800" cy="181257"/>
          </a:xfrm>
          <a:prstGeom prst="rect">
            <a:avLst/>
          </a:prstGeom>
        </p:spPr>
      </p:pic>
      <p:grpSp>
        <p:nvGrpSpPr>
          <p:cNvPr id="17" name="Group 16"/>
          <p:cNvGrpSpPr/>
          <p:nvPr/>
        </p:nvGrpSpPr>
        <p:grpSpPr>
          <a:xfrm>
            <a:off x="228600" y="1066800"/>
            <a:ext cx="8442434" cy="400110"/>
            <a:chOff x="228600" y="1066800"/>
            <a:chExt cx="8442434" cy="400110"/>
          </a:xfrm>
        </p:grpSpPr>
        <p:pic>
          <p:nvPicPr>
            <p:cNvPr id="6" name="Picture 5" descr="addin_tmp.png"/>
            <p:cNvPicPr>
              <a:picLocks noChangeAspect="1"/>
            </p:cNvPicPr>
            <p:nvPr>
              <p:custDataLst>
                <p:tags r:id="rId2"/>
              </p:custDataLst>
            </p:nvPr>
          </p:nvPicPr>
          <p:blipFill>
            <a:blip r:embed="rId9" cstate="print"/>
            <a:stretch>
              <a:fillRect/>
            </a:stretch>
          </p:blipFill>
          <p:spPr>
            <a:xfrm>
              <a:off x="2543300" y="1166750"/>
              <a:ext cx="4419600" cy="235549"/>
            </a:xfrm>
            <a:prstGeom prst="rect">
              <a:avLst/>
            </a:prstGeom>
          </p:spPr>
        </p:pic>
        <p:sp>
          <p:nvSpPr>
            <p:cNvPr id="16" name="Rectangle 15"/>
            <p:cNvSpPr/>
            <p:nvPr/>
          </p:nvSpPr>
          <p:spPr>
            <a:xfrm>
              <a:off x="228600" y="1066800"/>
              <a:ext cx="8442434" cy="400110"/>
            </a:xfrm>
            <a:prstGeom prst="rect">
              <a:avLst/>
            </a:prstGeom>
          </p:spPr>
          <p:txBody>
            <a:bodyPr wrap="square">
              <a:spAutoFit/>
            </a:bodyPr>
            <a:lstStyle/>
            <a:p>
              <a:pPr marL="342900" indent="-342900">
                <a:spcBef>
                  <a:spcPct val="20000"/>
                </a:spcBef>
                <a:buClr>
                  <a:srgbClr val="0000CC"/>
                </a:buClr>
                <a:buFont typeface="Wingdings" pitchFamily="2" charset="2"/>
                <a:buChar char="n"/>
              </a:pPr>
              <a:r>
                <a:rPr lang="en-US" altLang="zh-CN" sz="2000" dirty="0" smtClean="0">
                  <a:latin typeface="Arial" charset="0"/>
                  <a:ea typeface="宋体" charset="-122"/>
                  <a:cs typeface="Arial" charset="0"/>
                </a:rPr>
                <a:t>Streaming data:</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865187"/>
          </a:xfrm>
        </p:spPr>
        <p:txBody>
          <a:bodyPr/>
          <a:lstStyle/>
          <a:p>
            <a:r>
              <a:rPr lang="en-US" kern="1200" dirty="0" smtClean="0"/>
              <a:t>Context</a:t>
            </a:r>
          </a:p>
        </p:txBody>
      </p:sp>
      <p:sp>
        <p:nvSpPr>
          <p:cNvPr id="3" name="Content Placeholder 2"/>
          <p:cNvSpPr>
            <a:spLocks noGrp="1"/>
          </p:cNvSpPr>
          <p:nvPr>
            <p:ph idx="1"/>
          </p:nvPr>
        </p:nvSpPr>
        <p:spPr>
          <a:xfrm>
            <a:off x="457200" y="1219200"/>
            <a:ext cx="8229600" cy="4911725"/>
          </a:xfrm>
        </p:spPr>
        <p:txBody>
          <a:bodyPr/>
          <a:lstStyle/>
          <a:p>
            <a:pPr>
              <a:buNone/>
            </a:pPr>
            <a:endParaRPr lang="en-US" sz="2000" kern="1200" dirty="0" smtClean="0">
              <a:latin typeface="Arial" pitchFamily="34" charset="0"/>
            </a:endParaRPr>
          </a:p>
          <a:p>
            <a:endParaRPr lang="en-US" sz="2000" kern="1200" dirty="0" smtClean="0">
              <a:latin typeface="Arial" pitchFamily="34" charset="0"/>
            </a:endParaRPr>
          </a:p>
          <a:p>
            <a:pPr>
              <a:buNone/>
            </a:pPr>
            <a:endParaRPr lang="en-US" sz="2000" kern="1200" dirty="0" smtClean="0">
              <a:latin typeface="Arial" pitchFamily="34" charset="0"/>
            </a:endParaRPr>
          </a:p>
          <a:p>
            <a:pPr>
              <a:buNone/>
            </a:pPr>
            <a:endParaRPr lang="en-US" sz="2000" kern="1200" dirty="0" smtClean="0">
              <a:latin typeface="Arial" pitchFamily="34" charset="0"/>
            </a:endParaRPr>
          </a:p>
        </p:txBody>
      </p:sp>
      <p:sp>
        <p:nvSpPr>
          <p:cNvPr id="4" name="Slide Number Placeholder 3"/>
          <p:cNvSpPr>
            <a:spLocks noGrp="1"/>
          </p:cNvSpPr>
          <p:nvPr>
            <p:ph type="sldNum" sz="quarter" idx="12"/>
          </p:nvPr>
        </p:nvSpPr>
        <p:spPr/>
        <p:txBody>
          <a:bodyPr/>
          <a:lstStyle/>
          <a:p>
            <a:pPr>
              <a:defRPr/>
            </a:pPr>
            <a:fld id="{AF2CF9B2-1295-4107-A7A0-3DF04D321C32}" type="slidenum">
              <a:rPr lang="en-US" altLang="en-US" smtClean="0"/>
              <a:pPr>
                <a:defRPr/>
              </a:pPr>
              <a:t>2</a:t>
            </a:fld>
            <a:endParaRPr lang="en-US" altLang="en-US"/>
          </a:p>
        </p:txBody>
      </p:sp>
      <p:pic>
        <p:nvPicPr>
          <p:cNvPr id="6" name="Picture 16" descr="Internet2"/>
          <p:cNvPicPr>
            <a:picLocks noChangeAspect="1" noChangeArrowheads="1"/>
          </p:cNvPicPr>
          <p:nvPr/>
        </p:nvPicPr>
        <p:blipFill>
          <a:blip r:embed="rId2" cstate="print"/>
          <a:srcRect/>
          <a:stretch>
            <a:fillRect/>
          </a:stretch>
        </p:blipFill>
        <p:spPr bwMode="auto">
          <a:xfrm>
            <a:off x="228600" y="4267200"/>
            <a:ext cx="4495800" cy="2003425"/>
          </a:xfrm>
          <a:prstGeom prst="rect">
            <a:avLst/>
          </a:prstGeom>
          <a:noFill/>
          <a:ln w="9525">
            <a:noFill/>
            <a:miter lim="800000"/>
            <a:headEnd/>
            <a:tailEnd/>
          </a:ln>
        </p:spPr>
      </p:pic>
      <p:sp>
        <p:nvSpPr>
          <p:cNvPr id="7" name="Text Box 21"/>
          <p:cNvSpPr txBox="1">
            <a:spLocks noChangeArrowheads="1"/>
          </p:cNvSpPr>
          <p:nvPr/>
        </p:nvSpPr>
        <p:spPr bwMode="auto">
          <a:xfrm>
            <a:off x="1333500" y="3924300"/>
            <a:ext cx="2133600" cy="304800"/>
          </a:xfrm>
          <a:prstGeom prst="rect">
            <a:avLst/>
          </a:prstGeom>
          <a:noFill/>
          <a:ln w="9525">
            <a:noFill/>
            <a:miter lim="800000"/>
            <a:headEnd/>
            <a:tailEnd/>
          </a:ln>
        </p:spPr>
        <p:txBody>
          <a:bodyPr>
            <a:spAutoFit/>
          </a:bodyPr>
          <a:lstStyle/>
          <a:p>
            <a:pPr>
              <a:spcBef>
                <a:spcPct val="50000"/>
              </a:spcBef>
            </a:pPr>
            <a:r>
              <a:rPr lang="en-US" sz="1400" dirty="0">
                <a:solidFill>
                  <a:srgbClr val="0000CC"/>
                </a:solidFill>
                <a:latin typeface="Arial" pitchFamily="34" charset="0"/>
              </a:rPr>
              <a:t>Network cartography</a:t>
            </a:r>
          </a:p>
        </p:txBody>
      </p:sp>
      <p:pic>
        <p:nvPicPr>
          <p:cNvPr id="27" name="Picture 6"/>
          <p:cNvPicPr>
            <a:picLocks noChangeAspect="1" noChangeArrowheads="1"/>
          </p:cNvPicPr>
          <p:nvPr/>
        </p:nvPicPr>
        <p:blipFill>
          <a:blip r:embed="rId3" cstate="print"/>
          <a:srcRect/>
          <a:stretch>
            <a:fillRect/>
          </a:stretch>
        </p:blipFill>
        <p:spPr bwMode="auto">
          <a:xfrm>
            <a:off x="5105400" y="4495800"/>
            <a:ext cx="3570241" cy="1676400"/>
          </a:xfrm>
          <a:prstGeom prst="rect">
            <a:avLst/>
          </a:prstGeom>
          <a:noFill/>
          <a:ln w="9525">
            <a:noFill/>
            <a:miter lim="800000"/>
            <a:headEnd/>
            <a:tailEnd/>
          </a:ln>
        </p:spPr>
      </p:pic>
      <p:pic>
        <p:nvPicPr>
          <p:cNvPr id="21506" name="Picture 2" descr="https://wiki.ldv.ei.tum.de/show_image.php?id=180"/>
          <p:cNvPicPr>
            <a:picLocks noChangeAspect="1" noChangeArrowheads="1"/>
          </p:cNvPicPr>
          <p:nvPr/>
        </p:nvPicPr>
        <p:blipFill>
          <a:blip r:embed="rId4" cstate="print"/>
          <a:srcRect/>
          <a:stretch>
            <a:fillRect/>
          </a:stretch>
        </p:blipFill>
        <p:spPr bwMode="auto">
          <a:xfrm>
            <a:off x="304800" y="1678452"/>
            <a:ext cx="5029200" cy="2207748"/>
          </a:xfrm>
          <a:prstGeom prst="rect">
            <a:avLst/>
          </a:prstGeom>
          <a:noFill/>
        </p:spPr>
      </p:pic>
      <p:sp>
        <p:nvSpPr>
          <p:cNvPr id="29" name="Text Box 21"/>
          <p:cNvSpPr txBox="1">
            <a:spLocks noChangeArrowheads="1"/>
          </p:cNvSpPr>
          <p:nvPr/>
        </p:nvSpPr>
        <p:spPr bwMode="auto">
          <a:xfrm>
            <a:off x="1676400" y="1295400"/>
            <a:ext cx="2133600" cy="304800"/>
          </a:xfrm>
          <a:prstGeom prst="rect">
            <a:avLst/>
          </a:prstGeom>
          <a:noFill/>
          <a:ln w="9525">
            <a:noFill/>
            <a:miter lim="800000"/>
            <a:headEnd/>
            <a:tailEnd/>
          </a:ln>
        </p:spPr>
        <p:txBody>
          <a:bodyPr>
            <a:spAutoFit/>
          </a:bodyPr>
          <a:lstStyle/>
          <a:p>
            <a:pPr>
              <a:spcBef>
                <a:spcPct val="50000"/>
              </a:spcBef>
            </a:pPr>
            <a:r>
              <a:rPr lang="en-US" sz="1400" dirty="0" smtClean="0">
                <a:solidFill>
                  <a:srgbClr val="0000CC"/>
                </a:solidFill>
                <a:latin typeface="Arial" pitchFamily="34" charset="0"/>
              </a:rPr>
              <a:t>Image processing</a:t>
            </a:r>
            <a:endParaRPr lang="en-US" sz="1400" dirty="0">
              <a:solidFill>
                <a:srgbClr val="0000CC"/>
              </a:solidFill>
              <a:latin typeface="Arial" pitchFamily="34" charset="0"/>
            </a:endParaRPr>
          </a:p>
        </p:txBody>
      </p:sp>
      <p:sp>
        <p:nvSpPr>
          <p:cNvPr id="30" name="TextBox 29"/>
          <p:cNvSpPr txBox="1"/>
          <p:nvPr/>
        </p:nvSpPr>
        <p:spPr>
          <a:xfrm>
            <a:off x="5715001" y="1613118"/>
            <a:ext cx="3200400" cy="1323439"/>
          </a:xfrm>
          <a:prstGeom prst="rect">
            <a:avLst/>
          </a:prstGeom>
          <a:noFill/>
        </p:spPr>
        <p:txBody>
          <a:bodyPr wrap="square" rtlCol="0">
            <a:spAutoFit/>
          </a:bodyPr>
          <a:lstStyle/>
          <a:p>
            <a:r>
              <a:rPr lang="en-US" sz="1600" i="1" dirty="0" smtClean="0">
                <a:latin typeface="Arial" pitchFamily="34" charset="0"/>
              </a:rPr>
              <a:t>Among competing hypotheses, pick one which makes the fewest assumptions and thereby offers the simplest explanation of the effect.</a:t>
            </a:r>
            <a:endParaRPr lang="en-US" sz="1600" dirty="0">
              <a:latin typeface="Arial" pitchFamily="34" charset="0"/>
            </a:endParaRPr>
          </a:p>
        </p:txBody>
      </p:sp>
      <p:sp>
        <p:nvSpPr>
          <p:cNvPr id="33" name="TextBox 32"/>
          <p:cNvSpPr txBox="1"/>
          <p:nvPr/>
        </p:nvSpPr>
        <p:spPr>
          <a:xfrm>
            <a:off x="6615749" y="1292423"/>
            <a:ext cx="1385251" cy="307777"/>
          </a:xfrm>
          <a:prstGeom prst="rect">
            <a:avLst/>
          </a:prstGeom>
          <a:noFill/>
        </p:spPr>
        <p:txBody>
          <a:bodyPr wrap="none" rtlCol="0">
            <a:spAutoFit/>
          </a:bodyPr>
          <a:lstStyle/>
          <a:p>
            <a:r>
              <a:rPr lang="en-US" sz="1400" i="1" dirty="0" smtClean="0">
                <a:latin typeface="Arial" pitchFamily="34" charset="0"/>
              </a:rPr>
              <a:t>Occam’s razor </a:t>
            </a:r>
            <a:endParaRPr lang="en-US" sz="1400" i="1" dirty="0">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3"/>
          <p:cNvSpPr>
            <a:spLocks noGrp="1"/>
          </p:cNvSpPr>
          <p:nvPr>
            <p:ph type="sldNum" sz="quarter" idx="12"/>
          </p:nvPr>
        </p:nvSpPr>
        <p:spPr>
          <a:noFill/>
        </p:spPr>
        <p:txBody>
          <a:bodyPr/>
          <a:lstStyle/>
          <a:p>
            <a:fld id="{53E258A6-846A-4C59-AE94-B1219CAF4381}" type="slidenum">
              <a:rPr lang="en-US" altLang="en-US" smtClean="0"/>
              <a:pPr/>
              <a:t>3</a:t>
            </a:fld>
            <a:endParaRPr lang="en-US" altLang="en-US" smtClean="0"/>
          </a:p>
        </p:txBody>
      </p:sp>
      <p:sp>
        <p:nvSpPr>
          <p:cNvPr id="22530"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6D3781CA-D2C5-4A29-88EF-10B60853FD69}" type="slidenum">
              <a:rPr lang="en-US" altLang="en-US" sz="1200">
                <a:latin typeface="Garamond" pitchFamily="18" charset="0"/>
              </a:rPr>
              <a:pPr algn="r"/>
              <a:t>3</a:t>
            </a:fld>
            <a:endParaRPr lang="en-US" altLang="en-US" sz="1200">
              <a:latin typeface="Garamond" pitchFamily="18" charset="0"/>
            </a:endParaRPr>
          </a:p>
        </p:txBody>
      </p:sp>
      <p:sp>
        <p:nvSpPr>
          <p:cNvPr id="22531" name="Rectangle 2"/>
          <p:cNvSpPr>
            <a:spLocks noGrp="1" noChangeArrowheads="1"/>
          </p:cNvSpPr>
          <p:nvPr>
            <p:ph type="title" idx="4294967295"/>
          </p:nvPr>
        </p:nvSpPr>
        <p:spPr>
          <a:xfrm>
            <a:off x="457200" y="277813"/>
            <a:ext cx="8686800" cy="1139825"/>
          </a:xfrm>
        </p:spPr>
        <p:txBody>
          <a:bodyPr/>
          <a:lstStyle/>
          <a:p>
            <a:pPr eaLnBrk="1" hangingPunct="1"/>
            <a:r>
              <a:rPr lang="en-US" dirty="0" smtClean="0">
                <a:latin typeface="Arial" pitchFamily="34" charset="0"/>
              </a:rPr>
              <a:t>Objective</a:t>
            </a:r>
          </a:p>
        </p:txBody>
      </p:sp>
      <p:sp>
        <p:nvSpPr>
          <p:cNvPr id="22532" name="Rectangle 26"/>
          <p:cNvSpPr>
            <a:spLocks noGrp="1" noChangeArrowheads="1"/>
          </p:cNvSpPr>
          <p:nvPr>
            <p:ph type="body" idx="4294967295"/>
          </p:nvPr>
        </p:nvSpPr>
        <p:spPr>
          <a:xfrm>
            <a:off x="304800" y="5105400"/>
            <a:ext cx="8229600" cy="762000"/>
          </a:xfrm>
        </p:spPr>
        <p:txBody>
          <a:bodyPr/>
          <a:lstStyle/>
          <a:p>
            <a:pPr eaLnBrk="1" hangingPunct="1">
              <a:spcAft>
                <a:spcPts val="800"/>
              </a:spcAft>
              <a:buFont typeface="Wingdings" pitchFamily="2" charset="2"/>
              <a:buNone/>
            </a:pPr>
            <a:endParaRPr lang="en-US" sz="2000" dirty="0" smtClean="0"/>
          </a:p>
          <a:p>
            <a:pPr eaLnBrk="1" hangingPunct="1">
              <a:spcAft>
                <a:spcPts val="800"/>
              </a:spcAft>
              <a:buFont typeface="Wingdings" pitchFamily="2" charset="2"/>
              <a:buNone/>
            </a:pPr>
            <a:endParaRPr lang="en-US" sz="2000" dirty="0" smtClean="0"/>
          </a:p>
          <a:p>
            <a:pPr eaLnBrk="1" hangingPunct="1">
              <a:spcAft>
                <a:spcPts val="800"/>
              </a:spcAft>
            </a:pPr>
            <a:endParaRPr lang="en-US" sz="2000" dirty="0" smtClean="0"/>
          </a:p>
          <a:p>
            <a:pPr eaLnBrk="1" hangingPunct="1">
              <a:spcAft>
                <a:spcPts val="800"/>
              </a:spcAft>
            </a:pPr>
            <a:endParaRPr lang="en-US" sz="2000" dirty="0" smtClean="0"/>
          </a:p>
          <a:p>
            <a:pPr eaLnBrk="1" hangingPunct="1">
              <a:spcAft>
                <a:spcPts val="800"/>
              </a:spcAft>
              <a:buFont typeface="Wingdings" pitchFamily="2" charset="2"/>
              <a:buNone/>
            </a:pPr>
            <a:endParaRPr lang="en-US" sz="2000" dirty="0" smtClean="0"/>
          </a:p>
          <a:p>
            <a:pPr eaLnBrk="1" hangingPunct="1">
              <a:spcAft>
                <a:spcPts val="800"/>
              </a:spcAft>
              <a:buFont typeface="Wingdings" pitchFamily="2" charset="2"/>
              <a:buNone/>
            </a:pPr>
            <a:endParaRPr lang="en-US" sz="2000" dirty="0" smtClean="0"/>
          </a:p>
          <a:p>
            <a:pPr eaLnBrk="1" hangingPunct="1">
              <a:spcAft>
                <a:spcPts val="800"/>
              </a:spcAft>
            </a:pPr>
            <a:endParaRPr lang="en-US" sz="2000" dirty="0" smtClean="0"/>
          </a:p>
          <a:p>
            <a:pPr eaLnBrk="1" hangingPunct="1">
              <a:spcAft>
                <a:spcPts val="800"/>
              </a:spcAft>
              <a:buFont typeface="Wingdings" pitchFamily="2" charset="2"/>
              <a:buNone/>
            </a:pPr>
            <a:endParaRPr lang="en-US" sz="2000" dirty="0" smtClean="0"/>
          </a:p>
          <a:p>
            <a:pPr eaLnBrk="1" hangingPunct="1">
              <a:spcAft>
                <a:spcPts val="800"/>
              </a:spcAft>
            </a:pPr>
            <a:endParaRPr lang="en-US" sz="2000" dirty="0" smtClean="0"/>
          </a:p>
          <a:p>
            <a:pPr eaLnBrk="1" hangingPunct="1">
              <a:spcAft>
                <a:spcPts val="800"/>
              </a:spcAft>
            </a:pPr>
            <a:endParaRPr lang="en-US" sz="2000" dirty="0" smtClean="0"/>
          </a:p>
        </p:txBody>
      </p:sp>
      <p:grpSp>
        <p:nvGrpSpPr>
          <p:cNvPr id="34" name="Group 33"/>
          <p:cNvGrpSpPr/>
          <p:nvPr/>
        </p:nvGrpSpPr>
        <p:grpSpPr>
          <a:xfrm>
            <a:off x="457200" y="5029200"/>
            <a:ext cx="8305800" cy="400110"/>
            <a:chOff x="457200" y="5029200"/>
            <a:chExt cx="8305800" cy="400110"/>
          </a:xfrm>
        </p:grpSpPr>
        <p:sp>
          <p:nvSpPr>
            <p:cNvPr id="22537" name="Rectangle 20"/>
            <p:cNvSpPr>
              <a:spLocks noChangeArrowheads="1"/>
            </p:cNvSpPr>
            <p:nvPr/>
          </p:nvSpPr>
          <p:spPr bwMode="auto">
            <a:xfrm>
              <a:off x="457200" y="5029200"/>
              <a:ext cx="8305800" cy="400110"/>
            </a:xfrm>
            <a:prstGeom prst="rect">
              <a:avLst/>
            </a:prstGeom>
            <a:noFill/>
            <a:ln w="9525">
              <a:noFill/>
              <a:miter lim="800000"/>
              <a:headEnd/>
              <a:tailEnd/>
            </a:ln>
          </p:spPr>
          <p:txBody>
            <a:bodyPr>
              <a:spAutoFit/>
            </a:bodyPr>
            <a:lstStyle/>
            <a:p>
              <a:pPr marL="342900" indent="-342900">
                <a:spcBef>
                  <a:spcPct val="20000"/>
                </a:spcBef>
                <a:spcAft>
                  <a:spcPts val="800"/>
                </a:spcAft>
                <a:buClr>
                  <a:srgbClr val="0000CC"/>
                </a:buClr>
              </a:pPr>
              <a:r>
                <a:rPr lang="en-US" sz="2000" b="1" dirty="0" smtClean="0">
                  <a:solidFill>
                    <a:srgbClr val="C00000"/>
                  </a:solidFill>
                  <a:latin typeface="Arial" pitchFamily="34" charset="0"/>
                </a:rPr>
                <a:t>Goal</a:t>
              </a:r>
              <a:r>
                <a:rPr lang="en-US" sz="2000" dirty="0" smtClean="0">
                  <a:solidFill>
                    <a:srgbClr val="C00000"/>
                  </a:solidFill>
                  <a:latin typeface="Arial" pitchFamily="34" charset="0"/>
                </a:rPr>
                <a:t>:</a:t>
              </a:r>
              <a:r>
                <a:rPr lang="en-US" sz="2000" dirty="0" smtClean="0">
                  <a:solidFill>
                    <a:srgbClr val="FF0000"/>
                  </a:solidFill>
                  <a:latin typeface="Arial" pitchFamily="34" charset="0"/>
                </a:rPr>
                <a:t> </a:t>
              </a:r>
              <a:r>
                <a:rPr lang="en-US" sz="2000" dirty="0" smtClean="0">
                  <a:latin typeface="Arial" pitchFamily="34" charset="0"/>
                </a:rPr>
                <a:t>Given data matrix  </a:t>
              </a:r>
              <a:r>
                <a:rPr lang="en-US" sz="2000" b="1" dirty="0" smtClean="0">
                  <a:latin typeface="Arial" pitchFamily="34" charset="0"/>
                </a:rPr>
                <a:t>   </a:t>
              </a:r>
              <a:r>
                <a:rPr lang="en-US" sz="2000" dirty="0" smtClean="0">
                  <a:latin typeface="Arial" pitchFamily="34" charset="0"/>
                </a:rPr>
                <a:t>and </a:t>
              </a:r>
              <a:r>
                <a:rPr lang="en-US" sz="2000" dirty="0" smtClean="0">
                  <a:solidFill>
                    <a:srgbClr val="0000CC"/>
                  </a:solidFill>
                  <a:latin typeface="Arial" pitchFamily="34" charset="0"/>
                </a:rPr>
                <a:t>compression</a:t>
              </a:r>
              <a:r>
                <a:rPr lang="en-US" sz="2000" dirty="0" smtClean="0">
                  <a:latin typeface="Arial" pitchFamily="34" charset="0"/>
                </a:rPr>
                <a:t> matrix    </a:t>
              </a:r>
              <a:r>
                <a:rPr lang="en-US" sz="2000" b="1" dirty="0" smtClean="0">
                  <a:latin typeface="Arial" pitchFamily="34" charset="0"/>
                </a:rPr>
                <a:t>, </a:t>
              </a:r>
              <a:r>
                <a:rPr lang="en-US" sz="2000" dirty="0" smtClean="0">
                  <a:latin typeface="Arial" pitchFamily="34" charset="0"/>
                </a:rPr>
                <a:t>identify </a:t>
              </a:r>
              <a:r>
                <a:rPr lang="en-US" sz="2000" dirty="0" smtClean="0">
                  <a:latin typeface="Arial" pitchFamily="34" charset="0"/>
                </a:rPr>
                <a:t>sparse</a:t>
              </a:r>
              <a:endParaRPr lang="en-US" sz="2000" dirty="0">
                <a:latin typeface="Arial" pitchFamily="34" charset="0"/>
              </a:endParaRPr>
            </a:p>
          </p:txBody>
        </p:sp>
        <p:pic>
          <p:nvPicPr>
            <p:cNvPr id="23" name="Picture 22" descr="addin_tmp.png"/>
            <p:cNvPicPr>
              <a:picLocks noChangeAspect="1"/>
            </p:cNvPicPr>
            <p:nvPr>
              <p:custDataLst>
                <p:tags r:id="rId7"/>
              </p:custDataLst>
            </p:nvPr>
          </p:nvPicPr>
          <p:blipFill>
            <a:blip r:embed="rId11" cstate="print"/>
            <a:stretch>
              <a:fillRect/>
            </a:stretch>
          </p:blipFill>
          <p:spPr>
            <a:xfrm>
              <a:off x="3302320" y="5158740"/>
              <a:ext cx="211455" cy="175260"/>
            </a:xfrm>
            <a:prstGeom prst="rect">
              <a:avLst/>
            </a:prstGeom>
          </p:spPr>
        </p:pic>
        <p:pic>
          <p:nvPicPr>
            <p:cNvPr id="24" name="Picture 23" descr="addin_tmp.png"/>
            <p:cNvPicPr>
              <a:picLocks noChangeAspect="1"/>
            </p:cNvPicPr>
            <p:nvPr>
              <p:custDataLst>
                <p:tags r:id="rId8"/>
              </p:custDataLst>
            </p:nvPr>
          </p:nvPicPr>
          <p:blipFill>
            <a:blip r:embed="rId12" cstate="print"/>
            <a:stretch>
              <a:fillRect/>
            </a:stretch>
          </p:blipFill>
          <p:spPr>
            <a:xfrm>
              <a:off x="6322950" y="5143500"/>
              <a:ext cx="207645" cy="175260"/>
            </a:xfrm>
            <a:prstGeom prst="rect">
              <a:avLst/>
            </a:prstGeom>
          </p:spPr>
        </p:pic>
      </p:grpSp>
      <p:sp>
        <p:nvSpPr>
          <p:cNvPr id="88074" name="AutoShape 10" descr="nuclea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88076" name="AutoShape 12" descr="nuclea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44" name="Rectangle 13"/>
          <p:cNvSpPr>
            <a:spLocks noChangeArrowheads="1"/>
          </p:cNvSpPr>
          <p:nvPr/>
        </p:nvSpPr>
        <p:spPr bwMode="auto">
          <a:xfrm>
            <a:off x="381000" y="4953000"/>
            <a:ext cx="8077200" cy="990600"/>
          </a:xfrm>
          <a:prstGeom prst="rect">
            <a:avLst/>
          </a:prstGeom>
          <a:noFill/>
          <a:ln w="25400" algn="ctr">
            <a:solidFill>
              <a:srgbClr val="FF0000"/>
            </a:solidFill>
            <a:round/>
            <a:headEnd/>
            <a:tailEnd/>
          </a:ln>
        </p:spPr>
        <p:txBody>
          <a:bodyPr/>
          <a:lstStyle/>
          <a:p>
            <a:pPr algn="ctr"/>
            <a:endParaRPr lang="en-US" dirty="0">
              <a:latin typeface="Arial" pitchFamily="34" charset="0"/>
            </a:endParaRPr>
          </a:p>
        </p:txBody>
      </p:sp>
      <p:sp>
        <p:nvSpPr>
          <p:cNvPr id="17" name="Rectangle 26"/>
          <p:cNvSpPr txBox="1">
            <a:spLocks noChangeArrowheads="1"/>
          </p:cNvSpPr>
          <p:nvPr/>
        </p:nvSpPr>
        <p:spPr bwMode="auto">
          <a:xfrm>
            <a:off x="228600" y="1066800"/>
            <a:ext cx="8382000" cy="609600"/>
          </a:xfrm>
          <a:prstGeom prst="rect">
            <a:avLst/>
          </a:prstGeom>
          <a:noFill/>
          <a:ln w="9525">
            <a:noFill/>
            <a:miter lim="800000"/>
            <a:headEnd/>
            <a:tailEnd/>
          </a:ln>
        </p:spPr>
        <p:txBody>
          <a:bodyPr/>
          <a:lstStyle/>
          <a:p>
            <a:pPr marL="342900" indent="-342900">
              <a:spcBef>
                <a:spcPct val="20000"/>
              </a:spcBef>
              <a:spcAft>
                <a:spcPts val="800"/>
              </a:spcAft>
              <a:buClr>
                <a:srgbClr val="0000CC"/>
              </a:buClr>
              <a:buFont typeface="Wingdings" pitchFamily="2" charset="2"/>
              <a:buNone/>
              <a:defRPr/>
            </a:pPr>
            <a:endParaRPr lang="en-US" sz="2000" kern="0" dirty="0">
              <a:latin typeface="+mn-lt"/>
            </a:endParaRPr>
          </a:p>
          <a:p>
            <a:pPr marL="342900" indent="-342900">
              <a:spcBef>
                <a:spcPct val="20000"/>
              </a:spcBef>
              <a:spcAft>
                <a:spcPts val="800"/>
              </a:spcAft>
              <a:buClr>
                <a:srgbClr val="0000CC"/>
              </a:buClr>
              <a:buFont typeface="Wingdings" pitchFamily="2" charset="2"/>
              <a:buNone/>
              <a:defRPr/>
            </a:pPr>
            <a:endParaRPr lang="en-US" sz="2000" kern="0" dirty="0">
              <a:latin typeface="+mn-lt"/>
            </a:endParaRPr>
          </a:p>
          <a:p>
            <a:pPr marL="342900" indent="-342900">
              <a:spcBef>
                <a:spcPct val="20000"/>
              </a:spcBef>
              <a:spcAft>
                <a:spcPts val="800"/>
              </a:spcAft>
              <a:buClr>
                <a:srgbClr val="0000CC"/>
              </a:buClr>
              <a:buFont typeface="Wingdings" pitchFamily="2" charset="2"/>
              <a:buChar char="n"/>
              <a:defRPr/>
            </a:pPr>
            <a:endParaRPr lang="en-US" sz="2000" kern="0" dirty="0">
              <a:latin typeface="+mn-lt"/>
            </a:endParaRPr>
          </a:p>
          <a:p>
            <a:pPr marL="342900" indent="-342900">
              <a:spcBef>
                <a:spcPct val="20000"/>
              </a:spcBef>
              <a:spcAft>
                <a:spcPts val="800"/>
              </a:spcAft>
              <a:buClr>
                <a:srgbClr val="0000CC"/>
              </a:buClr>
              <a:buFont typeface="Wingdings" pitchFamily="2" charset="2"/>
              <a:buChar char="n"/>
              <a:defRPr/>
            </a:pPr>
            <a:endParaRPr lang="en-US" sz="2000" kern="0" dirty="0">
              <a:latin typeface="+mn-lt"/>
            </a:endParaRPr>
          </a:p>
        </p:txBody>
      </p:sp>
      <p:pic>
        <p:nvPicPr>
          <p:cNvPr id="45" name="Picture 44" descr="addin_tmp.png"/>
          <p:cNvPicPr>
            <a:picLocks noChangeAspect="1"/>
          </p:cNvPicPr>
          <p:nvPr>
            <p:custDataLst>
              <p:tags r:id="rId1"/>
            </p:custDataLst>
          </p:nvPr>
        </p:nvPicPr>
        <p:blipFill>
          <a:blip r:embed="rId13" cstate="print"/>
          <a:stretch>
            <a:fillRect/>
          </a:stretch>
        </p:blipFill>
        <p:spPr>
          <a:xfrm>
            <a:off x="3217712" y="1257319"/>
            <a:ext cx="1735288" cy="217150"/>
          </a:xfrm>
          <a:prstGeom prst="rect">
            <a:avLst/>
          </a:prstGeom>
        </p:spPr>
      </p:pic>
      <p:sp>
        <p:nvSpPr>
          <p:cNvPr id="22540" name="Rectangle 7"/>
          <p:cNvSpPr>
            <a:spLocks noChangeArrowheads="1"/>
          </p:cNvSpPr>
          <p:nvPr/>
        </p:nvSpPr>
        <p:spPr bwMode="auto">
          <a:xfrm>
            <a:off x="685800" y="1143000"/>
            <a:ext cx="8153400" cy="396875"/>
          </a:xfrm>
          <a:prstGeom prst="rect">
            <a:avLst/>
          </a:prstGeom>
          <a:noFill/>
          <a:ln w="9525">
            <a:noFill/>
            <a:miter lim="800000"/>
            <a:headEnd/>
            <a:tailEnd/>
          </a:ln>
        </p:spPr>
        <p:txBody>
          <a:bodyPr>
            <a:spAutoFit/>
          </a:bodyPr>
          <a:lstStyle/>
          <a:p>
            <a:pPr marL="342900" indent="-342900">
              <a:spcBef>
                <a:spcPct val="20000"/>
              </a:spcBef>
              <a:buClr>
                <a:srgbClr val="0000CC"/>
              </a:buClr>
            </a:pPr>
            <a:endParaRPr lang="en-US" altLang="zh-CN" sz="2000" dirty="0">
              <a:latin typeface="Arial" pitchFamily="34" charset="0"/>
              <a:ea typeface="宋体"/>
              <a:cs typeface="宋体"/>
            </a:endParaRPr>
          </a:p>
        </p:txBody>
      </p:sp>
      <p:sp>
        <p:nvSpPr>
          <p:cNvPr id="37" name="Equal 36"/>
          <p:cNvSpPr/>
          <p:nvPr/>
        </p:nvSpPr>
        <p:spPr bwMode="auto">
          <a:xfrm>
            <a:off x="2349500" y="2514600"/>
            <a:ext cx="381000" cy="228600"/>
          </a:xfrm>
          <a:prstGeom prst="mathEqual">
            <a:avLst/>
          </a:prstGeom>
          <a:solidFill>
            <a:schemeClr val="bg1"/>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pitchFamily="34" charset="0"/>
            </a:endParaRPr>
          </a:p>
        </p:txBody>
      </p:sp>
      <p:sp>
        <p:nvSpPr>
          <p:cNvPr id="38" name="Plus 37"/>
          <p:cNvSpPr/>
          <p:nvPr/>
        </p:nvSpPr>
        <p:spPr bwMode="auto">
          <a:xfrm>
            <a:off x="4013200" y="2514600"/>
            <a:ext cx="304800" cy="228600"/>
          </a:xfrm>
          <a:prstGeom prst="mathPlus">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39" name="Rectangle 38"/>
          <p:cNvSpPr/>
          <p:nvPr/>
        </p:nvSpPr>
        <p:spPr bwMode="auto">
          <a:xfrm>
            <a:off x="4419600" y="2209800"/>
            <a:ext cx="2057400" cy="914400"/>
          </a:xfrm>
          <a:prstGeom prst="rect">
            <a:avLst/>
          </a:prstGeom>
          <a:gradFill>
            <a:gsLst>
              <a:gs pos="0">
                <a:schemeClr val="bg2">
                  <a:lumMod val="60000"/>
                  <a:lumOff val="40000"/>
                </a:schemeClr>
              </a:gs>
              <a:gs pos="50000">
                <a:schemeClr val="accent1">
                  <a:tint val="44500"/>
                  <a:satMod val="160000"/>
                </a:schemeClr>
              </a:gs>
              <a:gs pos="100000">
                <a:schemeClr val="accent1">
                  <a:tint val="23500"/>
                  <a:satMod val="160000"/>
                </a:schemeClr>
              </a:gs>
            </a:gsLst>
            <a:lin ang="5400000" scaled="0"/>
          </a:gradFill>
          <a:ln w="12700" cap="flat" cmpd="sng" algn="ctr">
            <a:gradFill>
              <a:gsLst>
                <a:gs pos="0">
                  <a:schemeClr val="bg2">
                    <a:lumMod val="60000"/>
                    <a:lumOff val="40000"/>
                  </a:schemeClr>
                </a:gs>
                <a:gs pos="50000">
                  <a:schemeClr val="accent1">
                    <a:tint val="44500"/>
                    <a:satMod val="160000"/>
                  </a:schemeClr>
                </a:gs>
                <a:gs pos="100000">
                  <a:schemeClr val="accent1">
                    <a:tint val="23500"/>
                    <a:satMod val="160000"/>
                  </a:schemeClr>
                </a:gs>
              </a:gsLst>
              <a:lin ang="5400000" scaled="0"/>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46" name="TextBox 45"/>
          <p:cNvSpPr txBox="1"/>
          <p:nvPr/>
        </p:nvSpPr>
        <p:spPr>
          <a:xfrm>
            <a:off x="825500" y="2451100"/>
            <a:ext cx="312906" cy="369332"/>
          </a:xfrm>
          <a:prstGeom prst="rect">
            <a:avLst/>
          </a:prstGeom>
          <a:noFill/>
        </p:spPr>
        <p:txBody>
          <a:bodyPr wrap="none" rtlCol="0">
            <a:spAutoFit/>
          </a:bodyPr>
          <a:lstStyle/>
          <a:p>
            <a:r>
              <a:rPr lang="en-US" i="1" dirty="0" smtClean="0">
                <a:latin typeface="Arial" pitchFamily="34" charset="0"/>
              </a:rPr>
              <a:t>L</a:t>
            </a:r>
            <a:endParaRPr lang="en-US" i="1" dirty="0">
              <a:latin typeface="Arial" pitchFamily="34" charset="0"/>
            </a:endParaRPr>
          </a:p>
        </p:txBody>
      </p:sp>
      <p:sp>
        <p:nvSpPr>
          <p:cNvPr id="47" name="TextBox 46"/>
          <p:cNvSpPr txBox="1"/>
          <p:nvPr/>
        </p:nvSpPr>
        <p:spPr>
          <a:xfrm>
            <a:off x="1553870" y="1854200"/>
            <a:ext cx="325730" cy="369332"/>
          </a:xfrm>
          <a:prstGeom prst="rect">
            <a:avLst/>
          </a:prstGeom>
          <a:noFill/>
        </p:spPr>
        <p:txBody>
          <a:bodyPr wrap="none" rtlCol="0">
            <a:spAutoFit/>
          </a:bodyPr>
          <a:lstStyle/>
          <a:p>
            <a:r>
              <a:rPr lang="en-US" i="1" dirty="0" smtClean="0">
                <a:latin typeface="Arial" pitchFamily="34" charset="0"/>
              </a:rPr>
              <a:t>T</a:t>
            </a:r>
            <a:endParaRPr lang="en-US" i="1" dirty="0">
              <a:latin typeface="Arial" pitchFamily="34" charset="0"/>
            </a:endParaRPr>
          </a:p>
        </p:txBody>
      </p:sp>
      <p:sp>
        <p:nvSpPr>
          <p:cNvPr id="48" name="TextBox 47"/>
          <p:cNvSpPr txBox="1"/>
          <p:nvPr/>
        </p:nvSpPr>
        <p:spPr>
          <a:xfrm>
            <a:off x="5249694" y="1840468"/>
            <a:ext cx="325730" cy="369332"/>
          </a:xfrm>
          <a:prstGeom prst="rect">
            <a:avLst/>
          </a:prstGeom>
          <a:noFill/>
        </p:spPr>
        <p:txBody>
          <a:bodyPr wrap="none" rtlCol="0">
            <a:spAutoFit/>
          </a:bodyPr>
          <a:lstStyle/>
          <a:p>
            <a:r>
              <a:rPr lang="en-US" i="1" dirty="0" smtClean="0">
                <a:latin typeface="Arial" pitchFamily="34" charset="0"/>
              </a:rPr>
              <a:t>F</a:t>
            </a:r>
            <a:endParaRPr lang="en-US" i="1" dirty="0">
              <a:latin typeface="Arial" pitchFamily="34" charset="0"/>
            </a:endParaRPr>
          </a:p>
        </p:txBody>
      </p:sp>
      <p:pic>
        <p:nvPicPr>
          <p:cNvPr id="3074" name="Picture 2" descr="Low-Rank Matrix"/>
          <p:cNvPicPr>
            <a:picLocks noChangeAspect="1" noChangeArrowheads="1"/>
          </p:cNvPicPr>
          <p:nvPr/>
        </p:nvPicPr>
        <p:blipFill>
          <a:blip r:embed="rId14" cstate="print"/>
          <a:srcRect/>
          <a:stretch>
            <a:fillRect/>
          </a:stretch>
        </p:blipFill>
        <p:spPr bwMode="auto">
          <a:xfrm>
            <a:off x="2705100" y="2108200"/>
            <a:ext cx="1341863" cy="1143000"/>
          </a:xfrm>
          <a:prstGeom prst="rect">
            <a:avLst/>
          </a:prstGeom>
          <a:noFill/>
        </p:spPr>
      </p:pic>
      <p:pic>
        <p:nvPicPr>
          <p:cNvPr id="3076" name="Picture 4" descr="Error Matrix"/>
          <p:cNvPicPr>
            <a:picLocks noChangeAspect="1" noChangeArrowheads="1"/>
          </p:cNvPicPr>
          <p:nvPr/>
        </p:nvPicPr>
        <p:blipFill>
          <a:blip r:embed="rId15" cstate="print"/>
          <a:srcRect/>
          <a:stretch>
            <a:fillRect/>
          </a:stretch>
        </p:blipFill>
        <p:spPr bwMode="auto">
          <a:xfrm>
            <a:off x="6553200" y="2019300"/>
            <a:ext cx="1219200" cy="2590800"/>
          </a:xfrm>
          <a:prstGeom prst="rect">
            <a:avLst/>
          </a:prstGeom>
          <a:noFill/>
        </p:spPr>
      </p:pic>
      <p:pic>
        <p:nvPicPr>
          <p:cNvPr id="3078" name="Picture 6" descr="Data Matrix"/>
          <p:cNvPicPr>
            <a:picLocks noChangeAspect="1" noChangeArrowheads="1"/>
          </p:cNvPicPr>
          <p:nvPr/>
        </p:nvPicPr>
        <p:blipFill>
          <a:blip r:embed="rId16" cstate="print"/>
          <a:srcRect/>
          <a:stretch>
            <a:fillRect/>
          </a:stretch>
        </p:blipFill>
        <p:spPr bwMode="auto">
          <a:xfrm>
            <a:off x="1066800" y="2133600"/>
            <a:ext cx="1295400" cy="1144428"/>
          </a:xfrm>
          <a:prstGeom prst="rect">
            <a:avLst/>
          </a:prstGeom>
          <a:noFill/>
        </p:spPr>
      </p:pic>
      <p:pic>
        <p:nvPicPr>
          <p:cNvPr id="52" name="Picture 51" descr="addin_tmp.png"/>
          <p:cNvPicPr>
            <a:picLocks noChangeAspect="1"/>
          </p:cNvPicPr>
          <p:nvPr>
            <p:custDataLst>
              <p:tags r:id="rId2"/>
            </p:custDataLst>
          </p:nvPr>
        </p:nvPicPr>
        <p:blipFill>
          <a:blip r:embed="rId17" cstate="print"/>
          <a:stretch>
            <a:fillRect/>
          </a:stretch>
        </p:blipFill>
        <p:spPr>
          <a:xfrm>
            <a:off x="2578100" y="3471581"/>
            <a:ext cx="1600199" cy="160619"/>
          </a:xfrm>
          <a:prstGeom prst="rect">
            <a:avLst/>
          </a:prstGeom>
        </p:spPr>
      </p:pic>
      <p:pic>
        <p:nvPicPr>
          <p:cNvPr id="58" name="Picture 57" descr="addin_tmp.png"/>
          <p:cNvPicPr>
            <a:picLocks noChangeAspect="1"/>
          </p:cNvPicPr>
          <p:nvPr>
            <p:custDataLst>
              <p:tags r:id="rId3"/>
            </p:custDataLst>
          </p:nvPr>
        </p:nvPicPr>
        <p:blipFill>
          <a:blip r:embed="rId18" cstate="print"/>
          <a:stretch>
            <a:fillRect/>
          </a:stretch>
        </p:blipFill>
        <p:spPr>
          <a:xfrm>
            <a:off x="5105401" y="3378201"/>
            <a:ext cx="838200" cy="470006"/>
          </a:xfrm>
          <a:prstGeom prst="rect">
            <a:avLst/>
          </a:prstGeom>
        </p:spPr>
      </p:pic>
      <p:pic>
        <p:nvPicPr>
          <p:cNvPr id="61" name="Picture 60" descr="addin_tmp.png"/>
          <p:cNvPicPr>
            <a:picLocks noChangeAspect="1"/>
          </p:cNvPicPr>
          <p:nvPr>
            <p:custDataLst>
              <p:tags r:id="rId4"/>
            </p:custDataLst>
          </p:nvPr>
        </p:nvPicPr>
        <p:blipFill>
          <a:blip r:embed="rId19" cstate="print"/>
          <a:stretch>
            <a:fillRect/>
          </a:stretch>
        </p:blipFill>
        <p:spPr>
          <a:xfrm>
            <a:off x="6667500" y="4495800"/>
            <a:ext cx="990600" cy="175815"/>
          </a:xfrm>
          <a:prstGeom prst="rect">
            <a:avLst/>
          </a:prstGeom>
        </p:spPr>
      </p:pic>
      <p:grpSp>
        <p:nvGrpSpPr>
          <p:cNvPr id="35" name="Group 34"/>
          <p:cNvGrpSpPr/>
          <p:nvPr/>
        </p:nvGrpSpPr>
        <p:grpSpPr>
          <a:xfrm>
            <a:off x="861950" y="5433950"/>
            <a:ext cx="2743200" cy="369332"/>
            <a:chOff x="861950" y="5433950"/>
            <a:chExt cx="2743200" cy="369332"/>
          </a:xfrm>
        </p:grpSpPr>
        <p:pic>
          <p:nvPicPr>
            <p:cNvPr id="31" name="Picture 30" descr="addin_tmp.png"/>
            <p:cNvPicPr>
              <a:picLocks noChangeAspect="1"/>
            </p:cNvPicPr>
            <p:nvPr>
              <p:custDataLst>
                <p:tags r:id="rId5"/>
              </p:custDataLst>
            </p:nvPr>
          </p:nvPicPr>
          <p:blipFill>
            <a:blip r:embed="rId20" cstate="print"/>
            <a:stretch>
              <a:fillRect/>
            </a:stretch>
          </p:blipFill>
          <p:spPr>
            <a:xfrm>
              <a:off x="2966850" y="5533900"/>
              <a:ext cx="304800" cy="215265"/>
            </a:xfrm>
            <a:prstGeom prst="rect">
              <a:avLst/>
            </a:prstGeom>
          </p:spPr>
        </p:pic>
        <p:pic>
          <p:nvPicPr>
            <p:cNvPr id="30" name="Picture 29" descr="addin_tmp.png"/>
            <p:cNvPicPr>
              <a:picLocks noChangeAspect="1"/>
            </p:cNvPicPr>
            <p:nvPr>
              <p:custDataLst>
                <p:tags r:id="rId6"/>
              </p:custDataLst>
            </p:nvPr>
          </p:nvPicPr>
          <p:blipFill>
            <a:blip r:embed="rId21" cstate="print"/>
            <a:stretch>
              <a:fillRect/>
            </a:stretch>
          </p:blipFill>
          <p:spPr>
            <a:xfrm>
              <a:off x="1242950" y="5510150"/>
              <a:ext cx="302895" cy="217170"/>
            </a:xfrm>
            <a:prstGeom prst="rect">
              <a:avLst/>
            </a:prstGeom>
          </p:spPr>
        </p:pic>
        <p:sp>
          <p:nvSpPr>
            <p:cNvPr id="32" name="TextBox 31"/>
            <p:cNvSpPr txBox="1"/>
            <p:nvPr/>
          </p:nvSpPr>
          <p:spPr>
            <a:xfrm>
              <a:off x="861950" y="5433950"/>
              <a:ext cx="2743200" cy="369332"/>
            </a:xfrm>
            <a:prstGeom prst="rect">
              <a:avLst/>
            </a:prstGeom>
            <a:noFill/>
          </p:spPr>
          <p:txBody>
            <a:bodyPr wrap="square" rtlCol="0">
              <a:spAutoFit/>
            </a:bodyPr>
            <a:lstStyle/>
            <a:p>
              <a:r>
                <a:rPr lang="en-US" dirty="0" smtClean="0">
                  <a:latin typeface="Arial" pitchFamily="34" charset="0"/>
                </a:rPr>
                <a:t>           and </a:t>
              </a:r>
              <a:r>
                <a:rPr lang="en-US" dirty="0" smtClean="0">
                  <a:latin typeface="Arial" pitchFamily="34" charset="0"/>
                </a:rPr>
                <a:t>low rank     .</a:t>
              </a:r>
              <a:endParaRPr lang="en-US" dirty="0"/>
            </a:p>
          </p:txBody>
        </p:sp>
      </p:grpSp>
    </p:spTree>
  </p:cSld>
  <p:clrMapOvr>
    <a:masterClrMapping/>
  </p:clrMapOvr>
  <p:transition advTm="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CE5D83-0680-42D4-8861-442B42D3FDB2}" type="slidenum">
              <a:rPr lang="en-US" altLang="en-US" smtClean="0"/>
              <a:pPr>
                <a:defRPr/>
              </a:pPr>
              <a:t>4</a:t>
            </a:fld>
            <a:endParaRPr lang="en-US" altLang="en-US"/>
          </a:p>
        </p:txBody>
      </p:sp>
      <p:sp>
        <p:nvSpPr>
          <p:cNvPr id="3" name="Rectangle 2"/>
          <p:cNvSpPr txBox="1">
            <a:spLocks noChangeArrowheads="1"/>
          </p:cNvSpPr>
          <p:nvPr/>
        </p:nvSpPr>
        <p:spPr bwMode="auto">
          <a:xfrm>
            <a:off x="457200" y="277813"/>
            <a:ext cx="8686800" cy="1139825"/>
          </a:xfrm>
          <a:prstGeom prst="rect">
            <a:avLst/>
          </a:prstGeom>
          <a:noFill/>
          <a:ln w="9525">
            <a:noFill/>
            <a:miter lim="800000"/>
            <a:headEnd/>
            <a:tailEnd/>
          </a:ln>
        </p:spPr>
        <p:txBody>
          <a:bodyPr/>
          <a:lstStyle/>
          <a:p>
            <a:r>
              <a:rPr lang="en-US" sz="4200" dirty="0" smtClean="0">
                <a:solidFill>
                  <a:srgbClr val="CC0000"/>
                </a:solidFill>
                <a:latin typeface="Arial" pitchFamily="34" charset="0"/>
              </a:rPr>
              <a:t>Challenges and importance</a:t>
            </a:r>
            <a:endParaRPr lang="en-US" sz="4200" dirty="0">
              <a:solidFill>
                <a:srgbClr val="CC0000"/>
              </a:solidFill>
              <a:latin typeface="Arial" pitchFamily="34" charset="0"/>
            </a:endParaRPr>
          </a:p>
        </p:txBody>
      </p:sp>
      <p:sp>
        <p:nvSpPr>
          <p:cNvPr id="8" name="Rectangle 29"/>
          <p:cNvSpPr>
            <a:spLocks noChangeArrowheads="1"/>
          </p:cNvSpPr>
          <p:nvPr/>
        </p:nvSpPr>
        <p:spPr bwMode="auto">
          <a:xfrm>
            <a:off x="317936" y="3815402"/>
            <a:ext cx="8458200" cy="533400"/>
          </a:xfrm>
          <a:prstGeom prst="rect">
            <a:avLst/>
          </a:prstGeom>
          <a:noFill/>
          <a:ln w="9525">
            <a:noFill/>
            <a:miter lim="800000"/>
            <a:headEnd/>
            <a:tailEnd/>
          </a:ln>
        </p:spPr>
        <p:txBody>
          <a:bodyPr/>
          <a:lstStyle/>
          <a:p>
            <a:pPr algn="just">
              <a:spcBef>
                <a:spcPct val="20000"/>
              </a:spcBef>
              <a:buClr>
                <a:srgbClr val="0000CC"/>
              </a:buClr>
            </a:pPr>
            <a:endParaRPr lang="en-US" sz="2000" dirty="0">
              <a:latin typeface="Arial" pitchFamily="34" charset="0"/>
            </a:endParaRPr>
          </a:p>
          <a:p>
            <a:pPr marL="342900" indent="-342900" algn="just">
              <a:spcBef>
                <a:spcPct val="20000"/>
              </a:spcBef>
              <a:buClr>
                <a:srgbClr val="0000CC"/>
              </a:buClr>
            </a:pP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spcBef>
                <a:spcPct val="20000"/>
              </a:spcBef>
              <a:buClr>
                <a:srgbClr val="0000CC"/>
              </a:buClr>
            </a:pPr>
            <a:endParaRPr lang="en-US" sz="2000" dirty="0">
              <a:latin typeface="Arial" pitchFamily="34" charset="0"/>
            </a:endParaRPr>
          </a:p>
        </p:txBody>
      </p:sp>
      <p:sp>
        <p:nvSpPr>
          <p:cNvPr id="17" name="Rectangle 29"/>
          <p:cNvSpPr>
            <a:spLocks noChangeArrowheads="1"/>
          </p:cNvSpPr>
          <p:nvPr/>
        </p:nvSpPr>
        <p:spPr bwMode="auto">
          <a:xfrm>
            <a:off x="381000" y="4191000"/>
            <a:ext cx="8458200" cy="2133600"/>
          </a:xfrm>
          <a:prstGeom prst="rect">
            <a:avLst/>
          </a:prstGeom>
          <a:noFill/>
          <a:ln w="9525">
            <a:noFill/>
            <a:miter lim="800000"/>
            <a:headEnd/>
            <a:tailEnd/>
          </a:ln>
        </p:spPr>
        <p:txBody>
          <a:bodyPr/>
          <a:lstStyle/>
          <a:p>
            <a:pPr marL="342900" indent="-342900" algn="just">
              <a:spcBef>
                <a:spcPct val="20000"/>
              </a:spcBef>
              <a:buClr>
                <a:srgbClr val="0000CC"/>
              </a:buClr>
              <a:buFont typeface="Wingdings" pitchFamily="2" charset="2"/>
              <a:buChar char="n"/>
            </a:pPr>
            <a:r>
              <a:rPr lang="en-US" sz="2000" dirty="0" smtClean="0">
                <a:latin typeface="Arial" pitchFamily="34" charset="0"/>
              </a:rPr>
              <a:t>Important special cases</a:t>
            </a:r>
          </a:p>
          <a:p>
            <a:pPr algn="just">
              <a:spcBef>
                <a:spcPct val="20000"/>
              </a:spcBef>
              <a:buClr>
                <a:srgbClr val="0000CC"/>
              </a:buClr>
            </a:pPr>
            <a:endParaRPr lang="en-US" sz="1200" dirty="0" smtClean="0">
              <a:latin typeface="Arial" pitchFamily="34" charset="0"/>
            </a:endParaRPr>
          </a:p>
          <a:p>
            <a:pPr marL="800100" lvl="1" indent="-342900" algn="just">
              <a:spcBef>
                <a:spcPct val="20000"/>
              </a:spcBef>
              <a:buClr>
                <a:srgbClr val="0000CC"/>
              </a:buClr>
              <a:buFont typeface="Wingdings" pitchFamily="2" charset="2"/>
              <a:buChar char="Ø"/>
            </a:pPr>
            <a:r>
              <a:rPr lang="en-US" sz="2000" b="1" i="1" dirty="0" smtClean="0">
                <a:latin typeface="Arial" pitchFamily="34" charset="0"/>
              </a:rPr>
              <a:t>R </a:t>
            </a:r>
            <a:r>
              <a:rPr lang="en-US" sz="2000" dirty="0" smtClean="0">
                <a:latin typeface="Arial" pitchFamily="34" charset="0"/>
              </a:rPr>
              <a:t>= </a:t>
            </a:r>
            <a:r>
              <a:rPr lang="en-US" sz="2000" b="1" i="1" dirty="0" smtClean="0">
                <a:latin typeface="Arial" pitchFamily="34" charset="0"/>
              </a:rPr>
              <a:t>I</a:t>
            </a:r>
            <a:r>
              <a:rPr lang="en-US" sz="2000" dirty="0" smtClean="0">
                <a:latin typeface="Arial" pitchFamily="34" charset="0"/>
              </a:rPr>
              <a:t> :  matrix decomposition </a:t>
            </a:r>
            <a:r>
              <a:rPr lang="en-US" sz="1600" dirty="0" smtClean="0">
                <a:latin typeface="Arial" pitchFamily="34" charset="0"/>
              </a:rPr>
              <a:t>[</a:t>
            </a:r>
            <a:r>
              <a:rPr lang="en-US" sz="1600" dirty="0" err="1" smtClean="0">
                <a:latin typeface="Arial" pitchFamily="34" charset="0"/>
              </a:rPr>
              <a:t>Candes</a:t>
            </a:r>
            <a:r>
              <a:rPr lang="en-US" sz="1600" dirty="0" smtClean="0">
                <a:latin typeface="Arial" pitchFamily="34" charset="0"/>
              </a:rPr>
              <a:t> et al’11], [</a:t>
            </a:r>
            <a:r>
              <a:rPr lang="en-US" sz="1600" dirty="0" err="1" smtClean="0">
                <a:latin typeface="Arial" pitchFamily="34" charset="0"/>
              </a:rPr>
              <a:t>Chandrasekaran</a:t>
            </a:r>
            <a:r>
              <a:rPr lang="en-US" sz="1600" dirty="0" smtClean="0">
                <a:latin typeface="Arial" pitchFamily="34" charset="0"/>
              </a:rPr>
              <a:t> et al’11]</a:t>
            </a:r>
            <a:endParaRPr lang="en-US" sz="2000" dirty="0" smtClean="0">
              <a:latin typeface="Arial" pitchFamily="34" charset="0"/>
            </a:endParaRPr>
          </a:p>
          <a:p>
            <a:pPr marL="800100" lvl="1" indent="-342900" algn="just">
              <a:spcBef>
                <a:spcPct val="20000"/>
              </a:spcBef>
              <a:buClr>
                <a:srgbClr val="0000CC"/>
              </a:buClr>
              <a:buFont typeface="Wingdings" pitchFamily="2" charset="2"/>
              <a:buChar char="Ø"/>
            </a:pPr>
            <a:r>
              <a:rPr lang="en-US" sz="2000" b="1" i="1" dirty="0" smtClean="0">
                <a:latin typeface="Arial" pitchFamily="34" charset="0"/>
              </a:rPr>
              <a:t>X </a:t>
            </a:r>
            <a:r>
              <a:rPr lang="en-US" sz="2000" dirty="0" smtClean="0">
                <a:latin typeface="Arial" pitchFamily="34" charset="0"/>
              </a:rPr>
              <a:t>= </a:t>
            </a:r>
            <a:r>
              <a:rPr lang="en-US" sz="2000" b="1" i="1" dirty="0" smtClean="0">
                <a:latin typeface="Arial" pitchFamily="34" charset="0"/>
              </a:rPr>
              <a:t>0</a:t>
            </a:r>
            <a:r>
              <a:rPr lang="en-US" sz="2000" dirty="0" smtClean="0">
                <a:latin typeface="Arial" pitchFamily="34" charset="0"/>
              </a:rPr>
              <a:t> : compressive sampling </a:t>
            </a:r>
            <a:r>
              <a:rPr lang="en-US" sz="1600" dirty="0" smtClean="0">
                <a:latin typeface="Arial" pitchFamily="34" charset="0"/>
              </a:rPr>
              <a:t>[</a:t>
            </a:r>
            <a:r>
              <a:rPr lang="en-US" sz="1600" dirty="0" err="1" smtClean="0">
                <a:latin typeface="Arial" pitchFamily="34" charset="0"/>
              </a:rPr>
              <a:t>Candes</a:t>
            </a:r>
            <a:r>
              <a:rPr lang="en-US" sz="1600" dirty="0" smtClean="0">
                <a:latin typeface="Arial" pitchFamily="34" charset="0"/>
              </a:rPr>
              <a:t> et al’05]</a:t>
            </a:r>
            <a:endParaRPr lang="en-US" sz="2000" dirty="0" smtClean="0">
              <a:latin typeface="Arial" pitchFamily="34" charset="0"/>
            </a:endParaRPr>
          </a:p>
          <a:p>
            <a:pPr marL="800100" lvl="1" indent="-342900" algn="just">
              <a:spcBef>
                <a:spcPct val="20000"/>
              </a:spcBef>
              <a:buClr>
                <a:srgbClr val="0000CC"/>
              </a:buClr>
              <a:buFont typeface="Wingdings" pitchFamily="2" charset="2"/>
              <a:buChar char="Ø"/>
            </a:pPr>
            <a:r>
              <a:rPr lang="en-US" sz="2000" b="1" i="1" dirty="0" smtClean="0">
                <a:latin typeface="Arial" pitchFamily="34" charset="0"/>
              </a:rPr>
              <a:t>A </a:t>
            </a:r>
            <a:r>
              <a:rPr lang="en-US" sz="2000" dirty="0">
                <a:latin typeface="Arial" pitchFamily="34" charset="0"/>
              </a:rPr>
              <a:t>= </a:t>
            </a:r>
            <a:r>
              <a:rPr lang="en-US" sz="2000" b="1" i="1" dirty="0" smtClean="0">
                <a:latin typeface="Arial" pitchFamily="34" charset="0"/>
              </a:rPr>
              <a:t>0</a:t>
            </a:r>
            <a:r>
              <a:rPr lang="en-US" sz="2000" dirty="0" smtClean="0">
                <a:latin typeface="Arial" pitchFamily="34" charset="0"/>
              </a:rPr>
              <a:t>: (with noise) PCA </a:t>
            </a:r>
            <a:r>
              <a:rPr lang="en-US" sz="1600" dirty="0" smtClean="0">
                <a:latin typeface="Arial" pitchFamily="34" charset="0"/>
              </a:rPr>
              <a:t>[Pearson’1901]</a:t>
            </a:r>
            <a:endParaRPr lang="en-US" sz="2000" dirty="0">
              <a:latin typeface="Arial" pitchFamily="34" charset="0"/>
            </a:endParaRPr>
          </a:p>
          <a:p>
            <a:pPr marL="342900" indent="-342900">
              <a:spcBef>
                <a:spcPct val="20000"/>
              </a:spcBef>
              <a:buClr>
                <a:srgbClr val="0000CC"/>
              </a:buClr>
            </a:pPr>
            <a:endParaRPr lang="en-US" sz="2000" dirty="0">
              <a:latin typeface="Arial" pitchFamily="34" charset="0"/>
            </a:endParaRPr>
          </a:p>
        </p:txBody>
      </p:sp>
      <p:grpSp>
        <p:nvGrpSpPr>
          <p:cNvPr id="36" name="Group 35"/>
          <p:cNvGrpSpPr/>
          <p:nvPr/>
        </p:nvGrpSpPr>
        <p:grpSpPr>
          <a:xfrm>
            <a:off x="304800" y="2819400"/>
            <a:ext cx="8458200" cy="890032"/>
            <a:chOff x="304800" y="2819400"/>
            <a:chExt cx="8458200" cy="890032"/>
          </a:xfrm>
        </p:grpSpPr>
        <p:sp>
          <p:nvSpPr>
            <p:cNvPr id="7" name="Rectangle 29"/>
            <p:cNvSpPr>
              <a:spLocks noChangeArrowheads="1"/>
            </p:cNvSpPr>
            <p:nvPr/>
          </p:nvSpPr>
          <p:spPr bwMode="auto">
            <a:xfrm>
              <a:off x="304800" y="2819400"/>
              <a:ext cx="8458200" cy="533400"/>
            </a:xfrm>
            <a:prstGeom prst="rect">
              <a:avLst/>
            </a:prstGeom>
            <a:noFill/>
            <a:ln w="9525">
              <a:noFill/>
              <a:miter lim="800000"/>
              <a:headEnd/>
              <a:tailEnd/>
            </a:ln>
          </p:spPr>
          <p:txBody>
            <a:bodyPr/>
            <a:lstStyle/>
            <a:p>
              <a:pPr marL="342900" indent="-342900" algn="just">
                <a:spcBef>
                  <a:spcPct val="20000"/>
                </a:spcBef>
                <a:buClr>
                  <a:srgbClr val="0000CC"/>
                </a:buClr>
                <a:buFont typeface="Wingdings" pitchFamily="2" charset="2"/>
                <a:buChar char="n"/>
              </a:pPr>
              <a:r>
                <a:rPr lang="en-US" sz="2000" dirty="0" smtClean="0">
                  <a:latin typeface="Arial" pitchFamily="34" charset="0"/>
                </a:rPr>
                <a:t>Seriously underdetermined               </a:t>
              </a:r>
              <a:r>
                <a:rPr lang="en-US" sz="2000" i="1" dirty="0" smtClean="0">
                  <a:solidFill>
                    <a:srgbClr val="0000CC"/>
                  </a:solidFill>
                  <a:latin typeface="Arial" pitchFamily="34" charset="0"/>
                </a:rPr>
                <a:t>LT</a:t>
              </a:r>
              <a:r>
                <a:rPr lang="en-US" sz="2000" i="1" dirty="0" smtClean="0">
                  <a:latin typeface="Arial" pitchFamily="34" charset="0"/>
                </a:rPr>
                <a:t>    </a:t>
              </a:r>
              <a:r>
                <a:rPr lang="en-US" sz="2000" i="1" dirty="0" smtClean="0">
                  <a:solidFill>
                    <a:srgbClr val="0000CC"/>
                  </a:solidFill>
                  <a:latin typeface="Arial" pitchFamily="34" charset="0"/>
                </a:rPr>
                <a:t>+    FT</a:t>
              </a:r>
              <a:r>
                <a:rPr lang="en-US" sz="2000" i="1" dirty="0" smtClean="0">
                  <a:latin typeface="Arial" pitchFamily="34" charset="0"/>
                </a:rPr>
                <a:t>        </a:t>
              </a:r>
              <a:r>
                <a:rPr lang="en-US" sz="2000" b="1" i="1" dirty="0" smtClean="0">
                  <a:solidFill>
                    <a:srgbClr val="CC0000"/>
                  </a:solidFill>
                  <a:latin typeface="Arial" pitchFamily="34" charset="0"/>
                </a:rPr>
                <a:t>&gt;&gt;</a:t>
              </a:r>
              <a:r>
                <a:rPr lang="en-US" sz="2000" i="1" dirty="0" smtClean="0">
                  <a:latin typeface="Arial" pitchFamily="34" charset="0"/>
                </a:rPr>
                <a:t>   </a:t>
              </a:r>
              <a:r>
                <a:rPr lang="en-US" sz="2000" dirty="0" smtClean="0">
                  <a:latin typeface="Arial" pitchFamily="34" charset="0"/>
                </a:rPr>
                <a:t>    </a:t>
              </a:r>
              <a:r>
                <a:rPr lang="en-US" sz="2000" i="1" dirty="0" smtClean="0">
                  <a:solidFill>
                    <a:srgbClr val="0000CC"/>
                  </a:solidFill>
                  <a:latin typeface="Arial" pitchFamily="34" charset="0"/>
                </a:rPr>
                <a:t>LT</a:t>
              </a:r>
              <a:r>
                <a:rPr lang="en-US" sz="2000" i="1" dirty="0" smtClean="0">
                  <a:latin typeface="Arial" pitchFamily="34" charset="0"/>
                </a:rPr>
                <a:t> </a:t>
              </a: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spcBef>
                  <a:spcPct val="20000"/>
                </a:spcBef>
                <a:buClr>
                  <a:srgbClr val="0000CC"/>
                </a:buClr>
              </a:pPr>
              <a:endParaRPr lang="en-US" sz="2000" dirty="0">
                <a:latin typeface="Arial" pitchFamily="34" charset="0"/>
              </a:endParaRPr>
            </a:p>
          </p:txBody>
        </p:sp>
        <p:sp>
          <p:nvSpPr>
            <p:cNvPr id="23" name="Right Brace 22"/>
            <p:cNvSpPr/>
            <p:nvPr/>
          </p:nvSpPr>
          <p:spPr bwMode="auto">
            <a:xfrm rot="5400000">
              <a:off x="4838700" y="2997200"/>
              <a:ext cx="152400" cy="533400"/>
            </a:xfrm>
            <a:prstGeom prst="rightBrac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4" name="Right Brace 23"/>
            <p:cNvSpPr/>
            <p:nvPr/>
          </p:nvSpPr>
          <p:spPr bwMode="auto">
            <a:xfrm rot="5400000">
              <a:off x="5905500" y="2997200"/>
              <a:ext cx="152400" cy="533400"/>
            </a:xfrm>
            <a:prstGeom prst="rightBrac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5" name="Right Brace 24"/>
            <p:cNvSpPr/>
            <p:nvPr/>
          </p:nvSpPr>
          <p:spPr bwMode="auto">
            <a:xfrm rot="5400000">
              <a:off x="7505700" y="2994134"/>
              <a:ext cx="152400" cy="533400"/>
            </a:xfrm>
            <a:prstGeom prst="rightBrac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6" name="TextBox 25"/>
            <p:cNvSpPr txBox="1"/>
            <p:nvPr/>
          </p:nvSpPr>
          <p:spPr>
            <a:xfrm>
              <a:off x="4754146" y="3340100"/>
              <a:ext cx="338554" cy="369332"/>
            </a:xfrm>
            <a:prstGeom prst="rect">
              <a:avLst/>
            </a:prstGeom>
            <a:noFill/>
          </p:spPr>
          <p:txBody>
            <a:bodyPr wrap="none" rtlCol="0">
              <a:spAutoFit/>
            </a:bodyPr>
            <a:lstStyle/>
            <a:p>
              <a:r>
                <a:rPr lang="en-US" b="1" i="1" dirty="0" smtClean="0">
                  <a:latin typeface="Arial" pitchFamily="34" charset="0"/>
                </a:rPr>
                <a:t>X</a:t>
              </a:r>
              <a:endParaRPr lang="en-US" i="1" baseline="-25000" dirty="0">
                <a:latin typeface="Arial" pitchFamily="34" charset="0"/>
              </a:endParaRPr>
            </a:p>
          </p:txBody>
        </p:sp>
        <p:sp>
          <p:nvSpPr>
            <p:cNvPr id="28" name="TextBox 27"/>
            <p:cNvSpPr txBox="1"/>
            <p:nvPr/>
          </p:nvSpPr>
          <p:spPr>
            <a:xfrm>
              <a:off x="5770022" y="3302000"/>
              <a:ext cx="351378" cy="369332"/>
            </a:xfrm>
            <a:prstGeom prst="rect">
              <a:avLst/>
            </a:prstGeom>
            <a:noFill/>
          </p:spPr>
          <p:txBody>
            <a:bodyPr wrap="none" rtlCol="0">
              <a:spAutoFit/>
            </a:bodyPr>
            <a:lstStyle/>
            <a:p>
              <a:r>
                <a:rPr lang="en-US" b="1" i="1" dirty="0" smtClean="0">
                  <a:latin typeface="Arial" pitchFamily="34" charset="0"/>
                </a:rPr>
                <a:t>A</a:t>
              </a:r>
              <a:endParaRPr lang="en-US" i="1" baseline="-25000" dirty="0">
                <a:latin typeface="Arial" pitchFamily="34" charset="0"/>
              </a:endParaRPr>
            </a:p>
          </p:txBody>
        </p:sp>
        <p:sp>
          <p:nvSpPr>
            <p:cNvPr id="29" name="TextBox 28"/>
            <p:cNvSpPr txBox="1"/>
            <p:nvPr/>
          </p:nvSpPr>
          <p:spPr>
            <a:xfrm>
              <a:off x="7421022" y="3289300"/>
              <a:ext cx="351378" cy="369332"/>
            </a:xfrm>
            <a:prstGeom prst="rect">
              <a:avLst/>
            </a:prstGeom>
            <a:noFill/>
          </p:spPr>
          <p:txBody>
            <a:bodyPr wrap="none" rtlCol="0">
              <a:spAutoFit/>
            </a:bodyPr>
            <a:lstStyle/>
            <a:p>
              <a:r>
                <a:rPr lang="en-US" b="1" i="1" dirty="0" smtClean="0">
                  <a:latin typeface="Arial" pitchFamily="34" charset="0"/>
                </a:rPr>
                <a:t>Y</a:t>
              </a:r>
              <a:endParaRPr lang="en-US" i="1" baseline="-25000" dirty="0">
                <a:latin typeface="Arial" pitchFamily="34" charset="0"/>
              </a:endParaRPr>
            </a:p>
          </p:txBody>
        </p:sp>
      </p:grpSp>
      <p:pic>
        <p:nvPicPr>
          <p:cNvPr id="21" name="Picture 20" descr="addin_tmp.png"/>
          <p:cNvPicPr>
            <a:picLocks noChangeAspect="1"/>
          </p:cNvPicPr>
          <p:nvPr>
            <p:custDataLst>
              <p:tags r:id="rId1"/>
            </p:custDataLst>
          </p:nvPr>
        </p:nvPicPr>
        <p:blipFill>
          <a:blip r:embed="rId6" cstate="print"/>
          <a:stretch>
            <a:fillRect/>
          </a:stretch>
        </p:blipFill>
        <p:spPr>
          <a:xfrm>
            <a:off x="3217712" y="1257319"/>
            <a:ext cx="1735288" cy="217150"/>
          </a:xfrm>
          <a:prstGeom prst="rect">
            <a:avLst/>
          </a:prstGeom>
        </p:spPr>
      </p:pic>
      <p:sp>
        <p:nvSpPr>
          <p:cNvPr id="27" name="Rectangle 29"/>
          <p:cNvSpPr>
            <a:spLocks noChangeArrowheads="1"/>
          </p:cNvSpPr>
          <p:nvPr/>
        </p:nvSpPr>
        <p:spPr bwMode="auto">
          <a:xfrm>
            <a:off x="304800" y="4572000"/>
            <a:ext cx="8458200" cy="1524000"/>
          </a:xfrm>
          <a:prstGeom prst="rect">
            <a:avLst/>
          </a:prstGeom>
          <a:noFill/>
          <a:ln w="9525">
            <a:noFill/>
            <a:miter lim="800000"/>
            <a:headEnd/>
            <a:tailEnd/>
          </a:ln>
        </p:spPr>
        <p:txBody>
          <a:bodyPr/>
          <a:lstStyle/>
          <a:p>
            <a:pPr marL="342900" indent="-342900" algn="just">
              <a:spcBef>
                <a:spcPct val="20000"/>
              </a:spcBef>
              <a:buClr>
                <a:srgbClr val="0000CC"/>
              </a:buClr>
            </a:pPr>
            <a:endParaRPr lang="en-US" sz="2000" dirty="0" smtClean="0">
              <a:latin typeface="Arial" pitchFamily="34" charset="0"/>
            </a:endParaRPr>
          </a:p>
        </p:txBody>
      </p:sp>
      <p:grpSp>
        <p:nvGrpSpPr>
          <p:cNvPr id="35" name="Group 34"/>
          <p:cNvGrpSpPr/>
          <p:nvPr/>
        </p:nvGrpSpPr>
        <p:grpSpPr>
          <a:xfrm>
            <a:off x="304800" y="1905000"/>
            <a:ext cx="8458200" cy="533400"/>
            <a:chOff x="304800" y="5029200"/>
            <a:chExt cx="8458200" cy="533400"/>
          </a:xfrm>
        </p:grpSpPr>
        <p:sp>
          <p:nvSpPr>
            <p:cNvPr id="31" name="Rectangle 29"/>
            <p:cNvSpPr>
              <a:spLocks noChangeArrowheads="1"/>
            </p:cNvSpPr>
            <p:nvPr/>
          </p:nvSpPr>
          <p:spPr bwMode="auto">
            <a:xfrm>
              <a:off x="304800" y="5029200"/>
              <a:ext cx="8458200" cy="533400"/>
            </a:xfrm>
            <a:prstGeom prst="rect">
              <a:avLst/>
            </a:prstGeom>
            <a:noFill/>
            <a:ln w="9525">
              <a:noFill/>
              <a:miter lim="800000"/>
              <a:headEnd/>
              <a:tailEnd/>
            </a:ln>
          </p:spPr>
          <p:txBody>
            <a:bodyPr/>
            <a:lstStyle/>
            <a:p>
              <a:pPr marL="342900" indent="-342900" algn="just">
                <a:spcBef>
                  <a:spcPct val="20000"/>
                </a:spcBef>
                <a:buClr>
                  <a:srgbClr val="0000CC"/>
                </a:buClr>
                <a:buFont typeface="Wingdings" pitchFamily="2" charset="2"/>
                <a:buChar char="n"/>
              </a:pPr>
              <a:r>
                <a:rPr lang="en-US" sz="2000" dirty="0">
                  <a:latin typeface="Arial" pitchFamily="34" charset="0"/>
                </a:rPr>
                <a:t>Both </a:t>
              </a:r>
              <a:r>
                <a:rPr lang="en-US" sz="2000" dirty="0" smtClean="0">
                  <a:latin typeface="Arial" pitchFamily="34" charset="0"/>
                </a:rPr>
                <a:t>rank(</a:t>
              </a:r>
              <a:r>
                <a:rPr lang="en-US" sz="2000" b="1" dirty="0" smtClean="0">
                  <a:latin typeface="Arial" pitchFamily="34" charset="0"/>
                </a:rPr>
                <a:t>     </a:t>
              </a:r>
              <a:r>
                <a:rPr lang="en-US" sz="2000" dirty="0" smtClean="0">
                  <a:latin typeface="Arial" pitchFamily="34" charset="0"/>
                </a:rPr>
                <a:t>) </a:t>
              </a:r>
              <a:r>
                <a:rPr lang="en-US" sz="2000" dirty="0">
                  <a:latin typeface="Arial" pitchFamily="34" charset="0"/>
                </a:rPr>
                <a:t>and support of </a:t>
              </a:r>
              <a:r>
                <a:rPr lang="en-US" sz="2000" dirty="0" smtClean="0">
                  <a:latin typeface="Arial" pitchFamily="34" charset="0"/>
                </a:rPr>
                <a:t>      generally </a:t>
              </a:r>
              <a:r>
                <a:rPr lang="en-US" sz="2000" dirty="0">
                  <a:latin typeface="Arial" pitchFamily="34" charset="0"/>
                </a:rPr>
                <a:t>unknown </a:t>
              </a:r>
            </a:p>
          </p:txBody>
        </p:sp>
        <p:pic>
          <p:nvPicPr>
            <p:cNvPr id="34" name="Picture 33" descr="addin_tmp.png"/>
            <p:cNvPicPr>
              <a:picLocks noChangeAspect="1"/>
            </p:cNvPicPr>
            <p:nvPr>
              <p:custDataLst>
                <p:tags r:id="rId2"/>
              </p:custDataLst>
            </p:nvPr>
          </p:nvPicPr>
          <p:blipFill>
            <a:blip r:embed="rId7" cstate="print"/>
            <a:stretch>
              <a:fillRect/>
            </a:stretch>
          </p:blipFill>
          <p:spPr>
            <a:xfrm>
              <a:off x="1945944" y="5150806"/>
              <a:ext cx="304800" cy="215265"/>
            </a:xfrm>
            <a:prstGeom prst="rect">
              <a:avLst/>
            </a:prstGeom>
          </p:spPr>
        </p:pic>
        <p:pic>
          <p:nvPicPr>
            <p:cNvPr id="33" name="Picture 32" descr="addin_tmp.png"/>
            <p:cNvPicPr>
              <a:picLocks noChangeAspect="1"/>
            </p:cNvPicPr>
            <p:nvPr>
              <p:custDataLst>
                <p:tags r:id="rId3"/>
              </p:custDataLst>
            </p:nvPr>
          </p:nvPicPr>
          <p:blipFill>
            <a:blip r:embed="rId8" cstate="print"/>
            <a:stretch>
              <a:fillRect/>
            </a:stretch>
          </p:blipFill>
          <p:spPr>
            <a:xfrm>
              <a:off x="4114800" y="5125738"/>
              <a:ext cx="302895" cy="217170"/>
            </a:xfrm>
            <a:prstGeom prst="rect">
              <a:avLst/>
            </a:prstGeom>
          </p:spPr>
        </p:pic>
      </p:grpSp>
      <p:sp>
        <p:nvSpPr>
          <p:cNvPr id="20" name="TextBox 19"/>
          <p:cNvSpPr txBox="1"/>
          <p:nvPr/>
        </p:nvSpPr>
        <p:spPr>
          <a:xfrm>
            <a:off x="5562600" y="3581400"/>
            <a:ext cx="856325" cy="369332"/>
          </a:xfrm>
          <a:prstGeom prst="rect">
            <a:avLst/>
          </a:prstGeom>
          <a:noFill/>
        </p:spPr>
        <p:txBody>
          <a:bodyPr wrap="none" rtlCol="0">
            <a:spAutoFit/>
          </a:bodyPr>
          <a:lstStyle/>
          <a:p>
            <a:r>
              <a:rPr lang="en-US" dirty="0" smtClean="0"/>
              <a:t>(</a:t>
            </a:r>
            <a:r>
              <a:rPr lang="en-US" i="1" dirty="0" smtClean="0"/>
              <a:t>F</a:t>
            </a:r>
            <a:r>
              <a:rPr lang="en-US" dirty="0" smtClean="0"/>
              <a:t> </a:t>
            </a:r>
            <a:r>
              <a:rPr lang="en-US" dirty="0" smtClean="0">
                <a:latin typeface="Times New Roman"/>
                <a:cs typeface="Times New Roman"/>
              </a:rPr>
              <a:t>≥ </a:t>
            </a:r>
            <a:r>
              <a:rPr lang="en-US" i="1" dirty="0" smtClean="0">
                <a:latin typeface="+mn-lt"/>
                <a:cs typeface="Times New Roman"/>
              </a:rPr>
              <a:t>L</a:t>
            </a:r>
            <a:r>
              <a:rPr lang="en-US" dirty="0" smtClean="0">
                <a:latin typeface="+mn-lt"/>
                <a:cs typeface="Times New Roman"/>
              </a:rPr>
              <a:t>)</a:t>
            </a:r>
            <a:endParaRPr lang="en-US" dirty="0">
              <a:latin typeface="+mn-lt"/>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3"/>
          <p:cNvSpPr>
            <a:spLocks noGrp="1"/>
          </p:cNvSpPr>
          <p:nvPr>
            <p:ph type="sldNum" sz="quarter" idx="12"/>
          </p:nvPr>
        </p:nvSpPr>
        <p:spPr>
          <a:noFill/>
        </p:spPr>
        <p:txBody>
          <a:bodyPr/>
          <a:lstStyle/>
          <a:p>
            <a:fld id="{EDEE7AA3-342F-43DD-A458-872AC5324DD2}" type="slidenum">
              <a:rPr lang="en-US" altLang="en-US" smtClean="0"/>
              <a:pPr/>
              <a:t>5</a:t>
            </a:fld>
            <a:endParaRPr lang="en-US" altLang="en-US" smtClean="0"/>
          </a:p>
        </p:txBody>
      </p:sp>
      <p:sp>
        <p:nvSpPr>
          <p:cNvPr id="17410"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8616806B-97D6-4C0C-91F2-5BCB18C6C353}" type="slidenum">
              <a:rPr lang="en-US" altLang="en-US" sz="1200">
                <a:latin typeface="Garamond" pitchFamily="18" charset="0"/>
              </a:rPr>
              <a:pPr algn="r"/>
              <a:t>5</a:t>
            </a:fld>
            <a:endParaRPr lang="en-US" altLang="en-US" sz="1200">
              <a:latin typeface="Garamond" pitchFamily="18" charset="0"/>
            </a:endParaRPr>
          </a:p>
        </p:txBody>
      </p:sp>
      <p:sp>
        <p:nvSpPr>
          <p:cNvPr id="17411" name="Rectangle 2"/>
          <p:cNvSpPr>
            <a:spLocks noGrp="1" noChangeArrowheads="1"/>
          </p:cNvSpPr>
          <p:nvPr>
            <p:ph type="title" idx="4294967295"/>
          </p:nvPr>
        </p:nvSpPr>
        <p:spPr>
          <a:xfrm>
            <a:off x="457200" y="277813"/>
            <a:ext cx="8686800" cy="1139825"/>
          </a:xfrm>
        </p:spPr>
        <p:txBody>
          <a:bodyPr/>
          <a:lstStyle/>
          <a:p>
            <a:pPr eaLnBrk="1" hangingPunct="1"/>
            <a:r>
              <a:rPr lang="en-US" dirty="0" smtClean="0"/>
              <a:t>Unveiling traffic anomalies</a:t>
            </a:r>
            <a:endParaRPr lang="en-US" dirty="0" smtClean="0">
              <a:latin typeface="Arial" pitchFamily="34" charset="0"/>
            </a:endParaRPr>
          </a:p>
        </p:txBody>
      </p:sp>
      <p:sp>
        <p:nvSpPr>
          <p:cNvPr id="17413" name="Rectangle 29"/>
          <p:cNvSpPr>
            <a:spLocks noChangeArrowheads="1"/>
          </p:cNvSpPr>
          <p:nvPr/>
        </p:nvSpPr>
        <p:spPr bwMode="auto">
          <a:xfrm>
            <a:off x="304800" y="1524000"/>
            <a:ext cx="5715000" cy="609600"/>
          </a:xfrm>
          <a:prstGeom prst="rect">
            <a:avLst/>
          </a:prstGeom>
          <a:noFill/>
          <a:ln w="9525">
            <a:noFill/>
            <a:miter lim="800000"/>
            <a:headEnd/>
            <a:tailEnd/>
          </a:ln>
        </p:spPr>
        <p:txBody>
          <a:bodyPr/>
          <a:lstStyle/>
          <a:p>
            <a:pPr marL="342900" indent="-342900">
              <a:spcBef>
                <a:spcPct val="20000"/>
              </a:spcBef>
              <a:buClr>
                <a:srgbClr val="0000CC"/>
              </a:buClr>
              <a:buFont typeface="Wingdings" pitchFamily="2" charset="2"/>
              <a:buChar char="n"/>
            </a:pPr>
            <a:r>
              <a:rPr lang="en-US" sz="2000" dirty="0">
                <a:latin typeface="Arial" pitchFamily="34" charset="0"/>
              </a:rPr>
              <a:t>Backbone </a:t>
            </a:r>
            <a:r>
              <a:rPr lang="en-US" sz="2000" dirty="0" smtClean="0">
                <a:latin typeface="Arial" pitchFamily="34" charset="0"/>
              </a:rPr>
              <a:t>of IP </a:t>
            </a:r>
            <a:r>
              <a:rPr lang="en-US" sz="2000" dirty="0">
                <a:latin typeface="Arial" pitchFamily="34" charset="0"/>
              </a:rPr>
              <a:t>networks</a:t>
            </a:r>
          </a:p>
          <a:p>
            <a:pPr marL="342900" indent="-342900">
              <a:spcBef>
                <a:spcPct val="20000"/>
              </a:spcBef>
              <a:buClr>
                <a:srgbClr val="0000CC"/>
              </a:buClr>
            </a:pPr>
            <a:endParaRPr lang="en-US" sz="2000" dirty="0">
              <a:latin typeface="Arial" pitchFamily="34" charset="0"/>
            </a:endParaRPr>
          </a:p>
        </p:txBody>
      </p:sp>
      <p:sp>
        <p:nvSpPr>
          <p:cNvPr id="17414" name="Rectangle 29"/>
          <p:cNvSpPr>
            <a:spLocks noChangeArrowheads="1"/>
          </p:cNvSpPr>
          <p:nvPr/>
        </p:nvSpPr>
        <p:spPr bwMode="auto">
          <a:xfrm>
            <a:off x="304800" y="2209800"/>
            <a:ext cx="8153400" cy="914400"/>
          </a:xfrm>
          <a:prstGeom prst="rect">
            <a:avLst/>
          </a:prstGeom>
          <a:noFill/>
          <a:ln w="9525">
            <a:noFill/>
            <a:miter lim="800000"/>
            <a:headEnd/>
            <a:tailEnd/>
          </a:ln>
        </p:spPr>
        <p:txBody>
          <a:bodyPr/>
          <a:lstStyle/>
          <a:p>
            <a:pPr marL="342900" indent="-342900">
              <a:spcBef>
                <a:spcPct val="20000"/>
              </a:spcBef>
              <a:buClr>
                <a:srgbClr val="0000CC"/>
              </a:buClr>
              <a:buFont typeface="Wingdings" pitchFamily="2" charset="2"/>
              <a:buChar char="n"/>
            </a:pPr>
            <a:r>
              <a:rPr lang="en-US" sz="2000" dirty="0">
                <a:solidFill>
                  <a:srgbClr val="CC0000"/>
                </a:solidFill>
                <a:latin typeface="Arial" pitchFamily="34" charset="0"/>
              </a:rPr>
              <a:t>Traffic anomalies</a:t>
            </a:r>
            <a:r>
              <a:rPr lang="en-US" sz="2000" dirty="0">
                <a:latin typeface="Arial" pitchFamily="34" charset="0"/>
              </a:rPr>
              <a:t>: </a:t>
            </a:r>
            <a:r>
              <a:rPr lang="en-US" sz="2000" dirty="0" smtClean="0">
                <a:latin typeface="Arial" pitchFamily="34" charset="0"/>
              </a:rPr>
              <a:t>changes </a:t>
            </a:r>
            <a:r>
              <a:rPr lang="en-US" sz="2000" dirty="0">
                <a:latin typeface="Arial" pitchFamily="34" charset="0"/>
              </a:rPr>
              <a:t>in </a:t>
            </a:r>
            <a:r>
              <a:rPr lang="en-US" sz="2000" dirty="0" smtClean="0">
                <a:latin typeface="Arial" pitchFamily="34" charset="0"/>
              </a:rPr>
              <a:t>origin-destination</a:t>
            </a:r>
          </a:p>
          <a:p>
            <a:pPr marL="342900" indent="-342900">
              <a:spcBef>
                <a:spcPct val="20000"/>
              </a:spcBef>
              <a:buClr>
                <a:srgbClr val="0000CC"/>
              </a:buClr>
            </a:pPr>
            <a:r>
              <a:rPr lang="en-US" sz="2000" dirty="0" smtClean="0">
                <a:latin typeface="Arial" pitchFamily="34" charset="0"/>
              </a:rPr>
              <a:t>     </a:t>
            </a:r>
            <a:r>
              <a:rPr lang="en-US" sz="2000" dirty="0">
                <a:latin typeface="Arial" pitchFamily="34" charset="0"/>
              </a:rPr>
              <a:t>(OD) flows </a:t>
            </a:r>
          </a:p>
          <a:p>
            <a:pPr marL="342900" indent="-342900">
              <a:spcBef>
                <a:spcPct val="20000"/>
              </a:spcBef>
              <a:buClr>
                <a:srgbClr val="0000CC"/>
              </a:buClr>
            </a:pPr>
            <a:endParaRPr lang="en-US" sz="2000" dirty="0">
              <a:latin typeface="Arial" pitchFamily="34" charset="0"/>
            </a:endParaRPr>
          </a:p>
        </p:txBody>
      </p:sp>
      <p:sp>
        <p:nvSpPr>
          <p:cNvPr id="17415" name="Rectangle 29"/>
          <p:cNvSpPr>
            <a:spLocks noChangeArrowheads="1"/>
          </p:cNvSpPr>
          <p:nvPr/>
        </p:nvSpPr>
        <p:spPr bwMode="auto">
          <a:xfrm>
            <a:off x="304800" y="4876800"/>
            <a:ext cx="7924800" cy="1447800"/>
          </a:xfrm>
          <a:prstGeom prst="rect">
            <a:avLst/>
          </a:prstGeom>
          <a:noFill/>
          <a:ln w="9525">
            <a:noFill/>
            <a:miter lim="800000"/>
            <a:headEnd/>
            <a:tailEnd/>
          </a:ln>
        </p:spPr>
        <p:txBody>
          <a:bodyPr/>
          <a:lstStyle/>
          <a:p>
            <a:pPr marL="342900" indent="-342900" algn="just">
              <a:spcBef>
                <a:spcPct val="20000"/>
              </a:spcBef>
              <a:buClr>
                <a:srgbClr val="0000CC"/>
              </a:buClr>
              <a:buFont typeface="Wingdings" pitchFamily="2" charset="2"/>
              <a:buChar char="n"/>
            </a:pPr>
            <a:r>
              <a:rPr lang="en-US" sz="2000" dirty="0" smtClean="0">
                <a:latin typeface="Arial" pitchFamily="34" charset="0"/>
              </a:rPr>
              <a:t>Anomalies</a:t>
            </a:r>
            <a:r>
              <a:rPr lang="en-US" sz="2000" dirty="0">
                <a:latin typeface="Arial" pitchFamily="34" charset="0"/>
                <a:sym typeface="Wingdings" pitchFamily="2" charset="2"/>
              </a:rPr>
              <a:t> </a:t>
            </a:r>
            <a:r>
              <a:rPr lang="en-US" sz="2000" dirty="0">
                <a:latin typeface="Arial" pitchFamily="34" charset="0"/>
              </a:rPr>
              <a:t>congestion</a:t>
            </a:r>
            <a:r>
              <a:rPr lang="en-US" sz="2000" dirty="0">
                <a:latin typeface="Arial" pitchFamily="34" charset="0"/>
                <a:sym typeface="Wingdings" pitchFamily="2" charset="2"/>
              </a:rPr>
              <a:t> </a:t>
            </a:r>
            <a:r>
              <a:rPr lang="en-US" sz="2000" dirty="0">
                <a:latin typeface="Arial" pitchFamily="34" charset="0"/>
              </a:rPr>
              <a:t>limits end-user </a:t>
            </a:r>
            <a:r>
              <a:rPr lang="en-US" sz="2000" dirty="0" err="1">
                <a:latin typeface="Arial" pitchFamily="34" charset="0"/>
              </a:rPr>
              <a:t>QoS</a:t>
            </a:r>
            <a:r>
              <a:rPr lang="en-US" sz="2000" dirty="0">
                <a:latin typeface="Arial" pitchFamily="34" charset="0"/>
              </a:rPr>
              <a:t> </a:t>
            </a:r>
            <a:r>
              <a:rPr lang="en-US" sz="2000" dirty="0" smtClean="0">
                <a:latin typeface="Arial" pitchFamily="34" charset="0"/>
              </a:rPr>
              <a:t>provisioning</a:t>
            </a:r>
          </a:p>
          <a:p>
            <a:pPr marL="342900" indent="-342900" algn="just">
              <a:spcBef>
                <a:spcPct val="20000"/>
              </a:spcBef>
              <a:buClr>
                <a:srgbClr val="0000CC"/>
              </a:buClr>
              <a:buFont typeface="Wingdings" pitchFamily="2" charset="2"/>
              <a:buChar char="n"/>
            </a:pPr>
            <a:endParaRPr lang="en-US" sz="2000" dirty="0" smtClean="0">
              <a:latin typeface="Arial" pitchFamily="34" charset="0"/>
            </a:endParaRPr>
          </a:p>
          <a:p>
            <a:pPr marL="342900" indent="-342900" algn="just">
              <a:spcBef>
                <a:spcPct val="20000"/>
              </a:spcBef>
              <a:buClr>
                <a:srgbClr val="0000CC"/>
              </a:buClr>
              <a:buFont typeface="Wingdings" pitchFamily="2" charset="2"/>
              <a:buChar char="n"/>
            </a:pPr>
            <a:r>
              <a:rPr lang="en-US" sz="2000" dirty="0" smtClean="0">
                <a:latin typeface="Arial" pitchFamily="34" charset="0"/>
              </a:rPr>
              <a:t>Measuring </a:t>
            </a:r>
            <a:r>
              <a:rPr lang="en-US" sz="2000" dirty="0" smtClean="0">
                <a:solidFill>
                  <a:srgbClr val="0000CC"/>
                </a:solidFill>
                <a:latin typeface="Arial" pitchFamily="34" charset="0"/>
              </a:rPr>
              <a:t>superimposed</a:t>
            </a:r>
            <a:r>
              <a:rPr lang="en-US" sz="2000" dirty="0" smtClean="0">
                <a:latin typeface="Arial" pitchFamily="34" charset="0"/>
              </a:rPr>
              <a:t> OD flows per link, identify anomalies</a:t>
            </a:r>
          </a:p>
          <a:p>
            <a:pPr marL="342900" indent="-342900" algn="just">
              <a:spcBef>
                <a:spcPct val="20000"/>
              </a:spcBef>
              <a:buClr>
                <a:srgbClr val="0000CC"/>
              </a:buClr>
              <a:buFont typeface="Wingdings" pitchFamily="2" charset="2"/>
              <a:buChar char="n"/>
            </a:pPr>
            <a:endParaRPr lang="en-US" sz="2000" dirty="0" smtClean="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p:txBody>
      </p:sp>
      <p:sp>
        <p:nvSpPr>
          <p:cNvPr id="17416" name="Rectangle 29"/>
          <p:cNvSpPr>
            <a:spLocks noChangeArrowheads="1"/>
          </p:cNvSpPr>
          <p:nvPr/>
        </p:nvSpPr>
        <p:spPr bwMode="auto">
          <a:xfrm>
            <a:off x="304800" y="4038600"/>
            <a:ext cx="8839200" cy="990600"/>
          </a:xfrm>
          <a:prstGeom prst="rect">
            <a:avLst/>
          </a:prstGeom>
          <a:noFill/>
          <a:ln w="9525">
            <a:noFill/>
            <a:miter lim="800000"/>
            <a:headEnd/>
            <a:tailEnd/>
          </a:ln>
        </p:spPr>
        <p:txBody>
          <a:bodyPr/>
          <a:lstStyle/>
          <a:p>
            <a:pPr marL="342900" indent="-342900">
              <a:spcBef>
                <a:spcPct val="20000"/>
              </a:spcBef>
              <a:buClr>
                <a:srgbClr val="0000CC"/>
              </a:buClr>
            </a:pPr>
            <a:endParaRPr lang="en-US" sz="2000" dirty="0">
              <a:latin typeface="Arial" pitchFamily="34" charset="0"/>
            </a:endParaRPr>
          </a:p>
        </p:txBody>
      </p:sp>
      <p:pic>
        <p:nvPicPr>
          <p:cNvPr id="17417" name="Picture 1"/>
          <p:cNvPicPr>
            <a:picLocks noChangeAspect="1" noChangeArrowheads="1"/>
          </p:cNvPicPr>
          <p:nvPr/>
        </p:nvPicPr>
        <p:blipFill>
          <a:blip r:embed="rId3" cstate="print"/>
          <a:srcRect/>
          <a:stretch>
            <a:fillRect/>
          </a:stretch>
        </p:blipFill>
        <p:spPr bwMode="auto">
          <a:xfrm>
            <a:off x="1828800" y="3408362"/>
            <a:ext cx="4648200" cy="1316038"/>
          </a:xfrm>
          <a:prstGeom prst="rect">
            <a:avLst/>
          </a:prstGeom>
          <a:noFill/>
          <a:ln w="9525">
            <a:noFill/>
            <a:miter lim="800000"/>
            <a:headEnd/>
            <a:tailEnd/>
          </a:ln>
        </p:spPr>
      </p:pic>
      <p:pic>
        <p:nvPicPr>
          <p:cNvPr id="17418" name="Picture 2" descr="http://t0.gstatic.com/images?q=tbn:ANd9GcTYZYp_IW-DAlsPQnQ7_zNZ1oUcfxOfJroeeujctJKZBX72GDhPug"/>
          <p:cNvPicPr>
            <a:picLocks noChangeAspect="1" noChangeArrowheads="1"/>
          </p:cNvPicPr>
          <p:nvPr/>
        </p:nvPicPr>
        <p:blipFill>
          <a:blip r:embed="rId4" cstate="print"/>
          <a:srcRect/>
          <a:stretch>
            <a:fillRect/>
          </a:stretch>
        </p:blipFill>
        <p:spPr bwMode="auto">
          <a:xfrm>
            <a:off x="6070600" y="1049337"/>
            <a:ext cx="2971800" cy="1846263"/>
          </a:xfrm>
          <a:prstGeom prst="rect">
            <a:avLst/>
          </a:prstGeom>
          <a:noFill/>
          <a:ln w="9525">
            <a:noFill/>
            <a:miter lim="800000"/>
            <a:headEnd/>
            <a:tailEnd/>
          </a:ln>
        </p:spPr>
      </p:pic>
      <p:sp>
        <p:nvSpPr>
          <p:cNvPr id="15" name="Rectangle 29"/>
          <p:cNvSpPr>
            <a:spLocks noChangeArrowheads="1"/>
          </p:cNvSpPr>
          <p:nvPr/>
        </p:nvSpPr>
        <p:spPr bwMode="auto">
          <a:xfrm>
            <a:off x="673100" y="2971800"/>
            <a:ext cx="8242300" cy="609600"/>
          </a:xfrm>
          <a:prstGeom prst="rect">
            <a:avLst/>
          </a:prstGeom>
          <a:noFill/>
          <a:ln w="9525">
            <a:noFill/>
            <a:miter lim="800000"/>
            <a:headEnd/>
            <a:tailEnd/>
          </a:ln>
        </p:spPr>
        <p:txBody>
          <a:bodyPr/>
          <a:lstStyle/>
          <a:p>
            <a:pPr marL="342900" indent="-342900">
              <a:spcBef>
                <a:spcPct val="20000"/>
              </a:spcBef>
              <a:buClr>
                <a:srgbClr val="0000CC"/>
              </a:buClr>
              <a:buFont typeface="Wingdings" pitchFamily="2" charset="2"/>
              <a:buChar char="Ø"/>
            </a:pPr>
            <a:r>
              <a:rPr lang="en-US" sz="2000" dirty="0" smtClean="0">
                <a:latin typeface="Arial" pitchFamily="34" charset="0"/>
              </a:rPr>
              <a:t>Failures, transient congestions, </a:t>
            </a:r>
            <a:r>
              <a:rPr lang="en-US" sz="2000" dirty="0" err="1" smtClean="0">
                <a:latin typeface="Arial" pitchFamily="34" charset="0"/>
              </a:rPr>
              <a:t>DoS</a:t>
            </a:r>
            <a:r>
              <a:rPr lang="en-US" sz="2000" dirty="0" smtClean="0">
                <a:latin typeface="Arial" pitchFamily="34" charset="0"/>
              </a:rPr>
              <a:t> attacks, intrusions, flooding</a:t>
            </a:r>
            <a:endParaRPr lang="en-US" sz="2000" dirty="0">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3"/>
          <p:cNvSpPr>
            <a:spLocks noGrp="1"/>
          </p:cNvSpPr>
          <p:nvPr>
            <p:ph type="sldNum" sz="quarter" idx="12"/>
          </p:nvPr>
        </p:nvSpPr>
        <p:spPr>
          <a:noFill/>
        </p:spPr>
        <p:txBody>
          <a:bodyPr/>
          <a:lstStyle/>
          <a:p>
            <a:fld id="{69E2E33C-3A22-4F5D-9A98-7FCA6A483BB1}" type="slidenum">
              <a:rPr lang="en-US" altLang="en-US" smtClean="0"/>
              <a:pPr/>
              <a:t>6</a:t>
            </a:fld>
            <a:endParaRPr lang="en-US" altLang="en-US" smtClean="0"/>
          </a:p>
        </p:txBody>
      </p:sp>
      <p:sp>
        <p:nvSpPr>
          <p:cNvPr id="19458" name="Slide Number Placeholder 5"/>
          <p:cNvSpPr txBox="1">
            <a:spLocks noGrp="1"/>
          </p:cNvSpPr>
          <p:nvPr/>
        </p:nvSpPr>
        <p:spPr bwMode="auto">
          <a:xfrm>
            <a:off x="6553200" y="6243638"/>
            <a:ext cx="2133600" cy="457200"/>
          </a:xfrm>
          <a:prstGeom prst="rect">
            <a:avLst/>
          </a:prstGeom>
          <a:noFill/>
          <a:ln w="9525">
            <a:noFill/>
            <a:miter lim="800000"/>
            <a:headEnd/>
            <a:tailEnd/>
          </a:ln>
        </p:spPr>
        <p:txBody>
          <a:bodyPr anchor="b"/>
          <a:lstStyle/>
          <a:p>
            <a:pPr algn="r"/>
            <a:fld id="{78CF3430-4649-4373-9F2F-F95F5BE32D10}" type="slidenum">
              <a:rPr lang="en-US" altLang="en-US" sz="1200">
                <a:latin typeface="Garamond" pitchFamily="18" charset="0"/>
              </a:rPr>
              <a:pPr algn="r"/>
              <a:t>6</a:t>
            </a:fld>
            <a:endParaRPr lang="en-US" altLang="en-US" sz="1200">
              <a:latin typeface="Garamond" pitchFamily="18" charset="0"/>
            </a:endParaRPr>
          </a:p>
        </p:txBody>
      </p:sp>
      <p:sp>
        <p:nvSpPr>
          <p:cNvPr id="19459" name="Rectangle 2"/>
          <p:cNvSpPr>
            <a:spLocks noGrp="1" noChangeArrowheads="1"/>
          </p:cNvSpPr>
          <p:nvPr>
            <p:ph type="title" idx="4294967295"/>
          </p:nvPr>
        </p:nvSpPr>
        <p:spPr>
          <a:xfrm>
            <a:off x="457200" y="277813"/>
            <a:ext cx="8686800" cy="1139825"/>
          </a:xfrm>
        </p:spPr>
        <p:txBody>
          <a:bodyPr/>
          <a:lstStyle/>
          <a:p>
            <a:pPr eaLnBrk="1" hangingPunct="1"/>
            <a:r>
              <a:rPr lang="en-US" dirty="0">
                <a:latin typeface="Arial" pitchFamily="34" charset="0"/>
              </a:rPr>
              <a:t>M</a:t>
            </a:r>
            <a:r>
              <a:rPr lang="en-US" dirty="0" smtClean="0">
                <a:latin typeface="Arial" pitchFamily="34" charset="0"/>
              </a:rPr>
              <a:t>odel</a:t>
            </a:r>
          </a:p>
        </p:txBody>
      </p:sp>
      <p:sp>
        <p:nvSpPr>
          <p:cNvPr id="19460" name="Rectangle 7"/>
          <p:cNvSpPr>
            <a:spLocks noChangeArrowheads="1"/>
          </p:cNvSpPr>
          <p:nvPr/>
        </p:nvSpPr>
        <p:spPr bwMode="auto">
          <a:xfrm>
            <a:off x="304800" y="1181100"/>
            <a:ext cx="8686800" cy="571500"/>
          </a:xfrm>
          <a:prstGeom prst="rect">
            <a:avLst/>
          </a:prstGeom>
          <a:noFill/>
          <a:ln w="9525">
            <a:noFill/>
            <a:miter lim="800000"/>
            <a:headEnd/>
            <a:tailEnd/>
          </a:ln>
        </p:spPr>
        <p:txBody>
          <a:bodyPr/>
          <a:lstStyle/>
          <a:p>
            <a:pPr marL="342900" indent="-342900">
              <a:spcBef>
                <a:spcPct val="20000"/>
              </a:spcBef>
              <a:buClr>
                <a:srgbClr val="0000CC"/>
              </a:buClr>
              <a:buFont typeface="Wingdings" pitchFamily="2" charset="2"/>
              <a:buChar char="n"/>
            </a:pPr>
            <a:r>
              <a:rPr lang="en-US" sz="2000" dirty="0" smtClean="0">
                <a:latin typeface="Arial" pitchFamily="34" charset="0"/>
              </a:rPr>
              <a:t>Graph </a:t>
            </a:r>
            <a:r>
              <a:rPr lang="en-US" sz="2000" i="1" dirty="0">
                <a:latin typeface="Script MT Bold" pitchFamily="66" charset="0"/>
              </a:rPr>
              <a:t>G </a:t>
            </a:r>
            <a:r>
              <a:rPr lang="en-US" sz="2000" dirty="0">
                <a:latin typeface="Script MT Bold" pitchFamily="66" charset="0"/>
              </a:rPr>
              <a:t>(N</a:t>
            </a:r>
            <a:r>
              <a:rPr lang="en-US" sz="2000" i="1" dirty="0">
                <a:latin typeface="Script MT Bold" pitchFamily="66" charset="0"/>
              </a:rPr>
              <a:t>, </a:t>
            </a:r>
            <a:r>
              <a:rPr lang="en-US" sz="2000" dirty="0">
                <a:latin typeface="Script MT Bold" pitchFamily="66" charset="0"/>
              </a:rPr>
              <a:t>L)</a:t>
            </a:r>
            <a:r>
              <a:rPr lang="en-US" sz="2000" dirty="0">
                <a:latin typeface="Arial" pitchFamily="34" charset="0"/>
              </a:rPr>
              <a:t> with </a:t>
            </a:r>
            <a:r>
              <a:rPr lang="en-US" sz="2000" i="1" dirty="0">
                <a:latin typeface="Arial" pitchFamily="34" charset="0"/>
              </a:rPr>
              <a:t>N </a:t>
            </a:r>
            <a:r>
              <a:rPr lang="en-US" sz="2000" dirty="0">
                <a:latin typeface="Arial" pitchFamily="34" charset="0"/>
              </a:rPr>
              <a:t>nodes, </a:t>
            </a:r>
            <a:r>
              <a:rPr lang="en-US" sz="2000" i="1" dirty="0">
                <a:latin typeface="Arial" pitchFamily="34" charset="0"/>
              </a:rPr>
              <a:t>L </a:t>
            </a:r>
            <a:r>
              <a:rPr lang="en-US" sz="2000" dirty="0">
                <a:latin typeface="Arial" pitchFamily="34" charset="0"/>
              </a:rPr>
              <a:t>links, and </a:t>
            </a:r>
            <a:r>
              <a:rPr lang="en-US" sz="2000" i="1" dirty="0">
                <a:latin typeface="Arial" pitchFamily="34" charset="0"/>
              </a:rPr>
              <a:t>F  </a:t>
            </a:r>
            <a:r>
              <a:rPr lang="en-US" sz="2000" dirty="0">
                <a:latin typeface="Arial" pitchFamily="34" charset="0"/>
              </a:rPr>
              <a:t>flows (</a:t>
            </a:r>
            <a:r>
              <a:rPr lang="en-US" altLang="zh-CN" sz="2000" i="1" dirty="0" smtClean="0">
                <a:latin typeface="Arial" pitchFamily="34" charset="0"/>
                <a:ea typeface="宋体"/>
                <a:cs typeface="宋体"/>
              </a:rPr>
              <a:t>F=O</a:t>
            </a:r>
            <a:r>
              <a:rPr lang="en-US" altLang="zh-CN" sz="2000" dirty="0" smtClean="0">
                <a:latin typeface="Arial" pitchFamily="34" charset="0"/>
                <a:ea typeface="宋体"/>
                <a:cs typeface="宋体"/>
              </a:rPr>
              <a:t>(</a:t>
            </a:r>
            <a:r>
              <a:rPr lang="en-US" altLang="zh-CN" sz="2000" i="1" dirty="0" smtClean="0">
                <a:latin typeface="Arial" pitchFamily="34" charset="0"/>
                <a:ea typeface="宋体"/>
                <a:cs typeface="宋体"/>
              </a:rPr>
              <a:t>N</a:t>
            </a:r>
            <a:r>
              <a:rPr lang="en-US" altLang="zh-CN" sz="2000" i="1" baseline="30000" dirty="0" smtClean="0">
                <a:latin typeface="Arial" pitchFamily="34" charset="0"/>
                <a:ea typeface="宋体"/>
                <a:cs typeface="宋体"/>
              </a:rPr>
              <a:t>2</a:t>
            </a:r>
            <a:r>
              <a:rPr lang="en-US" altLang="zh-CN" sz="2000" dirty="0" smtClean="0">
                <a:latin typeface="Arial" pitchFamily="34" charset="0"/>
                <a:ea typeface="宋体"/>
                <a:cs typeface="宋体"/>
              </a:rPr>
              <a:t>) </a:t>
            </a:r>
            <a:r>
              <a:rPr lang="en-US" altLang="zh-CN" sz="2000" dirty="0">
                <a:latin typeface="Times New Roman" pitchFamily="18" charset="0"/>
                <a:ea typeface="宋体"/>
                <a:cs typeface="Times New Roman" pitchFamily="18" charset="0"/>
              </a:rPr>
              <a:t>&gt;&gt;</a:t>
            </a:r>
            <a:r>
              <a:rPr lang="en-US" altLang="zh-CN" sz="2000" dirty="0">
                <a:latin typeface="Arial" pitchFamily="34" charset="0"/>
                <a:ea typeface="宋体"/>
                <a:cs typeface="宋体"/>
              </a:rPr>
              <a:t> </a:t>
            </a:r>
            <a:r>
              <a:rPr lang="en-US" altLang="zh-CN" sz="2000" i="1" dirty="0">
                <a:latin typeface="Arial" pitchFamily="34" charset="0"/>
                <a:ea typeface="宋体"/>
                <a:cs typeface="宋体"/>
              </a:rPr>
              <a:t>L</a:t>
            </a:r>
            <a:r>
              <a:rPr lang="en-US" sz="2000" dirty="0">
                <a:latin typeface="Arial" pitchFamily="34" charset="0"/>
              </a:rPr>
              <a:t>)</a:t>
            </a:r>
          </a:p>
          <a:p>
            <a:pPr marL="342900" indent="-342900">
              <a:spcBef>
                <a:spcPct val="20000"/>
              </a:spcBef>
              <a:buClr>
                <a:srgbClr val="0000CC"/>
              </a:buClr>
              <a:buFont typeface="Wingdings" pitchFamily="2" charset="2"/>
              <a:buNone/>
            </a:pPr>
            <a:endParaRPr lang="en-US" sz="2000" i="1" dirty="0">
              <a:latin typeface="Arial" pitchFamily="34" charset="0"/>
            </a:endParaRPr>
          </a:p>
          <a:p>
            <a:pPr>
              <a:spcBef>
                <a:spcPct val="20000"/>
              </a:spcBef>
              <a:buClr>
                <a:srgbClr val="0000CC"/>
              </a:buClr>
            </a:pPr>
            <a:r>
              <a:rPr lang="en-US" altLang="zh-CN" sz="2000" dirty="0" smtClean="0">
                <a:solidFill>
                  <a:srgbClr val="0000CC"/>
                </a:solidFill>
                <a:latin typeface="Arial" pitchFamily="34" charset="0"/>
                <a:ea typeface="宋体"/>
                <a:cs typeface="宋体"/>
              </a:rPr>
              <a:t>(as)</a:t>
            </a:r>
            <a:r>
              <a:rPr lang="en-US" altLang="zh-CN" sz="2000" dirty="0" smtClean="0">
                <a:latin typeface="Arial" pitchFamily="34" charset="0"/>
                <a:ea typeface="宋体"/>
                <a:cs typeface="宋体"/>
              </a:rPr>
              <a:t> Single-path per OD </a:t>
            </a:r>
            <a:r>
              <a:rPr lang="en-US" altLang="zh-CN" sz="2000" dirty="0">
                <a:latin typeface="Arial" pitchFamily="34" charset="0"/>
                <a:ea typeface="宋体"/>
                <a:cs typeface="宋体"/>
              </a:rPr>
              <a:t>flow </a:t>
            </a:r>
            <a:r>
              <a:rPr lang="en-US" altLang="zh-CN" sz="2000" i="1" dirty="0" err="1" smtClean="0">
                <a:latin typeface="Arial" pitchFamily="34" charset="0"/>
                <a:ea typeface="宋体"/>
                <a:cs typeface="宋体"/>
              </a:rPr>
              <a:t>z</a:t>
            </a:r>
            <a:r>
              <a:rPr lang="en-US" altLang="zh-CN" sz="2000" i="1" baseline="-25000" dirty="0" err="1" smtClean="0">
                <a:latin typeface="Arial" pitchFamily="34" charset="0"/>
                <a:ea typeface="宋体"/>
                <a:cs typeface="宋体"/>
              </a:rPr>
              <a:t>f,t</a:t>
            </a:r>
            <a:endParaRPr lang="en-US" altLang="zh-CN" sz="2000" i="1" baseline="-25000" dirty="0">
              <a:latin typeface="Arial" pitchFamily="34" charset="0"/>
              <a:ea typeface="宋体"/>
              <a:cs typeface="宋体"/>
            </a:endParaRPr>
          </a:p>
          <a:p>
            <a:pPr marL="342900" indent="-342900">
              <a:spcBef>
                <a:spcPct val="20000"/>
              </a:spcBef>
              <a:buClr>
                <a:srgbClr val="0000CC"/>
              </a:buClr>
            </a:pPr>
            <a:endParaRPr lang="en-US" altLang="zh-CN" sz="2000" dirty="0">
              <a:latin typeface="Arial" pitchFamily="34" charset="0"/>
              <a:ea typeface="宋体"/>
              <a:cs typeface="宋体"/>
            </a:endParaRPr>
          </a:p>
          <a:p>
            <a:pPr marL="342900" indent="-342900">
              <a:spcBef>
                <a:spcPct val="20000"/>
              </a:spcBef>
              <a:buClr>
                <a:srgbClr val="0000CC"/>
              </a:buClr>
              <a:buFont typeface="Wingdings" pitchFamily="2" charset="2"/>
              <a:buChar char="n"/>
            </a:pPr>
            <a:endParaRPr lang="en-US" altLang="zh-CN" sz="2000" dirty="0">
              <a:latin typeface="Arial" pitchFamily="34" charset="0"/>
              <a:ea typeface="宋体"/>
              <a:cs typeface="宋体"/>
            </a:endParaRPr>
          </a:p>
          <a:p>
            <a:pPr marL="342900" indent="-342900">
              <a:spcBef>
                <a:spcPct val="20000"/>
              </a:spcBef>
              <a:buClr>
                <a:srgbClr val="0000CC"/>
              </a:buClr>
            </a:pPr>
            <a:endParaRPr lang="en-US" altLang="zh-CN" sz="2000" dirty="0">
              <a:latin typeface="Arial" pitchFamily="34" charset="0"/>
              <a:ea typeface="宋体"/>
              <a:cs typeface="宋体"/>
            </a:endParaRPr>
          </a:p>
          <a:p>
            <a:pPr marL="342900" indent="-342900">
              <a:spcBef>
                <a:spcPct val="20000"/>
              </a:spcBef>
              <a:buClr>
                <a:srgbClr val="0000CC"/>
              </a:buClr>
            </a:pPr>
            <a:endParaRPr lang="en-US" altLang="zh-CN" sz="2000" dirty="0">
              <a:latin typeface="Arial" pitchFamily="34" charset="0"/>
              <a:ea typeface="宋体"/>
              <a:cs typeface="宋体"/>
            </a:endParaRPr>
          </a:p>
          <a:p>
            <a:pPr marL="342900" indent="-342900">
              <a:spcBef>
                <a:spcPct val="20000"/>
              </a:spcBef>
              <a:buClr>
                <a:srgbClr val="0000CC"/>
              </a:buClr>
              <a:buFont typeface="Wingdings" pitchFamily="2" charset="2"/>
              <a:buChar char="n"/>
            </a:pPr>
            <a:endParaRPr lang="en-US" altLang="zh-CN" sz="2000" dirty="0">
              <a:latin typeface="Arial" pitchFamily="34" charset="0"/>
              <a:ea typeface="宋体"/>
              <a:cs typeface="宋体"/>
            </a:endParaRPr>
          </a:p>
          <a:p>
            <a:pPr marL="342900" indent="-342900">
              <a:spcBef>
                <a:spcPct val="20000"/>
              </a:spcBef>
              <a:buClr>
                <a:srgbClr val="0000CC"/>
              </a:buClr>
            </a:pPr>
            <a:endParaRPr lang="en-US" altLang="zh-CN" sz="2000" dirty="0">
              <a:latin typeface="Arial" pitchFamily="34" charset="0"/>
              <a:ea typeface="宋体"/>
              <a:cs typeface="宋体"/>
            </a:endParaRPr>
          </a:p>
          <a:p>
            <a:pPr marL="342900" indent="-342900">
              <a:spcBef>
                <a:spcPct val="20000"/>
              </a:spcBef>
              <a:buClr>
                <a:srgbClr val="0000CC"/>
              </a:buClr>
              <a:buFont typeface="Wingdings" pitchFamily="2" charset="2"/>
              <a:buChar char="n"/>
            </a:pPr>
            <a:endParaRPr lang="en-US" altLang="zh-CN" sz="2000" dirty="0">
              <a:latin typeface="Arial" pitchFamily="34" charset="0"/>
              <a:ea typeface="宋体"/>
              <a:cs typeface="宋体"/>
            </a:endParaRPr>
          </a:p>
          <a:p>
            <a:pPr marL="342900" indent="-342900">
              <a:spcBef>
                <a:spcPct val="20000"/>
              </a:spcBef>
              <a:buClr>
                <a:srgbClr val="0000CC"/>
              </a:buClr>
            </a:pPr>
            <a:endParaRPr lang="en-US" altLang="zh-CN" sz="2000" dirty="0">
              <a:latin typeface="Arial" pitchFamily="34" charset="0"/>
              <a:ea typeface="宋体"/>
              <a:cs typeface="宋体"/>
            </a:endParaRPr>
          </a:p>
          <a:p>
            <a:pPr marL="342900" indent="-342900">
              <a:spcBef>
                <a:spcPct val="20000"/>
              </a:spcBef>
              <a:buClr>
                <a:srgbClr val="0000CC"/>
              </a:buClr>
            </a:pPr>
            <a:endParaRPr lang="en-US" altLang="zh-CN" sz="2000" dirty="0">
              <a:latin typeface="Arial" pitchFamily="34" charset="0"/>
              <a:ea typeface="宋体"/>
              <a:cs typeface="宋体"/>
            </a:endParaRPr>
          </a:p>
          <a:p>
            <a:pPr marL="342900" indent="-342900">
              <a:spcBef>
                <a:spcPct val="20000"/>
              </a:spcBef>
              <a:buClr>
                <a:srgbClr val="0000CC"/>
              </a:buClr>
            </a:pPr>
            <a:endParaRPr lang="en-US" sz="2000" dirty="0">
              <a:latin typeface="Arial" pitchFamily="34" charset="0"/>
            </a:endParaRPr>
          </a:p>
        </p:txBody>
      </p:sp>
      <p:grpSp>
        <p:nvGrpSpPr>
          <p:cNvPr id="24" name="Group 23"/>
          <p:cNvGrpSpPr/>
          <p:nvPr/>
        </p:nvGrpSpPr>
        <p:grpSpPr>
          <a:xfrm>
            <a:off x="533400" y="3343275"/>
            <a:ext cx="4267200" cy="1807782"/>
            <a:chOff x="533400" y="3343275"/>
            <a:chExt cx="4267200" cy="1807782"/>
          </a:xfrm>
        </p:grpSpPr>
        <p:pic>
          <p:nvPicPr>
            <p:cNvPr id="23" name="Picture 22" descr="addin_tmp.png"/>
            <p:cNvPicPr>
              <a:picLocks noChangeAspect="1"/>
            </p:cNvPicPr>
            <p:nvPr>
              <p:custDataLst>
                <p:tags r:id="rId2"/>
              </p:custDataLst>
            </p:nvPr>
          </p:nvPicPr>
          <p:blipFill>
            <a:blip r:embed="rId5" cstate="print"/>
            <a:stretch>
              <a:fillRect/>
            </a:stretch>
          </p:blipFill>
          <p:spPr>
            <a:xfrm>
              <a:off x="935966" y="4038230"/>
              <a:ext cx="3398520" cy="581025"/>
            </a:xfrm>
            <a:prstGeom prst="rect">
              <a:avLst/>
            </a:prstGeom>
          </p:spPr>
        </p:pic>
        <p:sp>
          <p:nvSpPr>
            <p:cNvPr id="19473" name="Rectangle 7"/>
            <p:cNvSpPr>
              <a:spLocks noChangeArrowheads="1"/>
            </p:cNvSpPr>
            <p:nvPr/>
          </p:nvSpPr>
          <p:spPr bwMode="auto">
            <a:xfrm>
              <a:off x="533400" y="3935607"/>
              <a:ext cx="4267200" cy="777773"/>
            </a:xfrm>
            <a:prstGeom prst="rect">
              <a:avLst/>
            </a:prstGeom>
            <a:noFill/>
            <a:ln w="19050" algn="ctr">
              <a:solidFill>
                <a:srgbClr val="FF0000"/>
              </a:solidFill>
              <a:round/>
              <a:headEnd/>
              <a:tailEnd/>
            </a:ln>
          </p:spPr>
          <p:txBody>
            <a:bodyPr/>
            <a:lstStyle/>
            <a:p>
              <a:pPr algn="ctr"/>
              <a:endParaRPr lang="en-US" dirty="0">
                <a:latin typeface="Arial" pitchFamily="34" charset="0"/>
              </a:endParaRPr>
            </a:p>
          </p:txBody>
        </p:sp>
        <p:sp>
          <p:nvSpPr>
            <p:cNvPr id="19474" name="Line Callout 1 (Accent Bar) 8"/>
            <p:cNvSpPr>
              <a:spLocks/>
            </p:cNvSpPr>
            <p:nvPr/>
          </p:nvSpPr>
          <p:spPr bwMode="auto">
            <a:xfrm rot="16200000">
              <a:off x="2078517" y="4017484"/>
              <a:ext cx="433897" cy="323730"/>
            </a:xfrm>
            <a:prstGeom prst="accentCallout1">
              <a:avLst>
                <a:gd name="adj1" fmla="val 18750"/>
                <a:gd name="adj2" fmla="val -8333"/>
                <a:gd name="adj3" fmla="val 112500"/>
                <a:gd name="adj4" fmla="val -103528"/>
              </a:avLst>
            </a:prstGeom>
            <a:noFill/>
            <a:ln w="9525" algn="ctr">
              <a:solidFill>
                <a:srgbClr val="FF0000"/>
              </a:solidFill>
              <a:round/>
              <a:headEnd/>
              <a:tailEnd/>
            </a:ln>
          </p:spPr>
          <p:txBody>
            <a:bodyPr rot="10800000"/>
            <a:lstStyle/>
            <a:p>
              <a:pPr algn="ctr"/>
              <a:endParaRPr lang="en-US" dirty="0">
                <a:latin typeface="Arial" pitchFamily="34" charset="0"/>
              </a:endParaRPr>
            </a:p>
          </p:txBody>
        </p:sp>
        <p:sp>
          <p:nvSpPr>
            <p:cNvPr id="19475" name="TextBox 10"/>
            <p:cNvSpPr txBox="1">
              <a:spLocks noChangeArrowheads="1"/>
            </p:cNvSpPr>
            <p:nvPr/>
          </p:nvSpPr>
          <p:spPr bwMode="auto">
            <a:xfrm>
              <a:off x="2251015" y="4783775"/>
              <a:ext cx="845389" cy="367282"/>
            </a:xfrm>
            <a:prstGeom prst="rect">
              <a:avLst/>
            </a:prstGeom>
            <a:noFill/>
            <a:ln w="9525">
              <a:noFill/>
              <a:miter lim="800000"/>
              <a:headEnd/>
              <a:tailEnd/>
            </a:ln>
          </p:spPr>
          <p:txBody>
            <a:bodyPr wrap="none">
              <a:spAutoFit/>
            </a:bodyPr>
            <a:lstStyle/>
            <a:p>
              <a:pPr algn="ctr"/>
              <a:r>
                <a:rPr lang="az-Cyrl-AZ" dirty="0">
                  <a:latin typeface="Times New Roman" pitchFamily="18" charset="0"/>
                  <a:cs typeface="Times New Roman" pitchFamily="18" charset="0"/>
                </a:rPr>
                <a:t>є</a:t>
              </a:r>
              <a:r>
                <a:rPr lang="en-US" dirty="0">
                  <a:latin typeface="Times New Roman" pitchFamily="18" charset="0"/>
                  <a:cs typeface="Times New Roman" pitchFamily="18" charset="0"/>
                </a:rPr>
                <a:t> {0,1}</a:t>
              </a:r>
              <a:endParaRPr lang="en-US" dirty="0">
                <a:latin typeface="Arial" pitchFamily="34" charset="0"/>
              </a:endParaRPr>
            </a:p>
          </p:txBody>
        </p:sp>
        <p:sp>
          <p:nvSpPr>
            <p:cNvPr id="19476" name="Line Callout 1 (Accent Bar) 11"/>
            <p:cNvSpPr>
              <a:spLocks/>
            </p:cNvSpPr>
            <p:nvPr/>
          </p:nvSpPr>
          <p:spPr bwMode="auto">
            <a:xfrm rot="16200000">
              <a:off x="3221517" y="3699025"/>
              <a:ext cx="433897" cy="323730"/>
            </a:xfrm>
            <a:prstGeom prst="accentCallout1">
              <a:avLst>
                <a:gd name="adj1" fmla="val 18750"/>
                <a:gd name="adj2" fmla="val -8333"/>
                <a:gd name="adj3" fmla="val 73731"/>
                <a:gd name="adj4" fmla="val 98264"/>
              </a:avLst>
            </a:prstGeom>
            <a:noFill/>
            <a:ln w="9525" algn="ctr">
              <a:solidFill>
                <a:srgbClr val="FF0000"/>
              </a:solidFill>
              <a:round/>
              <a:headEnd/>
              <a:tailEnd/>
            </a:ln>
          </p:spPr>
          <p:txBody>
            <a:bodyPr rot="10800000"/>
            <a:lstStyle/>
            <a:p>
              <a:pPr algn="ctr"/>
              <a:endParaRPr lang="en-US" dirty="0">
                <a:latin typeface="Arial" pitchFamily="34" charset="0"/>
              </a:endParaRPr>
            </a:p>
          </p:txBody>
        </p:sp>
        <p:sp>
          <p:nvSpPr>
            <p:cNvPr id="13" name="TextBox 12"/>
            <p:cNvSpPr txBox="1"/>
            <p:nvPr/>
          </p:nvSpPr>
          <p:spPr bwMode="auto">
            <a:xfrm>
              <a:off x="3187678" y="3343275"/>
              <a:ext cx="941283" cy="307777"/>
            </a:xfrm>
            <a:prstGeom prst="rect">
              <a:avLst/>
            </a:prstGeom>
            <a:noFill/>
          </p:spPr>
          <p:txBody>
            <a:bodyPr wrap="none">
              <a:spAutoFit/>
            </a:bodyPr>
            <a:lstStyle/>
            <a:p>
              <a:pPr algn="ctr">
                <a:defRPr/>
              </a:pPr>
              <a:r>
                <a:rPr lang="en-US" sz="1400" b="1" dirty="0">
                  <a:solidFill>
                    <a:schemeClr val="accent6">
                      <a:lumMod val="75000"/>
                    </a:schemeClr>
                  </a:solidFill>
                  <a:latin typeface="Arial" pitchFamily="34" charset="0"/>
                </a:rPr>
                <a:t>Anomaly</a:t>
              </a:r>
            </a:p>
          </p:txBody>
        </p:sp>
      </p:grpSp>
      <p:pic>
        <p:nvPicPr>
          <p:cNvPr id="25" name="Picture 24" descr="addin_tmp.png"/>
          <p:cNvPicPr>
            <a:picLocks noChangeAspect="1"/>
          </p:cNvPicPr>
          <p:nvPr>
            <p:custDataLst>
              <p:tags r:id="rId1"/>
            </p:custDataLst>
          </p:nvPr>
        </p:nvPicPr>
        <p:blipFill>
          <a:blip r:embed="rId6" cstate="print"/>
          <a:stretch>
            <a:fillRect/>
          </a:stretch>
        </p:blipFill>
        <p:spPr>
          <a:xfrm>
            <a:off x="5711825" y="5418137"/>
            <a:ext cx="2247900" cy="255270"/>
          </a:xfrm>
          <a:prstGeom prst="rect">
            <a:avLst/>
          </a:prstGeom>
        </p:spPr>
      </p:pic>
      <p:sp>
        <p:nvSpPr>
          <p:cNvPr id="19467" name="Rectangle 14"/>
          <p:cNvSpPr>
            <a:spLocks noChangeArrowheads="1"/>
          </p:cNvSpPr>
          <p:nvPr/>
        </p:nvSpPr>
        <p:spPr bwMode="auto">
          <a:xfrm>
            <a:off x="5486400" y="5257800"/>
            <a:ext cx="2743200" cy="609600"/>
          </a:xfrm>
          <a:prstGeom prst="rect">
            <a:avLst/>
          </a:prstGeom>
          <a:noFill/>
          <a:ln w="19050" algn="ctr">
            <a:solidFill>
              <a:srgbClr val="CC0000"/>
            </a:solidFill>
            <a:round/>
            <a:headEnd/>
            <a:tailEnd/>
          </a:ln>
        </p:spPr>
        <p:txBody>
          <a:bodyPr/>
          <a:lstStyle/>
          <a:p>
            <a:pPr algn="ctr"/>
            <a:endParaRPr lang="en-US" dirty="0">
              <a:solidFill>
                <a:srgbClr val="7030A0"/>
              </a:solidFill>
              <a:latin typeface="Arial" pitchFamily="34" charset="0"/>
            </a:endParaRPr>
          </a:p>
        </p:txBody>
      </p:sp>
      <p:sp>
        <p:nvSpPr>
          <p:cNvPr id="19468" name="Line Callout 1 (Accent Bar) 15"/>
          <p:cNvSpPr>
            <a:spLocks/>
          </p:cNvSpPr>
          <p:nvPr/>
        </p:nvSpPr>
        <p:spPr bwMode="auto">
          <a:xfrm rot="16200000" flipV="1">
            <a:off x="5649913" y="5345113"/>
            <a:ext cx="357188" cy="227013"/>
          </a:xfrm>
          <a:prstGeom prst="accentCallout1">
            <a:avLst>
              <a:gd name="adj1" fmla="val 18750"/>
              <a:gd name="adj2" fmla="val -8333"/>
              <a:gd name="adj3" fmla="val 112500"/>
              <a:gd name="adj4" fmla="val -69144"/>
            </a:avLst>
          </a:prstGeom>
          <a:noFill/>
          <a:ln w="9525" algn="ctr">
            <a:solidFill>
              <a:srgbClr val="CC0000"/>
            </a:solidFill>
            <a:round/>
            <a:headEnd/>
            <a:tailEnd/>
          </a:ln>
        </p:spPr>
        <p:txBody>
          <a:bodyPr rot="10800000" vert="eaVert"/>
          <a:lstStyle/>
          <a:p>
            <a:pPr algn="ctr"/>
            <a:endParaRPr lang="en-US" dirty="0">
              <a:latin typeface="Arial" pitchFamily="34" charset="0"/>
            </a:endParaRPr>
          </a:p>
        </p:txBody>
      </p:sp>
      <p:sp>
        <p:nvSpPr>
          <p:cNvPr id="19469" name="TextBox 16"/>
          <p:cNvSpPr txBox="1">
            <a:spLocks noChangeArrowheads="1"/>
          </p:cNvSpPr>
          <p:nvPr/>
        </p:nvSpPr>
        <p:spPr bwMode="auto">
          <a:xfrm>
            <a:off x="5410200" y="5802313"/>
            <a:ext cx="552450" cy="366713"/>
          </a:xfrm>
          <a:prstGeom prst="rect">
            <a:avLst/>
          </a:prstGeom>
          <a:noFill/>
          <a:ln w="9525">
            <a:noFill/>
            <a:miter lim="800000"/>
            <a:headEnd/>
            <a:tailEnd/>
          </a:ln>
        </p:spPr>
        <p:txBody>
          <a:bodyPr wrap="none">
            <a:spAutoFit/>
          </a:bodyPr>
          <a:lstStyle/>
          <a:p>
            <a:pPr algn="ctr"/>
            <a:r>
              <a:rPr lang="en-US" i="1" dirty="0" err="1">
                <a:latin typeface="Times New Roman" pitchFamily="18" charset="0"/>
                <a:cs typeface="Times New Roman" pitchFamily="18" charset="0"/>
              </a:rPr>
              <a:t>L</a:t>
            </a:r>
            <a:r>
              <a:rPr lang="en-US" dirty="0" err="1">
                <a:latin typeface="Times New Roman" pitchFamily="18" charset="0"/>
                <a:cs typeface="Times New Roman" pitchFamily="18" charset="0"/>
              </a:rPr>
              <a:t>x</a:t>
            </a:r>
            <a:r>
              <a:rPr lang="en-US" i="1" dirty="0" err="1">
                <a:latin typeface="Times New Roman" pitchFamily="18" charset="0"/>
                <a:cs typeface="Times New Roman" pitchFamily="18" charset="0"/>
              </a:rPr>
              <a:t>T</a:t>
            </a:r>
            <a:endParaRPr lang="en-US" i="1" dirty="0">
              <a:latin typeface="Arial" pitchFamily="34" charset="0"/>
            </a:endParaRPr>
          </a:p>
        </p:txBody>
      </p:sp>
      <p:sp>
        <p:nvSpPr>
          <p:cNvPr id="19470" name="Line Callout 1 (Accent Bar) 17"/>
          <p:cNvSpPr>
            <a:spLocks/>
          </p:cNvSpPr>
          <p:nvPr/>
        </p:nvSpPr>
        <p:spPr bwMode="auto">
          <a:xfrm rot="16200000">
            <a:off x="6211888" y="5314950"/>
            <a:ext cx="381000" cy="265113"/>
          </a:xfrm>
          <a:prstGeom prst="accentCallout1">
            <a:avLst>
              <a:gd name="adj1" fmla="val 18750"/>
              <a:gd name="adj2" fmla="val -8333"/>
              <a:gd name="adj3" fmla="val 103565"/>
              <a:gd name="adj4" fmla="val -81708"/>
            </a:avLst>
          </a:prstGeom>
          <a:noFill/>
          <a:ln w="9525" algn="ctr">
            <a:solidFill>
              <a:srgbClr val="CC0000"/>
            </a:solidFill>
            <a:round/>
            <a:headEnd/>
            <a:tailEnd/>
          </a:ln>
        </p:spPr>
        <p:txBody>
          <a:bodyPr vert="eaVert"/>
          <a:lstStyle/>
          <a:p>
            <a:pPr algn="ctr"/>
            <a:endParaRPr lang="en-US" dirty="0">
              <a:latin typeface="Arial" pitchFamily="34" charset="0"/>
            </a:endParaRPr>
          </a:p>
        </p:txBody>
      </p:sp>
      <p:sp>
        <p:nvSpPr>
          <p:cNvPr id="19471" name="TextBox 18"/>
          <p:cNvSpPr txBox="1">
            <a:spLocks noChangeArrowheads="1"/>
          </p:cNvSpPr>
          <p:nvPr/>
        </p:nvSpPr>
        <p:spPr bwMode="auto">
          <a:xfrm>
            <a:off x="6400800" y="5878513"/>
            <a:ext cx="565150" cy="366713"/>
          </a:xfrm>
          <a:prstGeom prst="rect">
            <a:avLst/>
          </a:prstGeom>
          <a:noFill/>
          <a:ln w="9525">
            <a:noFill/>
            <a:miter lim="800000"/>
            <a:headEnd/>
            <a:tailEnd/>
          </a:ln>
        </p:spPr>
        <p:txBody>
          <a:bodyPr wrap="none">
            <a:spAutoFit/>
          </a:bodyPr>
          <a:lstStyle/>
          <a:p>
            <a:pPr algn="ctr"/>
            <a:r>
              <a:rPr lang="en-US" i="1" dirty="0" err="1">
                <a:latin typeface="Times New Roman" pitchFamily="18" charset="0"/>
                <a:cs typeface="Times New Roman" pitchFamily="18" charset="0"/>
              </a:rPr>
              <a:t>L</a:t>
            </a:r>
            <a:r>
              <a:rPr lang="en-US" dirty="0" err="1">
                <a:latin typeface="Times New Roman" pitchFamily="18" charset="0"/>
                <a:cs typeface="Times New Roman" pitchFamily="18" charset="0"/>
              </a:rPr>
              <a:t>x</a:t>
            </a:r>
            <a:r>
              <a:rPr lang="en-US" i="1" dirty="0" err="1">
                <a:latin typeface="Times New Roman" pitchFamily="18" charset="0"/>
                <a:cs typeface="Times New Roman" pitchFamily="18" charset="0"/>
              </a:rPr>
              <a:t>F</a:t>
            </a:r>
            <a:endParaRPr lang="en-US" i="1" dirty="0">
              <a:latin typeface="Arial" pitchFamily="34" charset="0"/>
            </a:endParaRPr>
          </a:p>
        </p:txBody>
      </p:sp>
      <p:sp>
        <p:nvSpPr>
          <p:cNvPr id="19463" name="Rectangle 19"/>
          <p:cNvSpPr>
            <a:spLocks noChangeArrowheads="1"/>
          </p:cNvSpPr>
          <p:nvPr/>
        </p:nvSpPr>
        <p:spPr bwMode="auto">
          <a:xfrm>
            <a:off x="304800" y="2803525"/>
            <a:ext cx="4953000" cy="400110"/>
          </a:xfrm>
          <a:prstGeom prst="rect">
            <a:avLst/>
          </a:prstGeom>
          <a:noFill/>
          <a:ln w="9525">
            <a:noFill/>
            <a:miter lim="800000"/>
            <a:headEnd/>
            <a:tailEnd/>
          </a:ln>
        </p:spPr>
        <p:txBody>
          <a:bodyPr wrap="square">
            <a:spAutoFit/>
          </a:bodyPr>
          <a:lstStyle/>
          <a:p>
            <a:pPr marL="342900" indent="-342900">
              <a:spcBef>
                <a:spcPct val="20000"/>
              </a:spcBef>
              <a:buClr>
                <a:srgbClr val="0000CC"/>
              </a:buClr>
              <a:buFont typeface="Wingdings" pitchFamily="2" charset="2"/>
              <a:buChar char="n"/>
            </a:pPr>
            <a:r>
              <a:rPr lang="en-US" altLang="zh-CN" sz="2000" dirty="0" smtClean="0">
                <a:latin typeface="Arial" pitchFamily="34" charset="0"/>
                <a:ea typeface="宋体"/>
                <a:cs typeface="宋体"/>
              </a:rPr>
              <a:t>Packet counts </a:t>
            </a:r>
            <a:r>
              <a:rPr lang="en-US" altLang="zh-CN" sz="2000" dirty="0">
                <a:latin typeface="Arial" pitchFamily="34" charset="0"/>
                <a:ea typeface="宋体"/>
                <a:cs typeface="宋体"/>
              </a:rPr>
              <a:t>per </a:t>
            </a:r>
            <a:r>
              <a:rPr lang="en-US" altLang="zh-CN" sz="2000" dirty="0" smtClean="0">
                <a:latin typeface="Arial" pitchFamily="34" charset="0"/>
                <a:ea typeface="宋体"/>
                <a:cs typeface="宋体"/>
              </a:rPr>
              <a:t>link </a:t>
            </a:r>
            <a:r>
              <a:rPr lang="en-US" altLang="zh-CN" sz="2000" i="1" dirty="0" smtClean="0">
                <a:latin typeface="Arial" pitchFamily="34" charset="0"/>
                <a:ea typeface="宋体"/>
                <a:cs typeface="宋体"/>
              </a:rPr>
              <a:t>l</a:t>
            </a:r>
            <a:r>
              <a:rPr lang="en-US" altLang="zh-CN" sz="2000" dirty="0">
                <a:latin typeface="Arial" pitchFamily="34" charset="0"/>
                <a:ea typeface="宋体"/>
                <a:cs typeface="宋体"/>
              </a:rPr>
              <a:t> </a:t>
            </a:r>
            <a:r>
              <a:rPr lang="en-US" altLang="zh-CN" sz="2000" dirty="0" smtClean="0">
                <a:latin typeface="Arial" pitchFamily="34" charset="0"/>
                <a:ea typeface="宋体"/>
                <a:cs typeface="宋体"/>
              </a:rPr>
              <a:t>and </a:t>
            </a:r>
            <a:r>
              <a:rPr lang="en-US" altLang="zh-CN" sz="2000" dirty="0">
                <a:latin typeface="Arial" pitchFamily="34" charset="0"/>
                <a:ea typeface="宋体"/>
                <a:cs typeface="宋体"/>
              </a:rPr>
              <a:t>time </a:t>
            </a:r>
            <a:r>
              <a:rPr lang="en-US" altLang="zh-CN" sz="2000" dirty="0" smtClean="0">
                <a:latin typeface="Arial" pitchFamily="34" charset="0"/>
                <a:ea typeface="宋体"/>
                <a:cs typeface="宋体"/>
              </a:rPr>
              <a:t>slot </a:t>
            </a:r>
            <a:r>
              <a:rPr lang="en-US" altLang="zh-CN" sz="2000" i="1" dirty="0" smtClean="0">
                <a:latin typeface="Arial" pitchFamily="34" charset="0"/>
                <a:ea typeface="宋体"/>
                <a:cs typeface="宋体"/>
              </a:rPr>
              <a:t>t</a:t>
            </a:r>
            <a:endParaRPr lang="en-US" altLang="zh-CN" sz="2000" i="1" dirty="0">
              <a:latin typeface="Arial" pitchFamily="34" charset="0"/>
              <a:ea typeface="宋体"/>
              <a:cs typeface="宋体"/>
            </a:endParaRPr>
          </a:p>
        </p:txBody>
      </p:sp>
      <p:sp>
        <p:nvSpPr>
          <p:cNvPr id="19464" name="Rectangle 20"/>
          <p:cNvSpPr>
            <a:spLocks noChangeArrowheads="1"/>
          </p:cNvSpPr>
          <p:nvPr/>
        </p:nvSpPr>
        <p:spPr bwMode="auto">
          <a:xfrm>
            <a:off x="381000" y="5410200"/>
            <a:ext cx="4273927" cy="400110"/>
          </a:xfrm>
          <a:prstGeom prst="rect">
            <a:avLst/>
          </a:prstGeom>
          <a:noFill/>
          <a:ln w="9525">
            <a:noFill/>
            <a:miter lim="800000"/>
            <a:headEnd/>
            <a:tailEnd/>
          </a:ln>
        </p:spPr>
        <p:txBody>
          <a:bodyPr wrap="none">
            <a:spAutoFit/>
          </a:bodyPr>
          <a:lstStyle/>
          <a:p>
            <a:pPr marL="342900" indent="-342900">
              <a:spcBef>
                <a:spcPct val="20000"/>
              </a:spcBef>
              <a:buClr>
                <a:srgbClr val="0000CC"/>
              </a:buClr>
              <a:buFont typeface="Wingdings" pitchFamily="2" charset="2"/>
              <a:buChar char="n"/>
            </a:pPr>
            <a:r>
              <a:rPr lang="en-US" altLang="zh-CN" sz="2000" dirty="0">
                <a:latin typeface="Arial" pitchFamily="34" charset="0"/>
                <a:ea typeface="宋体"/>
                <a:cs typeface="宋体"/>
              </a:rPr>
              <a:t>Matrix model across </a:t>
            </a:r>
            <a:r>
              <a:rPr lang="en-US" altLang="zh-CN" sz="2000" i="1" dirty="0">
                <a:latin typeface="Arial" pitchFamily="34" charset="0"/>
                <a:ea typeface="宋体"/>
                <a:cs typeface="宋体"/>
              </a:rPr>
              <a:t>T</a:t>
            </a:r>
            <a:r>
              <a:rPr lang="en-US" altLang="zh-CN" sz="2000" dirty="0">
                <a:latin typeface="Arial" pitchFamily="34" charset="0"/>
                <a:ea typeface="宋体"/>
                <a:cs typeface="宋体"/>
              </a:rPr>
              <a:t>  time slots</a:t>
            </a:r>
          </a:p>
        </p:txBody>
      </p:sp>
      <p:pic>
        <p:nvPicPr>
          <p:cNvPr id="19465" name="Picture 4"/>
          <p:cNvPicPr>
            <a:picLocks noChangeAspect="1" noChangeArrowheads="1"/>
          </p:cNvPicPr>
          <p:nvPr/>
        </p:nvPicPr>
        <p:blipFill>
          <a:blip r:embed="rId7" cstate="print"/>
          <a:srcRect/>
          <a:stretch>
            <a:fillRect/>
          </a:stretch>
        </p:blipFill>
        <p:spPr bwMode="auto">
          <a:xfrm>
            <a:off x="5105400" y="1752600"/>
            <a:ext cx="3860800" cy="3101975"/>
          </a:xfrm>
          <a:prstGeom prst="rect">
            <a:avLst/>
          </a:prstGeom>
          <a:noFill/>
          <a:ln w="9525">
            <a:noFill/>
            <a:miter lim="800000"/>
            <a:headEnd/>
            <a:tailEnd/>
          </a:ln>
        </p:spPr>
      </p:pic>
    </p:spTree>
  </p:cSld>
  <p:clrMapOvr>
    <a:masterClrMapping/>
  </p:clrMapOvr>
  <p:transition advTm="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1"/>
          <p:cNvSpPr>
            <a:spLocks noGrp="1"/>
          </p:cNvSpPr>
          <p:nvPr>
            <p:ph type="sldNum" sz="quarter" idx="12"/>
          </p:nvPr>
        </p:nvSpPr>
        <p:spPr>
          <a:noFill/>
        </p:spPr>
        <p:txBody>
          <a:bodyPr/>
          <a:lstStyle/>
          <a:p>
            <a:fld id="{F5EA5030-98E0-4690-955F-2E121566FCA2}" type="slidenum">
              <a:rPr lang="en-US" altLang="en-US" smtClean="0"/>
              <a:pPr/>
              <a:t>7</a:t>
            </a:fld>
            <a:endParaRPr lang="en-US" altLang="en-US" smtClean="0"/>
          </a:p>
        </p:txBody>
      </p:sp>
      <p:sp>
        <p:nvSpPr>
          <p:cNvPr id="4" name="Rectangle 2"/>
          <p:cNvSpPr txBox="1">
            <a:spLocks noChangeArrowheads="1"/>
          </p:cNvSpPr>
          <p:nvPr/>
        </p:nvSpPr>
        <p:spPr bwMode="auto">
          <a:xfrm>
            <a:off x="457200" y="152400"/>
            <a:ext cx="8686800" cy="1139825"/>
          </a:xfrm>
          <a:prstGeom prst="rect">
            <a:avLst/>
          </a:prstGeom>
          <a:noFill/>
          <a:ln w="9525">
            <a:noFill/>
            <a:miter lim="800000"/>
            <a:headEnd/>
            <a:tailEnd/>
          </a:ln>
          <a:effectLst/>
        </p:spPr>
        <p:txBody>
          <a:bodyPr/>
          <a:lstStyle/>
          <a:p>
            <a:pPr>
              <a:defRPr/>
            </a:pPr>
            <a:r>
              <a:rPr lang="en-US" sz="4200" kern="0" dirty="0">
                <a:solidFill>
                  <a:srgbClr val="CC0000"/>
                </a:solidFill>
                <a:latin typeface="Arial" pitchFamily="34" charset="0"/>
              </a:rPr>
              <a:t>L</a:t>
            </a:r>
            <a:r>
              <a:rPr lang="en-US" sz="4200" kern="0" dirty="0" smtClean="0">
                <a:solidFill>
                  <a:srgbClr val="CC0000"/>
                </a:solidFill>
                <a:latin typeface="Arial" pitchFamily="34" charset="0"/>
              </a:rPr>
              <a:t>ow rank and </a:t>
            </a:r>
            <a:r>
              <a:rPr lang="en-US" sz="4200" kern="0" dirty="0" err="1" smtClean="0">
                <a:solidFill>
                  <a:srgbClr val="CC0000"/>
                </a:solidFill>
                <a:latin typeface="Arial" pitchFamily="34" charset="0"/>
              </a:rPr>
              <a:t>sparsity</a:t>
            </a:r>
            <a:endParaRPr lang="en-US" sz="4200" kern="0" dirty="0">
              <a:solidFill>
                <a:srgbClr val="CC0000"/>
              </a:solidFill>
              <a:latin typeface="Arial" pitchFamily="34" charset="0"/>
            </a:endParaRPr>
          </a:p>
        </p:txBody>
      </p:sp>
      <p:sp>
        <p:nvSpPr>
          <p:cNvPr id="21507" name="Rectangle 4"/>
          <p:cNvSpPr>
            <a:spLocks noChangeArrowheads="1"/>
          </p:cNvSpPr>
          <p:nvPr/>
        </p:nvSpPr>
        <p:spPr bwMode="auto">
          <a:xfrm>
            <a:off x="381000" y="1828800"/>
            <a:ext cx="8305800" cy="396875"/>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b="1" dirty="0" smtClean="0">
                <a:solidFill>
                  <a:srgbClr val="0000CC"/>
                </a:solidFill>
                <a:latin typeface="Arial" pitchFamily="34" charset="0"/>
                <a:ea typeface="宋体"/>
                <a:cs typeface="宋体"/>
              </a:rPr>
              <a:t>Z</a:t>
            </a:r>
            <a:r>
              <a:rPr lang="en-US" altLang="zh-CN" sz="2000" dirty="0" smtClean="0">
                <a:latin typeface="Arial" pitchFamily="34" charset="0"/>
                <a:ea typeface="宋体"/>
                <a:cs typeface="宋体"/>
              </a:rPr>
              <a:t>: </a:t>
            </a:r>
            <a:r>
              <a:rPr lang="en-US" altLang="zh-CN" sz="2000" dirty="0">
                <a:latin typeface="Arial" pitchFamily="34" charset="0"/>
                <a:ea typeface="宋体"/>
                <a:cs typeface="宋体"/>
              </a:rPr>
              <a:t>traffic matrix is </a:t>
            </a:r>
            <a:r>
              <a:rPr lang="en-US" altLang="zh-CN" sz="2000" dirty="0">
                <a:solidFill>
                  <a:srgbClr val="0000CC"/>
                </a:solidFill>
                <a:latin typeface="Arial" pitchFamily="34" charset="0"/>
                <a:ea typeface="宋体"/>
                <a:cs typeface="宋体"/>
              </a:rPr>
              <a:t>low-rank </a:t>
            </a:r>
            <a:r>
              <a:rPr lang="en-US" altLang="zh-CN" sz="2000" dirty="0">
                <a:latin typeface="Arial" pitchFamily="34" charset="0"/>
                <a:ea typeface="宋体"/>
                <a:cs typeface="宋体"/>
              </a:rPr>
              <a:t>[</a:t>
            </a:r>
            <a:r>
              <a:rPr lang="en-US" altLang="zh-CN" sz="2000" dirty="0" err="1">
                <a:latin typeface="Arial" pitchFamily="34" charset="0"/>
                <a:ea typeface="宋体"/>
                <a:cs typeface="宋体"/>
              </a:rPr>
              <a:t>Lakhina</a:t>
            </a:r>
            <a:r>
              <a:rPr lang="en-US" altLang="zh-CN" sz="2000" dirty="0">
                <a:latin typeface="Arial" pitchFamily="34" charset="0"/>
                <a:ea typeface="宋体"/>
                <a:cs typeface="宋体"/>
              </a:rPr>
              <a:t> et al‘04</a:t>
            </a:r>
            <a:r>
              <a:rPr lang="en-US" altLang="zh-CN" sz="2000" dirty="0" smtClean="0">
                <a:latin typeface="Arial" pitchFamily="34" charset="0"/>
                <a:ea typeface="宋体"/>
                <a:cs typeface="宋体"/>
              </a:rPr>
              <a:t>] </a:t>
            </a:r>
            <a:r>
              <a:rPr lang="en-US" altLang="zh-CN" sz="2000" dirty="0" smtClean="0">
                <a:latin typeface="Arial" pitchFamily="34" charset="0"/>
                <a:ea typeface="宋体"/>
                <a:cs typeface="宋体"/>
                <a:sym typeface="Wingdings" pitchFamily="2" charset="2"/>
              </a:rPr>
              <a:t> </a:t>
            </a:r>
            <a:r>
              <a:rPr lang="en-US" altLang="zh-CN" sz="2000" b="1" dirty="0" smtClean="0">
                <a:latin typeface="Arial" pitchFamily="34" charset="0"/>
                <a:ea typeface="宋体"/>
                <a:cs typeface="宋体"/>
                <a:sym typeface="Wingdings" pitchFamily="2" charset="2"/>
              </a:rPr>
              <a:t>X</a:t>
            </a:r>
            <a:r>
              <a:rPr lang="en-US" altLang="zh-CN" sz="2000" dirty="0" smtClean="0">
                <a:latin typeface="Arial" pitchFamily="34" charset="0"/>
                <a:ea typeface="宋体"/>
                <a:cs typeface="宋体"/>
                <a:sym typeface="Wingdings" pitchFamily="2" charset="2"/>
              </a:rPr>
              <a:t>: </a:t>
            </a:r>
            <a:r>
              <a:rPr lang="en-US" altLang="zh-CN" sz="2000" dirty="0" smtClean="0">
                <a:solidFill>
                  <a:srgbClr val="0000CC"/>
                </a:solidFill>
                <a:latin typeface="Arial" pitchFamily="34" charset="0"/>
                <a:ea typeface="宋体"/>
                <a:cs typeface="宋体"/>
                <a:sym typeface="Wingdings" pitchFamily="2" charset="2"/>
              </a:rPr>
              <a:t>low-rank</a:t>
            </a:r>
            <a:endParaRPr lang="en-US" altLang="zh-CN" sz="2000" dirty="0">
              <a:solidFill>
                <a:srgbClr val="0000CC"/>
              </a:solidFill>
              <a:latin typeface="Arial" pitchFamily="34" charset="0"/>
              <a:ea typeface="宋体"/>
              <a:cs typeface="宋体"/>
            </a:endParaRPr>
          </a:p>
        </p:txBody>
      </p:sp>
      <p:sp>
        <p:nvSpPr>
          <p:cNvPr id="21508" name="Rectangle 5"/>
          <p:cNvSpPr>
            <a:spLocks noChangeArrowheads="1"/>
          </p:cNvSpPr>
          <p:nvPr/>
        </p:nvSpPr>
        <p:spPr bwMode="auto">
          <a:xfrm>
            <a:off x="457200" y="4305300"/>
            <a:ext cx="8305800" cy="396875"/>
          </a:xfrm>
          <a:prstGeom prst="rect">
            <a:avLst/>
          </a:prstGeom>
          <a:noFill/>
          <a:ln w="9525">
            <a:noFill/>
            <a:miter lim="800000"/>
            <a:headEnd/>
            <a:tailEnd/>
          </a:ln>
        </p:spPr>
        <p:txBody>
          <a:bodyPr>
            <a:spAutoFit/>
          </a:bodyPr>
          <a:lstStyle/>
          <a:p>
            <a:pPr marL="342900" indent="-342900">
              <a:spcBef>
                <a:spcPct val="20000"/>
              </a:spcBef>
              <a:buClr>
                <a:srgbClr val="0000CC"/>
              </a:buClr>
              <a:buFont typeface="Wingdings" pitchFamily="2" charset="2"/>
              <a:buChar char="n"/>
            </a:pPr>
            <a:r>
              <a:rPr lang="en-US" altLang="zh-CN" sz="2000" b="1" dirty="0">
                <a:solidFill>
                  <a:srgbClr val="0000CC"/>
                </a:solidFill>
                <a:latin typeface="Arial" pitchFamily="34" charset="0"/>
                <a:ea typeface="宋体"/>
                <a:cs typeface="宋体"/>
              </a:rPr>
              <a:t>A</a:t>
            </a:r>
            <a:r>
              <a:rPr lang="en-US" altLang="zh-CN" sz="2000" dirty="0">
                <a:latin typeface="Arial" pitchFamily="34" charset="0"/>
                <a:ea typeface="宋体"/>
                <a:cs typeface="宋体"/>
              </a:rPr>
              <a:t>: anomaly matrix is </a:t>
            </a:r>
            <a:r>
              <a:rPr lang="en-US" altLang="zh-CN" sz="2000" dirty="0">
                <a:solidFill>
                  <a:srgbClr val="0000CC"/>
                </a:solidFill>
                <a:latin typeface="Arial" pitchFamily="34" charset="0"/>
                <a:ea typeface="宋体"/>
                <a:cs typeface="宋体"/>
              </a:rPr>
              <a:t>sparse</a:t>
            </a:r>
            <a:r>
              <a:rPr lang="en-US" altLang="zh-CN" sz="2000" dirty="0">
                <a:latin typeface="Arial" pitchFamily="34" charset="0"/>
                <a:ea typeface="宋体"/>
                <a:cs typeface="宋体"/>
              </a:rPr>
              <a:t> across both time and flows </a:t>
            </a:r>
          </a:p>
        </p:txBody>
      </p:sp>
      <p:pic>
        <p:nvPicPr>
          <p:cNvPr id="12" name="Picture 11" descr="addin_tmp.png"/>
          <p:cNvPicPr>
            <a:picLocks noChangeAspect="1"/>
          </p:cNvPicPr>
          <p:nvPr>
            <p:custDataLst>
              <p:tags r:id="rId1"/>
            </p:custDataLst>
          </p:nvPr>
        </p:nvPicPr>
        <p:blipFill>
          <a:blip r:embed="rId3" cstate="print"/>
          <a:stretch>
            <a:fillRect/>
          </a:stretch>
        </p:blipFill>
        <p:spPr>
          <a:xfrm>
            <a:off x="2777134" y="1146175"/>
            <a:ext cx="2217420" cy="521970"/>
          </a:xfrm>
          <a:prstGeom prst="rect">
            <a:avLst/>
          </a:prstGeom>
        </p:spPr>
      </p:pic>
      <p:sp>
        <p:nvSpPr>
          <p:cNvPr id="21514" name="Rectangle 7"/>
          <p:cNvSpPr>
            <a:spLocks noChangeArrowheads="1"/>
          </p:cNvSpPr>
          <p:nvPr/>
        </p:nvSpPr>
        <p:spPr bwMode="auto">
          <a:xfrm>
            <a:off x="685800" y="1050925"/>
            <a:ext cx="8153400" cy="396875"/>
          </a:xfrm>
          <a:prstGeom prst="rect">
            <a:avLst/>
          </a:prstGeom>
          <a:noFill/>
          <a:ln w="9525">
            <a:noFill/>
            <a:miter lim="800000"/>
            <a:headEnd/>
            <a:tailEnd/>
          </a:ln>
        </p:spPr>
        <p:txBody>
          <a:bodyPr>
            <a:spAutoFit/>
          </a:bodyPr>
          <a:lstStyle/>
          <a:p>
            <a:pPr marL="342900" indent="-342900">
              <a:spcBef>
                <a:spcPct val="20000"/>
              </a:spcBef>
              <a:buClr>
                <a:srgbClr val="0000CC"/>
              </a:buClr>
            </a:pPr>
            <a:endParaRPr lang="en-US" altLang="zh-CN" sz="2000" dirty="0">
              <a:latin typeface="Arial" pitchFamily="34" charset="0"/>
              <a:ea typeface="宋体"/>
              <a:cs typeface="宋体"/>
            </a:endParaRPr>
          </a:p>
        </p:txBody>
      </p:sp>
      <p:pic>
        <p:nvPicPr>
          <p:cNvPr id="21510" name="Picture 6"/>
          <p:cNvPicPr>
            <a:picLocks noChangeAspect="1" noChangeArrowheads="1"/>
          </p:cNvPicPr>
          <p:nvPr/>
        </p:nvPicPr>
        <p:blipFill>
          <a:blip r:embed="rId4" cstate="print"/>
          <a:srcRect/>
          <a:stretch>
            <a:fillRect/>
          </a:stretch>
        </p:blipFill>
        <p:spPr bwMode="auto">
          <a:xfrm>
            <a:off x="1828800" y="2133600"/>
            <a:ext cx="4848225" cy="2276475"/>
          </a:xfrm>
          <a:prstGeom prst="rect">
            <a:avLst/>
          </a:prstGeom>
          <a:noFill/>
          <a:ln w="9525">
            <a:noFill/>
            <a:miter lim="800000"/>
            <a:headEnd/>
            <a:tailEnd/>
          </a:ln>
        </p:spPr>
      </p:pic>
      <p:pic>
        <p:nvPicPr>
          <p:cNvPr id="21511" name="Picture 9"/>
          <p:cNvPicPr>
            <a:picLocks noChangeAspect="1" noChangeArrowheads="1"/>
          </p:cNvPicPr>
          <p:nvPr/>
        </p:nvPicPr>
        <p:blipFill>
          <a:blip r:embed="rId5" cstate="print"/>
          <a:srcRect/>
          <a:stretch>
            <a:fillRect/>
          </a:stretch>
        </p:blipFill>
        <p:spPr bwMode="auto">
          <a:xfrm>
            <a:off x="228600" y="4597400"/>
            <a:ext cx="3914775" cy="1657350"/>
          </a:xfrm>
          <a:prstGeom prst="rect">
            <a:avLst/>
          </a:prstGeom>
          <a:noFill/>
          <a:ln w="9525">
            <a:noFill/>
            <a:miter lim="800000"/>
            <a:headEnd/>
            <a:tailEnd/>
          </a:ln>
        </p:spPr>
      </p:pic>
      <p:pic>
        <p:nvPicPr>
          <p:cNvPr id="21512" name="Picture 10"/>
          <p:cNvPicPr>
            <a:picLocks noChangeAspect="1" noChangeArrowheads="1"/>
          </p:cNvPicPr>
          <p:nvPr/>
        </p:nvPicPr>
        <p:blipFill>
          <a:blip r:embed="rId6" cstate="print"/>
          <a:srcRect/>
          <a:stretch>
            <a:fillRect/>
          </a:stretch>
        </p:blipFill>
        <p:spPr bwMode="auto">
          <a:xfrm>
            <a:off x="4772025" y="4597400"/>
            <a:ext cx="3914775" cy="1657350"/>
          </a:xfrm>
          <a:prstGeom prst="rect">
            <a:avLst/>
          </a:prstGeom>
          <a:noFill/>
          <a:ln w="9525">
            <a:noFill/>
            <a:miter lim="800000"/>
            <a:headEnd/>
            <a:tailEnd/>
          </a:ln>
        </p:spPr>
      </p:pic>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188BB80-CA99-4319-8659-A258523B657C}" type="slidenum">
              <a:rPr lang="en-US" altLang="en-US" smtClean="0"/>
              <a:pPr>
                <a:defRPr/>
              </a:pPr>
              <a:t>8</a:t>
            </a:fld>
            <a:endParaRPr lang="en-US" altLang="en-US"/>
          </a:p>
        </p:txBody>
      </p:sp>
      <p:sp>
        <p:nvSpPr>
          <p:cNvPr id="4" name="Rectangle 2"/>
          <p:cNvSpPr txBox="1">
            <a:spLocks noChangeArrowheads="1"/>
          </p:cNvSpPr>
          <p:nvPr/>
        </p:nvSpPr>
        <p:spPr bwMode="auto">
          <a:xfrm>
            <a:off x="457200" y="277813"/>
            <a:ext cx="86868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200" b="0" i="0" u="none" strike="noStrike" kern="0" cap="none" spc="0" normalizeH="0" baseline="0" noProof="0" dirty="0" smtClean="0">
                <a:ln>
                  <a:noFill/>
                </a:ln>
                <a:solidFill>
                  <a:srgbClr val="CC0000"/>
                </a:solidFill>
                <a:effectLst/>
                <a:uLnTx/>
                <a:uFillTx/>
                <a:latin typeface="Arial" pitchFamily="34" charset="0"/>
                <a:ea typeface="+mj-ea"/>
                <a:cs typeface="+mj-cs"/>
              </a:rPr>
              <a:t>Criterion</a:t>
            </a:r>
          </a:p>
        </p:txBody>
      </p:sp>
      <p:pic>
        <p:nvPicPr>
          <p:cNvPr id="20" name="Picture 19" descr="addin_tmp.png"/>
          <p:cNvPicPr>
            <a:picLocks noChangeAspect="1"/>
          </p:cNvPicPr>
          <p:nvPr>
            <p:custDataLst>
              <p:tags r:id="rId1"/>
            </p:custDataLst>
          </p:nvPr>
        </p:nvPicPr>
        <p:blipFill>
          <a:blip r:embed="rId8" cstate="print"/>
          <a:stretch>
            <a:fillRect/>
          </a:stretch>
        </p:blipFill>
        <p:spPr>
          <a:xfrm>
            <a:off x="2032001" y="1854201"/>
            <a:ext cx="3629025" cy="821055"/>
          </a:xfrm>
          <a:prstGeom prst="rect">
            <a:avLst/>
          </a:prstGeom>
        </p:spPr>
      </p:pic>
      <p:sp>
        <p:nvSpPr>
          <p:cNvPr id="10" name="Rounded Rectangle 8"/>
          <p:cNvSpPr>
            <a:spLocks noChangeArrowheads="1"/>
          </p:cNvSpPr>
          <p:nvPr/>
        </p:nvSpPr>
        <p:spPr bwMode="auto">
          <a:xfrm>
            <a:off x="1981200" y="1752600"/>
            <a:ext cx="4114800" cy="1219198"/>
          </a:xfrm>
          <a:prstGeom prst="roundRect">
            <a:avLst>
              <a:gd name="adj" fmla="val 16667"/>
            </a:avLst>
          </a:prstGeom>
          <a:noFill/>
          <a:ln w="25400" algn="ctr">
            <a:solidFill>
              <a:srgbClr val="0000CC"/>
            </a:solidFill>
            <a:round/>
            <a:headEnd/>
            <a:tailEnd/>
          </a:ln>
        </p:spPr>
        <p:txBody>
          <a:bodyPr/>
          <a:lstStyle/>
          <a:p>
            <a:pPr algn="ctr"/>
            <a:endParaRPr lang="en-US" dirty="0">
              <a:solidFill>
                <a:srgbClr val="0000CC"/>
              </a:solidFill>
              <a:latin typeface="Arial" pitchFamily="34" charset="0"/>
            </a:endParaRPr>
          </a:p>
        </p:txBody>
      </p:sp>
      <p:pic>
        <p:nvPicPr>
          <p:cNvPr id="34" name="Picture 33" descr="addin_tmp.png"/>
          <p:cNvPicPr>
            <a:picLocks noChangeAspect="1"/>
          </p:cNvPicPr>
          <p:nvPr>
            <p:custDataLst>
              <p:tags r:id="rId2"/>
            </p:custDataLst>
          </p:nvPr>
        </p:nvPicPr>
        <p:blipFill>
          <a:blip r:embed="rId9" cstate="print"/>
          <a:stretch>
            <a:fillRect/>
          </a:stretch>
        </p:blipFill>
        <p:spPr>
          <a:xfrm>
            <a:off x="1079500" y="3556000"/>
            <a:ext cx="1912620" cy="270510"/>
          </a:xfrm>
          <a:prstGeom prst="rect">
            <a:avLst/>
          </a:prstGeom>
        </p:spPr>
      </p:pic>
      <p:pic>
        <p:nvPicPr>
          <p:cNvPr id="35" name="Picture 34" descr="addin_tmp.png"/>
          <p:cNvPicPr>
            <a:picLocks noChangeAspect="1"/>
          </p:cNvPicPr>
          <p:nvPr>
            <p:custDataLst>
              <p:tags r:id="rId3"/>
            </p:custDataLst>
          </p:nvPr>
        </p:nvPicPr>
        <p:blipFill>
          <a:blip r:embed="rId10" cstate="print"/>
          <a:stretch>
            <a:fillRect/>
          </a:stretch>
        </p:blipFill>
        <p:spPr>
          <a:xfrm>
            <a:off x="5029200" y="3583305"/>
            <a:ext cx="1924050" cy="302895"/>
          </a:xfrm>
          <a:prstGeom prst="rect">
            <a:avLst/>
          </a:prstGeom>
        </p:spPr>
      </p:pic>
      <p:sp>
        <p:nvSpPr>
          <p:cNvPr id="13" name="TextBox 18"/>
          <p:cNvSpPr txBox="1">
            <a:spLocks noChangeArrowheads="1"/>
          </p:cNvSpPr>
          <p:nvPr/>
        </p:nvSpPr>
        <p:spPr bwMode="auto">
          <a:xfrm>
            <a:off x="6296025" y="2082800"/>
            <a:ext cx="663575" cy="396875"/>
          </a:xfrm>
          <a:prstGeom prst="rect">
            <a:avLst/>
          </a:prstGeom>
          <a:noFill/>
          <a:ln w="9525">
            <a:noFill/>
            <a:miter lim="800000"/>
            <a:headEnd/>
            <a:tailEnd/>
          </a:ln>
        </p:spPr>
        <p:txBody>
          <a:bodyPr wrap="none">
            <a:spAutoFit/>
          </a:bodyPr>
          <a:lstStyle/>
          <a:p>
            <a:r>
              <a:rPr lang="en-US" sz="2000" dirty="0">
                <a:latin typeface="Arial" pitchFamily="34" charset="0"/>
              </a:rPr>
              <a:t>(P1)</a:t>
            </a:r>
          </a:p>
        </p:txBody>
      </p:sp>
      <p:pic>
        <p:nvPicPr>
          <p:cNvPr id="14" name="Picture 13" descr="C:\Users\morteza\Downloads\nuclear.jpg"/>
          <p:cNvPicPr>
            <a:picLocks noChangeAspect="1" noChangeArrowheads="1"/>
          </p:cNvPicPr>
          <p:nvPr/>
        </p:nvPicPr>
        <p:blipFill>
          <a:blip r:embed="rId11" cstate="print"/>
          <a:srcRect/>
          <a:stretch>
            <a:fillRect/>
          </a:stretch>
        </p:blipFill>
        <p:spPr bwMode="auto">
          <a:xfrm>
            <a:off x="3124200" y="3200400"/>
            <a:ext cx="990600" cy="1184413"/>
          </a:xfrm>
          <a:prstGeom prst="rect">
            <a:avLst/>
          </a:prstGeom>
          <a:noFill/>
        </p:spPr>
      </p:pic>
      <p:pic>
        <p:nvPicPr>
          <p:cNvPr id="15" name="Picture 14" descr="C:\Users\morteza\Downloads\l1.png"/>
          <p:cNvPicPr>
            <a:picLocks noChangeAspect="1" noChangeArrowheads="1"/>
          </p:cNvPicPr>
          <p:nvPr/>
        </p:nvPicPr>
        <p:blipFill>
          <a:blip r:embed="rId12" cstate="print"/>
          <a:srcRect/>
          <a:stretch>
            <a:fillRect/>
          </a:stretch>
        </p:blipFill>
        <p:spPr bwMode="auto">
          <a:xfrm>
            <a:off x="6985193" y="2895600"/>
            <a:ext cx="1320607" cy="1650759"/>
          </a:xfrm>
          <a:prstGeom prst="rect">
            <a:avLst/>
          </a:prstGeom>
          <a:noFill/>
        </p:spPr>
      </p:pic>
      <p:sp>
        <p:nvSpPr>
          <p:cNvPr id="16" name="Rectangle 20"/>
          <p:cNvSpPr>
            <a:spLocks noChangeArrowheads="1"/>
          </p:cNvSpPr>
          <p:nvPr/>
        </p:nvSpPr>
        <p:spPr bwMode="auto">
          <a:xfrm>
            <a:off x="381000" y="1143000"/>
            <a:ext cx="8305800" cy="400110"/>
          </a:xfrm>
          <a:prstGeom prst="rect">
            <a:avLst/>
          </a:prstGeom>
          <a:noFill/>
          <a:ln w="9525">
            <a:noFill/>
            <a:miter lim="800000"/>
            <a:headEnd/>
            <a:tailEnd/>
          </a:ln>
        </p:spPr>
        <p:txBody>
          <a:bodyPr>
            <a:spAutoFit/>
          </a:bodyPr>
          <a:lstStyle/>
          <a:p>
            <a:pPr marL="342900" indent="-342900">
              <a:spcBef>
                <a:spcPct val="20000"/>
              </a:spcBef>
              <a:spcAft>
                <a:spcPts val="800"/>
              </a:spcAft>
              <a:buClr>
                <a:srgbClr val="0000CC"/>
              </a:buClr>
              <a:buFont typeface="Wingdings" pitchFamily="2" charset="2"/>
              <a:buChar char="n"/>
            </a:pPr>
            <a:r>
              <a:rPr lang="en-US" sz="2000" dirty="0" smtClean="0">
                <a:latin typeface="Arial" pitchFamily="34" charset="0"/>
              </a:rPr>
              <a:t>Low-rank </a:t>
            </a:r>
            <a:r>
              <a:rPr lang="en-US" sz="2000" dirty="0" smtClean="0">
                <a:latin typeface="Arial" pitchFamily="34" charset="0"/>
                <a:sym typeface="Wingdings" pitchFamily="2" charset="2"/>
              </a:rPr>
              <a:t> sparse vector of SVs  nuclear norm || ||</a:t>
            </a:r>
            <a:r>
              <a:rPr lang="en-US" sz="2000" baseline="-25000" dirty="0" smtClean="0">
                <a:latin typeface="Arial" pitchFamily="34" charset="0"/>
                <a:sym typeface="Wingdings" pitchFamily="2" charset="2"/>
              </a:rPr>
              <a:t>*</a:t>
            </a:r>
            <a:r>
              <a:rPr lang="en-US" sz="2000" dirty="0" smtClean="0">
                <a:latin typeface="Arial" pitchFamily="34" charset="0"/>
                <a:sym typeface="Wingdings" pitchFamily="2" charset="2"/>
              </a:rPr>
              <a:t>  and </a:t>
            </a:r>
            <a:r>
              <a:rPr lang="en-US" sz="2000" i="1" dirty="0" smtClean="0">
                <a:latin typeface="Arial" pitchFamily="34" charset="0"/>
                <a:sym typeface="Wingdings" pitchFamily="2" charset="2"/>
              </a:rPr>
              <a:t>l</a:t>
            </a:r>
            <a:r>
              <a:rPr lang="en-US" sz="2000" i="1" baseline="-25000" dirty="0" smtClean="0">
                <a:latin typeface="Arial" pitchFamily="34" charset="0"/>
                <a:sym typeface="Wingdings" pitchFamily="2" charset="2"/>
              </a:rPr>
              <a:t>1</a:t>
            </a:r>
            <a:r>
              <a:rPr lang="en-US" sz="2000" dirty="0" smtClean="0">
                <a:latin typeface="Arial" pitchFamily="34" charset="0"/>
                <a:sym typeface="Wingdings" pitchFamily="2" charset="2"/>
              </a:rPr>
              <a:t> norm</a:t>
            </a:r>
            <a:endParaRPr lang="en-US" sz="2000" dirty="0">
              <a:latin typeface="Arial" pitchFamily="34" charset="0"/>
            </a:endParaRPr>
          </a:p>
        </p:txBody>
      </p:sp>
      <p:grpSp>
        <p:nvGrpSpPr>
          <p:cNvPr id="39" name="Group 38"/>
          <p:cNvGrpSpPr/>
          <p:nvPr/>
        </p:nvGrpSpPr>
        <p:grpSpPr>
          <a:xfrm>
            <a:off x="368300" y="4813300"/>
            <a:ext cx="8470900" cy="1435100"/>
            <a:chOff x="368300" y="4813300"/>
            <a:chExt cx="8470900" cy="1435100"/>
          </a:xfrm>
        </p:grpSpPr>
        <p:sp>
          <p:nvSpPr>
            <p:cNvPr id="19" name="Rectangle 29"/>
            <p:cNvSpPr>
              <a:spLocks noChangeArrowheads="1"/>
            </p:cNvSpPr>
            <p:nvPr/>
          </p:nvSpPr>
          <p:spPr bwMode="auto">
            <a:xfrm>
              <a:off x="368300" y="4813300"/>
              <a:ext cx="8458200" cy="457200"/>
            </a:xfrm>
            <a:prstGeom prst="rect">
              <a:avLst/>
            </a:prstGeom>
            <a:noFill/>
            <a:ln w="9525">
              <a:noFill/>
              <a:miter lim="800000"/>
              <a:headEnd/>
              <a:tailEnd/>
            </a:ln>
          </p:spPr>
          <p:txBody>
            <a:bodyPr/>
            <a:lstStyle/>
            <a:p>
              <a:pPr marL="342900" indent="-342900" algn="just">
                <a:spcBef>
                  <a:spcPct val="20000"/>
                </a:spcBef>
                <a:buClr>
                  <a:srgbClr val="0000CC"/>
                </a:buClr>
              </a:pPr>
              <a:r>
                <a:rPr lang="en-US" sz="2000" b="1" dirty="0">
                  <a:solidFill>
                    <a:srgbClr val="FF0000"/>
                  </a:solidFill>
                  <a:latin typeface="Arial" pitchFamily="34" charset="0"/>
                </a:rPr>
                <a:t>Q</a:t>
              </a:r>
              <a:r>
                <a:rPr lang="en-US" sz="2000" dirty="0" smtClean="0">
                  <a:latin typeface="Arial" pitchFamily="34" charset="0"/>
                </a:rPr>
                <a:t>: Can one recover sparse      and low-rank      exactly? </a:t>
              </a:r>
              <a:endParaRPr lang="en-US" sz="2000" dirty="0">
                <a:latin typeface="Arial" pitchFamily="34" charset="0"/>
              </a:endParaRPr>
            </a:p>
          </p:txBody>
        </p:sp>
        <p:pic>
          <p:nvPicPr>
            <p:cNvPr id="36" name="Picture 35" descr="addin_tmp.png"/>
            <p:cNvPicPr>
              <a:picLocks noChangeAspect="1"/>
            </p:cNvPicPr>
            <p:nvPr>
              <p:custDataLst>
                <p:tags r:id="rId4"/>
              </p:custDataLst>
            </p:nvPr>
          </p:nvPicPr>
          <p:blipFill>
            <a:blip r:embed="rId13" cstate="print"/>
            <a:stretch>
              <a:fillRect/>
            </a:stretch>
          </p:blipFill>
          <p:spPr>
            <a:xfrm>
              <a:off x="5416241" y="4935854"/>
              <a:ext cx="304800" cy="215265"/>
            </a:xfrm>
            <a:prstGeom prst="rect">
              <a:avLst/>
            </a:prstGeom>
          </p:spPr>
        </p:pic>
        <p:pic>
          <p:nvPicPr>
            <p:cNvPr id="21" name="Picture 20" descr="addin_tmp.png"/>
            <p:cNvPicPr>
              <a:picLocks noChangeAspect="1"/>
            </p:cNvPicPr>
            <p:nvPr>
              <p:custDataLst>
                <p:tags r:id="rId5"/>
              </p:custDataLst>
            </p:nvPr>
          </p:nvPicPr>
          <p:blipFill>
            <a:blip r:embed="rId14" cstate="print"/>
            <a:stretch>
              <a:fillRect/>
            </a:stretch>
          </p:blipFill>
          <p:spPr>
            <a:xfrm>
              <a:off x="3574107" y="4924534"/>
              <a:ext cx="302895" cy="217170"/>
            </a:xfrm>
            <a:prstGeom prst="rect">
              <a:avLst/>
            </a:prstGeom>
          </p:spPr>
        </p:pic>
        <p:sp>
          <p:nvSpPr>
            <p:cNvPr id="23" name="Rectangle 29"/>
            <p:cNvSpPr>
              <a:spLocks noChangeArrowheads="1"/>
            </p:cNvSpPr>
            <p:nvPr/>
          </p:nvSpPr>
          <p:spPr bwMode="auto">
            <a:xfrm>
              <a:off x="381000" y="5410200"/>
              <a:ext cx="8458200" cy="838200"/>
            </a:xfrm>
            <a:prstGeom prst="rect">
              <a:avLst/>
            </a:prstGeom>
            <a:noFill/>
            <a:ln w="9525">
              <a:noFill/>
              <a:miter lim="800000"/>
              <a:headEnd/>
              <a:tailEnd/>
            </a:ln>
          </p:spPr>
          <p:txBody>
            <a:bodyPr/>
            <a:lstStyle/>
            <a:p>
              <a:pPr marL="342900" indent="-342900" algn="just">
                <a:spcBef>
                  <a:spcPct val="20000"/>
                </a:spcBef>
                <a:buClr>
                  <a:srgbClr val="0000CC"/>
                </a:buClr>
              </a:pPr>
              <a:r>
                <a:rPr lang="en-US" sz="2000" b="1" dirty="0" smtClean="0">
                  <a:solidFill>
                    <a:srgbClr val="FF0000"/>
                  </a:solidFill>
                  <a:latin typeface="Arial" pitchFamily="34" charset="0"/>
                </a:rPr>
                <a:t>A</a:t>
              </a:r>
              <a:r>
                <a:rPr lang="en-US" sz="2000" dirty="0" smtClean="0">
                  <a:latin typeface="Arial" pitchFamily="34" charset="0"/>
                </a:rPr>
                <a:t>: Yes</a:t>
              </a:r>
              <a:r>
                <a:rPr lang="en-US" sz="2000" b="1" dirty="0" smtClean="0">
                  <a:solidFill>
                    <a:srgbClr val="CC0000"/>
                  </a:solidFill>
                  <a:latin typeface="Arial" pitchFamily="34" charset="0"/>
                </a:rPr>
                <a:t>!</a:t>
              </a:r>
              <a:r>
                <a:rPr lang="en-US" sz="2000" dirty="0" smtClean="0">
                  <a:latin typeface="Arial" pitchFamily="34" charset="0"/>
                </a:rPr>
                <a:t> </a:t>
              </a:r>
              <a:r>
                <a:rPr lang="en-US" sz="2000" dirty="0">
                  <a:latin typeface="Arial" pitchFamily="34" charset="0"/>
                </a:rPr>
                <a:t>U</a:t>
              </a:r>
              <a:r>
                <a:rPr lang="en-US" sz="2000" dirty="0" smtClean="0">
                  <a:latin typeface="Arial" pitchFamily="34" charset="0"/>
                </a:rPr>
                <a:t>nder certain conditions on </a:t>
              </a:r>
              <a:endParaRPr lang="en-US" sz="2000" dirty="0">
                <a:latin typeface="Arial" pitchFamily="34" charset="0"/>
              </a:endParaRPr>
            </a:p>
          </p:txBody>
        </p:sp>
        <p:pic>
          <p:nvPicPr>
            <p:cNvPr id="37" name="Picture 36" descr="addin_tmp.png"/>
            <p:cNvPicPr>
              <a:picLocks noChangeAspect="1"/>
            </p:cNvPicPr>
            <p:nvPr>
              <p:custDataLst>
                <p:tags r:id="rId6"/>
              </p:custDataLst>
            </p:nvPr>
          </p:nvPicPr>
          <p:blipFill>
            <a:blip r:embed="rId15" cstate="print"/>
            <a:stretch>
              <a:fillRect/>
            </a:stretch>
          </p:blipFill>
          <p:spPr>
            <a:xfrm>
              <a:off x="4495800" y="5514866"/>
              <a:ext cx="1329690" cy="253365"/>
            </a:xfrm>
            <a:prstGeom prst="rect">
              <a:avLst/>
            </a:prstGeom>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1"/>
          <p:cNvSpPr>
            <a:spLocks noGrp="1"/>
          </p:cNvSpPr>
          <p:nvPr>
            <p:ph type="sldNum" sz="quarter" idx="12"/>
          </p:nvPr>
        </p:nvSpPr>
        <p:spPr>
          <a:noFill/>
        </p:spPr>
        <p:txBody>
          <a:bodyPr/>
          <a:lstStyle/>
          <a:p>
            <a:fld id="{C88D7477-11C9-471F-92E5-0C59481B1A24}" type="slidenum">
              <a:rPr lang="en-US" altLang="en-US" smtClean="0"/>
              <a:pPr/>
              <a:t>9</a:t>
            </a:fld>
            <a:endParaRPr lang="en-US" altLang="en-US" smtClean="0"/>
          </a:p>
        </p:txBody>
      </p:sp>
      <p:sp>
        <p:nvSpPr>
          <p:cNvPr id="4" name="Rectangle 2"/>
          <p:cNvSpPr txBox="1">
            <a:spLocks noChangeArrowheads="1"/>
          </p:cNvSpPr>
          <p:nvPr/>
        </p:nvSpPr>
        <p:spPr bwMode="auto">
          <a:xfrm>
            <a:off x="457200" y="277813"/>
            <a:ext cx="8686800" cy="1139825"/>
          </a:xfrm>
          <a:prstGeom prst="rect">
            <a:avLst/>
          </a:prstGeom>
          <a:noFill/>
          <a:ln w="9525">
            <a:noFill/>
            <a:miter lim="800000"/>
            <a:headEnd/>
            <a:tailEnd/>
          </a:ln>
          <a:effectLst/>
        </p:spPr>
        <p:txBody>
          <a:bodyPr/>
          <a:lstStyle/>
          <a:p>
            <a:pPr>
              <a:defRPr/>
            </a:pPr>
            <a:r>
              <a:rPr lang="en-US" sz="4200" kern="0" dirty="0" err="1" smtClean="0">
                <a:solidFill>
                  <a:srgbClr val="CC0000"/>
                </a:solidFill>
                <a:latin typeface="Arial" pitchFamily="34" charset="0"/>
              </a:rPr>
              <a:t>Identifiability</a:t>
            </a:r>
            <a:endParaRPr lang="en-US" sz="4200" kern="0" dirty="0">
              <a:solidFill>
                <a:srgbClr val="CC0000"/>
              </a:solidFill>
              <a:latin typeface="Arial" pitchFamily="34" charset="0"/>
            </a:endParaRPr>
          </a:p>
        </p:txBody>
      </p:sp>
      <p:pic>
        <p:nvPicPr>
          <p:cNvPr id="51" name="Picture 50" descr="addin_tmp.png"/>
          <p:cNvPicPr>
            <a:picLocks noChangeAspect="1"/>
          </p:cNvPicPr>
          <p:nvPr>
            <p:custDataLst>
              <p:tags r:id="rId1"/>
            </p:custDataLst>
          </p:nvPr>
        </p:nvPicPr>
        <p:blipFill>
          <a:blip r:embed="rId10" cstate="print"/>
          <a:stretch>
            <a:fillRect/>
          </a:stretch>
        </p:blipFill>
        <p:spPr>
          <a:xfrm>
            <a:off x="1905000" y="5715000"/>
            <a:ext cx="6316980" cy="276225"/>
          </a:xfrm>
          <a:prstGeom prst="rect">
            <a:avLst/>
          </a:prstGeom>
        </p:spPr>
      </p:pic>
      <p:sp>
        <p:nvSpPr>
          <p:cNvPr id="28687" name="Rectangle 29"/>
          <p:cNvSpPr>
            <a:spLocks noChangeArrowheads="1"/>
          </p:cNvSpPr>
          <p:nvPr/>
        </p:nvSpPr>
        <p:spPr bwMode="auto">
          <a:xfrm>
            <a:off x="304800" y="5029200"/>
            <a:ext cx="8458200" cy="533400"/>
          </a:xfrm>
          <a:prstGeom prst="rect">
            <a:avLst/>
          </a:prstGeom>
          <a:noFill/>
          <a:ln w="9525">
            <a:noFill/>
            <a:miter lim="800000"/>
            <a:headEnd/>
            <a:tailEnd/>
          </a:ln>
        </p:spPr>
        <p:txBody>
          <a:bodyPr/>
          <a:lstStyle/>
          <a:p>
            <a:pPr marL="342900" indent="-342900" algn="just">
              <a:spcBef>
                <a:spcPct val="20000"/>
              </a:spcBef>
              <a:buClr>
                <a:srgbClr val="0000CC"/>
              </a:buClr>
              <a:buFont typeface="Wingdings" pitchFamily="2" charset="2"/>
              <a:buChar char="n"/>
            </a:pPr>
            <a:r>
              <a:rPr lang="en-US" sz="2000" dirty="0" err="1" smtClean="0">
                <a:solidFill>
                  <a:srgbClr val="0000CC"/>
                </a:solidFill>
                <a:latin typeface="Arial" pitchFamily="34" charset="0"/>
              </a:rPr>
              <a:t>Sparsity</a:t>
            </a:r>
            <a:r>
              <a:rPr lang="en-US" sz="2000" dirty="0">
                <a:solidFill>
                  <a:srgbClr val="0000CC"/>
                </a:solidFill>
                <a:latin typeface="Arial" pitchFamily="34" charset="0"/>
              </a:rPr>
              <a:t>-</a:t>
            </a:r>
            <a:r>
              <a:rPr lang="en-US" sz="2000" dirty="0" smtClean="0">
                <a:solidFill>
                  <a:srgbClr val="0000CC"/>
                </a:solidFill>
                <a:latin typeface="Arial" pitchFamily="34" charset="0"/>
              </a:rPr>
              <a:t>preserving</a:t>
            </a:r>
            <a:r>
              <a:rPr lang="en-US" sz="2000" dirty="0" smtClean="0">
                <a:latin typeface="Arial" pitchFamily="34" charset="0"/>
              </a:rPr>
              <a:t> matrices </a:t>
            </a:r>
            <a:r>
              <a:rPr lang="en-US" sz="2000" b="1" i="1" dirty="0" smtClean="0">
                <a:latin typeface="Arial" pitchFamily="34" charset="0"/>
              </a:rPr>
              <a:t>RH</a:t>
            </a:r>
            <a:endParaRPr lang="en-US" sz="2000" b="1" i="1" dirty="0">
              <a:latin typeface="Arial" pitchFamily="34" charset="0"/>
            </a:endParaRPr>
          </a:p>
        </p:txBody>
      </p:sp>
      <p:grpSp>
        <p:nvGrpSpPr>
          <p:cNvPr id="36" name="Group 35"/>
          <p:cNvGrpSpPr/>
          <p:nvPr/>
        </p:nvGrpSpPr>
        <p:grpSpPr>
          <a:xfrm>
            <a:off x="304800" y="3810000"/>
            <a:ext cx="8458200" cy="904876"/>
            <a:chOff x="304800" y="3810000"/>
            <a:chExt cx="8458200" cy="904876"/>
          </a:xfrm>
        </p:grpSpPr>
        <p:pic>
          <p:nvPicPr>
            <p:cNvPr id="35" name="Picture 34" descr="addin_tmp.png"/>
            <p:cNvPicPr>
              <a:picLocks noChangeAspect="1"/>
            </p:cNvPicPr>
            <p:nvPr>
              <p:custDataLst>
                <p:tags r:id="rId7"/>
              </p:custDataLst>
            </p:nvPr>
          </p:nvPicPr>
          <p:blipFill>
            <a:blip r:embed="rId11" cstate="print"/>
            <a:stretch>
              <a:fillRect/>
            </a:stretch>
          </p:blipFill>
          <p:spPr>
            <a:xfrm>
              <a:off x="641985" y="4438651"/>
              <a:ext cx="7831455" cy="276225"/>
            </a:xfrm>
            <a:prstGeom prst="rect">
              <a:avLst/>
            </a:prstGeom>
          </p:spPr>
        </p:pic>
        <p:sp>
          <p:nvSpPr>
            <p:cNvPr id="28675" name="Rectangle 29"/>
            <p:cNvSpPr>
              <a:spLocks noChangeArrowheads="1"/>
            </p:cNvSpPr>
            <p:nvPr/>
          </p:nvSpPr>
          <p:spPr bwMode="auto">
            <a:xfrm>
              <a:off x="304800" y="3810000"/>
              <a:ext cx="8458200" cy="533400"/>
            </a:xfrm>
            <a:prstGeom prst="rect">
              <a:avLst/>
            </a:prstGeom>
            <a:noFill/>
            <a:ln w="9525">
              <a:noFill/>
              <a:miter lim="800000"/>
              <a:headEnd/>
              <a:tailEnd/>
            </a:ln>
          </p:spPr>
          <p:txBody>
            <a:bodyPr/>
            <a:lstStyle/>
            <a:p>
              <a:pPr marL="342900" indent="-342900" algn="just">
                <a:spcBef>
                  <a:spcPct val="20000"/>
                </a:spcBef>
                <a:buClr>
                  <a:srgbClr val="0000CC"/>
                </a:buClr>
                <a:buFont typeface="Wingdings" pitchFamily="2" charset="2"/>
                <a:buChar char="n"/>
              </a:pPr>
              <a:r>
                <a:rPr lang="en-US" sz="2000" dirty="0">
                  <a:latin typeface="Arial" pitchFamily="34" charset="0"/>
                </a:rPr>
                <a:t>For                       </a:t>
              </a:r>
              <a:r>
                <a:rPr lang="en-US" sz="2000" dirty="0" smtClean="0">
                  <a:latin typeface="Arial" pitchFamily="34" charset="0"/>
                </a:rPr>
                <a:t>and </a:t>
              </a:r>
              <a:r>
                <a:rPr lang="en-US" sz="2000" dirty="0">
                  <a:latin typeface="Arial" pitchFamily="34" charset="0"/>
                </a:rPr>
                <a:t>r = </a:t>
              </a:r>
              <a:r>
                <a:rPr lang="en-US" sz="2000" dirty="0" smtClean="0">
                  <a:latin typeface="Arial" pitchFamily="34" charset="0"/>
                </a:rPr>
                <a:t>rank(</a:t>
              </a:r>
              <a:r>
                <a:rPr lang="en-US" sz="2000" b="1" dirty="0" smtClean="0">
                  <a:latin typeface="Arial" pitchFamily="34" charset="0"/>
                </a:rPr>
                <a:t>X</a:t>
              </a:r>
              <a:r>
                <a:rPr lang="en-US" sz="2000" baseline="-25000" dirty="0" smtClean="0">
                  <a:latin typeface="Arial" pitchFamily="34" charset="0"/>
                </a:rPr>
                <a:t>0</a:t>
              </a:r>
              <a:r>
                <a:rPr lang="en-US" sz="2000" dirty="0">
                  <a:latin typeface="Arial" pitchFamily="34" charset="0"/>
                </a:rPr>
                <a:t>), </a:t>
              </a:r>
              <a:r>
                <a:rPr lang="en-US" sz="2000" dirty="0" smtClean="0">
                  <a:solidFill>
                    <a:srgbClr val="0000CC"/>
                  </a:solidFill>
                  <a:latin typeface="Arial" pitchFamily="34" charset="0"/>
                </a:rPr>
                <a:t>low-rank-preserving</a:t>
              </a:r>
              <a:r>
                <a:rPr lang="en-US" sz="2000" dirty="0" smtClean="0">
                  <a:latin typeface="Arial" pitchFamily="34" charset="0"/>
                </a:rPr>
                <a:t> matrices </a:t>
              </a:r>
              <a:r>
                <a:rPr lang="en-US" sz="2000" b="1" i="1" dirty="0" smtClean="0">
                  <a:latin typeface="Arial" pitchFamily="34" charset="0"/>
                </a:rPr>
                <a:t>RH</a:t>
              </a:r>
              <a:endParaRPr lang="en-US" sz="2000" b="1" i="1" dirty="0">
                <a:latin typeface="Arial" pitchFamily="34" charset="0"/>
              </a:endParaRPr>
            </a:p>
          </p:txBody>
        </p:sp>
        <p:pic>
          <p:nvPicPr>
            <p:cNvPr id="34" name="Picture 33" descr="addin_tmp.png"/>
            <p:cNvPicPr>
              <a:picLocks noChangeAspect="1"/>
            </p:cNvPicPr>
            <p:nvPr>
              <p:custDataLst>
                <p:tags r:id="rId8"/>
              </p:custDataLst>
            </p:nvPr>
          </p:nvPicPr>
          <p:blipFill>
            <a:blip r:embed="rId12" cstate="print"/>
            <a:stretch>
              <a:fillRect/>
            </a:stretch>
          </p:blipFill>
          <p:spPr>
            <a:xfrm>
              <a:off x="1204912" y="3928109"/>
              <a:ext cx="1375410" cy="232410"/>
            </a:xfrm>
            <a:prstGeom prst="rect">
              <a:avLst/>
            </a:prstGeom>
          </p:spPr>
        </p:pic>
      </p:grpSp>
      <p:grpSp>
        <p:nvGrpSpPr>
          <p:cNvPr id="3" name="Group 39"/>
          <p:cNvGrpSpPr/>
          <p:nvPr/>
        </p:nvGrpSpPr>
        <p:grpSpPr>
          <a:xfrm>
            <a:off x="1752600" y="1309689"/>
            <a:ext cx="5029200" cy="798511"/>
            <a:chOff x="1752600" y="1309689"/>
            <a:chExt cx="5029200" cy="798511"/>
          </a:xfrm>
        </p:grpSpPr>
        <p:grpSp>
          <p:nvGrpSpPr>
            <p:cNvPr id="5" name="Group 18"/>
            <p:cNvGrpSpPr>
              <a:grpSpLocks/>
            </p:cNvGrpSpPr>
            <p:nvPr/>
          </p:nvGrpSpPr>
          <p:grpSpPr bwMode="auto">
            <a:xfrm>
              <a:off x="1752600" y="1309689"/>
              <a:ext cx="5029200" cy="533400"/>
              <a:chOff x="1056" y="1296"/>
              <a:chExt cx="3168" cy="336"/>
            </a:xfrm>
          </p:grpSpPr>
          <p:sp>
            <p:nvSpPr>
              <p:cNvPr id="28678" name="Rectangle 29"/>
              <p:cNvSpPr>
                <a:spLocks noChangeArrowheads="1"/>
              </p:cNvSpPr>
              <p:nvPr/>
            </p:nvSpPr>
            <p:spPr bwMode="auto">
              <a:xfrm>
                <a:off x="1056" y="1296"/>
                <a:ext cx="3168" cy="336"/>
              </a:xfrm>
              <a:prstGeom prst="rect">
                <a:avLst/>
              </a:prstGeom>
              <a:noFill/>
              <a:ln w="9525">
                <a:noFill/>
                <a:miter lim="800000"/>
                <a:headEnd/>
                <a:tailEnd/>
              </a:ln>
            </p:spPr>
            <p:txBody>
              <a:bodyPr/>
              <a:lstStyle/>
              <a:p>
                <a:pPr marL="342900" indent="-342900" algn="just">
                  <a:spcBef>
                    <a:spcPct val="20000"/>
                  </a:spcBef>
                  <a:buClr>
                    <a:srgbClr val="0000CC"/>
                  </a:buClr>
                </a:pPr>
                <a:r>
                  <a:rPr lang="en-US" sz="2000" b="1" dirty="0">
                    <a:latin typeface="Arial" pitchFamily="34" charset="0"/>
                  </a:rPr>
                  <a:t>Y</a:t>
                </a:r>
                <a:r>
                  <a:rPr lang="en-US" sz="2000" dirty="0">
                    <a:latin typeface="Arial" pitchFamily="34" charset="0"/>
                  </a:rPr>
                  <a:t> = </a:t>
                </a:r>
                <a:r>
                  <a:rPr lang="en-US" sz="2000" b="1" dirty="0" smtClean="0">
                    <a:latin typeface="Arial" pitchFamily="34" charset="0"/>
                  </a:rPr>
                  <a:t>X</a:t>
                </a:r>
                <a:r>
                  <a:rPr lang="en-US" sz="2000" baseline="-25000" dirty="0" smtClean="0">
                    <a:latin typeface="Arial" pitchFamily="34" charset="0"/>
                  </a:rPr>
                  <a:t>0</a:t>
                </a:r>
                <a:r>
                  <a:rPr lang="en-US" sz="2000" dirty="0">
                    <a:latin typeface="Arial" pitchFamily="34" charset="0"/>
                  </a:rPr>
                  <a:t>+ </a:t>
                </a:r>
                <a:r>
                  <a:rPr lang="en-US" sz="2000" b="1" dirty="0">
                    <a:latin typeface="Arial" pitchFamily="34" charset="0"/>
                  </a:rPr>
                  <a:t>RA</a:t>
                </a:r>
                <a:r>
                  <a:rPr lang="en-US" sz="2000" baseline="-25000" dirty="0">
                    <a:latin typeface="Arial" pitchFamily="34" charset="0"/>
                  </a:rPr>
                  <a:t>0</a:t>
                </a:r>
                <a:r>
                  <a:rPr lang="en-US" sz="2000" dirty="0">
                    <a:latin typeface="Arial" pitchFamily="34" charset="0"/>
                  </a:rPr>
                  <a:t> = </a:t>
                </a:r>
                <a:r>
                  <a:rPr lang="en-US" sz="2000" b="1" dirty="0" smtClean="0">
                    <a:latin typeface="Arial" pitchFamily="34" charset="0"/>
                  </a:rPr>
                  <a:t>X</a:t>
                </a:r>
                <a:r>
                  <a:rPr lang="en-US" sz="2000" baseline="-25000" dirty="0" smtClean="0">
                    <a:latin typeface="Arial" pitchFamily="34" charset="0"/>
                  </a:rPr>
                  <a:t>0</a:t>
                </a:r>
                <a:r>
                  <a:rPr lang="en-US" sz="2000" dirty="0" smtClean="0">
                    <a:latin typeface="Arial" pitchFamily="34" charset="0"/>
                  </a:rPr>
                  <a:t> </a:t>
                </a:r>
                <a:r>
                  <a:rPr lang="en-US" sz="2000" dirty="0">
                    <a:latin typeface="Arial" pitchFamily="34" charset="0"/>
                  </a:rPr>
                  <a:t>+ </a:t>
                </a:r>
                <a:r>
                  <a:rPr lang="en-US" sz="2000" b="1" dirty="0">
                    <a:latin typeface="Arial" pitchFamily="34" charset="0"/>
                  </a:rPr>
                  <a:t>RH</a:t>
                </a:r>
                <a:r>
                  <a:rPr lang="en-US" sz="2000" dirty="0">
                    <a:latin typeface="Arial" pitchFamily="34" charset="0"/>
                  </a:rPr>
                  <a:t> + </a:t>
                </a:r>
                <a:r>
                  <a:rPr lang="en-US" sz="2000" b="1" dirty="0">
                    <a:latin typeface="Arial" pitchFamily="34" charset="0"/>
                  </a:rPr>
                  <a:t>R</a:t>
                </a:r>
                <a:r>
                  <a:rPr lang="en-US" sz="2000" dirty="0">
                    <a:latin typeface="Arial" pitchFamily="34" charset="0"/>
                  </a:rPr>
                  <a:t>(</a:t>
                </a:r>
                <a:r>
                  <a:rPr lang="en-US" sz="2000" b="1" dirty="0">
                    <a:latin typeface="Arial" pitchFamily="34" charset="0"/>
                  </a:rPr>
                  <a:t>A</a:t>
                </a:r>
                <a:r>
                  <a:rPr lang="en-US" sz="2000" baseline="-25000" dirty="0">
                    <a:latin typeface="Arial" pitchFamily="34" charset="0"/>
                  </a:rPr>
                  <a:t>0</a:t>
                </a:r>
                <a:r>
                  <a:rPr lang="en-US" sz="2000" dirty="0">
                    <a:latin typeface="Arial" pitchFamily="34" charset="0"/>
                  </a:rPr>
                  <a:t> - </a:t>
                </a:r>
                <a:r>
                  <a:rPr lang="en-US" sz="2000" b="1" dirty="0">
                    <a:latin typeface="Arial" pitchFamily="34" charset="0"/>
                  </a:rPr>
                  <a:t>H</a:t>
                </a:r>
                <a:r>
                  <a:rPr lang="en-US" sz="2000" dirty="0">
                    <a:latin typeface="Arial" pitchFamily="34" charset="0"/>
                  </a:rPr>
                  <a:t>)</a:t>
                </a:r>
              </a:p>
              <a:p>
                <a:pPr marL="342900" indent="-342900" algn="just">
                  <a:spcBef>
                    <a:spcPct val="20000"/>
                  </a:spcBef>
                  <a:buClr>
                    <a:srgbClr val="0000CC"/>
                  </a:buClr>
                </a:pP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lgn="just">
                  <a:spcBef>
                    <a:spcPct val="20000"/>
                  </a:spcBef>
                  <a:buClr>
                    <a:srgbClr val="0000CC"/>
                  </a:buClr>
                </a:pPr>
                <a:endParaRPr lang="en-US" sz="2000" dirty="0">
                  <a:latin typeface="Arial" pitchFamily="34" charset="0"/>
                </a:endParaRPr>
              </a:p>
              <a:p>
                <a:pPr marL="342900" indent="-342900" algn="just">
                  <a:spcBef>
                    <a:spcPct val="20000"/>
                  </a:spcBef>
                  <a:buClr>
                    <a:srgbClr val="0000CC"/>
                  </a:buClr>
                  <a:buFont typeface="Wingdings" pitchFamily="2" charset="2"/>
                  <a:buChar char="n"/>
                </a:pPr>
                <a:endParaRPr lang="en-US" sz="2000" dirty="0">
                  <a:latin typeface="Arial" pitchFamily="34" charset="0"/>
                </a:endParaRPr>
              </a:p>
              <a:p>
                <a:pPr marL="342900" indent="-342900">
                  <a:spcBef>
                    <a:spcPct val="20000"/>
                  </a:spcBef>
                  <a:buClr>
                    <a:srgbClr val="0000CC"/>
                  </a:buClr>
                </a:pPr>
                <a:endParaRPr lang="en-US" sz="2000" dirty="0">
                  <a:latin typeface="Arial" pitchFamily="34" charset="0"/>
                </a:endParaRPr>
              </a:p>
            </p:txBody>
          </p:sp>
          <p:sp>
            <p:nvSpPr>
              <p:cNvPr id="28679" name="Right Brace 10"/>
              <p:cNvSpPr>
                <a:spLocks/>
              </p:cNvSpPr>
              <p:nvPr/>
            </p:nvSpPr>
            <p:spPr bwMode="auto">
              <a:xfrm rot="5400000">
                <a:off x="2413" y="1275"/>
                <a:ext cx="71" cy="576"/>
              </a:xfrm>
              <a:prstGeom prst="rightBrace">
                <a:avLst>
                  <a:gd name="adj1" fmla="val 8249"/>
                  <a:gd name="adj2" fmla="val 50000"/>
                </a:avLst>
              </a:prstGeom>
              <a:noFill/>
              <a:ln w="19050" algn="ctr">
                <a:solidFill>
                  <a:srgbClr val="FF0000"/>
                </a:solidFill>
                <a:round/>
                <a:headEnd/>
                <a:tailEnd/>
              </a:ln>
            </p:spPr>
            <p:txBody>
              <a:bodyPr rot="10800000" vert="eaVert"/>
              <a:lstStyle/>
              <a:p>
                <a:pPr algn="ctr"/>
                <a:endParaRPr lang="en-US" dirty="0">
                  <a:latin typeface="Arial" pitchFamily="34" charset="0"/>
                </a:endParaRPr>
              </a:p>
            </p:txBody>
          </p:sp>
          <p:sp>
            <p:nvSpPr>
              <p:cNvPr id="28680" name="Right Brace 11"/>
              <p:cNvSpPr>
                <a:spLocks/>
              </p:cNvSpPr>
              <p:nvPr/>
            </p:nvSpPr>
            <p:spPr bwMode="auto">
              <a:xfrm rot="5400000">
                <a:off x="3289" y="1306"/>
                <a:ext cx="78" cy="480"/>
              </a:xfrm>
              <a:prstGeom prst="rightBrace">
                <a:avLst>
                  <a:gd name="adj1" fmla="val 8433"/>
                  <a:gd name="adj2" fmla="val 50000"/>
                </a:avLst>
              </a:prstGeom>
              <a:noFill/>
              <a:ln w="19050" algn="ctr">
                <a:solidFill>
                  <a:srgbClr val="FF0000"/>
                </a:solidFill>
                <a:round/>
                <a:headEnd/>
                <a:tailEnd/>
              </a:ln>
            </p:spPr>
            <p:txBody>
              <a:bodyPr rot="10800000" vert="eaVert"/>
              <a:lstStyle/>
              <a:p>
                <a:pPr algn="ctr"/>
                <a:endParaRPr lang="en-US" dirty="0">
                  <a:latin typeface="Arial" pitchFamily="34" charset="0"/>
                </a:endParaRPr>
              </a:p>
            </p:txBody>
          </p:sp>
        </p:grpSp>
        <p:sp>
          <p:nvSpPr>
            <p:cNvPr id="27" name="TextBox 26"/>
            <p:cNvSpPr txBox="1"/>
            <p:nvPr/>
          </p:nvSpPr>
          <p:spPr>
            <a:xfrm>
              <a:off x="3810000" y="1738868"/>
              <a:ext cx="423514" cy="369332"/>
            </a:xfrm>
            <a:prstGeom prst="rect">
              <a:avLst/>
            </a:prstGeom>
            <a:noFill/>
          </p:spPr>
          <p:txBody>
            <a:bodyPr wrap="none" rtlCol="0">
              <a:spAutoFit/>
            </a:bodyPr>
            <a:lstStyle/>
            <a:p>
              <a:r>
                <a:rPr lang="en-US" b="1" dirty="0" smtClean="0">
                  <a:latin typeface="Arial" pitchFamily="34" charset="0"/>
                </a:rPr>
                <a:t>X</a:t>
              </a:r>
              <a:r>
                <a:rPr lang="en-US" b="1" baseline="-25000" dirty="0" smtClean="0">
                  <a:latin typeface="Arial" pitchFamily="34" charset="0"/>
                </a:rPr>
                <a:t>1</a:t>
              </a:r>
              <a:endParaRPr lang="en-US" baseline="-25000" dirty="0">
                <a:latin typeface="Arial" pitchFamily="34" charset="0"/>
              </a:endParaRPr>
            </a:p>
          </p:txBody>
        </p:sp>
        <p:sp>
          <p:nvSpPr>
            <p:cNvPr id="28" name="TextBox 27"/>
            <p:cNvSpPr txBox="1"/>
            <p:nvPr/>
          </p:nvSpPr>
          <p:spPr>
            <a:xfrm>
              <a:off x="5194300" y="1726168"/>
              <a:ext cx="436338" cy="369332"/>
            </a:xfrm>
            <a:prstGeom prst="rect">
              <a:avLst/>
            </a:prstGeom>
            <a:noFill/>
          </p:spPr>
          <p:txBody>
            <a:bodyPr wrap="none" rtlCol="0">
              <a:spAutoFit/>
            </a:bodyPr>
            <a:lstStyle/>
            <a:p>
              <a:r>
                <a:rPr lang="en-US" b="1" dirty="0" smtClean="0">
                  <a:latin typeface="Arial" pitchFamily="34" charset="0"/>
                </a:rPr>
                <a:t>A</a:t>
              </a:r>
              <a:r>
                <a:rPr lang="en-US" b="1" baseline="-25000" dirty="0" smtClean="0">
                  <a:latin typeface="Arial" pitchFamily="34" charset="0"/>
                </a:rPr>
                <a:t>1</a:t>
              </a:r>
              <a:endParaRPr lang="en-US" baseline="-25000" dirty="0">
                <a:latin typeface="Arial" pitchFamily="34" charset="0"/>
              </a:endParaRPr>
            </a:p>
          </p:txBody>
        </p:sp>
      </p:grpSp>
      <p:sp>
        <p:nvSpPr>
          <p:cNvPr id="41" name="Rectangle 29"/>
          <p:cNvSpPr>
            <a:spLocks noChangeArrowheads="1"/>
          </p:cNvSpPr>
          <p:nvPr/>
        </p:nvSpPr>
        <p:spPr bwMode="auto">
          <a:xfrm>
            <a:off x="304800" y="3048000"/>
            <a:ext cx="8610600" cy="533400"/>
          </a:xfrm>
          <a:prstGeom prst="rect">
            <a:avLst/>
          </a:prstGeom>
          <a:noFill/>
          <a:ln w="9525">
            <a:noFill/>
            <a:miter lim="800000"/>
            <a:headEnd/>
            <a:tailEnd/>
          </a:ln>
        </p:spPr>
        <p:txBody>
          <a:bodyPr/>
          <a:lstStyle/>
          <a:p>
            <a:pPr marL="800100" lvl="1" indent="-342900" algn="just">
              <a:spcBef>
                <a:spcPct val="20000"/>
              </a:spcBef>
              <a:buClr>
                <a:srgbClr val="0000CC"/>
              </a:buClr>
              <a:buFont typeface="Wingdings" pitchFamily="2" charset="2"/>
              <a:buChar char="Ø"/>
            </a:pPr>
            <a:r>
              <a:rPr lang="en-US" sz="2000" dirty="0" smtClean="0">
                <a:latin typeface="Arial" pitchFamily="34" charset="0"/>
              </a:rPr>
              <a:t>            </a:t>
            </a:r>
            <a:r>
              <a:rPr lang="en-US" sz="2000" b="1" dirty="0" smtClean="0">
                <a:latin typeface="Arial" pitchFamily="34" charset="0"/>
              </a:rPr>
              <a:t>      ,     </a:t>
            </a:r>
            <a:r>
              <a:rPr lang="en-US" sz="2000" dirty="0" smtClean="0">
                <a:latin typeface="Arial" pitchFamily="34" charset="0"/>
              </a:rPr>
              <a:t>                  </a:t>
            </a:r>
            <a:endParaRPr lang="en-US" sz="2000" dirty="0">
              <a:latin typeface="Arial" pitchFamily="34" charset="0"/>
            </a:endParaRPr>
          </a:p>
        </p:txBody>
      </p:sp>
      <p:sp>
        <p:nvSpPr>
          <p:cNvPr id="28676" name="Rectangle 29"/>
          <p:cNvSpPr>
            <a:spLocks noChangeArrowheads="1"/>
          </p:cNvSpPr>
          <p:nvPr/>
        </p:nvSpPr>
        <p:spPr bwMode="auto">
          <a:xfrm>
            <a:off x="304800" y="2133600"/>
            <a:ext cx="8458200" cy="533400"/>
          </a:xfrm>
          <a:prstGeom prst="rect">
            <a:avLst/>
          </a:prstGeom>
          <a:noFill/>
          <a:ln w="9525">
            <a:noFill/>
            <a:miter lim="800000"/>
            <a:headEnd/>
            <a:tailEnd/>
          </a:ln>
        </p:spPr>
        <p:txBody>
          <a:bodyPr/>
          <a:lstStyle/>
          <a:p>
            <a:pPr marL="342900" indent="-342900" algn="just">
              <a:spcBef>
                <a:spcPct val="20000"/>
              </a:spcBef>
              <a:buClr>
                <a:srgbClr val="0000CC"/>
              </a:buClr>
              <a:buFont typeface="Wingdings" pitchFamily="2" charset="2"/>
              <a:buChar char="n"/>
            </a:pPr>
            <a:r>
              <a:rPr lang="en-US" sz="2000" dirty="0" smtClean="0">
                <a:latin typeface="Arial" pitchFamily="34" charset="0"/>
              </a:rPr>
              <a:t>Problematic cases</a:t>
            </a:r>
            <a:endParaRPr lang="en-US" sz="2000" dirty="0">
              <a:latin typeface="Arial" pitchFamily="34" charset="0"/>
            </a:endParaRPr>
          </a:p>
        </p:txBody>
      </p:sp>
      <p:sp>
        <p:nvSpPr>
          <p:cNvPr id="32" name="Rectangle 29"/>
          <p:cNvSpPr>
            <a:spLocks noChangeArrowheads="1"/>
          </p:cNvSpPr>
          <p:nvPr/>
        </p:nvSpPr>
        <p:spPr bwMode="auto">
          <a:xfrm>
            <a:off x="304800" y="2514600"/>
            <a:ext cx="8458200" cy="533400"/>
          </a:xfrm>
          <a:prstGeom prst="rect">
            <a:avLst/>
          </a:prstGeom>
          <a:noFill/>
          <a:ln w="9525">
            <a:noFill/>
            <a:miter lim="800000"/>
            <a:headEnd/>
            <a:tailEnd/>
          </a:ln>
        </p:spPr>
        <p:txBody>
          <a:bodyPr/>
          <a:lstStyle/>
          <a:p>
            <a:pPr marL="800100" lvl="1" indent="-342900" algn="just">
              <a:spcBef>
                <a:spcPct val="20000"/>
              </a:spcBef>
              <a:buClr>
                <a:srgbClr val="0000CC"/>
              </a:buClr>
              <a:buFont typeface="Wingdings" pitchFamily="2" charset="2"/>
              <a:buChar char="Ø"/>
            </a:pPr>
            <a:r>
              <a:rPr lang="en-US" sz="2000" dirty="0" smtClean="0">
                <a:latin typeface="Arial" pitchFamily="34" charset="0"/>
              </a:rPr>
              <a:t>     </a:t>
            </a:r>
            <a:r>
              <a:rPr lang="en-US" sz="2000" b="1" dirty="0" smtClean="0">
                <a:latin typeface="Arial" pitchFamily="34" charset="0"/>
              </a:rPr>
              <a:t>              </a:t>
            </a:r>
            <a:r>
              <a:rPr lang="en-US" sz="2000" dirty="0" smtClean="0">
                <a:latin typeface="Arial" pitchFamily="34" charset="0"/>
                <a:sym typeface="Wingdings" pitchFamily="2" charset="2"/>
              </a:rPr>
              <a:t>but       low-rank </a:t>
            </a:r>
            <a:r>
              <a:rPr lang="en-US" sz="2000" dirty="0" smtClean="0">
                <a:latin typeface="Arial" pitchFamily="34" charset="0"/>
                <a:sym typeface="Wingdings" pitchFamily="2" charset="2"/>
              </a:rPr>
              <a:t>and      sparse</a:t>
            </a:r>
            <a:r>
              <a:rPr lang="en-US" sz="2000" dirty="0" smtClean="0">
                <a:latin typeface="Arial" pitchFamily="34" charset="0"/>
              </a:rPr>
              <a:t>                                           </a:t>
            </a:r>
            <a:endParaRPr lang="en-US" sz="2000" dirty="0">
              <a:latin typeface="Arial" pitchFamily="34" charset="0"/>
            </a:endParaRPr>
          </a:p>
        </p:txBody>
      </p:sp>
      <p:pic>
        <p:nvPicPr>
          <p:cNvPr id="43" name="Picture 42" descr="addin_tmp.png"/>
          <p:cNvPicPr>
            <a:picLocks noChangeAspect="1"/>
          </p:cNvPicPr>
          <p:nvPr>
            <p:custDataLst>
              <p:tags r:id="rId2"/>
            </p:custDataLst>
          </p:nvPr>
        </p:nvPicPr>
        <p:blipFill>
          <a:blip r:embed="rId13" cstate="print"/>
          <a:stretch>
            <a:fillRect/>
          </a:stretch>
        </p:blipFill>
        <p:spPr>
          <a:xfrm>
            <a:off x="1460936" y="2622331"/>
            <a:ext cx="910590" cy="238125"/>
          </a:xfrm>
          <a:prstGeom prst="rect">
            <a:avLst/>
          </a:prstGeom>
        </p:spPr>
      </p:pic>
      <p:pic>
        <p:nvPicPr>
          <p:cNvPr id="48" name="Picture 47" descr="addin_tmp.png"/>
          <p:cNvPicPr>
            <a:picLocks noChangeAspect="1"/>
          </p:cNvPicPr>
          <p:nvPr>
            <p:custDataLst>
              <p:tags r:id="rId3"/>
            </p:custDataLst>
          </p:nvPr>
        </p:nvPicPr>
        <p:blipFill>
          <a:blip r:embed="rId14" cstate="print"/>
          <a:stretch>
            <a:fillRect/>
          </a:stretch>
        </p:blipFill>
        <p:spPr>
          <a:xfrm>
            <a:off x="1490036" y="3139964"/>
            <a:ext cx="910590" cy="175260"/>
          </a:xfrm>
          <a:prstGeom prst="rect">
            <a:avLst/>
          </a:prstGeom>
        </p:spPr>
      </p:pic>
      <p:pic>
        <p:nvPicPr>
          <p:cNvPr id="49" name="Picture 48" descr="addin_tmp.png"/>
          <p:cNvPicPr>
            <a:picLocks noChangeAspect="1"/>
          </p:cNvPicPr>
          <p:nvPr>
            <p:custDataLst>
              <p:tags r:id="rId4"/>
            </p:custDataLst>
          </p:nvPr>
        </p:nvPicPr>
        <p:blipFill>
          <a:blip r:embed="rId15" cstate="print"/>
          <a:stretch>
            <a:fillRect/>
          </a:stretch>
        </p:blipFill>
        <p:spPr>
          <a:xfrm>
            <a:off x="2575034" y="3124199"/>
            <a:ext cx="691515" cy="238125"/>
          </a:xfrm>
          <a:prstGeom prst="rect">
            <a:avLst/>
          </a:prstGeom>
        </p:spPr>
      </p:pic>
      <p:pic>
        <p:nvPicPr>
          <p:cNvPr id="26" name="Picture 25" descr="addin_tmp.png"/>
          <p:cNvPicPr>
            <a:picLocks noChangeAspect="1"/>
          </p:cNvPicPr>
          <p:nvPr>
            <p:custDataLst>
              <p:tags r:id="rId5"/>
            </p:custDataLst>
          </p:nvPr>
        </p:nvPicPr>
        <p:blipFill>
          <a:blip r:embed="rId16" cstate="print"/>
          <a:stretch>
            <a:fillRect/>
          </a:stretch>
        </p:blipFill>
        <p:spPr>
          <a:xfrm>
            <a:off x="2966849" y="2618830"/>
            <a:ext cx="297180" cy="211455"/>
          </a:xfrm>
          <a:prstGeom prst="rect">
            <a:avLst/>
          </a:prstGeom>
        </p:spPr>
      </p:pic>
      <p:pic>
        <p:nvPicPr>
          <p:cNvPr id="29" name="Picture 28" descr="addin_tmp.png"/>
          <p:cNvPicPr>
            <a:picLocks noChangeAspect="1"/>
          </p:cNvPicPr>
          <p:nvPr>
            <p:custDataLst>
              <p:tags r:id="rId6"/>
            </p:custDataLst>
          </p:nvPr>
        </p:nvPicPr>
        <p:blipFill>
          <a:blip r:embed="rId17" cstate="print"/>
          <a:stretch>
            <a:fillRect/>
          </a:stretch>
        </p:blipFill>
        <p:spPr>
          <a:xfrm>
            <a:off x="4854954" y="2619212"/>
            <a:ext cx="295275" cy="2133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linds(horizontal)">
                                      <p:cBhvr>
                                        <p:cTn id="7" dur="500"/>
                                        <p:tgtEl>
                                          <p:spTgt spid="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687"/>
                                        </p:tgtEl>
                                        <p:attrNameLst>
                                          <p:attrName>style.visibility</p:attrName>
                                        </p:attrNameLst>
                                      </p:cBhvr>
                                      <p:to>
                                        <p:strVal val="visible"/>
                                      </p:to>
                                    </p:set>
                                    <p:animEffect transition="in" filter="blinds(horizontal)">
                                      <p:cBhvr>
                                        <p:cTn id="10" dur="500"/>
                                        <p:tgtEl>
                                          <p:spTgt spid="28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7" grpId="0"/>
    </p:bldLst>
  </p:timing>
</p:sld>
</file>

<file path=ppt/tags/tag1.xml><?xml version="1.0" encoding="utf-8"?>
<p:tagLst xmlns:a="http://schemas.openxmlformats.org/drawingml/2006/main" xmlns:r="http://schemas.openxmlformats.org/officeDocument/2006/relationships" xmlns:p="http://schemas.openxmlformats.org/presentationml/2006/main">
  <p:tag name="FIRSTMORTEZA@ELMWYOMFUVWZY556" val="4000"/>
  <p:tag name="DEFAULTFONTSIZE" val="10"/>
  <p:tag name="DEFAULTWIDTH" val="624"/>
  <p:tag name="DEFAULTHEIGHT" val="47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egin{equation}&#10;{\mathbf{Y}} = {\mathbf{X}_0} + {\mathbf{R}}{\mathbf{A}_0}   \nonumber&#10;\end{equation}&#10;&#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f{X}}_{0}$&#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f{A}}_{0}$&#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egin{equation}&#10;\bf{Y}=\bf{R} \left( \bf{Z} + \bf{A} \right) + \bf{V} \nonumber&#10;\end{equation}&#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uation}&#10;y_{l,t}=\sum_{f\in\cal{F}}r_{l,f}(z_{f,t}+a_{f,t}) + v_{l,t}\nonumber&#10;\end{equation}&#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egin{equation}&#10;\bf{Y}= \underbrace{\bf{R} \bf{Z}}_{:= \bf{X}} + \bf{R}\bf{A}  + \bf{V} \nonumber&#10;\end{equation}&#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egin{align}&#10;(\hat{\mathbf{X}},\hat{\mathbf{A}})=\arg\min_{({\mathbf{X}},{\mathbf{A}})}&amp;  \|{\mathbf{X}}\|_{\ast} + \lambda\|{\mathbf{A}}\|_1\nonumber\\&#10;{\rm s.~to}&amp;~ \mathbf{Y} = \mathbf{X} + \mathbf{R}\mathbf{A} \nonumber&#10;\end{align}&#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def \cJ {\mathcal{J}}&#10;\def \cS {\mathcal{S}}&#10;\def \cN {\mathcal{N}}&#10;&#10;&#10;&#10;\pagestyle{empty}&#10;\begin{document}&#10;&#10;&#10;$\|\mathbf{X}\|_{\ast}=\sum_{i}\sigma_i({\mathbf{X}})$&#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def \cJ {\mathcal{J}}&#10;\def \cS {\mathcal{S}}&#10;\def \cN {\mathcal{N}}&#10;&#10;&#10;&#10;\pagestyle{empty}&#10;\begin{document}&#10;&#10;&#10;$\|\mathbf{A}\|_1=\sum_{i,j}|a_{i,j}|$&#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mathbf{X}}_{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egin{equation}&#10;{\mathbf{Y}} = {\mathbf{X}_0} + {\mathbf{R}}{\mathbf{A}_0}   \nonumber&#10;\end{equation}&#10;&#10;\end{document}"/>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f{A}}_{0}$&#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f{A}}_0,{\bf{X}}_{0},\bf{R}\}$&#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def \supp {\text{supp}}&#10;\def \Phiper {\Phi^{\bot}}&#10;\def \Omegaper {\Omega^{\bot}}&#10;&#10;&#10;&#10;\pagestyle{empty}&#10;\begin{document}&#10;&#10;$\Omega_R({\bf{A}}_0) := \{{\bf{Z}}\in\mathbb{R}^{L\times T}&#10;:{\bf{Z}}={\bf{R}} {\bf{H}},\:{\rm supp}({\bf{H}}) \subseteq {\rm supp}({\bf{A}}_0)\}$&#10;&#10;&#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def \supp {\text{supp}}&#10;\def \Phiper {\Phi^{\bot}}&#10;\def \Omegaper {\Omega^{\bot}}&#10;&#10;&#10;&#10;\pagestyle{empty}&#10;\begin{document}&#10;&#10;${\bf{R}}{\bf{H}} \neq \mathbf{0}$&#10;&#10;\end{document}"/>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def \supp {\text{supp}}&#10;\def \Phiper {\Phi^{\bot}}&#10;\def \Omegaper {\Omega^{\bot}}&#10;&#10;&#10;&#10;\pagestyle{empty}&#10;\begin{document}&#10;&#10;${\bf{R}}{\bf{H}} = \mathbf{0}$&#10;&#10;\end{document}"/>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def \supp {\text{supp}}&#10;\def \Phiper {\Phi^{\bot}}&#10;\def \Omegaper {\Omega^{\bot}}&#10;&#10;&#10;&#10;\pagestyle{empty}&#10;\begin{document}&#10;&#10;${\bf{H}} \neq \mathbf{0}$&#10;&#10;\end{document}"/>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egin{align}&#10;{\bf{X}}_1\nonumber&#10;\end{align}&#10;&#10;\end{document}"/>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egin{align}&#10;{\bf{A}}_1\nonumber&#10;\end{align}&#10;&#10;\end{document}"/>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Phi({\bf{X}}_{0}) := \{{\bf{Z}}\in\mathbb{R}^{L\times T}:{\bf{Z}}={\bf{U}} {\bf{W}}_1' + {\bf{W}}_2 {\bf{V}}',\:{\bf{W}}_1&#10;\in \mathbb{R}^{T \times r},\:{\bf{W}}_2 \in {\mathbb{R}}^{L \times r}\}$&#10;&#10;\end{document}"/>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def \supp {\text{supp}}&#10;\def \Phiper {\Phi^{\bot}}&#10;\def \Omegaper {\Omega^{\bot}}&#10;&#10;&#10;&#10;\pagestyle{empty}&#10;\begin{document}&#10;&#10;${\bf{X}}_{0}=\bf{U}\bf{\Sigma}\bf{V}'$&#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egin{equation}&#10;{\rm rank} (\mathbf{X}_0) \ll \min\{L,T\} \nonumber &#10;\end{equation}&#10;&#10;\end{document}"/>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def \supp {\text{supp}}&#10;\def \Phiper {\Phi^{\bot}}&#10;\def \Omegaper {\Omega^{\bot}}&#10;&#10;&#10;&#10;\pagestyle{empty}&#10;\begin{document}&#10;&#10;$$\mu (\Omega_R,\Phi):=\max_{ \substack{{\bf{Z}} \in \Omega_R\backslash\{\mathbf{0}\}}}&#10;\frac{ \|\mathcal{P}_{\Phi}({\bf{Z}})\|_F}{\|{\bf{Z}}\|_F}$$&#10;\end{document}"/>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def \supp {\text{supp}}&#10;\def \Phiper {\Phi^{\bot}}&#10;\def \Omegaper {\Omega^{\bot}}&#10;&#10;&#10;&#10;\pagestyle{empty}&#10;\begin{document}&#10;&#10;$\Omega_R({\bf{A}}_0) \cap \Phi({\bf{X}}_0) = \{\mathbf{0}\}$&#10;&#10;&#10;\end{document}"/>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def \supp {\text{supp}}&#10;\def \Phiper {\Phi^{\bot}}&#10;\def \Omegaper {\Omega^{\bot}}&#10;&#10;&#10;&#10;\pagestyle{empty}&#10;\begin{document}&#10;&#10;$\mu (\Omega_R,\Phi) &lt; 1$&#10;&#10;\end{document}"/>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def \supp {\text{supp}}&#10;\def \Phiper {\Phi^{\bot}}&#10;\def \Omegaper {\Omega^{\bot}}&#10;&#10;&#10;&#10;\pagestyle{empty}&#10;\begin{document}&#10;&#10;$\delta_k(\mathbf{R}) &lt; 1$&#10;&#10;\end{document}"/>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def \supp {\text{supp}}&#10;\def \Phiper {\Phi^{\bot}}&#10;\def \Omegaper {\Omega^{\bot}}&#10;&#10;&#10;&#10;\pagestyle{empty}&#10;\begin{document}&#10;&#10;$\delta_k(\mathbf{R}) \ll 1$&#10;&#10;\end{document}"/>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def \supp {\text{supp}}&#10;\def \Phiper {\Phi^{\bot}}&#10;\def \Omegaper {\Omega^{\bot}}&#10;&#10;&#10;&#10;\pagestyle{empty}&#10;\begin{document}&#10;&#10;$\mu (\Omega_R,\Phi) \ll 1$&#10;&#10;\end{document}"/>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def \supp {\text{supp}}&#10;\def \Phiper {\Phi^{\bot}}&#10;\def \Omegaper {\Omega^{\bot}}&#10;&#10;&#10;&#10;\pagestyle{empty}&#10;\begin{document}&#10;&#10;$\delta_k(\mathbf{R})$&#10;&#10;\end{document}"/>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def \supp {\text{supp}}&#10;\def \Phiper {\Phi^{\bot}}&#10;\def \Omegaper {\Omega^{\bot}}&#10;&#10;&#10;&#10;\pagestyle{empty}&#10;\begin{document}&#10;&#10;$\theta_{s_1,s_2}(\mathbf{R})$&#10;&#10;\end{document}"/>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def \supp {\text{supp}}&#10;\def \Phiper {\Phi^{\bot}}&#10;\def \Omegaper {\Omega^{\bot}}&#10;&#10;&#10;&#10;\pagestyle{empty}&#10;\begin{document}&#10;&#10;\begin{align}&#10;\gamma_{R}({\bf{U}}):=\max_{i} \frac{\| \mathcal{P}_U({\bf{R}}{\bf{e}}_i)\|}{\|{\bf{R}}{\bf{e}}_i\|},\:&#10;\gamma({\bf{V}}):=\max_{i} \|\mathcal{P}_V({\bf{e}}_i)\| \nonumber&#10;\end{align}&#10;&#10;\end{document}"/>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def \supp {\text{supp}}&#10;\def \Phiper {\Phi^{\bot}}&#10;\def \Omegaper {\Omega^{\bot}}&#10;&#10;&#10;&#10;\pagestyle{empty}&#10;\begin{document}&#10;&#10;\begin{align}&#10;\zeta_R({\bf{U}},{\bf{V}}) := \|{\bf{R}}'{\bf{U}}{\bf{V}}'\|_{\infty} \nonumber&#10;\end{align}&#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egin{align}&#10;&amp;\mathbf{R} \in \mathbb{R}^{L \times F} \nonumber\\&#10;&amp;\hspace{2mm}L \leq F \nonumber&#10;\end{align}&#10;&#10;\end{document}"/>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usepackage{bbm}&#10;&#10;&#10;\pagestyle{empty}&#10;\begin{document}&#10;&#10;${\bf{Y}}$&#10;&#10;\end{document}"/>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usepackage{bbm}&#10;&#10;&#10;\pagestyle{empty}&#10;\begin{document}&#10;&#10;${\bf{R}}$&#10;&#10;\end{document}"/>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usepackage{bbm}&#10;&#10;&#10;\pagestyle{empty}&#10;\begin{document}&#10;&#10;${\bf{A}}_0$&#10;&#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usepackage{bbm}&#10;&#10;&#10;\pagestyle{empty}&#10;\begin{document}&#10;&#10;$\mathbf{R}\mathbf{R}'=\mathbf{I}_L$&#10;&#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usepackage{bbm}&#10;&#10;&#10;\pagestyle{empty}&#10;\begin{document}&#10;&#10;\begin{align}&#10; (1-\mu (\Omega_R,\Phi))^2 (1-\delta_k({\bf{R}})) &gt; \omega_{\text{max}}\nonumber&#10;\end{align}&#10;&#10;%&amp;\text{III)}\quad (1+\alpha_{\text{max}})\left(\frac{1+\beta_{\text{max}}}{1-\beta_{\text{max}}}\right) \xi_R(\bU,\bV)&#10;%\sqrt{s} \nonumber\\&#10;%&amp;\hspace{20mm}+ \mu (\Omega_R,\Phi) (1+\delta_k(\bR))^{1/2} (1+\alpha_{\text{max}}) \sqrt{r} &lt; 1\nonumber&#10;&#10;&#10;&#10;&#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usepackage{bbm}&#10;&#10;&#10;\pagestyle{empty}&#10;\begin{document}&#10;&#10;\begin{align}&#10; (1+\alpha_{\text{max}})&amp;\left(\frac{1+\beta_{\text{max}}}{1-\beta_{\text{max}}}\right) \zeta_R({\bf{U}},{\bf{V}})&#10;\sqrt{s} \nonumber\\&#10;&amp;\hspace{0mm}+ \mu (\Omega_R,\Phi) (1+\delta_k({\bf{R}}))^{1/2} (1+\alpha_{\text{max}}) \sqrt{r} &lt; 1\nonumber&#10;\end{align}&#10;&#10;&#10;&#10;&#10;\end{document}"/>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usepackage{bbm}&#10;&#10;&#10;\pagestyle{empty}&#10;\begin{document}&#10;&#10;$\lambda &gt; 0$&#10;&#10;\end{document}"/>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usepackage{bbm}&#10;&#10;&#10;\pagestyle{empty}&#10;\begin{document}&#10;&#10;$\{{\bf{X}}_{0},{\bf{A}}_0\}$&#10;&#10;\end{document}"/>
  <p:tag name="IGUANATEXSIZE" val="2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usepackage{bbm}&#10;&#10;&#10;\pagestyle{empty}&#10;\begin{document}&#10;&#10;${\bf{Y}}={\bf{X}}_{0}+{\bf{R}}{\bf{A}}_0={\bf{U}}{\bf{\Sigma}}{\bf{V}}'+{\bf{R}}{\bf{A}}_0$&#10;&#10;\end{document}"/>
  <p:tag name="IGUANATEXSIZE" val="2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usepackage{bbm}&#10;&#10;&#10;\pagestyle{empty}&#10;\begin{document}&#10;&#10;$s:=\|{\bf{A}}_0\|_0$&#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egin{equation}&#10;\|\mathbf{A}_0\|_0 \ll FT \nonumber &#10;\end{equation}&#10;&#10;\end{document}"/>
  <p:tag name="IGUANATEXSIZE" val="2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usepackage{bbm}&#10;&#10;&#10;\pagestyle{empty}&#10;\begin{document}&#10;&#10;$r:=\text{rank}({\bf{X}}_{0})$&#10;\end{document}"/>
  <p:tag name="IGUANATEXSIZE" val="2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e=\frac{\|\hat{\bf{A}}-{\bf{A}}_0\|_F}{\|{\bf{A}}_0\|_F}$&#10;&#10;\end{document}"/>
  <p:tag name="IGUANATEXSIZE" val="20"/>
</p:tagLst>
</file>

<file path=ppt/tags/tag5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G(\mathcal{N},\mathcal{E})$&#10;\end{document}&#10;"/>
  <p:tag name="EXTERNALNAME" val="txp_fig"/>
  <p:tag name="BLEND" val="False"/>
  <p:tag name="TRANSPARENT" val="False"/>
  <p:tag name="KEEPFILES" val="False"/>
  <p:tag name="DEBUGPAUSE" val="False"/>
  <p:tag name="RESOLUTION" val="1200"/>
  <p:tag name="TIMEOUT" val="(none)"/>
  <p:tag name="BOXWIDTH" val="624"/>
  <p:tag name="BOXHEIGHT" val="478"/>
  <p:tag name="BOXFONT" val="10"/>
  <p:tag name="BOXWRAP" val="False"/>
  <p:tag name="WORKAROUNDTRANSPARENCYBUG" val="False"/>
  <p:tag name="ALLOWFONTSUBSTITUTION" val="False"/>
  <p:tag name="BITMAPFORMAT" val="pngmono"/>
  <p:tag name="ORIGWIDTH" val="76"/>
  <p:tag name="PICTUREFILESIZE" val="5302"/>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egin{equation}&#10;(\hat{\bf{X}},\hat{\bf{A}})=\arg\min_{({\bf{X}},{\bf{A}})} \frac{1}{2}\|\mathcal{P}_{\Omega}({\bf{Y}} - {\bf{X}} - {\bf{R}}{\bf{A}})\|_{F}^{2} + \lambda_{*}\|{\bf{X}}\|_{*}+\lambda_1\|{\bf{A}}\|_1\nonumber&#10;\end{equation}&#10;&#10;\end{document}"/>
  <p:tag name="IGUANATEXSIZE" val="2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begin{equation}&#10;\|{\bf{X}}\|_*:=\min_{\{\bf{L},{\bf{Q}}\}}~~~ \frac{1}{2}\left\{\|{\bf{L}}\|_F^2+\|{\bf{Q}}\|_F^2 \right\},\quad&#10;\text{s. to}~~~ {\bf{X}}={\bf{L}}{\bf{Q}}' \nonumber&#10;\end{equation}&#10;&#10;\end{document}"/>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mathcal{J}_n$&#10;\end{document}&#10;"/>
  <p:tag name="EXTERNALNAME" val="txp_fig"/>
  <p:tag name="BLEND" val="False"/>
  <p:tag name="TRANSPARENT" val="True"/>
  <p:tag name="KEEPFILES" val="False"/>
  <p:tag name="DEBUGPAUSE" val="False"/>
  <p:tag name="RESOLUTION" val="1200"/>
  <p:tag name="TIMEOUT" val="(none)"/>
  <p:tag name="BOXWIDTH" val="624"/>
  <p:tag name="BOXHEIGHT" val="478"/>
  <p:tag name="BOXFONT" val="10"/>
  <p:tag name="BOXWRAP" val="False"/>
  <p:tag name="WORKAROUNDTRANSPARENCYBUG" val="False"/>
  <p:tag name="ALLOWFONTSUBSTITUTION" val="False"/>
  <p:tag name="BITMAPFORMAT" val="pngmono"/>
  <p:tag name="ORIGWIDTH" val="24"/>
  <p:tag name="PICTUREFILESIZE" val="1706"/>
</p:tagLst>
</file>

<file path=ppt/tags/tag5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mathcal{P}_{\Omega}(\mathbf{Y})=$&#10;\end{document}&#10;"/>
  <p:tag name="EXTERNALNAME" val="txp_fig"/>
  <p:tag name="BLEND" val="False"/>
  <p:tag name="TRANSPARENT" val="False"/>
  <p:tag name="KEEPFILES" val="False"/>
  <p:tag name="DEBUGPAUSE" val="False"/>
  <p:tag name="RESOLUTION" val="1200"/>
  <p:tag name="TIMEOUT" val="(none)"/>
  <p:tag name="BOXWIDTH" val="624"/>
  <p:tag name="BOXHEIGHT" val="478"/>
  <p:tag name="BOXFONT" val="10"/>
  <p:tag name="BOXWRAP" val="False"/>
  <p:tag name="WORKAROUNDTRANSPARENCYBUG" val="False"/>
  <p:tag name="ALLOWFONTSUBSTITUTION" val="False"/>
  <p:tag name="BITMAPFORMAT" val="pngmono"/>
  <p:tag name="ORIGWIDTH" val="92"/>
  <p:tag name="PICTUREFILESIZE" val="4666"/>
</p:tagLst>
</file>

<file path=ppt/tags/tag5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mathcal{P}_{\Omega_n}(\mathbf{Y}_n)$&#10;\end{document}&#10;"/>
  <p:tag name="EXTERNALNAME" val="txp_fig"/>
  <p:tag name="BLEND" val="False"/>
  <p:tag name="TRANSPARENT" val="False"/>
  <p:tag name="KEEPFILES" val="False"/>
  <p:tag name="DEBUGPAUSE" val="False"/>
  <p:tag name="RESOLUTION" val="1200"/>
  <p:tag name="TIMEOUT" val="(none)"/>
  <p:tag name="BOXWIDTH" val="624"/>
  <p:tag name="BOXHEIGHT" val="478"/>
  <p:tag name="BOXFONT" val="10"/>
  <p:tag name="BOXWRAP" val="False"/>
  <p:tag name="WORKAROUNDTRANSPARENCYBUG" val="False"/>
  <p:tag name="ALLOWFONTSUBSTITUTION" val="False"/>
  <p:tag name="BITMAPFORMAT" val="pngmono"/>
  <p:tag name="ORIGWIDTH" val="86"/>
  <p:tag name="PICTUREFILESIZE" val="5677"/>
</p:tagLst>
</file>

<file path=ppt/tags/tag5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mathbf{Q}_n[k]$&#10;\end{document}&#10;"/>
  <p:tag name="EXTERNALNAME" val="txp_fig"/>
  <p:tag name="BLEND" val="False"/>
  <p:tag name="TRANSPARENT" val="False"/>
  <p:tag name="KEEPFILES" val="False"/>
  <p:tag name="DEBUGPAUSE" val="False"/>
  <p:tag name="RESOLUTION" val="1200"/>
  <p:tag name="TIMEOUT" val="(none)"/>
  <p:tag name="BOXWIDTH" val="624"/>
  <p:tag name="BOXHEIGHT" val="478"/>
  <p:tag name="BOXFONT" val="10"/>
  <p:tag name="BOXWRAP" val="False"/>
  <p:tag name="WORKAROUNDTRANSPARENCYBUG" val="False"/>
  <p:tag name="ALLOWFONTSUBSTITUTION" val="False"/>
  <p:tag name="BITMAPFORMAT" val="pngmono"/>
  <p:tag name="ORIGWIDTH" val="51"/>
  <p:tag name="PICTUREFILESIZE" val="3205"/>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def \cJ {\mathcal{J}}&#10;&#10;&#10;\pagestyle{empty}&#10;\begin{document}&#10;&#10;&#10;&#10;\begin{align}&#10;\min_{\{{\bf{L}},{\bf{Q}}_n,{\bf{A}}_n,{\bf{B}}_n\}}&amp;&#10;\sum_{n=1}^N\left\{\frac{1}{2}\|\mathcal{P}_{\Omega_n}({\bf{Y}}_n&#10;- {\bf{L}}_n{\bf{Q}}_n' - {\bf{R}}_n{\bf{B}}_n)\|_{F}^{2} +&#10;\frac{\lambda_{*}}{2N}\left\{N\|{\bf{L}}_n\|_F^2 + \|{\bf{Q}}_n\|_F^2 \right\}+&#10;\frac{\lambda_1}{N}\|{\bf{A}}_n\|_1\right\} \nonumber\\&#10;\text{s. to} &amp;\quad {\bf{B}}_n = {\bf{A}}_n,\quad n\in\mathcal{N}\nonumber\\&#10;&amp;\quad {\bf{Q}}_n = {\bf{Q}}_m,\:\quad {\bf{A}}_n = {\bf{A}}_m, \quad&#10;m\in\cJ_n,\:n\in\mathcal{N}\nonumber&#10;\end{align}&#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def \supp {\text{supp}}&#10;\def \Phiper {\Phi^{\bot}}&#10;\def \Omegaper {\Omega^{\bot}}&#10;&#10;&#10;&#10;\pagestyle{empty}&#10;\begin{document}&#10;&#10;$\mathbf{X}_0$&#10;&#10;\end{document}"/>
  <p:tag name="IGUANATEXSIZE" val="2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def \cJ {\mathcal{J}}&#10;\def \cS {\mathcal{S}}&#10;\def \cN {\mathcal{N}}&#10;&#10;&#10;&#10;\pagestyle{empty}&#10;\begin{document}&#10;&#10;&#10;$\beta \in (0,1]$&#10;&#10;\end{document}"/>
  <p:tag name="IGUANATEXSIZE" val="2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10;\begin{equation}&#10;\mathcal{P}_{\Omega_t}(\mathbf{y}_t)=\mathcal{P}_{\Omega_t}(\mathbf{x}_t + \mathbf{R}_t\mathbf{a}_t +&#10;\mathbf{v}_t),~t=1,2,\ldots \nonumber&#10;\end{equation}&#10;&#10;\end{document}"/>
  <p:tag name="IGUANATEXSIZE" val="2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10;&#10;\pagestyle{empty}&#10;\begin{document}&#10;&#10;&#10;\begin{align}&#10;\min_{\{\mathbf{L},\mathbf{Q},\mathbf{A}\}} \sum_{\tau=1}^t \beta^{t-\tau}\left[ \frac{1}{2}&#10;\|\mathcal{P}_{\Omega_\tau}(\mathbf{y}_\tau-\mathbf{L}\mathbf{q}_\tau-\mathbf{R}_\tau\mathbf{a}_\tau) \|_2^2 + \frac{\lambda_{\ast}}{2&#10;\sum_{u=1}^t \beta^{t-u}} \|\mathbf{L}\|_F^2 +  \frac{\lambda_{\ast}}{2} \|\mathbf{q}_\tau\|_2^2&#10;+ \lambda_1 \|\mathbf{a}_\tau\|_1 \right] \nonumber&#10;\end{align}&#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def \supp {\text{supp}}&#10;\def \Phiper {\Phi^{\bot}}&#10;\def \Omegaper {\Omega^{\bot}}&#10;&#10;&#10;&#10;\pagestyle{empty}&#10;\begin{document}&#10;&#10;$\mathbf{A}_0$&#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def \supp {\text{supp}}&#10;\def \Phiper {\Phi^{\bot}}&#10;\def \Omegaper {\Omega^{\bot}}&#10;&#10;&#10;&#10;\pagestyle{empty}&#10;\begin{document}&#10;&#10;$\bf{Y}$&#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bbm}&#10;\usepackage{amssymb}&#10;&#10;\def \supp {\text{supp}}&#10;\def \Phiper {\Phi^{\bot}}&#10;\def \Omegaper {\Omega^{\bot}}&#10;&#10;&#10;&#10;\pagestyle{empty}&#10;\begin{document}&#10;&#10;$\bf{R}$&#10;&#10;\end{document}"/>
  <p:tag name="IGUANATEXSIZE" val="20"/>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mbx10" pitchFamily="34"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mbx10"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41857</TotalTime>
  <Words>1147</Words>
  <Application>Microsoft Office PowerPoint</Application>
  <PresentationFormat>Letter Paper (8.5x11 in)</PresentationFormat>
  <Paragraphs>308</Paragraphs>
  <Slides>18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Garamond</vt:lpstr>
      <vt:lpstr>Wingdings</vt:lpstr>
      <vt:lpstr>宋体</vt:lpstr>
      <vt:lpstr>cmbx10</vt:lpstr>
      <vt:lpstr>Times New Roman</vt:lpstr>
      <vt:lpstr>Script MT Bold</vt:lpstr>
      <vt:lpstr>Edge</vt:lpstr>
      <vt:lpstr>Exact Recovery of Low-Rank Plus Compressed  Sparse Matrices</vt:lpstr>
      <vt:lpstr>Context</vt:lpstr>
      <vt:lpstr>Objective</vt:lpstr>
      <vt:lpstr>Slide 4</vt:lpstr>
      <vt:lpstr>Unveiling traffic anomalies</vt:lpstr>
      <vt:lpstr>Model</vt:lpstr>
      <vt:lpstr>Slide 7</vt:lpstr>
      <vt:lpstr>Slide 8</vt:lpstr>
      <vt:lpstr>Slide 9</vt:lpstr>
      <vt:lpstr>Slide 10</vt:lpstr>
      <vt:lpstr>Slide 11</vt:lpstr>
      <vt:lpstr>Slide 12</vt:lpstr>
      <vt:lpstr>Slide 13</vt:lpstr>
      <vt:lpstr>Real data</vt:lpstr>
      <vt:lpstr>Synthetic data</vt:lpstr>
      <vt:lpstr>Distributed estimator</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morteza</dc:creator>
  <cp:lastModifiedBy>morteza</cp:lastModifiedBy>
  <cp:revision>1149</cp:revision>
  <cp:lastPrinted>1601-01-01T00:00:00Z</cp:lastPrinted>
  <dcterms:created xsi:type="dcterms:W3CDTF">1601-01-01T00:00:00Z</dcterms:created>
  <dcterms:modified xsi:type="dcterms:W3CDTF">2012-08-03T20:49:42Z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