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60" r:id="rId2"/>
  </p:sldMasterIdLst>
  <p:notesMasterIdLst>
    <p:notesMasterId r:id="rId27"/>
  </p:notesMasterIdLst>
  <p:sldIdLst>
    <p:sldId id="585" r:id="rId3"/>
    <p:sldId id="586" r:id="rId4"/>
    <p:sldId id="587" r:id="rId5"/>
    <p:sldId id="588" r:id="rId6"/>
    <p:sldId id="589" r:id="rId7"/>
    <p:sldId id="590" r:id="rId8"/>
    <p:sldId id="591" r:id="rId9"/>
    <p:sldId id="593" r:id="rId10"/>
    <p:sldId id="592" r:id="rId11"/>
    <p:sldId id="492" r:id="rId12"/>
    <p:sldId id="595" r:id="rId13"/>
    <p:sldId id="1162" r:id="rId14"/>
    <p:sldId id="494" r:id="rId15"/>
    <p:sldId id="555" r:id="rId16"/>
    <p:sldId id="495" r:id="rId17"/>
    <p:sldId id="605" r:id="rId18"/>
    <p:sldId id="606" r:id="rId19"/>
    <p:sldId id="552" r:id="rId20"/>
    <p:sldId id="551" r:id="rId21"/>
    <p:sldId id="497" r:id="rId22"/>
    <p:sldId id="1163" r:id="rId23"/>
    <p:sldId id="1164" r:id="rId24"/>
    <p:sldId id="1165" r:id="rId25"/>
    <p:sldId id="116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0"/>
    <p:restoredTop sz="79781"/>
  </p:normalViewPr>
  <p:slideViewPr>
    <p:cSldViewPr snapToGrid="0">
      <p:cViewPr varScale="1">
        <p:scale>
          <a:sx n="93" d="100"/>
          <a:sy n="93" d="100"/>
        </p:scale>
        <p:origin x="1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41E10-DDCE-9849-8D36-94A3CD6D1A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23139-F0FE-4D4B-AF1E-3846AE9B6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8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fMRI scan provides blood oxygen level–dependent, or BOLD, signals that reflect changes associated with brain activity.</a:t>
            </a:r>
          </a:p>
          <a:p>
            <a:r>
              <a:rPr lang="en-US" dirty="0"/>
              <a:t>BOLD activity is curated according to brain atlases, which are maps dividing the brain into regions. There </a:t>
            </a:r>
            <a:r>
              <a:rPr lang="en-US" dirty="0" err="1"/>
              <a:t>exitst</a:t>
            </a:r>
            <a:r>
              <a:rPr lang="en-US" dirty="0"/>
              <a:t> numerous brain atlases in practice. Some have coarser spatial resolution and define fewer, larger regions, while others define many smaller regions at a finer spatial resolution.</a:t>
            </a:r>
          </a:p>
          <a:p>
            <a:r>
              <a:rPr lang="en-US" dirty="0"/>
              <a:t>The same fMRI scan can therefore be represented in different spatial representations, with potentially redundant information across resolutions.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3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ask whether one machine learning model could effectively transfer across different scales. Such a transferable model would provide flexibility of selecting  the spatial resolution for the analysis according to scientific needs, without making it necessary for training. </a:t>
            </a:r>
          </a:p>
          <a:p>
            <a:r>
              <a:rPr lang="en-US" dirty="0"/>
              <a:t>It would also allow us to reuse learned parameters across representations with different numbers of regions. This could reduce retraining and make models easier to integrate into existing analysis pipelines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35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structure of the brain signals changes with spatial resolutions. In this work, our goals are to provide an architecture whose parameters can process information at different resolutions, and a theoretical explanation of when its outputs should remain consistent.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8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learning is time-series prediction, i.e., using a window of past observations to predict the next observation. In the experiments, we also examine predictions up to five steps ahead.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Forecasting gives us a direct way to evaluate whether a model is effectively capturing the spatial and temporal signal dynamics. Existing bioinformatics studies have also used predictions or errors of such models to support downstream analyses like candidate biomarker research.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51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region’s </a:t>
            </a:r>
            <a:r>
              <a:rPr lang="en-US" dirty="0" err="1"/>
              <a:t>recen.t</a:t>
            </a:r>
            <a:r>
              <a:rPr lang="en-US" dirty="0"/>
              <a:t> history provides information about the subsequent activity. But other regions may also provide useful predictive information because brain signals exhibit coordinated fluctuation</a:t>
            </a:r>
          </a:p>
          <a:p>
            <a:endParaRPr lang="en-US" dirty="0"/>
          </a:p>
          <a:p>
            <a:r>
              <a:rPr lang="en-US" dirty="0"/>
              <a:t>We therefore want to process temporal history together with spatial relationships across regions.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86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covariance to represent the spatial relationships.</a:t>
            </a:r>
          </a:p>
          <a:p>
            <a:endParaRPr lang="en-US" dirty="0"/>
          </a:p>
          <a:p>
            <a:r>
              <a:rPr lang="en-US" dirty="0"/>
              <a:t>Spatial covariance summarizes how regional signals fluctuate together. It provides a data-driven structure for combining information across regions.</a:t>
            </a:r>
          </a:p>
          <a:p>
            <a:endParaRPr lang="en-US" dirty="0"/>
          </a:p>
          <a:p>
            <a:r>
              <a:rPr lang="en-US" dirty="0"/>
              <a:t>At different resolutions, covariance matrices are of different sizes. Nevertheless, they may reflect related underlying organization. Our approach uses this covariance relational structure as an inductive bias.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89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 interpret the covariance matrix as a weighted graph, where brain regions are nodes, and covariance values define the connections between them.</a:t>
            </a:r>
          </a:p>
          <a:p>
            <a:endParaRPr lang="en-US" dirty="0"/>
          </a:p>
          <a:p>
            <a:r>
              <a:rPr lang="en-US" dirty="0"/>
              <a:t>A covariance filter is a polynomial in the covariance matrix, where the powers of the covariance determine how signals are mixed through covariance relationships.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19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extend the simple covariance filter operation to spatiotemporal setting by incorporating delayed observations. The </a:t>
            </a:r>
            <a:r>
              <a:rPr lang="en-US" dirty="0" err="1"/>
              <a:t>sptiotemporal</a:t>
            </a:r>
            <a:r>
              <a:rPr lang="en-US" dirty="0"/>
              <a:t> covariance filter combines information across both covariance powers and temporal lags.</a:t>
            </a:r>
          </a:p>
          <a:p>
            <a:endParaRPr lang="en-US" dirty="0"/>
          </a:p>
          <a:p>
            <a:r>
              <a:rPr lang="en-US" dirty="0"/>
              <a:t>The spatial component determines how signals mix across regions and the temporal component determines how past observations contribute. The learned scalar coefficients weight these joint spatial and temporal contributions.</a:t>
            </a:r>
          </a:p>
          <a:p>
            <a:endParaRPr lang="en-US" dirty="0"/>
          </a:p>
          <a:p>
            <a:r>
              <a:rPr lang="en-US" dirty="0"/>
              <a:t>For a nonstationary setting, we can update the covariance estimate online as new observations become available.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23139-F0FE-4D4B-AF1E-3846AE9B6D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17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34BC8-826E-2C92-FD9F-BDBC2569B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BEBF6-948C-A5D0-39E0-7A02CFEA1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C6ED9-5DCF-37BE-FD72-7FF14B7E1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important observation in the ST covariance filter is that the learned coefficients do not depend on the number of regions</a:t>
            </a:r>
          </a:p>
          <a:p>
            <a:endParaRPr lang="en-US" dirty="0"/>
          </a:p>
          <a:p>
            <a:r>
              <a:rPr lang="en-US" dirty="0"/>
              <a:t>Changing resolution changes the covariance matrix and signal dimensions, but the same filter coefficients still define a valid operation. This makes ST covariance filter reusable across multiscale datasets.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FB193-ABB3-813E-C5D6-F6B7D3AD1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8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9429C-E84F-7D47-4C9E-E28338EBC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3C0D1-ABE3-6AA4-5DED-039205B90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24EEED-A799-4B1F-43EB-1D5BD7E7F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STVNN stacks spatiotemporal covariance filters with pointwise nonlinearities. Multiple layers allow the model to learn more expressive relationships than a single linear filter.</a:t>
            </a:r>
          </a:p>
          <a:p>
            <a:r>
              <a:rPr lang="en-US" dirty="0"/>
              <a:t>Prior theoretical results have established the robustness of STVNN </a:t>
            </a:r>
            <a:r>
              <a:rPr lang="en-US" dirty="0" err="1"/>
              <a:t>outcmes</a:t>
            </a:r>
            <a:r>
              <a:rPr lang="en-US" dirty="0"/>
              <a:t> to finite-sample errors in covariance estimation. That is relevant because we estimate covariance from a limited number of observations.</a:t>
            </a:r>
          </a:p>
          <a:p>
            <a:r>
              <a:rPr lang="en-US" dirty="0"/>
              <a:t>In this work, we investigate what happens when the spatial resolution itself changes?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A590D-585C-FAE7-49DF-6BA24BACA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2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78A7-1A29-B39E-305B-61F33614E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81D43-885A-BD59-C200-EBCFA884B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BC67B-9C19-62AF-C0A9-F4129317E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figure in this slide extends the filter-level argument to the STVNN. We can instantiate the same learned architecture using covariance matrices of different sizes.</a:t>
            </a:r>
          </a:p>
          <a:p>
            <a:endParaRPr lang="en-US" dirty="0"/>
          </a:p>
          <a:p>
            <a:r>
              <a:rPr lang="en-US" dirty="0"/>
              <a:t>At this point, we have established that the STVNN can operate across dimensions. Our next focus is on establishing when its outputs will remain similar across multiscale data.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3D865-0427-F669-320F-55C90E36F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80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0B106-BE06-B41D-01B1-4997E7C14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3E5BC-152E-A5D8-6004-2FD6A6590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A7ABA7-089C-20C9-A130-8C2B458FF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49A6D-30C5-A597-1E3B-1946AE949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54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32C3A-3F92-FCED-868B-8432148D8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BBFD6-97DD-8C40-5075-ED19ACA6F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A53B1-9A4B-246D-B607-C0B7A2361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AB2BE-D217-97E3-3D95-804E17623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78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619F5-A6A3-85B7-4714-850AB523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9E708A-DC61-B377-37E8-47EBD37C2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D2ED9-C649-99B5-8CB5-17AF9AAAD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6221D-10DE-1AC0-7EC8-2C04FA914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17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66C95-C97A-7E23-8DF7-B4D7D7B83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2B19A-6B80-6C06-4872-B8D29EA52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B67878-5465-E7D9-4527-CE3071AE1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CA435-0B9C-E613-84B3-D545D000C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82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997D4-AD67-C94B-0AFA-F0DB359CD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E8023-2A00-88CB-3EA6-2CD145732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70695-0970-FE37-D9A7-A24A5D7C2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4F6B9-9E5B-9785-4426-DFE0D04D92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66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C56E7-38C9-20A8-AA09-C24240912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8B426-F388-B67E-61E5-25F57F839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628CD-2ED0-11DE-2AF3-576CDBCF2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F4FAF-F155-E23E-8DE1-87B069B01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57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ED101-FC33-812F-CCF9-93EBC2AAD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A3B173-0B3F-D637-DCE9-41FAEC475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A430F3-4CAF-2891-7CAB-1985F9C77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AD66-0688-9B1A-6943-0CAD54609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55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15087-D4EC-F761-75DF-ECD850D83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2FC7DC-F049-68EA-E19B-3A34B70EF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B6C5C-F486-90FD-762E-1D528E0FC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DA9AB-F7F8-9FF4-3240-02B06FA7E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28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19277-9ADB-EFA7-91D6-FDD354E8B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EC550-796B-845B-0F34-4817C0747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D3D069-3ECC-330F-E4D8-399268D86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now connect the mathematical arguments back to multiscale brain data. For any two spatial scales m1 and m2, the representations learned by </a:t>
            </a:r>
          </a:p>
          <a:p>
            <a:endParaRPr lang="en-US" dirty="0"/>
          </a:p>
          <a:p>
            <a:r>
              <a:rPr lang="en-US" dirty="0"/>
              <a:t>The experiments examine how this idea behaves with real fMRI data.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C4D8C-6555-B2C0-58DB-38AE73003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59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589F-3E64-E68F-3871-6AA0ED019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CFA838-D35D-C399-CE68-E7AA42BB6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5F39A3-860D-81B7-D5FF-CA528C82F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resting-state fMRI from 819 HCP Young Adult participants. The multiscale BOLD activity was represented at 114, 314, 414, or 614 regions, combining the cortical parcellation with 14 subcortical regions.</a:t>
            </a:r>
          </a:p>
          <a:p>
            <a:r>
              <a:rPr lang="en-US" dirty="0"/>
              <a:t>We train at 314 resolution data and transfer the model to the other resolutions. The left plot shows the forecasting error across the dataset for predicting one time step ahead. </a:t>
            </a:r>
          </a:p>
          <a:p>
            <a:r>
              <a:rPr lang="en-US" dirty="0"/>
              <a:t>Prediction error expectedly increases as we predict further ahead.  Right plot shows prediction error of the model on 314 resolution dataset </a:t>
            </a:r>
            <a:r>
              <a:rPr lang="en-US" dirty="0" err="1"/>
              <a:t>upto</a:t>
            </a:r>
            <a:r>
              <a:rPr lang="en-US" dirty="0"/>
              <a:t> a horizon of 5 and its performance after transference to </a:t>
            </a:r>
            <a:r>
              <a:rPr lang="en-US" dirty="0" err="1"/>
              <a:t>otherf</a:t>
            </a:r>
            <a:r>
              <a:rPr lang="en-US" dirty="0"/>
              <a:t> resolutions. These results show that the capability of the model trained on 314 resolution is retained when it is transferred across other scales.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1008A-B14E-9B5C-8251-1082E61559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64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24B61-B350-04B4-804A-34F192CF6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1178E-F0B4-2DA0-CA21-617D7680E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00FB7-9C64-18CE-4558-9DB3C5DE9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investigated whether a downstream statistical association persists across scales.</a:t>
            </a:r>
          </a:p>
          <a:p>
            <a:r>
              <a:rPr lang="en-US" dirty="0"/>
              <a:t>Here, we examine relationships between region-wise prediction error and age of the individuals across the dataset. The anatomical maps display negative log-transformed FDR-corrected p-values for associations passing the threshold of 0.005, i.e., the time series prediction errors for these regions were statistically significantly associated with age.  </a:t>
            </a:r>
          </a:p>
          <a:p>
            <a:r>
              <a:rPr lang="en-US" dirty="0"/>
              <a:t>The results suggest that age-related associations can remain detectable after transfer from 314 resolution data to other resolutions.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56888-E2A0-8F66-D416-CB597C001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42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EE78-BD05-454D-6949-2EF291EDF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25A62-4889-A057-9F25-C96D64020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5464A-8A11-77BF-1132-AEADBB5E2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7B569-2604-1B97-DFBB-D7C8CE9B25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C1650-7402-2345-A61D-A11930D7A2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5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06EE-0A3C-CFF5-097E-AF5AFB961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95801D-70EA-647E-0F2E-36305FA0E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1A62B-9D24-AEFB-4845-49C93132E450}"/>
              </a:ext>
            </a:extLst>
          </p:cNvPr>
          <p:cNvSpPr/>
          <p:nvPr userDrawn="1"/>
        </p:nvSpPr>
        <p:spPr>
          <a:xfrm>
            <a:off x="0" y="0"/>
            <a:ext cx="12192000" cy="873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882D74-225A-F262-B561-9927C8277F98}"/>
              </a:ext>
            </a:extLst>
          </p:cNvPr>
          <p:cNvSpPr/>
          <p:nvPr userDrawn="1"/>
        </p:nvSpPr>
        <p:spPr>
          <a:xfrm>
            <a:off x="0" y="6543040"/>
            <a:ext cx="12192000" cy="314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0F3F9-7F62-C048-3D92-EAF04C492D29}"/>
              </a:ext>
            </a:extLst>
          </p:cNvPr>
          <p:cNvSpPr txBox="1">
            <a:spLocks/>
          </p:cNvSpPr>
          <p:nvPr userDrawn="1"/>
        </p:nvSpPr>
        <p:spPr>
          <a:xfrm>
            <a:off x="-1768630" y="6654040"/>
            <a:ext cx="10072121" cy="341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1"/>
                </a:solidFill>
              </a:rPr>
              <a:t>Sihag, Cavallo, Zhu, Isufi, Mateos, Ribeiro                   Transferability of STVNNs for fMRI Analysis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393B749-C299-CAC2-E203-F9992C186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55796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7FD46115-9D2E-7D47-BFF9-84E30F6BD7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1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7E841-818A-6AAB-DB50-07359807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9AC18-2871-E1EE-F267-A01A7ACA7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24D31-4D5E-B001-BEC9-9108CBA9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12171-E0B4-DF25-0859-BFB468EF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5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8AFC-FFFC-BB63-5790-412124DF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18834-EB30-2281-6B87-6A0EDF499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96164-6DBF-25D5-AF7D-B35F711D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4E8B7-92E8-8F96-2C2C-7BF3AEAD0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12B8E-8DC7-58D1-6402-16DDE8F4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7D24-86A6-37C1-146A-C95B68B6F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ED7A-7EA1-C8CE-F85F-93865787C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49F94-32CE-A9F8-23A0-479026F0A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9739C-EE0C-38F1-D872-2939AE3E7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7C443-EB96-D9EB-1EA1-4ECEFBF7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D485A-5E03-E44F-E0C1-D382EAFA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19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6A87-4B78-18E4-6B78-96DFEF94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C198-1AAD-1733-6C03-8B8DD508D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A5250-B54E-6AEA-F989-CFBA14AE1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46A30D-AD9A-9C7A-7CFC-EE625DD35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07E21-C9A5-41F2-9C7F-010AC7D65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57BEF8-AC19-5582-5E67-65EED9B0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D22AA3-D761-57E1-B5AC-7CAC3F065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EDB6E-9BF1-4CE8-AE8B-3C90E59E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77BF-8192-239E-3489-E09DC6EA5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4C23B-47AC-3E17-B2AA-19787FE775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A0B8F-72BF-5F54-16FC-370B38735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B98E89-2010-5AFD-30FF-1A083D7C0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5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96EB27-D955-E037-6FFA-236C5CC6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61BBB-781C-0322-A3C3-34B02BA07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78554-60B5-4C76-56A6-BB6A1EF7B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3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8F69-198E-8437-49B8-28157B6EF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617EA-4F4D-97F0-CA53-04BE390FA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E4627-60DD-85F8-8E94-6CD88485D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76D57-1A4A-BA49-B373-819D850D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6A3B7-9EDF-57D4-3E09-A3745AC5F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077EB-44D0-ADF1-34EC-D34FE9EA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4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543C9-2399-6424-CC9A-B79041C6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A74DF-2C5B-7679-E1AA-A52736B3A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ABEF6-6CF5-366A-BE7F-40D447249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517B9-A74A-AF97-21C3-40E13C3C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BBF7B-7BC1-7115-8715-F97F25F29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7DF35-9EC4-4082-FDA3-A6D5DE2F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9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C022-F4DB-21FD-5592-7D3845C0E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91D24-295E-28EF-B4EC-7E52255A8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7B919-570D-081A-877E-0CA8E4C6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B3CFD-DB59-F8ED-51F5-F18E44F8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9EBE9-C59B-A976-27A6-7F0A009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C9299D-35BF-1275-D978-B2F2FE662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678D5-B7D3-A529-9073-12C89CA19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9BCAA-195C-30EE-B43A-B07297D899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46E99-9DC8-888F-A425-255C2A98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97BF2-69A9-25D9-89C3-A337E3DFA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13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06EE-0A3C-CFF5-097E-AF5AFB961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95801D-70EA-647E-0F2E-36305FA0E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1A62B-9D24-AEFB-4845-49C93132E450}"/>
              </a:ext>
            </a:extLst>
          </p:cNvPr>
          <p:cNvSpPr/>
          <p:nvPr userDrawn="1"/>
        </p:nvSpPr>
        <p:spPr>
          <a:xfrm>
            <a:off x="0" y="0"/>
            <a:ext cx="12192000" cy="873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882D74-225A-F262-B561-9927C8277F98}"/>
              </a:ext>
            </a:extLst>
          </p:cNvPr>
          <p:cNvSpPr/>
          <p:nvPr userDrawn="1"/>
        </p:nvSpPr>
        <p:spPr>
          <a:xfrm>
            <a:off x="0" y="6543040"/>
            <a:ext cx="12192000" cy="314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DB0F3F9-7F62-C048-3D92-EAF04C492D29}"/>
              </a:ext>
            </a:extLst>
          </p:cNvPr>
          <p:cNvSpPr txBox="1">
            <a:spLocks/>
          </p:cNvSpPr>
          <p:nvPr userDrawn="1"/>
        </p:nvSpPr>
        <p:spPr>
          <a:xfrm>
            <a:off x="-521721" y="6664870"/>
            <a:ext cx="10072121" cy="341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chemeClr val="bg1"/>
                </a:solidFill>
              </a:rPr>
              <a:t>Sihag, Mateos, Isufi, Ribeiro                             Learning with Covariance Matrices: Foundations and Applications</a:t>
            </a:r>
          </a:p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393B749-C299-CAC2-E203-F9992C186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55796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7FD46115-9D2E-7D47-BFF9-84E30F6BD7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79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7E841-818A-6AAB-DB50-07359807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9AC18-2871-E1EE-F267-A01A7ACA7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10D0B-1DB8-2FCB-C166-54C3B99F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24D31-4D5E-B001-BEC9-9108CBA9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12171-E0B4-DF25-0859-BFB468EF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19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8AFC-FFFC-BB63-5790-412124DF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18834-EB30-2281-6B87-6A0EDF499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96164-6DBF-25D5-AF7D-B35F711D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4E8B7-92E8-8F96-2C2C-7BF3AEAD0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12B8E-8DC7-58D1-6402-16DDE8F4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31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7D24-86A6-37C1-146A-C95B68B6F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ED7A-7EA1-C8CE-F85F-93865787C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49F94-32CE-A9F8-23A0-479026F0A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9739C-EE0C-38F1-D872-2939AE3E7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7C443-EB96-D9EB-1EA1-4ECEFBF7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D485A-5E03-E44F-E0C1-D382EAFA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44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6A87-4B78-18E4-6B78-96DFEF94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C198-1AAD-1733-6C03-8B8DD508D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A5250-B54E-6AEA-F989-CFBA14AE1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46A30D-AD9A-9C7A-7CFC-EE625DD35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07E21-C9A5-41F2-9C7F-010AC7D65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57BEF8-AC19-5582-5E67-65EED9B0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D22AA3-D761-57E1-B5AC-7CAC3F065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EDB6E-9BF1-4CE8-AE8B-3C90E59E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83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77BF-8192-239E-3489-E09DC6EA5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4C23B-47AC-3E17-B2AA-19787FE775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9A0B8F-72BF-5F54-16FC-370B38735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B98E89-2010-5AFD-30FF-1A083D7C0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03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96EB27-D955-E037-6FFA-236C5CC6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61BBB-781C-0322-A3C3-34B02BA07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78554-60B5-4C76-56A6-BB6A1EF7B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71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8F69-198E-8437-49B8-28157B6EF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617EA-4F4D-97F0-CA53-04BE390FA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E4627-60DD-85F8-8E94-6CD88485D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76D57-1A4A-BA49-B373-819D850D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6A3B7-9EDF-57D4-3E09-A3745AC5F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077EB-44D0-ADF1-34EC-D34FE9EA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77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543C9-2399-6424-CC9A-B79041C6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A74DF-2C5B-7679-E1AA-A52736B3A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ABEF6-6CF5-366A-BE7F-40D447249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517B9-A74A-AF97-21C3-40E13C3C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BBF7B-7BC1-7115-8715-F97F25F29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7DF35-9EC4-4082-FDA3-A6D5DE2F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98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C022-F4DB-21FD-5592-7D3845C0E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91D24-295E-28EF-B4EC-7E52255A8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7B919-570D-081A-877E-0CA8E4C6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B3CFD-DB59-F8ED-51F5-F18E44F8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9EBE9-C59B-A976-27A6-7F0A009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67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C9299D-35BF-1275-D978-B2F2FE662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678D5-B7D3-A529-9073-12C89CA19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9BCAA-195C-30EE-B43A-B07297D899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46E99-9DC8-888F-A425-255C2A98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97BF2-69A9-25D9-89C3-A337E3DFA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D46115-9D2E-7D47-BFF9-84E30F6B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0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A01B261-ADB7-1186-C562-B58911ABEA70}"/>
              </a:ext>
            </a:extLst>
          </p:cNvPr>
          <p:cNvSpPr/>
          <p:nvPr userDrawn="1"/>
        </p:nvSpPr>
        <p:spPr>
          <a:xfrm>
            <a:off x="0" y="0"/>
            <a:ext cx="12192000" cy="873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B9474C-56A1-9483-1C3F-D47FC5AF279B}"/>
              </a:ext>
            </a:extLst>
          </p:cNvPr>
          <p:cNvSpPr/>
          <p:nvPr userDrawn="1"/>
        </p:nvSpPr>
        <p:spPr>
          <a:xfrm>
            <a:off x="0" y="6543040"/>
            <a:ext cx="12192000" cy="314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6F4E315-2D79-5ACB-8DC7-020CE5A102FD}"/>
              </a:ext>
            </a:extLst>
          </p:cNvPr>
          <p:cNvSpPr txBox="1">
            <a:spLocks/>
          </p:cNvSpPr>
          <p:nvPr userDrawn="1"/>
        </p:nvSpPr>
        <p:spPr>
          <a:xfrm>
            <a:off x="-508002" y="6159810"/>
            <a:ext cx="8771467" cy="1081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1"/>
                </a:solidFill>
              </a:rPr>
              <a:t>Sihag, Cavallo, Zhu, Isufi, Mateos, Ribeiro                    Transferability of STVNNs for fMRI analysis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6AB840E-6956-3E42-1FBC-8DC0E98EFEF1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87345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914B909B-3E3E-6F71-E353-14B4BA101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55796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7FD46115-9D2E-7D47-BFF9-84E30F6BD7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8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A01B261-ADB7-1186-C562-B58911ABEA70}"/>
              </a:ext>
            </a:extLst>
          </p:cNvPr>
          <p:cNvSpPr/>
          <p:nvPr userDrawn="1"/>
        </p:nvSpPr>
        <p:spPr>
          <a:xfrm>
            <a:off x="0" y="0"/>
            <a:ext cx="12192000" cy="873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B9474C-56A1-9483-1C3F-D47FC5AF279B}"/>
              </a:ext>
            </a:extLst>
          </p:cNvPr>
          <p:cNvSpPr/>
          <p:nvPr userDrawn="1"/>
        </p:nvSpPr>
        <p:spPr>
          <a:xfrm>
            <a:off x="0" y="6543040"/>
            <a:ext cx="12192000" cy="314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6F4E315-2D79-5ACB-8DC7-020CE5A102FD}"/>
              </a:ext>
            </a:extLst>
          </p:cNvPr>
          <p:cNvSpPr txBox="1">
            <a:spLocks/>
          </p:cNvSpPr>
          <p:nvPr userDrawn="1"/>
        </p:nvSpPr>
        <p:spPr>
          <a:xfrm>
            <a:off x="-521721" y="6664870"/>
            <a:ext cx="10072121" cy="3414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chemeClr val="bg1"/>
                </a:solidFill>
              </a:rPr>
              <a:t>Sihag, Mateos, Isufi, Ribeiro                             Learning with Covariance Matrices: Foundations and Applications</a:t>
            </a:r>
          </a:p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6AB840E-6956-3E42-1FBC-8DC0E98EFEF1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92000" cy="87345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914B909B-3E3E-6F71-E353-14B4BA101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6400" y="655796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7FD46115-9D2E-7D47-BFF9-84E30F6BD7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5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0.png"/><Relationship Id="rId3" Type="http://schemas.openxmlformats.org/officeDocument/2006/relationships/image" Target="../media/image11.emf"/><Relationship Id="rId7" Type="http://schemas.openxmlformats.org/officeDocument/2006/relationships/image" Target="../media/image13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emf"/><Relationship Id="rId5" Type="http://schemas.openxmlformats.org/officeDocument/2006/relationships/image" Target="../media/image18.png"/><Relationship Id="rId10" Type="http://schemas.openxmlformats.org/officeDocument/2006/relationships/image" Target="../media/image16.emf"/><Relationship Id="rId9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image" Target="../media/image36.emf"/><Relationship Id="rId18" Type="http://schemas.openxmlformats.org/officeDocument/2006/relationships/image" Target="../media/image41.emf"/><Relationship Id="rId3" Type="http://schemas.openxmlformats.org/officeDocument/2006/relationships/image" Target="../media/image27.emf"/><Relationship Id="rId21" Type="http://schemas.openxmlformats.org/officeDocument/2006/relationships/image" Target="../media/image44.emf"/><Relationship Id="rId7" Type="http://schemas.openxmlformats.org/officeDocument/2006/relationships/image" Target="../media/image31.png"/><Relationship Id="rId12" Type="http://schemas.openxmlformats.org/officeDocument/2006/relationships/image" Target="../media/image43.png"/><Relationship Id="rId17" Type="http://schemas.openxmlformats.org/officeDocument/2006/relationships/image" Target="../media/image40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9.emf"/><Relationship Id="rId20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5.emf"/><Relationship Id="rId5" Type="http://schemas.openxmlformats.org/officeDocument/2006/relationships/image" Target="../media/image29.emf"/><Relationship Id="rId15" Type="http://schemas.openxmlformats.org/officeDocument/2006/relationships/image" Target="../media/image38.emf"/><Relationship Id="rId10" Type="http://schemas.openxmlformats.org/officeDocument/2006/relationships/image" Target="../media/image34.jpeg"/><Relationship Id="rId19" Type="http://schemas.openxmlformats.org/officeDocument/2006/relationships/image" Target="../media/image42.emf"/><Relationship Id="rId4" Type="http://schemas.openxmlformats.org/officeDocument/2006/relationships/image" Target="../media/image28.emf"/><Relationship Id="rId9" Type="http://schemas.openxmlformats.org/officeDocument/2006/relationships/image" Target="../media/image33.jpeg"/><Relationship Id="rId14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5.emf"/><Relationship Id="rId7" Type="http://schemas.openxmlformats.org/officeDocument/2006/relationships/image" Target="../media/image46.emf"/><Relationship Id="rId12" Type="http://schemas.openxmlformats.org/officeDocument/2006/relationships/image" Target="../media/image5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50.emf"/><Relationship Id="rId5" Type="http://schemas.openxmlformats.org/officeDocument/2006/relationships/image" Target="../media/image55.png"/><Relationship Id="rId10" Type="http://schemas.openxmlformats.org/officeDocument/2006/relationships/image" Target="../media/image49.emf"/><Relationship Id="rId4" Type="http://schemas.openxmlformats.org/officeDocument/2006/relationships/image" Target="../media/image54.png"/><Relationship Id="rId9" Type="http://schemas.openxmlformats.org/officeDocument/2006/relationships/image" Target="../media/image4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image" Target="../media/image40.emf"/><Relationship Id="rId3" Type="http://schemas.openxmlformats.org/officeDocument/2006/relationships/image" Target="../media/image28.emf"/><Relationship Id="rId7" Type="http://schemas.openxmlformats.org/officeDocument/2006/relationships/image" Target="../media/image52.emf"/><Relationship Id="rId12" Type="http://schemas.openxmlformats.org/officeDocument/2006/relationships/image" Target="../media/image37.emf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4.jpeg"/><Relationship Id="rId5" Type="http://schemas.openxmlformats.org/officeDocument/2006/relationships/image" Target="../media/image12.png"/><Relationship Id="rId15" Type="http://schemas.openxmlformats.org/officeDocument/2006/relationships/image" Target="../media/image54.emf"/><Relationship Id="rId10" Type="http://schemas.openxmlformats.org/officeDocument/2006/relationships/image" Target="../media/image33.jpeg"/><Relationship Id="rId4" Type="http://schemas.openxmlformats.org/officeDocument/2006/relationships/image" Target="../media/image29.emf"/><Relationship Id="rId9" Type="http://schemas.openxmlformats.org/officeDocument/2006/relationships/image" Target="../media/image27.emf"/><Relationship Id="rId14" Type="http://schemas.openxmlformats.org/officeDocument/2006/relationships/image" Target="../media/image5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61.emf"/><Relationship Id="rId18" Type="http://schemas.openxmlformats.org/officeDocument/2006/relationships/image" Target="../media/image62.emf"/><Relationship Id="rId3" Type="http://schemas.openxmlformats.org/officeDocument/2006/relationships/image" Target="../media/image28.emf"/><Relationship Id="rId7" Type="http://schemas.openxmlformats.org/officeDocument/2006/relationships/image" Target="../media/image33.jpeg"/><Relationship Id="rId12" Type="http://schemas.openxmlformats.org/officeDocument/2006/relationships/image" Target="../media/image60.emf"/><Relationship Id="rId17" Type="http://schemas.openxmlformats.org/officeDocument/2006/relationships/image" Target="../media/image37.emf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59.emf"/><Relationship Id="rId5" Type="http://schemas.openxmlformats.org/officeDocument/2006/relationships/image" Target="../media/image52.emf"/><Relationship Id="rId10" Type="http://schemas.openxmlformats.org/officeDocument/2006/relationships/image" Target="../media/image58.emf"/><Relationship Id="rId19" Type="http://schemas.openxmlformats.org/officeDocument/2006/relationships/image" Target="../media/image53.emf"/><Relationship Id="rId4" Type="http://schemas.openxmlformats.org/officeDocument/2006/relationships/image" Target="../media/image12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3" Type="http://schemas.openxmlformats.org/officeDocument/2006/relationships/image" Target="../media/image343.png"/><Relationship Id="rId7" Type="http://schemas.openxmlformats.org/officeDocument/2006/relationships/image" Target="../media/image29.emf"/><Relationship Id="rId12" Type="http://schemas.openxmlformats.org/officeDocument/2006/relationships/image" Target="../media/image6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11" Type="http://schemas.openxmlformats.org/officeDocument/2006/relationships/image" Target="../media/image66.emf"/><Relationship Id="rId5" Type="http://schemas.openxmlformats.org/officeDocument/2006/relationships/image" Target="../media/image63.png"/><Relationship Id="rId10" Type="http://schemas.openxmlformats.org/officeDocument/2006/relationships/image" Target="../media/image65.png"/><Relationship Id="rId4" Type="http://schemas.openxmlformats.org/officeDocument/2006/relationships/image" Target="../media/image12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14.emf"/><Relationship Id="rId4" Type="http://schemas.openxmlformats.org/officeDocument/2006/relationships/image" Target="../media/image6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13" Type="http://schemas.openxmlformats.org/officeDocument/2006/relationships/image" Target="../media/image76.emf"/><Relationship Id="rId18" Type="http://schemas.openxmlformats.org/officeDocument/2006/relationships/image" Target="../media/image81.emf"/><Relationship Id="rId26" Type="http://schemas.openxmlformats.org/officeDocument/2006/relationships/image" Target="../media/image89.emf"/><Relationship Id="rId3" Type="http://schemas.openxmlformats.org/officeDocument/2006/relationships/image" Target="../media/image12.png"/><Relationship Id="rId21" Type="http://schemas.openxmlformats.org/officeDocument/2006/relationships/image" Target="../media/image84.emf"/><Relationship Id="rId7" Type="http://schemas.openxmlformats.org/officeDocument/2006/relationships/image" Target="../media/image70.emf"/><Relationship Id="rId12" Type="http://schemas.openxmlformats.org/officeDocument/2006/relationships/image" Target="../media/image75.emf"/><Relationship Id="rId17" Type="http://schemas.openxmlformats.org/officeDocument/2006/relationships/image" Target="../media/image80.emf"/><Relationship Id="rId25" Type="http://schemas.openxmlformats.org/officeDocument/2006/relationships/image" Target="../media/image88.emf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9.emf"/><Relationship Id="rId20" Type="http://schemas.openxmlformats.org/officeDocument/2006/relationships/image" Target="../media/image83.emf"/><Relationship Id="rId29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74.emf"/><Relationship Id="rId24" Type="http://schemas.openxmlformats.org/officeDocument/2006/relationships/image" Target="../media/image87.png"/><Relationship Id="rId5" Type="http://schemas.openxmlformats.org/officeDocument/2006/relationships/image" Target="../media/image14.emf"/><Relationship Id="rId15" Type="http://schemas.openxmlformats.org/officeDocument/2006/relationships/image" Target="../media/image78.emf"/><Relationship Id="rId23" Type="http://schemas.openxmlformats.org/officeDocument/2006/relationships/image" Target="../media/image86.png"/><Relationship Id="rId28" Type="http://schemas.openxmlformats.org/officeDocument/2006/relationships/image" Target="../media/image91.emf"/><Relationship Id="rId10" Type="http://schemas.openxmlformats.org/officeDocument/2006/relationships/image" Target="../media/image73.emf"/><Relationship Id="rId19" Type="http://schemas.openxmlformats.org/officeDocument/2006/relationships/image" Target="../media/image82.emf"/><Relationship Id="rId4" Type="http://schemas.openxmlformats.org/officeDocument/2006/relationships/image" Target="../media/image68.emf"/><Relationship Id="rId9" Type="http://schemas.openxmlformats.org/officeDocument/2006/relationships/image" Target="../media/image72.emf"/><Relationship Id="rId14" Type="http://schemas.openxmlformats.org/officeDocument/2006/relationships/image" Target="../media/image77.emf"/><Relationship Id="rId22" Type="http://schemas.openxmlformats.org/officeDocument/2006/relationships/image" Target="../media/image85.emf"/><Relationship Id="rId27" Type="http://schemas.openxmlformats.org/officeDocument/2006/relationships/image" Target="../media/image90.emf"/><Relationship Id="rId30" Type="http://schemas.openxmlformats.org/officeDocument/2006/relationships/image" Target="../media/image5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13" Type="http://schemas.openxmlformats.org/officeDocument/2006/relationships/image" Target="../media/image76.emf"/><Relationship Id="rId18" Type="http://schemas.openxmlformats.org/officeDocument/2006/relationships/image" Target="../media/image81.emf"/><Relationship Id="rId26" Type="http://schemas.openxmlformats.org/officeDocument/2006/relationships/image" Target="../media/image89.emf"/><Relationship Id="rId3" Type="http://schemas.openxmlformats.org/officeDocument/2006/relationships/image" Target="../media/image12.png"/><Relationship Id="rId21" Type="http://schemas.openxmlformats.org/officeDocument/2006/relationships/image" Target="../media/image84.emf"/><Relationship Id="rId7" Type="http://schemas.openxmlformats.org/officeDocument/2006/relationships/image" Target="../media/image70.emf"/><Relationship Id="rId12" Type="http://schemas.openxmlformats.org/officeDocument/2006/relationships/image" Target="../media/image75.emf"/><Relationship Id="rId17" Type="http://schemas.openxmlformats.org/officeDocument/2006/relationships/image" Target="../media/image80.emf"/><Relationship Id="rId25" Type="http://schemas.openxmlformats.org/officeDocument/2006/relationships/image" Target="../media/image88.emf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9.emf"/><Relationship Id="rId20" Type="http://schemas.openxmlformats.org/officeDocument/2006/relationships/image" Target="../media/image83.emf"/><Relationship Id="rId29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74.emf"/><Relationship Id="rId24" Type="http://schemas.openxmlformats.org/officeDocument/2006/relationships/image" Target="../media/image87.png"/><Relationship Id="rId32" Type="http://schemas.openxmlformats.org/officeDocument/2006/relationships/image" Target="../media/image53.emf"/><Relationship Id="rId5" Type="http://schemas.openxmlformats.org/officeDocument/2006/relationships/image" Target="../media/image14.emf"/><Relationship Id="rId15" Type="http://schemas.openxmlformats.org/officeDocument/2006/relationships/image" Target="../media/image78.emf"/><Relationship Id="rId23" Type="http://schemas.openxmlformats.org/officeDocument/2006/relationships/image" Target="../media/image86.png"/><Relationship Id="rId28" Type="http://schemas.openxmlformats.org/officeDocument/2006/relationships/image" Target="../media/image91.emf"/><Relationship Id="rId10" Type="http://schemas.openxmlformats.org/officeDocument/2006/relationships/image" Target="../media/image73.emf"/><Relationship Id="rId19" Type="http://schemas.openxmlformats.org/officeDocument/2006/relationships/image" Target="../media/image82.emf"/><Relationship Id="rId31" Type="http://schemas.openxmlformats.org/officeDocument/2006/relationships/image" Target="../media/image92.emf"/><Relationship Id="rId4" Type="http://schemas.openxmlformats.org/officeDocument/2006/relationships/image" Target="../media/image68.emf"/><Relationship Id="rId9" Type="http://schemas.openxmlformats.org/officeDocument/2006/relationships/image" Target="../media/image72.emf"/><Relationship Id="rId14" Type="http://schemas.openxmlformats.org/officeDocument/2006/relationships/image" Target="../media/image77.emf"/><Relationship Id="rId22" Type="http://schemas.openxmlformats.org/officeDocument/2006/relationships/image" Target="../media/image85.emf"/><Relationship Id="rId27" Type="http://schemas.openxmlformats.org/officeDocument/2006/relationships/image" Target="../media/image90.emf"/><Relationship Id="rId30" Type="http://schemas.openxmlformats.org/officeDocument/2006/relationships/image" Target="../media/image9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99.emf"/><Relationship Id="rId3" Type="http://schemas.openxmlformats.org/officeDocument/2006/relationships/image" Target="../media/image93.emf"/><Relationship Id="rId7" Type="http://schemas.openxmlformats.org/officeDocument/2006/relationships/image" Target="../media/image68.emf"/><Relationship Id="rId12" Type="http://schemas.openxmlformats.org/officeDocument/2006/relationships/image" Target="../media/image98.emf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97.emf"/><Relationship Id="rId5" Type="http://schemas.openxmlformats.org/officeDocument/2006/relationships/image" Target="../media/image95.emf"/><Relationship Id="rId15" Type="http://schemas.openxmlformats.org/officeDocument/2006/relationships/image" Target="../media/image53.emf"/><Relationship Id="rId10" Type="http://schemas.openxmlformats.org/officeDocument/2006/relationships/image" Target="../media/image96.png"/><Relationship Id="rId4" Type="http://schemas.openxmlformats.org/officeDocument/2006/relationships/image" Target="../media/image94.emf"/><Relationship Id="rId9" Type="http://schemas.openxmlformats.org/officeDocument/2006/relationships/image" Target="../media/image27.emf"/><Relationship Id="rId14" Type="http://schemas.openxmlformats.org/officeDocument/2006/relationships/image" Target="../media/image10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image" Target="../media/image98.emf"/><Relationship Id="rId3" Type="http://schemas.openxmlformats.org/officeDocument/2006/relationships/image" Target="../media/image93.emf"/><Relationship Id="rId7" Type="http://schemas.openxmlformats.org/officeDocument/2006/relationships/image" Target="../media/image12.png"/><Relationship Id="rId12" Type="http://schemas.openxmlformats.org/officeDocument/2006/relationships/image" Target="../media/image97.emf"/><Relationship Id="rId17" Type="http://schemas.openxmlformats.org/officeDocument/2006/relationships/image" Target="../media/image92.e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emf"/><Relationship Id="rId11" Type="http://schemas.openxmlformats.org/officeDocument/2006/relationships/image" Target="../media/image96.png"/><Relationship Id="rId5" Type="http://schemas.openxmlformats.org/officeDocument/2006/relationships/image" Target="../media/image95.emf"/><Relationship Id="rId15" Type="http://schemas.openxmlformats.org/officeDocument/2006/relationships/image" Target="../media/image100.emf"/><Relationship Id="rId10" Type="http://schemas.openxmlformats.org/officeDocument/2006/relationships/image" Target="../media/image27.emf"/><Relationship Id="rId4" Type="http://schemas.openxmlformats.org/officeDocument/2006/relationships/image" Target="../media/image94.emf"/><Relationship Id="rId9" Type="http://schemas.openxmlformats.org/officeDocument/2006/relationships/image" Target="../media/image14.emf"/><Relationship Id="rId14" Type="http://schemas.openxmlformats.org/officeDocument/2006/relationships/image" Target="../media/image99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18" Type="http://schemas.openxmlformats.org/officeDocument/2006/relationships/image" Target="../media/image102.emf"/><Relationship Id="rId3" Type="http://schemas.openxmlformats.org/officeDocument/2006/relationships/image" Target="../media/image28.emf"/><Relationship Id="rId21" Type="http://schemas.openxmlformats.org/officeDocument/2006/relationships/image" Target="../media/image105.emf"/><Relationship Id="rId7" Type="http://schemas.openxmlformats.org/officeDocument/2006/relationships/image" Target="../media/image95.emf"/><Relationship Id="rId12" Type="http://schemas.openxmlformats.org/officeDocument/2006/relationships/image" Target="../media/image29.emf"/><Relationship Id="rId17" Type="http://schemas.openxmlformats.org/officeDocument/2006/relationships/image" Target="../media/image66.emf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5.png"/><Relationship Id="rId20" Type="http://schemas.openxmlformats.org/officeDocument/2006/relationships/image" Target="../media/image10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emf"/><Relationship Id="rId11" Type="http://schemas.openxmlformats.org/officeDocument/2006/relationships/image" Target="../media/image63.png"/><Relationship Id="rId5" Type="http://schemas.openxmlformats.org/officeDocument/2006/relationships/image" Target="../media/image93.emf"/><Relationship Id="rId15" Type="http://schemas.openxmlformats.org/officeDocument/2006/relationships/image" Target="../media/image64.png"/><Relationship Id="rId10" Type="http://schemas.openxmlformats.org/officeDocument/2006/relationships/image" Target="../media/image27.emf"/><Relationship Id="rId19" Type="http://schemas.openxmlformats.org/officeDocument/2006/relationships/image" Target="../media/image103.emf"/><Relationship Id="rId4" Type="http://schemas.openxmlformats.org/officeDocument/2006/relationships/image" Target="../media/image12.png"/><Relationship Id="rId9" Type="http://schemas.openxmlformats.org/officeDocument/2006/relationships/image" Target="../media/image96.png"/><Relationship Id="rId14" Type="http://schemas.openxmlformats.org/officeDocument/2006/relationships/image" Target="../media/image310.png"/><Relationship Id="rId22" Type="http://schemas.openxmlformats.org/officeDocument/2006/relationships/image" Target="../media/image5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10.png"/><Relationship Id="rId18" Type="http://schemas.openxmlformats.org/officeDocument/2006/relationships/image" Target="../media/image54.emf"/><Relationship Id="rId3" Type="http://schemas.openxmlformats.org/officeDocument/2006/relationships/image" Target="../media/image28.emf"/><Relationship Id="rId7" Type="http://schemas.openxmlformats.org/officeDocument/2006/relationships/image" Target="../media/image27.emf"/><Relationship Id="rId12" Type="http://schemas.openxmlformats.org/officeDocument/2006/relationships/image" Target="../media/image9.png"/><Relationship Id="rId17" Type="http://schemas.openxmlformats.org/officeDocument/2006/relationships/image" Target="../media/image110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emf"/><Relationship Id="rId11" Type="http://schemas.openxmlformats.org/officeDocument/2006/relationships/image" Target="../media/image108.emf"/><Relationship Id="rId5" Type="http://schemas.openxmlformats.org/officeDocument/2006/relationships/image" Target="../media/image93.emf"/><Relationship Id="rId15" Type="http://schemas.openxmlformats.org/officeDocument/2006/relationships/image" Target="../media/image105.emf"/><Relationship Id="rId10" Type="http://schemas.openxmlformats.org/officeDocument/2006/relationships/image" Target="../media/image107.emf"/><Relationship Id="rId4" Type="http://schemas.openxmlformats.org/officeDocument/2006/relationships/image" Target="../media/image12.png"/><Relationship Id="rId9" Type="http://schemas.openxmlformats.org/officeDocument/2006/relationships/image" Target="../media/image106.png"/><Relationship Id="rId14" Type="http://schemas.openxmlformats.org/officeDocument/2006/relationships/image" Target="../media/image10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BAE337-A780-10AC-F45D-87EB1C4B3A87}"/>
              </a:ext>
            </a:extLst>
          </p:cNvPr>
          <p:cNvSpPr/>
          <p:nvPr/>
        </p:nvSpPr>
        <p:spPr>
          <a:xfrm>
            <a:off x="1152271" y="1604745"/>
            <a:ext cx="10000462" cy="12972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AEA482-AAC0-48FB-A0C9-537820F78B5C}"/>
              </a:ext>
            </a:extLst>
          </p:cNvPr>
          <p:cNvSpPr txBox="1"/>
          <p:nvPr/>
        </p:nvSpPr>
        <p:spPr>
          <a:xfrm>
            <a:off x="514671" y="1776312"/>
            <a:ext cx="11245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Transferability of Spatiotemporal </a:t>
            </a:r>
            <a:r>
              <a:rPr lang="en-US" sz="2800" dirty="0" err="1">
                <a:solidFill>
                  <a:schemeClr val="bg1"/>
                </a:solidFill>
              </a:rPr>
              <a:t>CoVariance</a:t>
            </a:r>
            <a:r>
              <a:rPr lang="en-US" sz="2800" dirty="0">
                <a:solidFill>
                  <a:schemeClr val="bg1"/>
                </a:solidFill>
              </a:rPr>
              <a:t> Neural Networks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for Multiscale fMRI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7C8673-0565-AAEA-05BD-A7DB32C32C13}"/>
                  </a:ext>
                </a:extLst>
              </p:cNvPr>
              <p:cNvSpPr txBox="1"/>
              <p:nvPr/>
            </p:nvSpPr>
            <p:spPr>
              <a:xfrm>
                <a:off x="514671" y="3228945"/>
                <a:ext cx="113728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Saurabh Sihag</a:t>
                </a:r>
                <a:r>
                  <a:rPr lang="en-US" sz="2000" baseline="30000" dirty="0"/>
                  <a:t>1</a:t>
                </a:r>
                <a:r>
                  <a:rPr lang="en-US" sz="2000" dirty="0"/>
                  <a:t>, Andrea Cavallo</a:t>
                </a:r>
                <a14:m>
                  <m:oMath xmlns:m="http://schemas.openxmlformats.org/officeDocument/2006/math"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/>
                  <a:t>, Yucheng Zhu</a:t>
                </a:r>
                <a:r>
                  <a:rPr lang="en-US" sz="2000" baseline="30000" dirty="0"/>
                  <a:t>1</a:t>
                </a:r>
                <a:r>
                  <a:rPr lang="en-US" sz="2000" dirty="0"/>
                  <a:t>, Elvin Isufi</a:t>
                </a:r>
                <a14:m>
                  <m:oMath xmlns:m="http://schemas.openxmlformats.org/officeDocument/2006/math"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/>
                  <a:t>, Gonzalo Mateos</a:t>
                </a:r>
                <a14:m>
                  <m:oMath xmlns:m="http://schemas.openxmlformats.org/officeDocument/2006/math">
                    <m:r>
                      <a:rPr lang="en-US" sz="2000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000" dirty="0"/>
                  <a:t>, and Alejandro Ribeiro</a:t>
                </a:r>
                <a:r>
                  <a:rPr lang="en-US" sz="2000" baseline="30000" dirty="0"/>
                  <a:t>4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7C8673-0565-AAEA-05BD-A7DB32C32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71" y="3228945"/>
                <a:ext cx="11372857" cy="400110"/>
              </a:xfrm>
              <a:prstGeom prst="rect">
                <a:avLst/>
              </a:prstGeom>
              <a:blipFill>
                <a:blip r:embed="rId2"/>
                <a:stretch>
                  <a:fillRect l="-557" t="-6250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DFF4360-C6EA-2988-5B1B-4C119E323283}"/>
              </a:ext>
            </a:extLst>
          </p:cNvPr>
          <p:cNvSpPr txBox="1"/>
          <p:nvPr/>
        </p:nvSpPr>
        <p:spPr>
          <a:xfrm>
            <a:off x="4076060" y="3935566"/>
            <a:ext cx="3630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/>
              <a:t>1</a:t>
            </a:r>
            <a:r>
              <a:rPr lang="en-US" dirty="0"/>
              <a:t>University at Albany</a:t>
            </a:r>
          </a:p>
          <a:p>
            <a:pPr algn="ctr"/>
            <a:r>
              <a:rPr lang="en-US" baseline="30000" dirty="0"/>
              <a:t>2</a:t>
            </a:r>
            <a:r>
              <a:rPr lang="en-US" dirty="0"/>
              <a:t>University of Rochester</a:t>
            </a:r>
          </a:p>
          <a:p>
            <a:pPr algn="ctr"/>
            <a:r>
              <a:rPr lang="en-US" baseline="30000" dirty="0"/>
              <a:t>3</a:t>
            </a:r>
            <a:r>
              <a:rPr lang="en-US" dirty="0"/>
              <a:t>Delft University of Technology</a:t>
            </a:r>
            <a:endParaRPr lang="en-US" u="sng" dirty="0">
              <a:solidFill>
                <a:srgbClr val="00B0F0"/>
              </a:solidFill>
            </a:endParaRPr>
          </a:p>
          <a:p>
            <a:pPr algn="ctr"/>
            <a:r>
              <a:rPr lang="en-US" baseline="30000" dirty="0"/>
              <a:t>4</a:t>
            </a:r>
            <a:r>
              <a:rPr lang="en-US" dirty="0"/>
              <a:t>University of Pennsylvania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6961AE-FBBA-23D0-A5CD-BDA5873A0E22}"/>
              </a:ext>
            </a:extLst>
          </p:cNvPr>
          <p:cNvSpPr txBox="1"/>
          <p:nvPr/>
        </p:nvSpPr>
        <p:spPr>
          <a:xfrm>
            <a:off x="1438256" y="5448428"/>
            <a:ext cx="9525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Asilomar Conference on Signals, Systems, and Computers, 2026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92" name="Picture 4" descr="Brand Identity | University at Albany">
            <a:extLst>
              <a:ext uri="{FF2B5EF4-FFF2-40B4-BE49-F238E27FC236}">
                <a16:creationId xmlns:a16="http://schemas.microsoft.com/office/drawing/2014/main" id="{3F9E5D56-2CC0-FE50-DCA1-E03DE5E52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7942" y="134904"/>
            <a:ext cx="1549121" cy="57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University of Rochester Logo, symbol, meaning, history, PNG, brand">
            <a:extLst>
              <a:ext uri="{FF2B5EF4-FFF2-40B4-BE49-F238E27FC236}">
                <a16:creationId xmlns:a16="http://schemas.microsoft.com/office/drawing/2014/main" id="{F387B6FA-9229-690F-7732-D1CF179BDD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230" y="149698"/>
            <a:ext cx="1942144" cy="54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842A8C-310C-4C95-BBB0-036BC615A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5541" y="156444"/>
            <a:ext cx="1132548" cy="540918"/>
          </a:xfrm>
          <a:prstGeom prst="rect">
            <a:avLst/>
          </a:prstGeom>
        </p:spPr>
      </p:pic>
      <p:pic>
        <p:nvPicPr>
          <p:cNvPr id="12300" name="Picture 12" descr="UPenn (University of Pennsylvania) - JusGov">
            <a:extLst>
              <a:ext uri="{FF2B5EF4-FFF2-40B4-BE49-F238E27FC236}">
                <a16:creationId xmlns:a16="http://schemas.microsoft.com/office/drawing/2014/main" id="{66C73890-E3F3-2F09-2118-5ED0E3A41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6256" y="149698"/>
            <a:ext cx="1692324" cy="55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443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ED00F2-8CED-F8CE-D243-C62EA21C2925}"/>
              </a:ext>
            </a:extLst>
          </p:cNvPr>
          <p:cNvSpPr txBox="1"/>
          <p:nvPr/>
        </p:nvSpPr>
        <p:spPr>
          <a:xfrm>
            <a:off x="37662" y="138009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Multi-scale fMRI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1FEF71-D078-4A3C-3C56-8B910BC6976C}"/>
                  </a:ext>
                </a:extLst>
              </p:cNvPr>
              <p:cNvSpPr txBox="1"/>
              <p:nvPr/>
            </p:nvSpPr>
            <p:spPr>
              <a:xfrm>
                <a:off x="674108" y="4678796"/>
                <a:ext cx="51915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cs typeface="Calibri" panose="020F0502020204030204" pitchFamily="34" charset="0"/>
                  </a:rPr>
                  <a:t>Brain atlas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cs typeface="Calibri" panose="020F0502020204030204" pitchFamily="34" charset="0"/>
                  </a:rPr>
                  <a:t>parcellations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1FEF71-D078-4A3C-3C56-8B910BC69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08" y="4678796"/>
                <a:ext cx="5191549" cy="523220"/>
              </a:xfrm>
              <a:prstGeom prst="rect">
                <a:avLst/>
              </a:prstGeom>
              <a:blipFill>
                <a:blip r:embed="rId3"/>
                <a:stretch>
                  <a:fillRect l="-2445" t="-11905" r="-171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502103-5449-BEA6-5B8B-55763981BD5A}"/>
                  </a:ext>
                </a:extLst>
              </p:cNvPr>
              <p:cNvSpPr txBox="1"/>
              <p:nvPr/>
            </p:nvSpPr>
            <p:spPr>
              <a:xfrm>
                <a:off x="6153979" y="4662479"/>
                <a:ext cx="51998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cs typeface="Calibri" panose="020F0502020204030204" pitchFamily="34" charset="0"/>
                  </a:rPr>
                  <a:t>Brain atlas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cs typeface="Calibri" panose="020F0502020204030204" pitchFamily="34" charset="0"/>
                  </a:rPr>
                  <a:t>parcellations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502103-5449-BEA6-5B8B-55763981B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979" y="4662479"/>
                <a:ext cx="5199821" cy="523220"/>
              </a:xfrm>
              <a:prstGeom prst="rect">
                <a:avLst/>
              </a:prstGeom>
              <a:blipFill>
                <a:blip r:embed="rId4"/>
                <a:stretch>
                  <a:fillRect l="-2433" t="-14286" r="-1460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2064B265-F911-C95B-783E-5D4E872D070B}"/>
              </a:ext>
            </a:extLst>
          </p:cNvPr>
          <p:cNvGrpSpPr/>
          <p:nvPr/>
        </p:nvGrpSpPr>
        <p:grpSpPr>
          <a:xfrm>
            <a:off x="8610600" y="1491177"/>
            <a:ext cx="3463817" cy="1341783"/>
            <a:chOff x="5509460" y="3701492"/>
            <a:chExt cx="6682540" cy="266790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3C6F85C-D1E4-D78B-2DE4-D63B1D9CD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9460" y="3930092"/>
              <a:ext cx="2140754" cy="1568955"/>
            </a:xfrm>
            <a:prstGeom prst="rect">
              <a:avLst/>
            </a:prstGeom>
          </p:spPr>
        </p:pic>
        <p:pic>
          <p:nvPicPr>
            <p:cNvPr id="16" name="Picture 15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E0678892-CBC5-87E8-DD1D-08BCCB1F0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3" b="23843"/>
            <a:stretch/>
          </p:blipFill>
          <p:spPr>
            <a:xfrm>
              <a:off x="8182168" y="3701492"/>
              <a:ext cx="4009832" cy="2667905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2FBDB6-D6FA-4605-76AF-1698AC4C52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5818" y="4151412"/>
              <a:ext cx="1600200" cy="6397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37C65E-9528-A0DC-EBE6-DA6C453229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6091" y="4151412"/>
              <a:ext cx="3441073" cy="51389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1967597-21A0-5353-AFB1-579A6E6A36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5991" y="4714569"/>
              <a:ext cx="2520636" cy="30099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4D82A0-9833-B031-F767-2CCDE3C68E50}"/>
                </a:ext>
              </a:extLst>
            </p:cNvPr>
            <p:cNvCxnSpPr>
              <a:cxnSpLocks/>
            </p:cNvCxnSpPr>
            <p:nvPr/>
          </p:nvCxnSpPr>
          <p:spPr>
            <a:xfrm>
              <a:off x="6718386" y="5310236"/>
              <a:ext cx="2118241" cy="58955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E36329E-4DBC-47FC-BAC5-469620220012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5218381"/>
              <a:ext cx="1815904" cy="4202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164A1D6-AF93-17A8-B27F-1CE3724D52A6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4535245"/>
              <a:ext cx="3540316" cy="132749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2251B5E-35E8-1074-563B-2B6848641C0A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557225"/>
              <a:ext cx="4206167" cy="8298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E534B8A-2256-B92A-B0CB-610D156193A4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300277"/>
              <a:ext cx="4291446" cy="27420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 descr="A white fabric with colorful lines&#10;&#10;Description automatically generated">
            <a:extLst>
              <a:ext uri="{FF2B5EF4-FFF2-40B4-BE49-F238E27FC236}">
                <a16:creationId xmlns:a16="http://schemas.microsoft.com/office/drawing/2014/main" id="{BC530E00-AE94-3CBF-59C4-E012017DCA2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651" y="2896097"/>
            <a:ext cx="2313531" cy="1632849"/>
          </a:xfrm>
          <a:prstGeom prst="rect">
            <a:avLst/>
          </a:prstGeom>
        </p:spPr>
      </p:pic>
      <p:pic>
        <p:nvPicPr>
          <p:cNvPr id="29" name="Picture 28" descr="A colorful fabric with a white background&#10;&#10;Description automatically generated">
            <a:extLst>
              <a:ext uri="{FF2B5EF4-FFF2-40B4-BE49-F238E27FC236}">
                <a16:creationId xmlns:a16="http://schemas.microsoft.com/office/drawing/2014/main" id="{A94D544D-EB8C-6A61-67E9-8143830C6D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9167" y="2769699"/>
            <a:ext cx="2333013" cy="169123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D05A137-F1AE-5186-5AFF-ADD33ACAEA64}"/>
              </a:ext>
            </a:extLst>
          </p:cNvPr>
          <p:cNvSpPr txBox="1"/>
          <p:nvPr/>
        </p:nvSpPr>
        <p:spPr>
          <a:xfrm>
            <a:off x="0" y="958214"/>
            <a:ext cx="12154338" cy="5760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800"/>
              </a:spcAft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dirty="0"/>
              <a:t>fMRI captures brain functional activity (BOLD time series)</a:t>
            </a:r>
          </a:p>
          <a:p>
            <a:pPr marL="457200" indent="-4572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dirty="0"/>
              <a:t>Functional activity can be represented at </a:t>
            </a:r>
            <a:br>
              <a:rPr lang="en-US" sz="2800" dirty="0"/>
            </a:br>
            <a:r>
              <a:rPr lang="en-US" sz="2800" b="1" dirty="0"/>
              <a:t>different spatial resolutions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75000"/>
            </a:pP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5000"/>
            </a:pP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5000"/>
            </a:pP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</a:pP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5000"/>
            </a:pP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dirty="0"/>
              <a:t>Information </a:t>
            </a:r>
            <a:r>
              <a:rPr lang="en-US" sz="2800" b="1" dirty="0"/>
              <a:t>redundancy</a:t>
            </a:r>
            <a:r>
              <a:rPr lang="en-US" sz="2800" dirty="0"/>
              <a:t> or compatibility across spatial resolutions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Slide Number Placeholder 25">
            <a:extLst>
              <a:ext uri="{FF2B5EF4-FFF2-40B4-BE49-F238E27FC236}">
                <a16:creationId xmlns:a16="http://schemas.microsoft.com/office/drawing/2014/main" id="{131C71FD-FD05-2745-6F22-51E5BF950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00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12BDB-EF24-7143-F59E-B23492947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4F0F46-BFFE-B042-4C3B-432D6120F366}"/>
              </a:ext>
            </a:extLst>
          </p:cNvPr>
          <p:cNvSpPr txBox="1"/>
          <p:nvPr/>
        </p:nvSpPr>
        <p:spPr>
          <a:xfrm>
            <a:off x="37662" y="67333"/>
            <a:ext cx="14092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Can One ML Model Transfer Across Spatial Scales?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392E63-5AC3-EB84-CA1D-6D34A2BBD636}"/>
              </a:ext>
            </a:extLst>
          </p:cNvPr>
          <p:cNvGrpSpPr/>
          <p:nvPr/>
        </p:nvGrpSpPr>
        <p:grpSpPr>
          <a:xfrm>
            <a:off x="9302616" y="1040121"/>
            <a:ext cx="2851722" cy="1085235"/>
            <a:chOff x="5509460" y="3701492"/>
            <a:chExt cx="6682540" cy="266790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B4D0BBC-29A7-4D85-D161-F4926A274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9460" y="3930092"/>
              <a:ext cx="2140754" cy="1568955"/>
            </a:xfrm>
            <a:prstGeom prst="rect">
              <a:avLst/>
            </a:prstGeom>
          </p:spPr>
        </p:pic>
        <p:pic>
          <p:nvPicPr>
            <p:cNvPr id="13" name="Picture 12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E668F93F-2DA4-8F44-4B09-0375A340C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3" b="23843"/>
            <a:stretch/>
          </p:blipFill>
          <p:spPr>
            <a:xfrm>
              <a:off x="8182168" y="3701492"/>
              <a:ext cx="4009832" cy="2667905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C7DA96-DA05-DD31-847D-DD8D6A2AF3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5818" y="4151412"/>
              <a:ext cx="1600200" cy="6397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214B16-AE76-F96C-B66C-6B845A68E8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6091" y="4151412"/>
              <a:ext cx="3441073" cy="51389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3C43BF-B581-77B8-97AC-E62A395457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5991" y="4714569"/>
              <a:ext cx="2520636" cy="30099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D4438C9-E29E-1239-65FF-1A5F6F44F85B}"/>
                </a:ext>
              </a:extLst>
            </p:cNvPr>
            <p:cNvCxnSpPr>
              <a:cxnSpLocks/>
            </p:cNvCxnSpPr>
            <p:nvPr/>
          </p:nvCxnSpPr>
          <p:spPr>
            <a:xfrm>
              <a:off x="6718386" y="5310236"/>
              <a:ext cx="2118241" cy="58955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07FE744-1331-56AD-EB3F-60D816D43E6F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5218381"/>
              <a:ext cx="1815904" cy="4202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CAE670-9F2C-AF24-EB56-220664F7F322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4535245"/>
              <a:ext cx="3540316" cy="132749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2FC837B-DE8D-6AB3-6272-15120AF23C30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557225"/>
              <a:ext cx="4206167" cy="8298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6B9A2B-D262-435A-4714-1BFE29877816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300277"/>
              <a:ext cx="4291446" cy="27420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6F3831E9-F4C4-FE4D-44E2-8E06F2BE55B9}"/>
              </a:ext>
            </a:extLst>
          </p:cNvPr>
          <p:cNvSpPr txBox="1"/>
          <p:nvPr/>
        </p:nvSpPr>
        <p:spPr>
          <a:xfrm>
            <a:off x="145316" y="871321"/>
            <a:ext cx="12154338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model that transfers across resolutions has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advantages</a:t>
            </a:r>
          </a:p>
          <a:p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reduces dependence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on a particular brain atlas</a:t>
            </a:r>
          </a:p>
          <a:p>
            <a:pPr lvl="1"/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(robust scientific findings, flexibility to choose spatial scale)</a:t>
            </a: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reusing models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for data represented at different resolutions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(computational and data efficiency, deployment flexibility)</a:t>
            </a:r>
          </a:p>
          <a:p>
            <a:pPr lvl="1"/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Slide Number Placeholder 25">
            <a:extLst>
              <a:ext uri="{FF2B5EF4-FFF2-40B4-BE49-F238E27FC236}">
                <a16:creationId xmlns:a16="http://schemas.microsoft.com/office/drawing/2014/main" id="{9B90647D-D532-D25E-F4E2-361BA5B3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98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C9844-002F-D10C-1477-6D4CE205E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F8403-1B57-813D-1323-F21AC044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5057376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0BB76-7FEB-D52A-F59D-BF15AD037CD5}"/>
              </a:ext>
            </a:extLst>
          </p:cNvPr>
          <p:cNvSpPr txBox="1"/>
          <p:nvPr/>
        </p:nvSpPr>
        <p:spPr>
          <a:xfrm>
            <a:off x="37662" y="67333"/>
            <a:ext cx="14092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Can One ML Model Transfer Across Spatial Scales?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E80E08-8A04-1AC5-66F3-C7A7DFA45574}"/>
              </a:ext>
            </a:extLst>
          </p:cNvPr>
          <p:cNvSpPr txBox="1"/>
          <p:nvPr/>
        </p:nvSpPr>
        <p:spPr>
          <a:xfrm>
            <a:off x="145316" y="871321"/>
            <a:ext cx="12154338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model that transfers across resolutions has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advantages</a:t>
            </a:r>
          </a:p>
          <a:p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reduces dependence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on a particular brain atlas </a:t>
            </a:r>
          </a:p>
          <a:p>
            <a:pPr lvl="1"/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(robust scientific findings, flexibility to choose spatial scale)</a:t>
            </a: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reusing models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for data represented at different resolutions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(computational and data efficiency, deployment flexibility)</a:t>
            </a:r>
          </a:p>
          <a:p>
            <a:pPr lvl="1"/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D8E119-C638-14DB-09DB-D5323234B0C4}"/>
              </a:ext>
            </a:extLst>
          </p:cNvPr>
          <p:cNvSpPr txBox="1"/>
          <p:nvPr/>
        </p:nvSpPr>
        <p:spPr>
          <a:xfrm>
            <a:off x="1572553" y="5402243"/>
            <a:ext cx="92998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Key challenge:</a:t>
            </a:r>
            <a:r>
              <a:rPr lang="en-US" sz="2800" dirty="0">
                <a:solidFill>
                  <a:schemeClr val="bg1"/>
                </a:solidFill>
              </a:rPr>
              <a:t> Learn representations that connect information across spatial resolutions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14B71B-FAE4-90FC-BB34-8BC3D2D8F518}"/>
              </a:ext>
            </a:extLst>
          </p:cNvPr>
          <p:cNvSpPr/>
          <p:nvPr/>
        </p:nvSpPr>
        <p:spPr>
          <a:xfrm>
            <a:off x="1995274" y="3978012"/>
            <a:ext cx="8454422" cy="9746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80E7AA-BD51-8AEC-4A48-0768F195ED1E}"/>
              </a:ext>
            </a:extLst>
          </p:cNvPr>
          <p:cNvGrpSpPr/>
          <p:nvPr/>
        </p:nvGrpSpPr>
        <p:grpSpPr>
          <a:xfrm>
            <a:off x="9302616" y="1040121"/>
            <a:ext cx="2851722" cy="1085235"/>
            <a:chOff x="5509460" y="3701492"/>
            <a:chExt cx="6682540" cy="266790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163618-55D7-C8E7-56B8-E441CDAC6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9460" y="3930092"/>
              <a:ext cx="2140754" cy="1568955"/>
            </a:xfrm>
            <a:prstGeom prst="rect">
              <a:avLst/>
            </a:prstGeom>
          </p:spPr>
        </p:pic>
        <p:pic>
          <p:nvPicPr>
            <p:cNvPr id="13" name="Picture 12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6FD0F8CF-23DD-5FF9-0E38-7A7259F01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3" b="23843"/>
            <a:stretch/>
          </p:blipFill>
          <p:spPr>
            <a:xfrm>
              <a:off x="8182168" y="3701492"/>
              <a:ext cx="4009832" cy="2667905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D75724-8784-C02F-8EF9-A6CD7198C7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5818" y="4151412"/>
              <a:ext cx="1600200" cy="6397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C9A5456-FE1A-0CC0-A7BF-6B24D4AEE2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6091" y="4151412"/>
              <a:ext cx="3441073" cy="51389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72E50D9-DD35-01A5-4478-0410B8795C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5991" y="4714569"/>
              <a:ext cx="2520636" cy="30099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4934A03-4C1C-3DCA-895A-A69D05E154E5}"/>
                </a:ext>
              </a:extLst>
            </p:cNvPr>
            <p:cNvCxnSpPr>
              <a:cxnSpLocks/>
            </p:cNvCxnSpPr>
            <p:nvPr/>
          </p:nvCxnSpPr>
          <p:spPr>
            <a:xfrm>
              <a:off x="6718386" y="5310236"/>
              <a:ext cx="2118241" cy="58955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70E2DD5-B06F-3922-D49C-F02DE44F93C9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5218381"/>
              <a:ext cx="1815904" cy="4202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0494212-108C-3B70-9F83-78A32CB7825B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4535245"/>
              <a:ext cx="3540316" cy="132749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34CF1F9-D05A-2A05-A949-9A0F341A7D71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557225"/>
              <a:ext cx="4206167" cy="8298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8478A73-9737-7A3F-8208-6EA63D5F804C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300277"/>
              <a:ext cx="4291446" cy="27420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465AB37B-47CC-2155-8727-377415AD7CC7}"/>
              </a:ext>
            </a:extLst>
          </p:cNvPr>
          <p:cNvSpPr/>
          <p:nvPr/>
        </p:nvSpPr>
        <p:spPr>
          <a:xfrm>
            <a:off x="2510178" y="5232476"/>
            <a:ext cx="1388617" cy="749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ML model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078E16F-C36A-A083-F3A4-45626089960A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1825078" y="5607218"/>
            <a:ext cx="6851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009800F-6CF9-3B8C-2E44-6166A3B5AFEB}"/>
              </a:ext>
            </a:extLst>
          </p:cNvPr>
          <p:cNvCxnSpPr>
            <a:cxnSpLocks/>
          </p:cNvCxnSpPr>
          <p:nvPr/>
        </p:nvCxnSpPr>
        <p:spPr>
          <a:xfrm flipH="1">
            <a:off x="9089772" y="5607217"/>
            <a:ext cx="6696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4AF951A-0B58-CF36-3CE7-419279DF7D3E}"/>
              </a:ext>
            </a:extLst>
          </p:cNvPr>
          <p:cNvCxnSpPr>
            <a:cxnSpLocks/>
          </p:cNvCxnSpPr>
          <p:nvPr/>
        </p:nvCxnSpPr>
        <p:spPr>
          <a:xfrm>
            <a:off x="3898795" y="5607217"/>
            <a:ext cx="6851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279AE40-FA98-9DC6-5A7C-528CD75F1E15}"/>
              </a:ext>
            </a:extLst>
          </p:cNvPr>
          <p:cNvCxnSpPr>
            <a:cxnSpLocks/>
          </p:cNvCxnSpPr>
          <p:nvPr/>
        </p:nvCxnSpPr>
        <p:spPr>
          <a:xfrm flipH="1">
            <a:off x="7008950" y="5622457"/>
            <a:ext cx="6696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75143E3-C465-CDFB-AF1F-F62C94843B22}"/>
                  </a:ext>
                </a:extLst>
              </p:cNvPr>
              <p:cNvSpPr txBox="1"/>
              <p:nvPr/>
            </p:nvSpPr>
            <p:spPr>
              <a:xfrm>
                <a:off x="204245" y="5975162"/>
                <a:ext cx="29275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resolution data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75143E3-C465-CDFB-AF1F-F62C94843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45" y="5975162"/>
                <a:ext cx="2927596" cy="523220"/>
              </a:xfrm>
              <a:prstGeom prst="rect">
                <a:avLst/>
              </a:prstGeom>
              <a:blipFill>
                <a:blip r:embed="rId5"/>
                <a:stretch>
                  <a:fillRect t="-11905" r="-3463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2F76A8F1-0FFB-0C3C-24FB-491A1629D721}"/>
              </a:ext>
            </a:extLst>
          </p:cNvPr>
          <p:cNvSpPr txBox="1"/>
          <p:nvPr/>
        </p:nvSpPr>
        <p:spPr>
          <a:xfrm>
            <a:off x="1572553" y="4042309"/>
            <a:ext cx="92998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challenge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Learning representations that transfer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across spatial resolutions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172967D-C46B-F697-B8C5-C0085273D0F2}"/>
              </a:ext>
            </a:extLst>
          </p:cNvPr>
          <p:cNvSpPr/>
          <p:nvPr/>
        </p:nvSpPr>
        <p:spPr>
          <a:xfrm>
            <a:off x="7693809" y="5232476"/>
            <a:ext cx="1388617" cy="749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E93A77C-E922-C950-6DB4-3038B10B1241}"/>
                  </a:ext>
                </a:extLst>
              </p:cNvPr>
              <p:cNvSpPr txBox="1"/>
              <p:nvPr/>
            </p:nvSpPr>
            <p:spPr>
              <a:xfrm>
                <a:off x="8851567" y="5956409"/>
                <a:ext cx="29378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resolution data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E93A77C-E922-C950-6DB4-3038B10B1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567" y="5956409"/>
                <a:ext cx="2937856" cy="523220"/>
              </a:xfrm>
              <a:prstGeom prst="rect">
                <a:avLst/>
              </a:prstGeom>
              <a:blipFill>
                <a:blip r:embed="rId6"/>
                <a:stretch>
                  <a:fillRect t="-11628" r="-3433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>
            <a:extLst>
              <a:ext uri="{FF2B5EF4-FFF2-40B4-BE49-F238E27FC236}">
                <a16:creationId xmlns:a16="http://schemas.microsoft.com/office/drawing/2014/main" id="{D8ADCA41-89B5-4E6A-B3A0-E5B162D773AB}"/>
              </a:ext>
            </a:extLst>
          </p:cNvPr>
          <p:cNvSpPr txBox="1"/>
          <p:nvPr/>
        </p:nvSpPr>
        <p:spPr>
          <a:xfrm>
            <a:off x="4880543" y="5232476"/>
            <a:ext cx="17956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Consistent 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findings</a:t>
            </a:r>
          </a:p>
        </p:txBody>
      </p:sp>
      <p:pic>
        <p:nvPicPr>
          <p:cNvPr id="3" name="Picture 2" descr="A white fabric with colorful lines&#10;&#10;Description automatically generated">
            <a:extLst>
              <a:ext uri="{FF2B5EF4-FFF2-40B4-BE49-F238E27FC236}">
                <a16:creationId xmlns:a16="http://schemas.microsoft.com/office/drawing/2014/main" id="{FDDD9E34-89DF-7E6F-6F36-276386A53B3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636" y="5146366"/>
            <a:ext cx="1305928" cy="921701"/>
          </a:xfrm>
          <a:prstGeom prst="rect">
            <a:avLst/>
          </a:prstGeom>
        </p:spPr>
      </p:pic>
      <p:pic>
        <p:nvPicPr>
          <p:cNvPr id="8" name="Picture 7" descr="A colorful fabric with a white background&#10;&#10;Description automatically generated">
            <a:extLst>
              <a:ext uri="{FF2B5EF4-FFF2-40B4-BE49-F238E27FC236}">
                <a16:creationId xmlns:a16="http://schemas.microsoft.com/office/drawing/2014/main" id="{D6A64C83-C6FE-52F4-B206-DA2E1146893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88233" y="5129887"/>
            <a:ext cx="1316925" cy="954657"/>
          </a:xfrm>
          <a:prstGeom prst="rect">
            <a:avLst/>
          </a:prstGeom>
        </p:spPr>
      </p:pic>
      <p:sp>
        <p:nvSpPr>
          <p:cNvPr id="9" name="Slide Number Placeholder 25">
            <a:extLst>
              <a:ext uri="{FF2B5EF4-FFF2-40B4-BE49-F238E27FC236}">
                <a16:creationId xmlns:a16="http://schemas.microsoft.com/office/drawing/2014/main" id="{24E9A873-CE46-A19D-63D2-C62580788623}"/>
              </a:ext>
            </a:extLst>
          </p:cNvPr>
          <p:cNvSpPr txBox="1">
            <a:spLocks/>
          </p:cNvSpPr>
          <p:nvPr/>
        </p:nvSpPr>
        <p:spPr>
          <a:xfrm>
            <a:off x="9368029" y="652674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D46115-9D2E-7D47-BFF9-84E30F6BD72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45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8C80D-631C-96EC-E984-6CF22579C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D1AC7F-FD35-72CF-DAC3-669335823C47}"/>
              </a:ext>
            </a:extLst>
          </p:cNvPr>
          <p:cNvSpPr txBox="1"/>
          <p:nvPr/>
        </p:nvSpPr>
        <p:spPr>
          <a:xfrm>
            <a:off x="37662" y="67333"/>
            <a:ext cx="14092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Learning from fMRI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CFF749-EA18-569B-800A-834319D060C3}"/>
                  </a:ext>
                </a:extLst>
              </p:cNvPr>
              <p:cNvSpPr txBox="1"/>
              <p:nvPr/>
            </p:nvSpPr>
            <p:spPr>
              <a:xfrm>
                <a:off x="72232" y="991942"/>
                <a:ext cx="12154338" cy="52700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800"/>
                  </a:spcAft>
                  <a:buFont typeface="Wingdings" pitchFamily="2" charset="2"/>
                  <a:buChar char="Ø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fMRI scan yields BOLD time series from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brain regions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1" i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…,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∈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where</a:t>
                </a:r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is the activity of all </a:t>
                </a:r>
              </a:p>
              <a:p>
                <a:pPr lvl="1"/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regions at time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endParaRPr lang="en-US" sz="2800" dirty="0"/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en-US" sz="2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Task</a:t>
                </a:r>
                <a:r>
                  <a:rPr lang="en-US" sz="2800" dirty="0"/>
                  <a:t>: 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Given a window of past observations, predict the next observation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𝑇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…,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𝑋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→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𝑋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</m:t>
                      </m:r>
                    </m:oMath>
                  </m:oMathPara>
                </a14:m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spcBef>
                    <a:spcPts val="800"/>
                  </a:spcBef>
                  <a:buFont typeface="Wingdings" pitchFamily="2" charset="2"/>
                  <a:buChar char="Ø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Time-series prediction task is relevant for fMRI data analysis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evaluates whether a model captures predictable brain-signal dynamics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support downstream analyses, including biomarker discovery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CFF749-EA18-569B-800A-834319D06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2" y="991942"/>
                <a:ext cx="12154338" cy="5270032"/>
              </a:xfrm>
              <a:prstGeom prst="rect">
                <a:avLst/>
              </a:prstGeom>
              <a:blipFill>
                <a:blip r:embed="rId3"/>
                <a:stretch>
                  <a:fillRect l="-835" t="-1446"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C4ED82DB-8C59-C88D-8A4D-7DDDB6EE20B7}"/>
              </a:ext>
            </a:extLst>
          </p:cNvPr>
          <p:cNvGrpSpPr/>
          <p:nvPr/>
        </p:nvGrpSpPr>
        <p:grpSpPr>
          <a:xfrm>
            <a:off x="6896161" y="1314183"/>
            <a:ext cx="4930079" cy="2114817"/>
            <a:chOff x="5509460" y="3701492"/>
            <a:chExt cx="6682540" cy="266790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6A4D1F7-6089-23D8-E8E6-DA5D3EC88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9460" y="3930092"/>
              <a:ext cx="2140754" cy="1568955"/>
            </a:xfrm>
            <a:prstGeom prst="rect">
              <a:avLst/>
            </a:prstGeom>
          </p:spPr>
        </p:pic>
        <p:pic>
          <p:nvPicPr>
            <p:cNvPr id="13" name="Picture 12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60A551FB-7643-6D80-5764-709E8DBBB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3" b="23843"/>
            <a:stretch/>
          </p:blipFill>
          <p:spPr>
            <a:xfrm>
              <a:off x="8182168" y="3701492"/>
              <a:ext cx="4009832" cy="2667905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A90C1DF-DDBB-922B-9955-B96AFE4EC6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5818" y="4151412"/>
              <a:ext cx="1600200" cy="6397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296D6F-A5A6-0924-DA96-39E7A36EC4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6091" y="4151412"/>
              <a:ext cx="3441073" cy="51389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D2CB395-F60C-4EF3-1993-7793F3FDD3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5991" y="4714569"/>
              <a:ext cx="2520636" cy="30099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F4775AB-3F87-BE33-9443-6B2E5DDEF870}"/>
                </a:ext>
              </a:extLst>
            </p:cNvPr>
            <p:cNvCxnSpPr>
              <a:cxnSpLocks/>
            </p:cNvCxnSpPr>
            <p:nvPr/>
          </p:nvCxnSpPr>
          <p:spPr>
            <a:xfrm>
              <a:off x="6718386" y="5310236"/>
              <a:ext cx="2118241" cy="58955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ACA9491-3521-DB85-A7A6-1B95FEFF1E5F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5218381"/>
              <a:ext cx="1815904" cy="4202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1AD1203-3E6D-9404-EE18-BC4CB65987CA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4535245"/>
              <a:ext cx="3540316" cy="132749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FD47E49-1BA7-5293-C37F-9B22F6D32EE1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557225"/>
              <a:ext cx="4206167" cy="8298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F7B182-A06F-EC8F-AA18-146FFC69A182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300277"/>
              <a:ext cx="4291446" cy="27420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5">
            <a:extLst>
              <a:ext uri="{FF2B5EF4-FFF2-40B4-BE49-F238E27FC236}">
                <a16:creationId xmlns:a16="http://schemas.microsoft.com/office/drawing/2014/main" id="{EE23E07F-C9DD-DD6A-CA4B-BEB6F1213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31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1A8B7-D50B-4154-4F16-5B1555E10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A9D9FA-C6FF-A5C3-3907-86E90126E4B6}"/>
              </a:ext>
            </a:extLst>
          </p:cNvPr>
          <p:cNvSpPr txBox="1"/>
          <p:nvPr/>
        </p:nvSpPr>
        <p:spPr>
          <a:xfrm>
            <a:off x="37662" y="67333"/>
            <a:ext cx="14092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Prediction Depends on Spatial and Temporal Relationships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BB0C7-A912-6D21-6556-EEA93A9F66A8}"/>
              </a:ext>
            </a:extLst>
          </p:cNvPr>
          <p:cNvSpPr txBox="1"/>
          <p:nvPr/>
        </p:nvSpPr>
        <p:spPr>
          <a:xfrm>
            <a:off x="72232" y="991942"/>
            <a:ext cx="1215433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Region’s predicted activity depends on both temporal history and activity elsewhere in the brain</a:t>
            </a:r>
          </a:p>
          <a:p>
            <a:endParaRPr lang="en-US" sz="2800" dirty="0"/>
          </a:p>
          <a:p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Temporal information: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has the </a:t>
            </a:r>
          </a:p>
          <a:p>
            <a:pPr lvl="2"/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region’s signal evolved?</a:t>
            </a:r>
          </a:p>
          <a:p>
            <a:pPr lvl="2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Spatial information: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other </a:t>
            </a:r>
          </a:p>
          <a:p>
            <a:pPr lvl="2"/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regions exhibit related fluctuations?</a:t>
            </a: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859E7E-F027-0140-BD83-F1070D984EC6}"/>
              </a:ext>
            </a:extLst>
          </p:cNvPr>
          <p:cNvGrpSpPr/>
          <p:nvPr/>
        </p:nvGrpSpPr>
        <p:grpSpPr>
          <a:xfrm>
            <a:off x="6941881" y="2781466"/>
            <a:ext cx="4930079" cy="2114817"/>
            <a:chOff x="5509460" y="3701492"/>
            <a:chExt cx="6682540" cy="266790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A0955B9-D4FD-6733-41A1-A8C53F864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9460" y="3930092"/>
              <a:ext cx="2140754" cy="1568955"/>
            </a:xfrm>
            <a:prstGeom prst="rect">
              <a:avLst/>
            </a:prstGeom>
          </p:spPr>
        </p:pic>
        <p:pic>
          <p:nvPicPr>
            <p:cNvPr id="13" name="Picture 12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EB2CD77B-67B1-A31E-39F4-5ED40CAE5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3" b="23843"/>
            <a:stretch/>
          </p:blipFill>
          <p:spPr>
            <a:xfrm>
              <a:off x="8182168" y="3701492"/>
              <a:ext cx="4009832" cy="2667905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212AD2-D166-058F-848B-E96887F610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5818" y="4151412"/>
              <a:ext cx="1600200" cy="6397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18DD3F6-214E-6281-7A93-D01696415D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6091" y="4151412"/>
              <a:ext cx="3441073" cy="51389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AB5B2FF-1D64-E05B-6CC0-9F47B634A8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5991" y="4714569"/>
              <a:ext cx="2520636" cy="30099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B4EAA2C-9D76-91AF-D0B5-27E5E41D27CE}"/>
                </a:ext>
              </a:extLst>
            </p:cNvPr>
            <p:cNvCxnSpPr>
              <a:cxnSpLocks/>
            </p:cNvCxnSpPr>
            <p:nvPr/>
          </p:nvCxnSpPr>
          <p:spPr>
            <a:xfrm>
              <a:off x="6718386" y="5310236"/>
              <a:ext cx="2118241" cy="58955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71AA46E-E68B-F985-EF09-D3B39D9C4099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5218381"/>
              <a:ext cx="1815904" cy="4202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99297BF-F1DC-3743-88AB-58043905F9CD}"/>
                </a:ext>
              </a:extLst>
            </p:cNvPr>
            <p:cNvCxnSpPr>
              <a:cxnSpLocks/>
            </p:cNvCxnSpPr>
            <p:nvPr/>
          </p:nvCxnSpPr>
          <p:spPr>
            <a:xfrm>
              <a:off x="6850114" y="4535245"/>
              <a:ext cx="3540316" cy="132749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4EEB2FF-E3AB-951B-66DD-68F97D9435C2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557225"/>
              <a:ext cx="4206167" cy="8298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A00E67A-D542-EA07-5BD5-A4A184CB8A5D}"/>
                </a:ext>
              </a:extLst>
            </p:cNvPr>
            <p:cNvCxnSpPr>
              <a:cxnSpLocks/>
            </p:cNvCxnSpPr>
            <p:nvPr/>
          </p:nvCxnSpPr>
          <p:spPr>
            <a:xfrm>
              <a:off x="6315991" y="4300277"/>
              <a:ext cx="4291446" cy="27420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25">
            <a:extLst>
              <a:ext uri="{FF2B5EF4-FFF2-40B4-BE49-F238E27FC236}">
                <a16:creationId xmlns:a16="http://schemas.microsoft.com/office/drawing/2014/main" id="{FF438657-148A-12E6-84AA-938B62EE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2E26A-80A1-C796-B331-BF79398C6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E5D9F4-AD11-2FA2-4BFF-DA2270F665E9}"/>
              </a:ext>
            </a:extLst>
          </p:cNvPr>
          <p:cNvSpPr txBox="1"/>
          <p:nvPr/>
        </p:nvSpPr>
        <p:spPr>
          <a:xfrm>
            <a:off x="37662" y="67333"/>
            <a:ext cx="14092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Covariance Captures Relationships Between Brain Regions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705072-0DE7-2475-57F2-B9969805CA4B}"/>
              </a:ext>
            </a:extLst>
          </p:cNvPr>
          <p:cNvSpPr txBox="1"/>
          <p:nvPr/>
        </p:nvSpPr>
        <p:spPr>
          <a:xfrm>
            <a:off x="72232" y="991942"/>
            <a:ext cx="12154338" cy="8494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Spatial covariance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summarizes how signals from different regions vary together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Covariance matrices for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multi-scale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data: </a:t>
            </a:r>
          </a:p>
          <a:p>
            <a:pPr lvl="1"/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dimensionalities, consistent information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Covariance provides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inductive bias for learning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from spatiotemporal data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(Cavallo, et al., 2024)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/>
          </a:p>
          <a:p>
            <a:pPr marL="457200" indent="-457200">
              <a:buFont typeface="Wingdings" pitchFamily="2" charset="2"/>
              <a:buChar char="Ø"/>
            </a:pPr>
            <a:endParaRPr lang="en-US" sz="2800" dirty="0"/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88E528-7765-2B3E-1BE0-DC734115FF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34" r="1447" b="20041"/>
          <a:stretch>
            <a:fillRect/>
          </a:stretch>
        </p:blipFill>
        <p:spPr>
          <a:xfrm>
            <a:off x="6755606" y="1282383"/>
            <a:ext cx="4508112" cy="15435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619969-CE7B-CFC1-99DB-D0FA13122237}"/>
                  </a:ext>
                </a:extLst>
              </p:cNvPr>
              <p:cNvSpPr txBox="1"/>
              <p:nvPr/>
            </p:nvSpPr>
            <p:spPr>
              <a:xfrm>
                <a:off x="-475040" y="1626381"/>
                <a:ext cx="8369360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</m:d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bg1">
                                              <a:lumMod val="6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619969-CE7B-CFC1-99DB-D0FA13122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75040" y="1626381"/>
                <a:ext cx="8369360" cy="957826"/>
              </a:xfrm>
              <a:prstGeom prst="rect">
                <a:avLst/>
              </a:prstGeom>
              <a:blipFill>
                <a:blip r:embed="rId5"/>
                <a:stretch>
                  <a:fillRect t="-98684" b="-15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14">
            <a:extLst>
              <a:ext uri="{FF2B5EF4-FFF2-40B4-BE49-F238E27FC236}">
                <a16:creationId xmlns:a16="http://schemas.microsoft.com/office/drawing/2014/main" id="{A75CD607-9168-16B9-EDD5-9C6EBC670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8389" y="3960572"/>
            <a:ext cx="1435013" cy="135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35A9339D-E40E-AD24-3B92-5B0551EA8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7790" y="4050970"/>
            <a:ext cx="1291641" cy="122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89A1E9-3249-00D0-F8DE-0509439003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3402" y="4670344"/>
            <a:ext cx="1797940" cy="283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3F62EA-C05F-C5A7-44CE-A773D1F724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49431" y="4690120"/>
            <a:ext cx="1797940" cy="2838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8EBD9F-E870-46EA-9189-73F154B34E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7497" y="4329071"/>
            <a:ext cx="465256" cy="2759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452060-0A60-AD22-B661-C0369EC420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24263" y="4351351"/>
            <a:ext cx="473142" cy="275999"/>
          </a:xfrm>
          <a:prstGeom prst="rect">
            <a:avLst/>
          </a:prstGeom>
        </p:spPr>
      </p:pic>
      <p:pic>
        <p:nvPicPr>
          <p:cNvPr id="22" name="Picture 21" descr="A white fabric with colorful lines&#10;&#10;Description automatically generated">
            <a:extLst>
              <a:ext uri="{FF2B5EF4-FFF2-40B4-BE49-F238E27FC236}">
                <a16:creationId xmlns:a16="http://schemas.microsoft.com/office/drawing/2014/main" id="{C755E3C0-231D-272E-0155-666421110A0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224" y="4213471"/>
            <a:ext cx="1305928" cy="921701"/>
          </a:xfrm>
          <a:prstGeom prst="rect">
            <a:avLst/>
          </a:prstGeom>
        </p:spPr>
      </p:pic>
      <p:pic>
        <p:nvPicPr>
          <p:cNvPr id="23" name="Picture 22" descr="A colorful fabric with a white background&#10;&#10;Description automatically generated">
            <a:extLst>
              <a:ext uri="{FF2B5EF4-FFF2-40B4-BE49-F238E27FC236}">
                <a16:creationId xmlns:a16="http://schemas.microsoft.com/office/drawing/2014/main" id="{CF4545FC-F523-688F-BCAF-C76411077FB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8945" y="4180515"/>
            <a:ext cx="1316925" cy="954657"/>
          </a:xfrm>
          <a:prstGeom prst="rect">
            <a:avLst/>
          </a:prstGeom>
        </p:spPr>
      </p:pic>
      <p:sp>
        <p:nvSpPr>
          <p:cNvPr id="24" name="Slide Number Placeholder 25">
            <a:extLst>
              <a:ext uri="{FF2B5EF4-FFF2-40B4-BE49-F238E27FC236}">
                <a16:creationId xmlns:a16="http://schemas.microsoft.com/office/drawing/2014/main" id="{3B702D98-E532-926B-7462-6AA6CF46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6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7D524-459B-2E41-88AA-D779F0FE9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6B70165-FB74-ED3B-BF21-D90DB8714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22" y="4828530"/>
            <a:ext cx="8857307" cy="16080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6F664E-D543-1EE1-F2FC-3F6C82532C4F}"/>
              </a:ext>
            </a:extLst>
          </p:cNvPr>
          <p:cNvSpPr txBox="1"/>
          <p:nvPr/>
        </p:nvSpPr>
        <p:spPr>
          <a:xfrm>
            <a:off x="37662" y="67333"/>
            <a:ext cx="14092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Graph Filter on Covariance Matrix: Covariance Filter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55994D-BD55-6F9A-B754-56E10DCCB453}"/>
                  </a:ext>
                </a:extLst>
              </p:cNvPr>
              <p:cNvSpPr txBox="1"/>
              <p:nvPr/>
            </p:nvSpPr>
            <p:spPr>
              <a:xfrm>
                <a:off x="72232" y="991942"/>
                <a:ext cx="12154338" cy="7632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Clr>
                    <a:schemeClr val="tx1"/>
                  </a:buClr>
                  <a:buSzPct val="75000"/>
                  <a:buFont typeface="Wingdings" pitchFamily="2" charset="2"/>
                  <a:buChar char="Ø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Covariance matrix forms a fully-connected graph </a:t>
                </a:r>
              </a:p>
              <a:p>
                <a:pPr marL="914400" lvl="1" indent="-457200">
                  <a:lnSpc>
                    <a:spcPct val="150000"/>
                  </a:lnSpc>
                  <a:buClr>
                    <a:schemeClr val="tx1"/>
                  </a:buClr>
                  <a:buSzPct val="75000"/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nodes are features </a:t>
                </a:r>
              </a:p>
              <a:p>
                <a:pPr marL="914400" lvl="1" indent="-457200">
                  <a:lnSpc>
                    <a:spcPct val="150000"/>
                  </a:lnSpc>
                  <a:buClr>
                    <a:schemeClr val="tx1"/>
                  </a:buClr>
                  <a:buSzPct val="75000"/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edges are covariance values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Graph filter on covariance matrix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coVariance</a:t>
                </a:r>
                <a:r>
                  <a:rPr lang="en-US" sz="2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filter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b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(Sihag et al., 2022)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Wingdings" pitchFamily="2" charset="2"/>
                  <a:buChar char="Ø"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dirty="0"/>
              </a:p>
              <a:p>
                <a:pPr marL="457200" indent="-457200">
                  <a:buFont typeface="Wingdings" pitchFamily="2" charset="2"/>
                  <a:buChar char="Ø"/>
                </a:pPr>
                <a:endParaRPr lang="en-US" sz="2800" dirty="0"/>
              </a:p>
              <a:p>
                <a:endPara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55994D-BD55-6F9A-B754-56E10DCCB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2" y="991942"/>
                <a:ext cx="12154338" cy="7632859"/>
              </a:xfrm>
              <a:prstGeom prst="rect">
                <a:avLst/>
              </a:prstGeom>
              <a:blipFill>
                <a:blip r:embed="rId4"/>
                <a:stretch>
                  <a:fillRect l="-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FB4BF9B2-1545-F61E-97ED-520E36E14AE9}"/>
              </a:ext>
            </a:extLst>
          </p:cNvPr>
          <p:cNvSpPr/>
          <p:nvPr/>
        </p:nvSpPr>
        <p:spPr>
          <a:xfrm>
            <a:off x="10785517" y="3467201"/>
            <a:ext cx="280916" cy="2717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ABF81E-0491-14FD-54A6-8FDAA4BF5A5B}"/>
              </a:ext>
            </a:extLst>
          </p:cNvPr>
          <p:cNvSpPr/>
          <p:nvPr/>
        </p:nvSpPr>
        <p:spPr>
          <a:xfrm>
            <a:off x="9731368" y="3485164"/>
            <a:ext cx="280916" cy="2717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994F6C0-C2AC-5350-2491-263035E156C1}"/>
              </a:ext>
            </a:extLst>
          </p:cNvPr>
          <p:cNvSpPr/>
          <p:nvPr/>
        </p:nvSpPr>
        <p:spPr>
          <a:xfrm>
            <a:off x="11190824" y="2562527"/>
            <a:ext cx="280916" cy="2717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AF0742-6012-B4B6-3A15-EB7E398AD174}"/>
              </a:ext>
            </a:extLst>
          </p:cNvPr>
          <p:cNvSpPr/>
          <p:nvPr/>
        </p:nvSpPr>
        <p:spPr>
          <a:xfrm>
            <a:off x="9256830" y="2580844"/>
            <a:ext cx="280916" cy="2717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23FCD29-5931-43F1-3027-BB4FFB312E72}"/>
              </a:ext>
            </a:extLst>
          </p:cNvPr>
          <p:cNvSpPr/>
          <p:nvPr/>
        </p:nvSpPr>
        <p:spPr>
          <a:xfrm>
            <a:off x="10758297" y="1639270"/>
            <a:ext cx="280916" cy="2717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D58B14-9DA9-2C1E-985B-2E9D20811FA0}"/>
              </a:ext>
            </a:extLst>
          </p:cNvPr>
          <p:cNvSpPr/>
          <p:nvPr/>
        </p:nvSpPr>
        <p:spPr>
          <a:xfrm>
            <a:off x="9689455" y="1622332"/>
            <a:ext cx="280916" cy="27178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D5BC7A7-A519-C103-7BB9-CC24277F5446}"/>
              </a:ext>
            </a:extLst>
          </p:cNvPr>
          <p:cNvSpPr/>
          <p:nvPr/>
        </p:nvSpPr>
        <p:spPr>
          <a:xfrm>
            <a:off x="9753600" y="1712686"/>
            <a:ext cx="362857" cy="362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98467AB-1A81-5EB9-1625-2F07F0643A45}"/>
              </a:ext>
            </a:extLst>
          </p:cNvPr>
          <p:cNvSpPr/>
          <p:nvPr/>
        </p:nvSpPr>
        <p:spPr>
          <a:xfrm>
            <a:off x="10616257" y="1712685"/>
            <a:ext cx="362857" cy="362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AD8BD50-A571-D321-F29C-B1273B92CD69}"/>
              </a:ext>
            </a:extLst>
          </p:cNvPr>
          <p:cNvSpPr/>
          <p:nvPr/>
        </p:nvSpPr>
        <p:spPr>
          <a:xfrm>
            <a:off x="9390743" y="2527705"/>
            <a:ext cx="362857" cy="362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6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DAD1ABF-9143-31BE-D516-DB74C93BECE0}"/>
              </a:ext>
            </a:extLst>
          </p:cNvPr>
          <p:cNvSpPr/>
          <p:nvPr/>
        </p:nvSpPr>
        <p:spPr>
          <a:xfrm>
            <a:off x="10958285" y="2527705"/>
            <a:ext cx="362857" cy="362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F817AD-6FE7-9B49-35C4-542821B6D3A6}"/>
              </a:ext>
            </a:extLst>
          </p:cNvPr>
          <p:cNvSpPr/>
          <p:nvPr/>
        </p:nvSpPr>
        <p:spPr>
          <a:xfrm>
            <a:off x="9788942" y="3297184"/>
            <a:ext cx="362857" cy="362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2BC969C-5826-A76E-6B43-3AC13EEE5B47}"/>
              </a:ext>
            </a:extLst>
          </p:cNvPr>
          <p:cNvSpPr/>
          <p:nvPr/>
        </p:nvSpPr>
        <p:spPr>
          <a:xfrm>
            <a:off x="10616257" y="3281520"/>
            <a:ext cx="362857" cy="362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99057A-69D3-1A2D-8A3D-7E7EBF4F0C07}"/>
              </a:ext>
            </a:extLst>
          </p:cNvPr>
          <p:cNvCxnSpPr>
            <a:endCxn id="23" idx="2"/>
          </p:cNvCxnSpPr>
          <p:nvPr/>
        </p:nvCxnSpPr>
        <p:spPr>
          <a:xfrm>
            <a:off x="10116457" y="1894113"/>
            <a:ext cx="499800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7D209A3-1BAD-7A6E-6056-CFDD170C35EE}"/>
              </a:ext>
            </a:extLst>
          </p:cNvPr>
          <p:cNvCxnSpPr/>
          <p:nvPr/>
        </p:nvCxnSpPr>
        <p:spPr>
          <a:xfrm>
            <a:off x="10153685" y="3478612"/>
            <a:ext cx="499800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8F35CBF-D310-8B84-13B9-A33355E0D84A}"/>
              </a:ext>
            </a:extLst>
          </p:cNvPr>
          <p:cNvCxnSpPr>
            <a:cxnSpLocks/>
            <a:stCxn id="22" idx="3"/>
          </p:cNvCxnSpPr>
          <p:nvPr/>
        </p:nvCxnSpPr>
        <p:spPr>
          <a:xfrm flipH="1">
            <a:off x="9572171" y="2022404"/>
            <a:ext cx="234568" cy="5053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7836CD3-7EA4-7C1A-5463-201A79116BC8}"/>
              </a:ext>
            </a:extLst>
          </p:cNvPr>
          <p:cNvCxnSpPr>
            <a:cxnSpLocks/>
            <a:stCxn id="24" idx="4"/>
            <a:endCxn id="26" idx="1"/>
          </p:cNvCxnSpPr>
          <p:nvPr/>
        </p:nvCxnSpPr>
        <p:spPr>
          <a:xfrm>
            <a:off x="9572172" y="2890562"/>
            <a:ext cx="269909" cy="4597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7DB89B-D45F-738F-CD5D-15826BCD831B}"/>
              </a:ext>
            </a:extLst>
          </p:cNvPr>
          <p:cNvCxnSpPr>
            <a:cxnSpLocks/>
            <a:stCxn id="27" idx="7"/>
            <a:endCxn id="25" idx="4"/>
          </p:cNvCxnSpPr>
          <p:nvPr/>
        </p:nvCxnSpPr>
        <p:spPr>
          <a:xfrm flipV="1">
            <a:off x="10925975" y="2890562"/>
            <a:ext cx="213739" cy="44409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9AB29EF-54C4-E813-4BA0-A473FB1603BF}"/>
              </a:ext>
            </a:extLst>
          </p:cNvPr>
          <p:cNvCxnSpPr>
            <a:cxnSpLocks/>
            <a:stCxn id="25" idx="0"/>
            <a:endCxn id="23" idx="5"/>
          </p:cNvCxnSpPr>
          <p:nvPr/>
        </p:nvCxnSpPr>
        <p:spPr>
          <a:xfrm flipH="1" flipV="1">
            <a:off x="10925975" y="2022403"/>
            <a:ext cx="213739" cy="5053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1C12D14-0340-1457-0CE3-9614AF126BDE}"/>
              </a:ext>
            </a:extLst>
          </p:cNvPr>
          <p:cNvCxnSpPr>
            <a:cxnSpLocks/>
            <a:stCxn id="22" idx="5"/>
            <a:endCxn id="25" idx="1"/>
          </p:cNvCxnSpPr>
          <p:nvPr/>
        </p:nvCxnSpPr>
        <p:spPr>
          <a:xfrm>
            <a:off x="10063318" y="2022404"/>
            <a:ext cx="948106" cy="5584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67CC5BA-9E23-0F87-B069-D9E807D3C29B}"/>
              </a:ext>
            </a:extLst>
          </p:cNvPr>
          <p:cNvCxnSpPr>
            <a:cxnSpLocks/>
            <a:stCxn id="22" idx="4"/>
            <a:endCxn id="26" idx="0"/>
          </p:cNvCxnSpPr>
          <p:nvPr/>
        </p:nvCxnSpPr>
        <p:spPr>
          <a:xfrm>
            <a:off x="9935029" y="2075543"/>
            <a:ext cx="35342" cy="12216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5C6469F-1CDB-CF4C-A8FD-C819E454516A}"/>
              </a:ext>
            </a:extLst>
          </p:cNvPr>
          <p:cNvCxnSpPr>
            <a:cxnSpLocks/>
            <a:stCxn id="22" idx="4"/>
            <a:endCxn id="27" idx="1"/>
          </p:cNvCxnSpPr>
          <p:nvPr/>
        </p:nvCxnSpPr>
        <p:spPr>
          <a:xfrm>
            <a:off x="9935029" y="2075543"/>
            <a:ext cx="734367" cy="12591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FBCB408-7F1A-8793-0724-0C43FFA5C957}"/>
              </a:ext>
            </a:extLst>
          </p:cNvPr>
          <p:cNvCxnSpPr>
            <a:cxnSpLocks/>
            <a:stCxn id="27" idx="0"/>
            <a:endCxn id="23" idx="4"/>
          </p:cNvCxnSpPr>
          <p:nvPr/>
        </p:nvCxnSpPr>
        <p:spPr>
          <a:xfrm flipV="1">
            <a:off x="10797686" y="2075542"/>
            <a:ext cx="0" cy="1205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E729AD6-E537-DEED-30AA-6B5C86912524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10098660" y="2046514"/>
            <a:ext cx="669997" cy="13038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368B918-0706-6C34-3896-3BA709222AE6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9748203" y="2709134"/>
            <a:ext cx="1210082" cy="109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5047BD5-55B1-3BB2-0139-3635499D8FDF}"/>
              </a:ext>
            </a:extLst>
          </p:cNvPr>
          <p:cNvCxnSpPr>
            <a:cxnSpLocks/>
            <a:stCxn id="26" idx="7"/>
            <a:endCxn id="25" idx="3"/>
          </p:cNvCxnSpPr>
          <p:nvPr/>
        </p:nvCxnSpPr>
        <p:spPr>
          <a:xfrm flipV="1">
            <a:off x="10098660" y="2837423"/>
            <a:ext cx="912764" cy="5129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DF7DFFC-577C-63B2-A528-21CBEC9D4682}"/>
              </a:ext>
            </a:extLst>
          </p:cNvPr>
          <p:cNvCxnSpPr>
            <a:cxnSpLocks/>
            <a:stCxn id="24" idx="7"/>
            <a:endCxn id="23" idx="3"/>
          </p:cNvCxnSpPr>
          <p:nvPr/>
        </p:nvCxnSpPr>
        <p:spPr>
          <a:xfrm flipV="1">
            <a:off x="9700461" y="2022403"/>
            <a:ext cx="968935" cy="5584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753F5F5-B997-9059-8E84-31CD40C47095}"/>
              </a:ext>
            </a:extLst>
          </p:cNvPr>
          <p:cNvCxnSpPr>
            <a:cxnSpLocks/>
            <a:stCxn id="24" idx="5"/>
            <a:endCxn id="27" idx="1"/>
          </p:cNvCxnSpPr>
          <p:nvPr/>
        </p:nvCxnSpPr>
        <p:spPr>
          <a:xfrm>
            <a:off x="9700461" y="2837423"/>
            <a:ext cx="968935" cy="4972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505CB477-86EB-AA34-D5C9-0A2E8E27A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410" y="1231130"/>
            <a:ext cx="1863893" cy="30109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8547BA1-D432-242D-4CD3-18E9E3BACB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586" y="3892459"/>
            <a:ext cx="2619630" cy="92814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186F848-0AE8-FFF4-37EB-52785DD70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394" y="3466089"/>
            <a:ext cx="272893" cy="272893"/>
          </a:xfrm>
          <a:prstGeom prst="rect">
            <a:avLst/>
          </a:prstGeom>
        </p:spPr>
      </p:pic>
      <p:sp>
        <p:nvSpPr>
          <p:cNvPr id="2" name="Slide Number Placeholder 25">
            <a:extLst>
              <a:ext uri="{FF2B5EF4-FFF2-40B4-BE49-F238E27FC236}">
                <a16:creationId xmlns:a16="http://schemas.microsoft.com/office/drawing/2014/main" id="{BD53400E-F0B1-4241-6E3C-2D1B3386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14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49CD4-72AC-9A2A-49BB-2FB4A9B17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DD763B-A42B-EB13-3E11-11DF1CA62ADD}"/>
              </a:ext>
            </a:extLst>
          </p:cNvPr>
          <p:cNvSpPr txBox="1"/>
          <p:nvPr/>
        </p:nvSpPr>
        <p:spPr>
          <a:xfrm>
            <a:off x="37662" y="67333"/>
            <a:ext cx="14092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Spatiotemporal </a:t>
            </a:r>
            <a:r>
              <a:rPr lang="en-US" sz="3600" dirty="0" err="1">
                <a:solidFill>
                  <a:schemeClr val="bg1"/>
                </a:solidFill>
              </a:rPr>
              <a:t>CoVariance</a:t>
            </a:r>
            <a:r>
              <a:rPr lang="en-US" sz="3600" dirty="0">
                <a:solidFill>
                  <a:schemeClr val="bg1"/>
                </a:solidFill>
              </a:rPr>
              <a:t> Filter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2A3F86-D752-3CFC-EDF3-C9F79C744372}"/>
              </a:ext>
            </a:extLst>
          </p:cNvPr>
          <p:cNvSpPr txBox="1"/>
          <p:nvPr/>
        </p:nvSpPr>
        <p:spPr>
          <a:xfrm>
            <a:off x="72232" y="991942"/>
            <a:ext cx="12154338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Spatiotemporal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coVariance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filter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[Cavallo et al., 2024]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non-stationary case, online covariance matrix estimate</a:t>
            </a:r>
          </a:p>
          <a:p>
            <a:pPr>
              <a:lnSpc>
                <a:spcPct val="150000"/>
              </a:lnSpc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/>
          </a:p>
          <a:p>
            <a:pPr marL="457200" indent="-457200">
              <a:buFont typeface="Wingdings" pitchFamily="2" charset="2"/>
              <a:buChar char="Ø"/>
            </a:pPr>
            <a:endParaRPr lang="en-US" sz="2800" dirty="0"/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133464-312F-65BF-A0BB-634E7C4A1FFB}"/>
              </a:ext>
            </a:extLst>
          </p:cNvPr>
          <p:cNvSpPr txBox="1"/>
          <p:nvPr/>
        </p:nvSpPr>
        <p:spPr>
          <a:xfrm>
            <a:off x="8621206" y="1558195"/>
            <a:ext cx="3304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Spatial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temporal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convolution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5BC2B80-0F1C-46B5-E6B9-7FAFEDE19A4C}"/>
              </a:ext>
            </a:extLst>
          </p:cNvPr>
          <p:cNvSpPr/>
          <p:nvPr/>
        </p:nvSpPr>
        <p:spPr>
          <a:xfrm>
            <a:off x="2565133" y="4856306"/>
            <a:ext cx="1511166" cy="56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38847CB-450F-4564-AA6C-E935B02D5924}"/>
                  </a:ext>
                </a:extLst>
              </p:cNvPr>
              <p:cNvSpPr txBox="1"/>
              <p:nvPr/>
            </p:nvSpPr>
            <p:spPr>
              <a:xfrm>
                <a:off x="7084000" y="2501747"/>
                <a:ext cx="53358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𝑘𝑡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</a:rPr>
                  <a:t>: </a:t>
                </a:r>
                <a:r>
                  <a:rPr lang="en-US" sz="280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scalar learnable parameters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38847CB-450F-4564-AA6C-E935B02D5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000" y="2501747"/>
                <a:ext cx="5335843" cy="523220"/>
              </a:xfrm>
              <a:prstGeom prst="rect">
                <a:avLst/>
              </a:prstGeom>
              <a:blipFill>
                <a:blip r:embed="rId3"/>
                <a:stretch>
                  <a:fillRect l="-713" t="-9302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" name="Picture 61">
            <a:extLst>
              <a:ext uri="{FF2B5EF4-FFF2-40B4-BE49-F238E27FC236}">
                <a16:creationId xmlns:a16="http://schemas.microsoft.com/office/drawing/2014/main" id="{62BD3026-EAEF-133E-BD76-6955CB1BC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41" y="4306152"/>
            <a:ext cx="6708741" cy="2024894"/>
          </a:xfrm>
          <a:prstGeom prst="rect">
            <a:avLst/>
          </a:prstGeom>
        </p:spPr>
      </p:pic>
      <p:sp>
        <p:nvSpPr>
          <p:cNvPr id="66" name="Slide Number Placeholder 25">
            <a:extLst>
              <a:ext uri="{FF2B5EF4-FFF2-40B4-BE49-F238E27FC236}">
                <a16:creationId xmlns:a16="http://schemas.microsoft.com/office/drawing/2014/main" id="{4492DC62-6FDB-C1AF-8619-EC55AC98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9</a:t>
            </a:fld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6E18B33C-F1D2-1FAB-4834-A3F8EDB99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9976" y="3635244"/>
            <a:ext cx="5839519" cy="39558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22B978A-186D-F955-CB67-5B7A7DB4F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563" y="1763344"/>
            <a:ext cx="6423471" cy="962621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8373960-A3D7-3F91-AF82-107EEFEA1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3925" y="4940103"/>
            <a:ext cx="4146302" cy="9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1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7388-9241-D1E3-8D68-068C5F25F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EC35BFF-D0A9-02FB-3500-41DB7BF80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CAFC6-B676-8401-8AE7-AFA26FE35F8B}"/>
              </a:ext>
            </a:extLst>
          </p:cNvPr>
          <p:cNvSpPr txBox="1"/>
          <p:nvPr/>
        </p:nvSpPr>
        <p:spPr>
          <a:xfrm>
            <a:off x="0" y="50824"/>
            <a:ext cx="123696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Spatiotemporal </a:t>
            </a:r>
            <a:r>
              <a:rPr lang="en-US" sz="3800" dirty="0" err="1">
                <a:solidFill>
                  <a:schemeClr val="bg1"/>
                </a:solidFill>
              </a:rPr>
              <a:t>coVariance</a:t>
            </a:r>
            <a:r>
              <a:rPr lang="en-US" sz="3800" dirty="0">
                <a:solidFill>
                  <a:schemeClr val="bg1"/>
                </a:solidFill>
              </a:rPr>
              <a:t> filters are scale-free models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9AF6245-0C60-969D-645A-9B4A485C78E1}"/>
              </a:ext>
            </a:extLst>
          </p:cNvPr>
          <p:cNvSpPr/>
          <p:nvPr/>
        </p:nvSpPr>
        <p:spPr>
          <a:xfrm>
            <a:off x="4821893" y="3235899"/>
            <a:ext cx="1740406" cy="969264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7F7D0-9F62-A74C-F6A4-1B78C47BE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192" y="3610343"/>
            <a:ext cx="220800" cy="21291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CCB3C17-092C-F730-08D1-E19F143117B6}"/>
              </a:ext>
            </a:extLst>
          </p:cNvPr>
          <p:cNvGrpSpPr/>
          <p:nvPr/>
        </p:nvGrpSpPr>
        <p:grpSpPr>
          <a:xfrm>
            <a:off x="731602" y="2006380"/>
            <a:ext cx="4779683" cy="1712270"/>
            <a:chOff x="1737594" y="2253212"/>
            <a:chExt cx="4779683" cy="171227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8176195-ACD7-F915-2790-960C3B9E4061}"/>
                </a:ext>
              </a:extLst>
            </p:cNvPr>
            <p:cNvSpPr/>
            <p:nvPr/>
          </p:nvSpPr>
          <p:spPr>
            <a:xfrm>
              <a:off x="2254246" y="2253212"/>
              <a:ext cx="3767983" cy="1174836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E806258-2C70-137E-0516-1D5F82525A1A}"/>
                </a:ext>
              </a:extLst>
            </p:cNvPr>
            <p:cNvCxnSpPr>
              <a:cxnSpLocks/>
            </p:cNvCxnSpPr>
            <p:nvPr/>
          </p:nvCxnSpPr>
          <p:spPr>
            <a:xfrm>
              <a:off x="1737594" y="2855142"/>
              <a:ext cx="493776" cy="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3D05DA4-206B-5187-063A-77622CF20C95}"/>
                </a:ext>
              </a:extLst>
            </p:cNvPr>
            <p:cNvCxnSpPr>
              <a:cxnSpLocks/>
            </p:cNvCxnSpPr>
            <p:nvPr/>
          </p:nvCxnSpPr>
          <p:spPr>
            <a:xfrm>
              <a:off x="6026077" y="2847570"/>
              <a:ext cx="491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>
              <a:extLst>
                <a:ext uri="{FF2B5EF4-FFF2-40B4-BE49-F238E27FC236}">
                  <a16:creationId xmlns:a16="http://schemas.microsoft.com/office/drawing/2014/main" id="{4B934AC6-EEBC-2F86-5A4D-EB902AB80F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0445" y="3416842"/>
              <a:ext cx="491516" cy="548640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78CF0B9E-FDE0-6252-4FB5-6D92AB173C1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62621" y="3400338"/>
              <a:ext cx="2132394" cy="563798"/>
            </a:xfrm>
            <a:prstGeom prst="bentConnector3">
              <a:avLst>
                <a:gd name="adj1" fmla="val 100028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8636CF9-DDAB-C642-A3EE-D5E5DEAE1583}"/>
              </a:ext>
            </a:extLst>
          </p:cNvPr>
          <p:cNvSpPr/>
          <p:nvPr/>
        </p:nvSpPr>
        <p:spPr>
          <a:xfrm>
            <a:off x="7286026" y="2023113"/>
            <a:ext cx="3767983" cy="1164218"/>
          </a:xfrm>
          <a:prstGeom prst="round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A3E34BA-A8A5-5373-C9A9-139FB811BEC2}"/>
              </a:ext>
            </a:extLst>
          </p:cNvPr>
          <p:cNvCxnSpPr>
            <a:cxnSpLocks/>
          </p:cNvCxnSpPr>
          <p:nvPr/>
        </p:nvCxnSpPr>
        <p:spPr>
          <a:xfrm>
            <a:off x="6817668" y="2604749"/>
            <a:ext cx="493776" cy="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90D98E35-3089-3036-F6DE-C6AD1A432AEA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6562299" y="3153506"/>
            <a:ext cx="1469862" cy="567025"/>
          </a:xfrm>
          <a:prstGeom prst="bentConnector3">
            <a:avLst>
              <a:gd name="adj1" fmla="val 99339"/>
            </a:avLst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FF56BC6E-D589-FD94-D9A6-40C7D7222C4F}"/>
              </a:ext>
            </a:extLst>
          </p:cNvPr>
          <p:cNvCxnSpPr>
            <a:cxnSpLocks/>
          </p:cNvCxnSpPr>
          <p:nvPr/>
        </p:nvCxnSpPr>
        <p:spPr>
          <a:xfrm rot="10800000">
            <a:off x="8699864" y="3128324"/>
            <a:ext cx="493776" cy="548640"/>
          </a:xfrm>
          <a:prstGeom prst="bentConnector3">
            <a:avLst>
              <a:gd name="adj1" fmla="val 99982"/>
            </a:avLst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4A3EB485-7D55-7FF9-0AF7-D8B0E5560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761" y="3983929"/>
            <a:ext cx="458805" cy="2509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241B0B-4C56-B063-2CE4-9EFE08762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4835" y="3822657"/>
            <a:ext cx="458805" cy="250908"/>
          </a:xfrm>
          <a:prstGeom prst="rect">
            <a:avLst/>
          </a:prstGeom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63278220-4505-E56E-13D0-24506BCFC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452" y="3283883"/>
            <a:ext cx="1335181" cy="13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>
            <a:extLst>
              <a:ext uri="{FF2B5EF4-FFF2-40B4-BE49-F238E27FC236}">
                <a16:creationId xmlns:a16="http://schemas.microsoft.com/office/drawing/2014/main" id="{A225D74D-92C3-7DB0-F377-4553F68EA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6179" y="3248068"/>
            <a:ext cx="1414984" cy="131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2584D67-1F1B-7A6C-3488-0DF4FD299A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4279" y="1540459"/>
            <a:ext cx="4137627" cy="286251"/>
          </a:xfrm>
          <a:prstGeom prst="rect">
            <a:avLst/>
          </a:prstGeom>
        </p:spPr>
      </p:pic>
      <p:pic>
        <p:nvPicPr>
          <p:cNvPr id="32" name="Picture 2" descr="Functional connectivity parcellation of the human brain - ScienceDirect">
            <a:extLst>
              <a:ext uri="{FF2B5EF4-FFF2-40B4-BE49-F238E27FC236}">
                <a16:creationId xmlns:a16="http://schemas.microsoft.com/office/drawing/2014/main" id="{C0C7A6FE-7791-05F7-2423-A8E74DEEA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457" y="1147946"/>
            <a:ext cx="921251" cy="62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Functional connectivity parcellation of the human brain - ScienceDirect">
            <a:extLst>
              <a:ext uri="{FF2B5EF4-FFF2-40B4-BE49-F238E27FC236}">
                <a16:creationId xmlns:a16="http://schemas.microsoft.com/office/drawing/2014/main" id="{FF7589E0-74B0-3261-3D57-B481E0DBD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74014" y="1136260"/>
            <a:ext cx="984877" cy="6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E5BEDC3-E8EA-8107-6C30-E52204DBC598}"/>
              </a:ext>
            </a:extLst>
          </p:cNvPr>
          <p:cNvSpPr txBox="1"/>
          <p:nvPr/>
        </p:nvSpPr>
        <p:spPr>
          <a:xfrm>
            <a:off x="4556836" y="4234837"/>
            <a:ext cx="2859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learnable parameters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C446F64-69F6-7447-7ED5-51F97669CE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0094" y="1589402"/>
            <a:ext cx="4137627" cy="286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5958C3-A844-9C8B-4C15-87C6257CC823}"/>
                  </a:ext>
                </a:extLst>
              </p:cNvPr>
              <p:cNvSpPr txBox="1"/>
              <p:nvPr/>
            </p:nvSpPr>
            <p:spPr>
              <a:xfrm>
                <a:off x="0" y="5617899"/>
                <a:ext cx="118115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:r>
                  <a:rPr lang="en-US" sz="24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coVariance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filter           with scalar filter taps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 process dataset of any arbitrary dimensionality: </a:t>
                </a:r>
                <a:r>
                  <a:rPr lang="en-US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scale-free model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5958C3-A844-9C8B-4C15-87C6257CC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17899"/>
                <a:ext cx="11811561" cy="830997"/>
              </a:xfrm>
              <a:prstGeom prst="rect">
                <a:avLst/>
              </a:prstGeom>
              <a:blipFill>
                <a:blip r:embed="rId12"/>
                <a:stretch>
                  <a:fillRect l="-752" t="-606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41453903-9026-59D6-06F9-839FC76572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33135" y="5681872"/>
            <a:ext cx="581176" cy="32094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96797FD-AFB8-2AAD-9EFA-4B829B97C1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6127" y="2665146"/>
            <a:ext cx="473142" cy="24374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C2A3702-531A-1AF8-C5CF-F28A66AE02E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5544" y="4734740"/>
            <a:ext cx="4656349" cy="30533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F6865D3E-957D-3A6A-2942-6779473CF17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70109" y="4711973"/>
            <a:ext cx="4656350" cy="30533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E93544C-5E4E-8A3B-1196-CFBC7C3F1ED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23505" y="2650643"/>
            <a:ext cx="486514" cy="24688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7E030DF-DA35-63FA-C9A7-07FA3C161D2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22982" y="2664028"/>
            <a:ext cx="731219" cy="26524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894ADA6-CF20-6A99-9628-5261D0A7E87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174014" y="2708970"/>
            <a:ext cx="731520" cy="265355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7125205-1B41-87A7-7AD4-FA51DDF7EDC6}"/>
              </a:ext>
            </a:extLst>
          </p:cNvPr>
          <p:cNvCxnSpPr>
            <a:cxnSpLocks/>
          </p:cNvCxnSpPr>
          <p:nvPr/>
        </p:nvCxnSpPr>
        <p:spPr>
          <a:xfrm>
            <a:off x="11096928" y="2615975"/>
            <a:ext cx="493776" cy="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>
            <a:extLst>
              <a:ext uri="{FF2B5EF4-FFF2-40B4-BE49-F238E27FC236}">
                <a16:creationId xmlns:a16="http://schemas.microsoft.com/office/drawing/2014/main" id="{FD4FEB24-3269-6065-1D23-A655F2716F2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56461" y="2144236"/>
            <a:ext cx="3599823" cy="928147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8194B12-2320-15F7-CABA-398E10DC790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93728" y="2139793"/>
            <a:ext cx="3599823" cy="9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27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3A8D-DC31-A9CA-BED0-0878AAD45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2373CC8A-C449-3770-B8C8-B0A5DB58D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52331-7A9B-FCEA-1AAF-64825ABBE995}"/>
              </a:ext>
            </a:extLst>
          </p:cNvPr>
          <p:cNvSpPr txBox="1"/>
          <p:nvPr/>
        </p:nvSpPr>
        <p:spPr>
          <a:xfrm>
            <a:off x="37662" y="138009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Spatiotemporal </a:t>
            </a:r>
            <a:r>
              <a:rPr lang="en-US" sz="4000" dirty="0" err="1">
                <a:solidFill>
                  <a:schemeClr val="bg1"/>
                </a:solidFill>
              </a:rPr>
              <a:t>coVariance</a:t>
            </a:r>
            <a:r>
              <a:rPr lang="en-US" sz="4000" dirty="0">
                <a:solidFill>
                  <a:schemeClr val="bg1"/>
                </a:solidFill>
              </a:rPr>
              <a:t> Neural Nets (STVNNs)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9FB270-C2A3-359C-2428-41CBE2F7D7FB}"/>
              </a:ext>
            </a:extLst>
          </p:cNvPr>
          <p:cNvSpPr txBox="1"/>
          <p:nvPr/>
        </p:nvSpPr>
        <p:spPr>
          <a:xfrm>
            <a:off x="-43109" y="798077"/>
            <a:ext cx="1215433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STVNN: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Sequences of spatiotemporal covariance filters followed by pointwise non-linearity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00000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100000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Clr>
                <a:schemeClr val="tx1"/>
              </a:buClr>
              <a:buSzPct val="100000"/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STVNNs are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stable </a:t>
            </a:r>
            <a:b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w.r.t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finite sample effect in covariance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F1E208-F313-471A-73E6-18D9280E8440}"/>
              </a:ext>
            </a:extLst>
          </p:cNvPr>
          <p:cNvSpPr txBox="1"/>
          <p:nvPr/>
        </p:nvSpPr>
        <p:spPr>
          <a:xfrm>
            <a:off x="8998196" y="5937669"/>
            <a:ext cx="319380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buClr>
                <a:schemeClr val="tx1"/>
              </a:buClr>
              <a:buSzPct val="75000"/>
            </a:pPr>
            <a:r>
              <a:rPr lang="en-US" sz="240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[Cavallo et al., 2024]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9E2400-A41F-DFF9-BD85-2E89E1389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86" y="4409708"/>
            <a:ext cx="4114380" cy="6927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83EF40-CE9F-20E6-9E6F-A9BBFFB88AF7}"/>
              </a:ext>
            </a:extLst>
          </p:cNvPr>
          <p:cNvSpPr txBox="1"/>
          <p:nvPr/>
        </p:nvSpPr>
        <p:spPr>
          <a:xfrm>
            <a:off x="904486" y="5265818"/>
            <a:ext cx="7386144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buSzPct val="100000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(robust, reproducible findings)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140E91-EE1E-5338-7D2C-D1DD4D55D55E}"/>
              </a:ext>
            </a:extLst>
          </p:cNvPr>
          <p:cNvGrpSpPr/>
          <p:nvPr/>
        </p:nvGrpSpPr>
        <p:grpSpPr>
          <a:xfrm>
            <a:off x="6443570" y="1552517"/>
            <a:ext cx="5403883" cy="4264275"/>
            <a:chOff x="1007389" y="-782039"/>
            <a:chExt cx="10077354" cy="799776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0E0FB7-654D-D771-F800-5F695C8B768B}"/>
                </a:ext>
              </a:extLst>
            </p:cNvPr>
            <p:cNvSpPr/>
            <p:nvPr/>
          </p:nvSpPr>
          <p:spPr>
            <a:xfrm>
              <a:off x="1007390" y="340963"/>
              <a:ext cx="4726983" cy="1363851"/>
            </a:xfrm>
            <a:prstGeom prst="rect">
              <a:avLst/>
            </a:prstGeom>
            <a:solidFill>
              <a:schemeClr val="bg2">
                <a:lumMod val="75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88AEC00-ABB0-FEC0-3458-FF9F55E48B16}"/>
                    </a:ext>
                  </a:extLst>
                </p:cNvPr>
                <p:cNvSpPr/>
                <p:nvPr/>
              </p:nvSpPr>
              <p:spPr>
                <a:xfrm>
                  <a:off x="6909662" y="340963"/>
                  <a:ext cx="1645402" cy="1363851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3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b="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88AEC00-ABB0-FEC0-3458-FF9F55E48B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9662" y="340963"/>
                  <a:ext cx="1645402" cy="136385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AEF7BA-0F24-2D41-DABD-48120B672C1A}"/>
                </a:ext>
              </a:extLst>
            </p:cNvPr>
            <p:cNvSpPr/>
            <p:nvPr/>
          </p:nvSpPr>
          <p:spPr>
            <a:xfrm>
              <a:off x="1007389" y="2630554"/>
              <a:ext cx="4726983" cy="1363851"/>
            </a:xfrm>
            <a:prstGeom prst="rect">
              <a:avLst/>
            </a:prstGeom>
            <a:solidFill>
              <a:schemeClr val="bg2">
                <a:lumMod val="75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0D46640-97A4-94A1-B276-B987399BC32B}"/>
                    </a:ext>
                  </a:extLst>
                </p:cNvPr>
                <p:cNvSpPr/>
                <p:nvPr/>
              </p:nvSpPr>
              <p:spPr>
                <a:xfrm>
                  <a:off x="6909661" y="2632752"/>
                  <a:ext cx="1645402" cy="1363851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3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b="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0D46640-97A4-94A1-B276-B987399BC3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9661" y="2632752"/>
                  <a:ext cx="1645402" cy="136385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A78B96-BDA9-FC0F-646C-397AE632823B}"/>
                    </a:ext>
                  </a:extLst>
                </p:cNvPr>
                <p:cNvSpPr/>
                <p:nvPr/>
              </p:nvSpPr>
              <p:spPr>
                <a:xfrm>
                  <a:off x="6909661" y="4920144"/>
                  <a:ext cx="1645402" cy="1363851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3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b="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FA78B96-BDA9-FC0F-646C-397AE63282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9661" y="4920144"/>
                  <a:ext cx="1645402" cy="136385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6B4C79-0609-B9BE-00B6-0FADD8A4D9DC}"/>
                </a:ext>
              </a:extLst>
            </p:cNvPr>
            <p:cNvSpPr/>
            <p:nvPr/>
          </p:nvSpPr>
          <p:spPr>
            <a:xfrm>
              <a:off x="1007389" y="4920144"/>
              <a:ext cx="4726983" cy="1363851"/>
            </a:xfrm>
            <a:prstGeom prst="rect">
              <a:avLst/>
            </a:prstGeom>
            <a:solidFill>
              <a:schemeClr val="bg2">
                <a:lumMod val="75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6E60C87-2C4D-252F-E653-88D49ABD3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1914" y="2731293"/>
              <a:ext cx="3935950" cy="112305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3622EE8-5E61-1A33-9050-CBCC7B334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81914" y="5040540"/>
              <a:ext cx="3935950" cy="11230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62BA661-31A8-445F-3EB4-8413B02DE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81914" y="461359"/>
              <a:ext cx="3830992" cy="1123058"/>
            </a:xfrm>
            <a:prstGeom prst="rect">
              <a:avLst/>
            </a:prstGeom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9218411-18F9-E372-77E7-2ED61B94C52F}"/>
                </a:ext>
              </a:extLst>
            </p:cNvPr>
            <p:cNvCxnSpPr>
              <a:stCxn id="13" idx="3"/>
              <a:endCxn id="14" idx="1"/>
            </p:cNvCxnSpPr>
            <p:nvPr/>
          </p:nvCxnSpPr>
          <p:spPr>
            <a:xfrm>
              <a:off x="5734373" y="1022889"/>
              <a:ext cx="117528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7CBDDEE-746B-981D-6BCE-0516FA2DE88D}"/>
                </a:ext>
              </a:extLst>
            </p:cNvPr>
            <p:cNvCxnSpPr/>
            <p:nvPr/>
          </p:nvCxnSpPr>
          <p:spPr>
            <a:xfrm>
              <a:off x="5734372" y="3312479"/>
              <a:ext cx="117528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83663AA-F322-9379-62D2-B092BDC356B9}"/>
                </a:ext>
              </a:extLst>
            </p:cNvPr>
            <p:cNvCxnSpPr/>
            <p:nvPr/>
          </p:nvCxnSpPr>
          <p:spPr>
            <a:xfrm>
              <a:off x="5734372" y="5602069"/>
              <a:ext cx="117528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id="{081C4A6F-ACCE-D724-0D19-CFCBE0F602E1}"/>
                </a:ext>
              </a:extLst>
            </p:cNvPr>
            <p:cNvCxnSpPr>
              <a:stCxn id="14" idx="2"/>
              <a:endCxn id="15" idx="0"/>
            </p:cNvCxnSpPr>
            <p:nvPr/>
          </p:nvCxnSpPr>
          <p:spPr>
            <a:xfrm rot="5400000">
              <a:off x="5088752" y="-13057"/>
              <a:ext cx="925740" cy="4361482"/>
            </a:xfrm>
            <a:prstGeom prst="bentConnector3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lbow Connector 26">
              <a:extLst>
                <a:ext uri="{FF2B5EF4-FFF2-40B4-BE49-F238E27FC236}">
                  <a16:creationId xmlns:a16="http://schemas.microsoft.com/office/drawing/2014/main" id="{C43B710F-98A2-A814-2536-7DCD19FC118C}"/>
                </a:ext>
              </a:extLst>
            </p:cNvPr>
            <p:cNvCxnSpPr/>
            <p:nvPr/>
          </p:nvCxnSpPr>
          <p:spPr>
            <a:xfrm rot="5400000">
              <a:off x="5088751" y="2256876"/>
              <a:ext cx="925740" cy="4361482"/>
            </a:xfrm>
            <a:prstGeom prst="bentConnector3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3245374-4114-2632-9231-410C118E03AC}"/>
                </a:ext>
              </a:extLst>
            </p:cNvPr>
            <p:cNvCxnSpPr>
              <a:cxnSpLocks/>
            </p:cNvCxnSpPr>
            <p:nvPr/>
          </p:nvCxnSpPr>
          <p:spPr>
            <a:xfrm>
              <a:off x="3370880" y="-484131"/>
              <a:ext cx="0" cy="8250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6FC38BB-B0C0-ADDB-3B0A-84E8B5862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32881" y="-782039"/>
              <a:ext cx="334818" cy="288636"/>
            </a:xfrm>
            <a:prstGeom prst="rect">
              <a:avLst/>
            </a:prstGeom>
          </p:spPr>
        </p:pic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106C702-C632-3062-C168-FA9319905E20}"/>
                </a:ext>
              </a:extLst>
            </p:cNvPr>
            <p:cNvCxnSpPr/>
            <p:nvPr/>
          </p:nvCxnSpPr>
          <p:spPr>
            <a:xfrm>
              <a:off x="8555063" y="5602069"/>
              <a:ext cx="117528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60B0DDF-D419-919C-70F3-44B81B3ED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87379" y="5835454"/>
              <a:ext cx="1997364" cy="427182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598298B-3656-D799-6A7C-A11EF2B2B9A7}"/>
                </a:ext>
              </a:extLst>
            </p:cNvPr>
            <p:cNvSpPr txBox="1"/>
            <p:nvPr/>
          </p:nvSpPr>
          <p:spPr>
            <a:xfrm>
              <a:off x="8621634" y="1255929"/>
              <a:ext cx="2284810" cy="981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Layer 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9CB0A60-478F-0A88-33C5-0DD86057BE25}"/>
                </a:ext>
              </a:extLst>
            </p:cNvPr>
            <p:cNvSpPr txBox="1"/>
            <p:nvPr/>
          </p:nvSpPr>
          <p:spPr>
            <a:xfrm>
              <a:off x="8660550" y="3592740"/>
              <a:ext cx="2284810" cy="981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Layer 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3F1639-BD44-F533-A615-61AE94E87D5B}"/>
                </a:ext>
              </a:extLst>
            </p:cNvPr>
            <p:cNvSpPr txBox="1"/>
            <p:nvPr/>
          </p:nvSpPr>
          <p:spPr>
            <a:xfrm>
              <a:off x="8660548" y="6234410"/>
              <a:ext cx="2284810" cy="981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Layer 3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573C9DE2-1A3F-7B0E-C7FE-4FE2116657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5061" y="2379420"/>
            <a:ext cx="4131555" cy="62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2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AC9E9-153A-4DC9-5509-6A756ED21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D5D1742-1D3D-5B62-E679-A1371EC6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9CC3B8-87A9-1F4D-7621-A61112743EAE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STVNNs as scale-free models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C95EBA-7939-8A64-10AB-B55FB690333F}"/>
              </a:ext>
            </a:extLst>
          </p:cNvPr>
          <p:cNvGrpSpPr/>
          <p:nvPr/>
        </p:nvGrpSpPr>
        <p:grpSpPr>
          <a:xfrm>
            <a:off x="1951808" y="2661222"/>
            <a:ext cx="3463273" cy="1059713"/>
            <a:chOff x="2031742" y="2840628"/>
            <a:chExt cx="3463273" cy="105971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07D4435-55CE-9511-EBE9-77AA7538EC3F}"/>
                </a:ext>
              </a:extLst>
            </p:cNvPr>
            <p:cNvCxnSpPr>
              <a:cxnSpLocks/>
            </p:cNvCxnSpPr>
            <p:nvPr/>
          </p:nvCxnSpPr>
          <p:spPr>
            <a:xfrm>
              <a:off x="2031742" y="2840628"/>
              <a:ext cx="46326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EA59EAF-A415-E065-193E-0658BF1F8833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38957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38E14204-1B03-3058-B062-09495B26A7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0445" y="3331782"/>
              <a:ext cx="491516" cy="548640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lbow Connector 35">
              <a:extLst>
                <a:ext uri="{FF2B5EF4-FFF2-40B4-BE49-F238E27FC236}">
                  <a16:creationId xmlns:a16="http://schemas.microsoft.com/office/drawing/2014/main" id="{61B40B82-56B3-8D91-7356-62E888B627B8}"/>
                </a:ext>
              </a:extLst>
            </p:cNvPr>
            <p:cNvCxnSpPr>
              <a:cxnSpLocks/>
              <a:stCxn id="57" idx="1"/>
            </p:cNvCxnSpPr>
            <p:nvPr/>
          </p:nvCxnSpPr>
          <p:spPr>
            <a:xfrm rot="10800000">
              <a:off x="3362621" y="3336543"/>
              <a:ext cx="2132394" cy="563798"/>
            </a:xfrm>
            <a:prstGeom prst="bentConnector3">
              <a:avLst>
                <a:gd name="adj1" fmla="val 99944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1CB79FC-8833-22BF-E41D-24ECAE809E28}"/>
              </a:ext>
            </a:extLst>
          </p:cNvPr>
          <p:cNvGrpSpPr/>
          <p:nvPr/>
        </p:nvGrpSpPr>
        <p:grpSpPr>
          <a:xfrm>
            <a:off x="6603801" y="2695298"/>
            <a:ext cx="3342102" cy="1039794"/>
            <a:chOff x="717287" y="2840628"/>
            <a:chExt cx="3342102" cy="103979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9FEC27E-56C5-1F88-D5B1-8493281FFA4D}"/>
                </a:ext>
              </a:extLst>
            </p:cNvPr>
            <p:cNvCxnSpPr>
              <a:cxnSpLocks/>
            </p:cNvCxnSpPr>
            <p:nvPr/>
          </p:nvCxnSpPr>
          <p:spPr>
            <a:xfrm>
              <a:off x="1989795" y="2840628"/>
              <a:ext cx="50521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1F4290D-A4F0-C2BA-39FE-039417A36D78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31657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5626070E-F160-963A-8B57-AEDC690FF2FE}"/>
                </a:ext>
              </a:extLst>
            </p:cNvPr>
            <p:cNvCxnSpPr>
              <a:cxnSpLocks/>
              <a:stCxn id="57" idx="3"/>
            </p:cNvCxnSpPr>
            <p:nvPr/>
          </p:nvCxnSpPr>
          <p:spPr>
            <a:xfrm flipV="1">
              <a:off x="717287" y="3322157"/>
              <a:ext cx="2091366" cy="544108"/>
            </a:xfrm>
            <a:prstGeom prst="bentConnector3">
              <a:avLst>
                <a:gd name="adj1" fmla="val 99895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lbow Connector 42">
              <a:extLst>
                <a:ext uri="{FF2B5EF4-FFF2-40B4-BE49-F238E27FC236}">
                  <a16:creationId xmlns:a16="http://schemas.microsoft.com/office/drawing/2014/main" id="{8EDAE021-ECBF-CF68-935D-4484CDA22C2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65015" y="3331782"/>
              <a:ext cx="493776" cy="548640"/>
            </a:xfrm>
            <a:prstGeom prst="bentConnector3">
              <a:avLst>
                <a:gd name="adj1" fmla="val 99982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9C84CD33-13D9-576B-C9B6-02435672C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465" y="3593418"/>
            <a:ext cx="504686" cy="27599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21628A1-8C28-C622-ED82-921A6B68B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89" y="3636435"/>
            <a:ext cx="458805" cy="250908"/>
          </a:xfrm>
          <a:prstGeom prst="rect">
            <a:avLst/>
          </a:prstGeom>
        </p:spPr>
      </p:pic>
      <p:pic>
        <p:nvPicPr>
          <p:cNvPr id="50" name="Picture 14">
            <a:extLst>
              <a:ext uri="{FF2B5EF4-FFF2-40B4-BE49-F238E27FC236}">
                <a16:creationId xmlns:a16="http://schemas.microsoft.com/office/drawing/2014/main" id="{F9EF0CC1-15F5-CB3C-DF90-5AA2E064A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833" y="3068854"/>
            <a:ext cx="1335181" cy="13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8">
            <a:extLst>
              <a:ext uri="{FF2B5EF4-FFF2-40B4-BE49-F238E27FC236}">
                <a16:creationId xmlns:a16="http://schemas.microsoft.com/office/drawing/2014/main" id="{616BA4FC-E645-283A-5833-F832A0583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3381" y="3068854"/>
            <a:ext cx="1414984" cy="131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ED7059D-A4B0-57C1-D106-DD5EDAAE2E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3203" y="1715442"/>
            <a:ext cx="4137627" cy="28625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47A4A5A-68D6-9A0E-3B30-5E33432394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4939" y="1631752"/>
            <a:ext cx="4137628" cy="286252"/>
          </a:xfrm>
          <a:prstGeom prst="rect">
            <a:avLst/>
          </a:prstGeom>
        </p:spPr>
      </p:pic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E0AE97A-164E-3D6E-C7E2-D7508E02C3CF}"/>
              </a:ext>
            </a:extLst>
          </p:cNvPr>
          <p:cNvSpPr/>
          <p:nvPr/>
        </p:nvSpPr>
        <p:spPr>
          <a:xfrm>
            <a:off x="2418488" y="2100816"/>
            <a:ext cx="1230254" cy="105156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454EC5A6-2453-4AF8-9081-901A21B69039}"/>
              </a:ext>
            </a:extLst>
          </p:cNvPr>
          <p:cNvSpPr/>
          <p:nvPr/>
        </p:nvSpPr>
        <p:spPr>
          <a:xfrm>
            <a:off x="8388299" y="2139973"/>
            <a:ext cx="1230254" cy="1051560"/>
          </a:xfrm>
          <a:prstGeom prst="round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7D66EF87-9BEB-D550-6F4D-504AC2C00E4B}"/>
              </a:ext>
            </a:extLst>
          </p:cNvPr>
          <p:cNvSpPr/>
          <p:nvPr/>
        </p:nvSpPr>
        <p:spPr>
          <a:xfrm>
            <a:off x="5415081" y="3236303"/>
            <a:ext cx="1188720" cy="969264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880777DA-9B03-6448-EF39-0E8F4F229D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6219" y="3605235"/>
            <a:ext cx="220800" cy="212914"/>
          </a:xfrm>
          <a:prstGeom prst="rect">
            <a:avLst/>
          </a:prstGeom>
        </p:spPr>
      </p:pic>
      <p:pic>
        <p:nvPicPr>
          <p:cNvPr id="59" name="Picture 2" descr="Functional connectivity parcellation of the human brain - ScienceDirect">
            <a:extLst>
              <a:ext uri="{FF2B5EF4-FFF2-40B4-BE49-F238E27FC236}">
                <a16:creationId xmlns:a16="http://schemas.microsoft.com/office/drawing/2014/main" id="{8BEDC5C6-4F3C-4E64-19F3-68640E8CB7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263" y="1497521"/>
            <a:ext cx="921251" cy="62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Functional connectivity parcellation of the human brain - ScienceDirect">
            <a:extLst>
              <a:ext uri="{FF2B5EF4-FFF2-40B4-BE49-F238E27FC236}">
                <a16:creationId xmlns:a16="http://schemas.microsoft.com/office/drawing/2014/main" id="{FA5BAA75-B162-59F7-3FFB-1D3C98494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98255" y="1391844"/>
            <a:ext cx="984877" cy="6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F64119E-2500-621F-87CF-59BE4B7273F6}"/>
              </a:ext>
            </a:extLst>
          </p:cNvPr>
          <p:cNvSpPr txBox="1"/>
          <p:nvPr/>
        </p:nvSpPr>
        <p:spPr>
          <a:xfrm>
            <a:off x="4610997" y="4216850"/>
            <a:ext cx="2859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learnable parameters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7A5550-9DD2-0A25-DC3F-C645E975F0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43203" y="2539352"/>
            <a:ext cx="473142" cy="243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820AD-AAFC-89B0-D37D-ECAB0CE869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8263" y="2540056"/>
            <a:ext cx="486514" cy="246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7F15BD-E072-07A5-E3CB-6FF7F3A120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03987" y="2508877"/>
            <a:ext cx="2018740" cy="283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69149F-B0B9-A7A9-BEF0-4DED834A190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90349" y="2558345"/>
            <a:ext cx="2018740" cy="2838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D6AC34-6F31-F15A-96A5-947382FAFBE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09800" y="5146703"/>
            <a:ext cx="7772400" cy="3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59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B518B-305C-9FC1-8294-9D069555B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ED7AC997-0E2B-0A90-B330-371F1F2B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FEE22-AD14-3D1D-6E39-1B98BE771794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STVNNs as scale-free models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2BEE4E-72F3-D77B-62E1-B237B4488B27}"/>
              </a:ext>
            </a:extLst>
          </p:cNvPr>
          <p:cNvGrpSpPr/>
          <p:nvPr/>
        </p:nvGrpSpPr>
        <p:grpSpPr>
          <a:xfrm>
            <a:off x="1951808" y="2661222"/>
            <a:ext cx="3463273" cy="1059713"/>
            <a:chOff x="2031742" y="2840628"/>
            <a:chExt cx="3463273" cy="105971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5DC7616-29A1-4E60-94E4-D068C3126BE3}"/>
                </a:ext>
              </a:extLst>
            </p:cNvPr>
            <p:cNvCxnSpPr>
              <a:cxnSpLocks/>
            </p:cNvCxnSpPr>
            <p:nvPr/>
          </p:nvCxnSpPr>
          <p:spPr>
            <a:xfrm>
              <a:off x="2031742" y="2840628"/>
              <a:ext cx="46326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42D3A85-5547-83DD-2454-817D58CFDADE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38957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54DE8C60-93A8-2C92-B052-C38CBA6938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0445" y="3331782"/>
              <a:ext cx="491516" cy="548640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lbow Connector 35">
              <a:extLst>
                <a:ext uri="{FF2B5EF4-FFF2-40B4-BE49-F238E27FC236}">
                  <a16:creationId xmlns:a16="http://schemas.microsoft.com/office/drawing/2014/main" id="{30432E0D-B195-854B-062F-62128DA9AC80}"/>
                </a:ext>
              </a:extLst>
            </p:cNvPr>
            <p:cNvCxnSpPr>
              <a:cxnSpLocks/>
              <a:stCxn id="57" idx="1"/>
            </p:cNvCxnSpPr>
            <p:nvPr/>
          </p:nvCxnSpPr>
          <p:spPr>
            <a:xfrm rot="10800000">
              <a:off x="3362621" y="3336543"/>
              <a:ext cx="2132394" cy="563798"/>
            </a:xfrm>
            <a:prstGeom prst="bentConnector3">
              <a:avLst>
                <a:gd name="adj1" fmla="val 99944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2290F7E-62DB-2635-BA1B-D9D2B703351E}"/>
              </a:ext>
            </a:extLst>
          </p:cNvPr>
          <p:cNvGrpSpPr/>
          <p:nvPr/>
        </p:nvGrpSpPr>
        <p:grpSpPr>
          <a:xfrm>
            <a:off x="6603801" y="2695298"/>
            <a:ext cx="3342102" cy="1039794"/>
            <a:chOff x="717287" y="2840628"/>
            <a:chExt cx="3342102" cy="103979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1A7331E-82C6-5563-1F55-9884E17E0509}"/>
                </a:ext>
              </a:extLst>
            </p:cNvPr>
            <p:cNvCxnSpPr>
              <a:cxnSpLocks/>
            </p:cNvCxnSpPr>
            <p:nvPr/>
          </p:nvCxnSpPr>
          <p:spPr>
            <a:xfrm>
              <a:off x="1989795" y="2840628"/>
              <a:ext cx="50521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69A34EB-CC4B-72CA-0222-F1172029EF0E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31657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09C0F4B7-C74C-D2FC-E913-542FF448BAE5}"/>
                </a:ext>
              </a:extLst>
            </p:cNvPr>
            <p:cNvCxnSpPr>
              <a:cxnSpLocks/>
              <a:stCxn id="57" idx="3"/>
            </p:cNvCxnSpPr>
            <p:nvPr/>
          </p:nvCxnSpPr>
          <p:spPr>
            <a:xfrm flipV="1">
              <a:off x="717287" y="3322157"/>
              <a:ext cx="2091366" cy="544108"/>
            </a:xfrm>
            <a:prstGeom prst="bentConnector3">
              <a:avLst>
                <a:gd name="adj1" fmla="val 99895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lbow Connector 42">
              <a:extLst>
                <a:ext uri="{FF2B5EF4-FFF2-40B4-BE49-F238E27FC236}">
                  <a16:creationId xmlns:a16="http://schemas.microsoft.com/office/drawing/2014/main" id="{0AF64F8D-250E-D0E8-E80F-EDE14596944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65015" y="3331782"/>
              <a:ext cx="493776" cy="548640"/>
            </a:xfrm>
            <a:prstGeom prst="bentConnector3">
              <a:avLst>
                <a:gd name="adj1" fmla="val 99982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6A2742E5-C82D-C16E-2F03-19CFD7058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465" y="3593418"/>
            <a:ext cx="504686" cy="275999"/>
          </a:xfrm>
          <a:prstGeom prst="rect">
            <a:avLst/>
          </a:prstGeom>
        </p:spPr>
      </p:pic>
      <p:pic>
        <p:nvPicPr>
          <p:cNvPr id="50" name="Picture 14">
            <a:extLst>
              <a:ext uri="{FF2B5EF4-FFF2-40B4-BE49-F238E27FC236}">
                <a16:creationId xmlns:a16="http://schemas.microsoft.com/office/drawing/2014/main" id="{07951600-B116-44C0-69DF-6634CF5D7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833" y="3068854"/>
            <a:ext cx="1335181" cy="13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2215396-7EFE-F305-6129-FDBFE691B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203" y="1715442"/>
            <a:ext cx="4137627" cy="286251"/>
          </a:xfrm>
          <a:prstGeom prst="rect">
            <a:avLst/>
          </a:prstGeom>
        </p:spPr>
      </p:pic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4E22D0BE-B5E2-92FC-FEE2-9B784CBDAB04}"/>
              </a:ext>
            </a:extLst>
          </p:cNvPr>
          <p:cNvSpPr/>
          <p:nvPr/>
        </p:nvSpPr>
        <p:spPr>
          <a:xfrm>
            <a:off x="2418488" y="2100816"/>
            <a:ext cx="1230254" cy="105156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8B0EE619-D6E8-3397-BDAD-ADCE35CCCF46}"/>
              </a:ext>
            </a:extLst>
          </p:cNvPr>
          <p:cNvSpPr/>
          <p:nvPr/>
        </p:nvSpPr>
        <p:spPr>
          <a:xfrm>
            <a:off x="8388299" y="2139973"/>
            <a:ext cx="1230254" cy="1051560"/>
          </a:xfrm>
          <a:prstGeom prst="round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E9400311-4701-802B-C091-8146DEB2D0E2}"/>
              </a:ext>
            </a:extLst>
          </p:cNvPr>
          <p:cNvSpPr/>
          <p:nvPr/>
        </p:nvSpPr>
        <p:spPr>
          <a:xfrm>
            <a:off x="5415081" y="3236303"/>
            <a:ext cx="1188720" cy="969264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7B2DFA2F-43D8-6DD1-2AE8-F96ABB275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219" y="3605235"/>
            <a:ext cx="220800" cy="212914"/>
          </a:xfrm>
          <a:prstGeom prst="rect">
            <a:avLst/>
          </a:prstGeom>
        </p:spPr>
      </p:pic>
      <p:pic>
        <p:nvPicPr>
          <p:cNvPr id="59" name="Picture 2" descr="Functional connectivity parcellation of the human brain - ScienceDirect">
            <a:extLst>
              <a:ext uri="{FF2B5EF4-FFF2-40B4-BE49-F238E27FC236}">
                <a16:creationId xmlns:a16="http://schemas.microsoft.com/office/drawing/2014/main" id="{6862C446-E7AD-BE69-54E8-8D9BD63CF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263" y="1497521"/>
            <a:ext cx="921251" cy="62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Functional connectivity parcellation of the human brain - ScienceDirect">
            <a:extLst>
              <a:ext uri="{FF2B5EF4-FFF2-40B4-BE49-F238E27FC236}">
                <a16:creationId xmlns:a16="http://schemas.microsoft.com/office/drawing/2014/main" id="{84E9FE51-5619-00F9-E356-5AC7D385C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98255" y="1391844"/>
            <a:ext cx="984877" cy="68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2C63D876-6DEA-FBD0-F2B8-7E219D6DFECB}"/>
              </a:ext>
            </a:extLst>
          </p:cNvPr>
          <p:cNvSpPr txBox="1"/>
          <p:nvPr/>
        </p:nvSpPr>
        <p:spPr>
          <a:xfrm>
            <a:off x="4666217" y="4265043"/>
            <a:ext cx="2859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learnable parameters</a:t>
            </a:r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A5A9FEC1-0990-54CD-23D8-E9EF96E08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1491" y="3186452"/>
            <a:ext cx="1277822" cy="120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450A20-CB6B-D6E5-BEB0-F80C9478B6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6704" y="2512094"/>
            <a:ext cx="324417" cy="229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267003-D688-2E57-965B-5F2DCBA1E0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11900" y="2567006"/>
            <a:ext cx="1514055" cy="2838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1C5621-60E5-F208-3ABF-CB6820EF4D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92697" y="3628836"/>
            <a:ext cx="323314" cy="1971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584BF9-F774-B62D-3175-22350613BC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5013" y="1670275"/>
            <a:ext cx="4420308" cy="2799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5590E2-2BA0-84CB-3553-4DEDC0F50A98}"/>
                  </a:ext>
                </a:extLst>
              </p:cNvPr>
              <p:cNvSpPr txBox="1"/>
              <p:nvPr/>
            </p:nvSpPr>
            <p:spPr>
              <a:xfrm>
                <a:off x="9402378" y="4497492"/>
                <a:ext cx="270885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>
                    <a:latin typeface="Calibri" panose="020F0502020204030204" pitchFamily="34" charset="0"/>
                    <a:cs typeface="Calibri" panose="020F0502020204030204" pitchFamily="34" charset="0"/>
                  </a:rPr>
                  <a:t>Continuous limit </a:t>
                </a:r>
                <a:r>
                  <a:rPr lang="en-US" sz="2400">
                    <a:latin typeface="Calibri" panose="020F0502020204030204" pitchFamily="34" charset="0"/>
                    <a:cs typeface="Calibri" panose="020F0502020204030204" pitchFamily="34" charset="0"/>
                  </a:rPr>
                  <a:t>of </a:t>
                </a:r>
              </a:p>
              <a:p>
                <a:pPr algn="ctr"/>
                <a:r>
                  <a:rPr lang="en-US" sz="2400">
                    <a:latin typeface="Calibri" panose="020F0502020204030204" pitchFamily="34" charset="0"/>
                    <a:cs typeface="Calibri" panose="020F0502020204030204" pitchFamily="34" charset="0"/>
                  </a:rPr>
                  <a:t>covariance matrices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→∞</m:t>
                    </m:r>
                  </m:oMath>
                </a14:m>
                <a:endParaRPr lang="en-US" sz="2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5590E2-2BA0-84CB-3553-4DEDC0F50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2378" y="4497492"/>
                <a:ext cx="2708851" cy="1200329"/>
              </a:xfrm>
              <a:prstGeom prst="rect">
                <a:avLst/>
              </a:prstGeom>
              <a:blipFill>
                <a:blip r:embed="rId16"/>
                <a:stretch>
                  <a:fillRect l="-2247" t="-4061" r="-4719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2AA9AF4-237C-92AA-D26C-AD0FE3B518E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43203" y="2539352"/>
            <a:ext cx="473142" cy="2437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3E9A16-C599-5E27-4740-C46CEC24780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99444" y="5571427"/>
            <a:ext cx="7065818" cy="3159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4B9A43-A0AB-9209-DFC8-3FE54AC8E70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20287" y="2495838"/>
            <a:ext cx="2220614" cy="31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83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0856D-18E5-708D-21C2-7A8ECB39B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1493C4-3798-4D3A-23CD-A6C262BC045B}"/>
                  </a:ext>
                </a:extLst>
              </p:cNvPr>
              <p:cNvSpPr txBox="1"/>
              <p:nvPr/>
            </p:nvSpPr>
            <p:spPr>
              <a:xfrm>
                <a:off x="195942" y="920731"/>
                <a:ext cx="11915287" cy="3903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SzPct val="75000"/>
                  <a:buFont typeface="Wingdings" pitchFamily="2" charset="2"/>
                  <a:buChar char="Ø"/>
                </a:pPr>
                <a:r>
                  <a:rPr lang="en-US" sz="2800" b="1">
                    <a:latin typeface="Calibri" panose="020F0502020204030204" pitchFamily="34" charset="0"/>
                    <a:cs typeface="Calibri" panose="020F0502020204030204" pitchFamily="34" charset="0"/>
                  </a:rPr>
                  <a:t>Graphon: </a:t>
                </a:r>
                <a:r>
                  <a:rPr lang="en-US" sz="2800">
                    <a:latin typeface="Calibri" panose="020F0502020204030204" pitchFamily="34" charset="0"/>
                    <a:cs typeface="Calibri" panose="020F0502020204030204" pitchFamily="34" charset="0"/>
                  </a:rPr>
                  <a:t>A graphon is a symmetric, bounded measurable function</a:t>
                </a:r>
              </a:p>
              <a:p>
                <a:pPr marL="914400" lvl="1" indent="-457200">
                  <a:lnSpc>
                    <a:spcPct val="150000"/>
                  </a:lnSpc>
                  <a:buSzPct val="75000"/>
                  <a:buFont typeface="Arial" panose="020B0604020202020204" pitchFamily="34" charset="0"/>
                  <a:buChar char="•"/>
                </a:pPr>
                <a:r>
                  <a:rPr lang="en-US" sz="2800">
                    <a:latin typeface="Calibri" panose="020F0502020204030204" pitchFamily="34" charset="0"/>
                    <a:cs typeface="Calibri" panose="020F0502020204030204" pitchFamily="34" charset="0"/>
                  </a:rPr>
                  <a:t>Node labels are graphon arguments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𝑢</m:t>
                    </m:r>
                    <m:r>
                      <a:rPr lang="en-US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914400" lvl="1" indent="-457200">
                  <a:lnSpc>
                    <a:spcPct val="150000"/>
                  </a:lnSpc>
                  <a:buSzPct val="75000"/>
                  <a:buFont typeface="Arial" panose="020B0604020202020204" pitchFamily="34" charset="0"/>
                  <a:buChar char="•"/>
                </a:pPr>
                <a:r>
                  <a:rPr lang="en-US" sz="2800">
                    <a:latin typeface="Calibri" panose="020F0502020204030204" pitchFamily="34" charset="0"/>
                    <a:cs typeface="Calibri" panose="020F0502020204030204" pitchFamily="34" charset="0"/>
                  </a:rPr>
                  <a:t>edge weights are graphon values </a:t>
                </a:r>
                <a14:m>
                  <m:oMath xmlns:m="http://schemas.openxmlformats.org/officeDocument/2006/math">
                    <m:r>
                      <a:rPr lang="en-US" sz="2800" b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𝐖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𝑢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𝑣</m:t>
                        </m:r>
                      </m:e>
                    </m:d>
                    <m:r>
                      <a:rPr lang="en-US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800" b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𝐖</m:t>
                    </m:r>
                    <m:r>
                      <a:rPr lang="en-US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𝑣</m:t>
                    </m:r>
                    <m:r>
                      <a:rPr lang="en-US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𝑢</m:t>
                    </m:r>
                    <m:r>
                      <a:rPr lang="en-US" sz="280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lnSpc>
                    <a:spcPct val="150000"/>
                  </a:lnSpc>
                  <a:buSzPct val="75000"/>
                  <a:buFont typeface="Wingdings" pitchFamily="2" charset="2"/>
                  <a:buChar char="Ø"/>
                </a:pPr>
                <a:endParaRPr 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lnSpc>
                    <a:spcPct val="150000"/>
                  </a:lnSpc>
                  <a:buSzPct val="75000"/>
                  <a:buFont typeface="Wingdings" pitchFamily="2" charset="2"/>
                  <a:buChar char="Ø"/>
                </a:pPr>
                <a:r>
                  <a:rPr lang="en-US" sz="2800">
                    <a:latin typeface="Calibri" panose="020F0502020204030204" pitchFamily="34" charset="0"/>
                    <a:cs typeface="Calibri" panose="020F0502020204030204" pitchFamily="34" charset="0"/>
                  </a:rPr>
                  <a:t>Transferability when covariance matrix is part of some converging sequence</a:t>
                </a:r>
              </a:p>
              <a:p>
                <a:pPr marL="285750" indent="-285750">
                  <a:lnSpc>
                    <a:spcPct val="150000"/>
                  </a:lnSpc>
                  <a:buSzPct val="75000"/>
                  <a:buFont typeface="Wingdings" pitchFamily="2" charset="2"/>
                  <a:buChar char="Ø"/>
                </a:pPr>
                <a:endParaRPr lang="en-US" sz="28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1493C4-3798-4D3A-23CD-A6C262BC0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42" y="920731"/>
                <a:ext cx="11915287" cy="3903504"/>
              </a:xfrm>
              <a:prstGeom prst="rect">
                <a:avLst/>
              </a:prstGeom>
              <a:blipFill>
                <a:blip r:embed="rId3"/>
                <a:stretch>
                  <a:fillRect l="-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79E4746C-2090-760A-D91D-0A3D72C28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013A1B-B303-C973-E2BE-DB196B55268B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Graphons as continuous limits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4EF2D5-21D0-10B4-4B3A-516ADA61730D}"/>
              </a:ext>
            </a:extLst>
          </p:cNvPr>
          <p:cNvGrpSpPr/>
          <p:nvPr/>
        </p:nvGrpSpPr>
        <p:grpSpPr>
          <a:xfrm>
            <a:off x="1423019" y="4054420"/>
            <a:ext cx="9001067" cy="2107809"/>
            <a:chOff x="1197657" y="2738643"/>
            <a:chExt cx="10339021" cy="2605126"/>
          </a:xfrm>
        </p:grpSpPr>
        <p:pic>
          <p:nvPicPr>
            <p:cNvPr id="3" name="Picture 14">
              <a:extLst>
                <a:ext uri="{FF2B5EF4-FFF2-40B4-BE49-F238E27FC236}">
                  <a16:creationId xmlns:a16="http://schemas.microsoft.com/office/drawing/2014/main" id="{20FD8B53-482E-8763-0A89-48814EF36B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657" y="3429000"/>
              <a:ext cx="1777126" cy="1747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C04AEF06-9002-0F04-757A-00F1936DF5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9584" y="3571353"/>
              <a:ext cx="1881674" cy="1772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8018766-E689-8AF4-A597-99264A07E9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2912" y="4327934"/>
              <a:ext cx="523941" cy="29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CC895E8-B471-4905-0AB2-9CD3286A3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6401" y="4301479"/>
              <a:ext cx="523941" cy="29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D8B8B9C-74E8-2084-80E1-F41A9453B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56817" y="3210107"/>
              <a:ext cx="458805" cy="25090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453951-609D-3B10-E340-53ED0DEB0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94919" y="3258571"/>
              <a:ext cx="458805" cy="25090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69BF407-0920-E472-3976-9F0828BF4930}"/>
                    </a:ext>
                  </a:extLst>
                </p:cNvPr>
                <p:cNvSpPr txBox="1"/>
                <p:nvPr/>
              </p:nvSpPr>
              <p:spPr>
                <a:xfrm>
                  <a:off x="9304163" y="2738643"/>
                  <a:ext cx="2232515" cy="6466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/>
                    <a:t>Symmetric continuous</a:t>
                  </a:r>
                </a:p>
                <a:p>
                  <a:pPr algn="ctr"/>
                  <a:r>
                    <a:rPr lang="en-US" sz="1400"/>
                    <a:t>function (graphon) </a:t>
                  </a:r>
                  <a14:m>
                    <m:oMath xmlns:m="http://schemas.openxmlformats.org/officeDocument/2006/math">
                      <m:r>
                        <a:rPr lang="en-US" sz="1400" b="1" i="0" smtClean="0">
                          <a:latin typeface="Cambria Math" panose="02040503050406030204" pitchFamily="18" charset="0"/>
                        </a:rPr>
                        <m:t>𝐖</m:t>
                      </m:r>
                    </m:oMath>
                  </a14:m>
                  <a:endParaRPr lang="en-US" sz="1400" b="1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69BF407-0920-E472-3976-9F0828BF49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4163" y="2738643"/>
                  <a:ext cx="2232515" cy="646669"/>
                </a:xfrm>
                <a:prstGeom prst="rect">
                  <a:avLst/>
                </a:prstGeom>
                <a:blipFill>
                  <a:blip r:embed="rId8"/>
                  <a:stretch>
                    <a:fillRect t="-2326" b="-116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44623FC9-A6BA-48D4-5353-D6CB9B38B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813" y="3509479"/>
              <a:ext cx="1886718" cy="175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09EBEFC2-563F-D34B-935B-554C9C6767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212" y="3452419"/>
              <a:ext cx="1886718" cy="175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9041F81-EF8C-9952-758C-C4985077B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73595" y="3320444"/>
              <a:ext cx="453028" cy="250908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F664C1D-BCA5-3D60-0FB6-6DF09778A7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26002" y="4324991"/>
              <a:ext cx="523941" cy="29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5935826-C795-783C-4FD6-2924AD718E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6245" y="3037745"/>
            <a:ext cx="2309091" cy="39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63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ABF40-7E24-404B-0F98-B8D612D75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E5CE2748-70C3-C09E-878E-35D1D1C01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D61D86-AF5E-66CC-B740-A08CF3ED32F5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Redefining STVNNs in continuous domain </a:t>
            </a:r>
          </a:p>
        </p:txBody>
      </p:sp>
      <p:pic>
        <p:nvPicPr>
          <p:cNvPr id="87" name="Picture 14">
            <a:extLst>
              <a:ext uri="{FF2B5EF4-FFF2-40B4-BE49-F238E27FC236}">
                <a16:creationId xmlns:a16="http://schemas.microsoft.com/office/drawing/2014/main" id="{B5C4B8A1-0718-72CC-5D6D-342BD91C4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0160" y="2629070"/>
            <a:ext cx="1394803" cy="129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B828393-6954-6318-412D-2E9FF6377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21" y="3937188"/>
            <a:ext cx="2410907" cy="239257"/>
          </a:xfrm>
          <a:prstGeom prst="rect">
            <a:avLst/>
          </a:prstGeom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650802F-0104-A718-8CB2-4E668A1A745A}"/>
              </a:ext>
            </a:extLst>
          </p:cNvPr>
          <p:cNvCxnSpPr>
            <a:cxnSpLocks/>
            <a:stCxn id="87" idx="3"/>
            <a:endCxn id="109" idx="1"/>
          </p:cNvCxnSpPr>
          <p:nvPr/>
        </p:nvCxnSpPr>
        <p:spPr>
          <a:xfrm>
            <a:off x="2834963" y="3275567"/>
            <a:ext cx="126878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9A654A8-C9CB-E959-2261-E96F73512458}"/>
              </a:ext>
            </a:extLst>
          </p:cNvPr>
          <p:cNvCxnSpPr>
            <a:cxnSpLocks/>
          </p:cNvCxnSpPr>
          <p:nvPr/>
        </p:nvCxnSpPr>
        <p:spPr>
          <a:xfrm>
            <a:off x="4675497" y="2497637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8992884-D648-8A19-A6E4-D3CF330C2CA2}"/>
              </a:ext>
            </a:extLst>
          </p:cNvPr>
          <p:cNvCxnSpPr>
            <a:cxnSpLocks/>
          </p:cNvCxnSpPr>
          <p:nvPr/>
        </p:nvCxnSpPr>
        <p:spPr>
          <a:xfrm flipV="1">
            <a:off x="5239881" y="3269680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24FC9BAB-6B6E-E172-2B87-75450AAC7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021" y="4176445"/>
            <a:ext cx="1588692" cy="246090"/>
          </a:xfrm>
          <a:prstGeom prst="rect">
            <a:avLst/>
          </a:prstGeom>
        </p:spPr>
      </p:pic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63FF01F4-C0D1-73B3-7A4A-77706E768EBE}"/>
              </a:ext>
            </a:extLst>
          </p:cNvPr>
          <p:cNvSpPr/>
          <p:nvPr/>
        </p:nvSpPr>
        <p:spPr>
          <a:xfrm>
            <a:off x="4407647" y="4051220"/>
            <a:ext cx="512311" cy="393060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C6AE30A3-385D-F593-D5EA-A02E5F6643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62" y="4130916"/>
            <a:ext cx="259681" cy="245662"/>
          </a:xfrm>
          <a:prstGeom prst="rect">
            <a:avLst/>
          </a:prstGeom>
        </p:spPr>
      </p:pic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B65BB2CE-5134-CB2B-F8AA-05AB89C8B4AC}"/>
              </a:ext>
            </a:extLst>
          </p:cNvPr>
          <p:cNvCxnSpPr>
            <a:cxnSpLocks/>
          </p:cNvCxnSpPr>
          <p:nvPr/>
        </p:nvCxnSpPr>
        <p:spPr>
          <a:xfrm flipV="1">
            <a:off x="4680216" y="3696806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4DD16E4F-111D-AD3B-B744-94F03F1C4FCF}"/>
              </a:ext>
            </a:extLst>
          </p:cNvPr>
          <p:cNvSpPr/>
          <p:nvPr/>
        </p:nvSpPr>
        <p:spPr>
          <a:xfrm>
            <a:off x="4103752" y="2818669"/>
            <a:ext cx="1115568" cy="96012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EC9A43-CF91-3E39-633F-20D73A873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888" y="2116227"/>
            <a:ext cx="2645294" cy="2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78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8A1C5-DBCF-52E8-AE6C-DF618FB53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E8BC1AAB-E2AE-A4E2-97E8-E23946C0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524476-F38C-B936-FDA8-FFEE68CEEACC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Redefining VNNs in continuous domain </a:t>
            </a:r>
          </a:p>
        </p:txBody>
      </p:sp>
      <p:pic>
        <p:nvPicPr>
          <p:cNvPr id="87" name="Picture 14">
            <a:extLst>
              <a:ext uri="{FF2B5EF4-FFF2-40B4-BE49-F238E27FC236}">
                <a16:creationId xmlns:a16="http://schemas.microsoft.com/office/drawing/2014/main" id="{241D4A92-FA99-E5A6-8AB4-DDAC40D27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0160" y="2749841"/>
            <a:ext cx="1394803" cy="129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90070AB-642E-38EB-73BB-17E26806F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21" y="4057959"/>
            <a:ext cx="2410907" cy="239257"/>
          </a:xfrm>
          <a:prstGeom prst="rect">
            <a:avLst/>
          </a:prstGeom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81214D3-F014-1C07-0A65-E5DD610FBEEF}"/>
              </a:ext>
            </a:extLst>
          </p:cNvPr>
          <p:cNvCxnSpPr>
            <a:cxnSpLocks/>
            <a:stCxn id="87" idx="3"/>
            <a:endCxn id="109" idx="1"/>
          </p:cNvCxnSpPr>
          <p:nvPr/>
        </p:nvCxnSpPr>
        <p:spPr>
          <a:xfrm>
            <a:off x="2834963" y="3396338"/>
            <a:ext cx="126878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93A4466-9F5F-5913-87AB-AAC48A6B424C}"/>
              </a:ext>
            </a:extLst>
          </p:cNvPr>
          <p:cNvCxnSpPr>
            <a:cxnSpLocks/>
          </p:cNvCxnSpPr>
          <p:nvPr/>
        </p:nvCxnSpPr>
        <p:spPr>
          <a:xfrm>
            <a:off x="4675497" y="2618408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1936511-0443-0795-85D5-B2D721C740E9}"/>
              </a:ext>
            </a:extLst>
          </p:cNvPr>
          <p:cNvCxnSpPr>
            <a:cxnSpLocks/>
          </p:cNvCxnSpPr>
          <p:nvPr/>
        </p:nvCxnSpPr>
        <p:spPr>
          <a:xfrm flipV="1">
            <a:off x="5239881" y="3390451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E0AA9CC4-BCD7-FA31-CADB-2298E346C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021" y="4297216"/>
            <a:ext cx="1588692" cy="246090"/>
          </a:xfrm>
          <a:prstGeom prst="rect">
            <a:avLst/>
          </a:prstGeom>
        </p:spPr>
      </p:pic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A8341035-4A82-2037-2953-3E7EFAEC46AE}"/>
              </a:ext>
            </a:extLst>
          </p:cNvPr>
          <p:cNvSpPr/>
          <p:nvPr/>
        </p:nvSpPr>
        <p:spPr>
          <a:xfrm>
            <a:off x="4407647" y="4171991"/>
            <a:ext cx="512311" cy="393060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506C30E9-FCF6-36EE-C919-0D551ECA38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62" y="4251687"/>
            <a:ext cx="259681" cy="245662"/>
          </a:xfrm>
          <a:prstGeom prst="rect">
            <a:avLst/>
          </a:prstGeom>
        </p:spPr>
      </p:pic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E2CB9DA-A321-92C2-A5E3-8A66BA592A28}"/>
              </a:ext>
            </a:extLst>
          </p:cNvPr>
          <p:cNvCxnSpPr>
            <a:cxnSpLocks/>
          </p:cNvCxnSpPr>
          <p:nvPr/>
        </p:nvCxnSpPr>
        <p:spPr>
          <a:xfrm flipV="1">
            <a:off x="4680216" y="3817577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2BCEB2BD-33F5-1952-4242-B7D70FCE14DF}"/>
              </a:ext>
            </a:extLst>
          </p:cNvPr>
          <p:cNvSpPr/>
          <p:nvPr/>
        </p:nvSpPr>
        <p:spPr>
          <a:xfrm>
            <a:off x="4103752" y="2939440"/>
            <a:ext cx="1115568" cy="96012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72B0454-9014-8C0F-B8BB-13DF6203FA66}"/>
              </a:ext>
            </a:extLst>
          </p:cNvPr>
          <p:cNvGrpSpPr/>
          <p:nvPr/>
        </p:nvGrpSpPr>
        <p:grpSpPr>
          <a:xfrm>
            <a:off x="814721" y="4596791"/>
            <a:ext cx="2759306" cy="1920304"/>
            <a:chOff x="5466906" y="0"/>
            <a:chExt cx="9130298" cy="7165968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30F4FC30-7708-705A-155F-D041E031EE4D}"/>
                </a:ext>
              </a:extLst>
            </p:cNvPr>
            <p:cNvGrpSpPr/>
            <p:nvPr/>
          </p:nvGrpSpPr>
          <p:grpSpPr>
            <a:xfrm>
              <a:off x="6984339" y="476993"/>
              <a:ext cx="6448047" cy="5993828"/>
              <a:chOff x="300656" y="593239"/>
              <a:chExt cx="4572000" cy="4571999"/>
            </a:xfrm>
          </p:grpSpPr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183CBF66-DA1B-8B0E-256B-3F89274FED8D}"/>
                  </a:ext>
                </a:extLst>
              </p:cNvPr>
              <p:cNvSpPr/>
              <p:nvPr/>
            </p:nvSpPr>
            <p:spPr>
              <a:xfrm rot="5400000">
                <a:off x="300657" y="593240"/>
                <a:ext cx="4571998" cy="457199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0BE5AF1F-01D5-E87A-C8CA-9307DBE417B8}"/>
                  </a:ext>
                </a:extLst>
              </p:cNvPr>
              <p:cNvSpPr/>
              <p:nvPr/>
            </p:nvSpPr>
            <p:spPr>
              <a:xfrm rot="5400000">
                <a:off x="300814" y="593081"/>
                <a:ext cx="446775" cy="44709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0C9023AD-3C31-19E7-02C1-1CBF02939ED5}"/>
                  </a:ext>
                </a:extLst>
              </p:cNvPr>
              <p:cNvSpPr/>
              <p:nvPr/>
            </p:nvSpPr>
            <p:spPr>
              <a:xfrm rot="5400000">
                <a:off x="763265" y="1024497"/>
                <a:ext cx="595700" cy="62673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85050B89-670A-1229-0E70-D2F50DF84915}"/>
                  </a:ext>
                </a:extLst>
              </p:cNvPr>
              <p:cNvSpPr/>
              <p:nvPr/>
            </p:nvSpPr>
            <p:spPr>
              <a:xfrm rot="5400000">
                <a:off x="1358948" y="1621116"/>
                <a:ext cx="327984" cy="29691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206B1B30-24F8-E211-402E-E844A291E2B2}"/>
                  </a:ext>
                </a:extLst>
              </p:cNvPr>
              <p:cNvSpPr/>
              <p:nvPr/>
            </p:nvSpPr>
            <p:spPr>
              <a:xfrm rot="5400000">
                <a:off x="1677222" y="1946764"/>
                <a:ext cx="446775" cy="447092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23CA516F-F3F4-E2C6-78CB-D73FB2F92390}"/>
                  </a:ext>
                </a:extLst>
              </p:cNvPr>
              <p:cNvSpPr/>
              <p:nvPr/>
            </p:nvSpPr>
            <p:spPr>
              <a:xfrm rot="5400000">
                <a:off x="2112452" y="2399142"/>
                <a:ext cx="774472" cy="745153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1">
                    <a:shade val="50000"/>
                    <a:alpha val="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A6B8CCDA-F331-C014-975B-F4737E8B82DB}"/>
                  </a:ext>
                </a:extLst>
              </p:cNvPr>
              <p:cNvSpPr/>
              <p:nvPr/>
            </p:nvSpPr>
            <p:spPr>
              <a:xfrm rot="5400000">
                <a:off x="2872396" y="3176087"/>
                <a:ext cx="372313" cy="372577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16563D60-DC10-6AFD-48E4-3210F77A9A53}"/>
                  </a:ext>
                </a:extLst>
              </p:cNvPr>
              <p:cNvSpPr/>
              <p:nvPr/>
            </p:nvSpPr>
            <p:spPr>
              <a:xfrm rot="5400000">
                <a:off x="3244988" y="3568952"/>
                <a:ext cx="416990" cy="417286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EC697973-266F-CF80-B6D6-1482746E8A7C}"/>
                  </a:ext>
                </a:extLst>
              </p:cNvPr>
              <p:cNvSpPr/>
              <p:nvPr/>
            </p:nvSpPr>
            <p:spPr>
              <a:xfrm rot="5400000">
                <a:off x="3684150" y="3981079"/>
                <a:ext cx="354959" cy="364984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41B36839-11D2-924C-B444-2239FB8EF8DB}"/>
                  </a:ext>
                </a:extLst>
              </p:cNvPr>
              <p:cNvSpPr/>
              <p:nvPr/>
            </p:nvSpPr>
            <p:spPr>
              <a:xfrm rot="5400000">
                <a:off x="4036454" y="4348723"/>
                <a:ext cx="389664" cy="3743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7050F768-36BB-EE95-CD73-5EEB5BEAD37D}"/>
                  </a:ext>
                </a:extLst>
              </p:cNvPr>
              <p:cNvSpPr/>
              <p:nvPr/>
            </p:nvSpPr>
            <p:spPr>
              <a:xfrm rot="5400000">
                <a:off x="4431212" y="4723794"/>
                <a:ext cx="434523" cy="448363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D1E2F206-0A0E-083E-1B27-1000B67182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7748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D2097417-C38E-20F6-A646-8F587C1A99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4482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D7BFEA24-9F33-33F1-E575-3BD7DB379C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818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4E9E5C90-CD33-3436-478E-E702DD4E5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4156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9B6B6343-D4B3-5DF4-25BB-1D17E738F3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2264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2F927E2A-7A91-2247-9123-B23F16795C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4840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AD88B562-8DA0-BB41-6208-9E457DAF4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2126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7F095B37-5161-8CA3-BFCB-1D27E582A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1332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777C4209-E85C-E8DC-87FD-41076C8D9A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4291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FE05CDA5-5824-2CD4-C016-2421A72B56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1605579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46F708BE-0DA4-BF3B-D05B-0B1BAA0F3E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1040014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1504D08A-F20A-686F-AF33-7062A6E8D1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1946923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F3EA8D1D-391E-36E1-796E-61CF6182B3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2393698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D84F8788-B76E-3642-F128-678CA5D539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3157196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FD1A1993-FD77-F171-7E30-FD39B86A67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3986090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A1832028-66D5-610E-F625-2A7D00D523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4360712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CFC9A397-99AE-FE98-BC77-E31C4DEFC1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4730713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2B907139-1575-B149-D3B0-B27B9C4F0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24922" y="884994"/>
              <a:ext cx="847630" cy="348469"/>
            </a:xfrm>
            <a:prstGeom prst="rect">
              <a:avLst/>
            </a:prstGeom>
          </p:spPr>
        </p:pic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DB2A4488-68E7-5BA8-7B1C-1D16B0D53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92577" y="95082"/>
              <a:ext cx="939800" cy="469900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AE6797EA-2632-8E73-CC8B-D8B2F63D1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0390" y="6558251"/>
              <a:ext cx="939800" cy="469900"/>
            </a:xfrm>
            <a:prstGeom prst="rect">
              <a:avLst/>
            </a:prstGeom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E2357348-6B66-158D-B732-C2595292F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657404" y="0"/>
              <a:ext cx="939800" cy="469900"/>
            </a:xfrm>
            <a:prstGeom prst="rect">
              <a:avLst/>
            </a:prstGeom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6A750A4A-63B4-5317-0DBA-09CA1E851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657404" y="6696068"/>
              <a:ext cx="939800" cy="469900"/>
            </a:xfrm>
            <a:prstGeom prst="rect">
              <a:avLst/>
            </a:prstGeom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3D21721A-B5D4-4838-9A76-1A8451F93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24922" y="1629921"/>
              <a:ext cx="847631" cy="348471"/>
            </a:xfrm>
            <a:prstGeom prst="rect">
              <a:avLst/>
            </a:prstGeom>
          </p:spPr>
        </p:pic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4957FA45-BB45-A966-D6D7-9B2371396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466906" y="5715534"/>
              <a:ext cx="1299704" cy="348471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5ABE6384-ED2E-7ADD-327D-57F194F0F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200884" y="89607"/>
              <a:ext cx="858754" cy="353043"/>
            </a:xfrm>
            <a:prstGeom prst="rect">
              <a:avLst/>
            </a:prstGeom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0397A7B8-0C52-7A99-EF03-B9F4E271A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389015" y="105654"/>
              <a:ext cx="1197050" cy="320948"/>
            </a:xfrm>
            <a:prstGeom prst="rect">
              <a:avLst/>
            </a:prstGeom>
          </p:spPr>
        </p:pic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49FB083F-6BF7-B978-353D-23211203F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06392" y="630983"/>
              <a:ext cx="599314" cy="315428"/>
            </a:xfrm>
            <a:prstGeom prst="rect">
              <a:avLst/>
            </a:prstGeom>
          </p:spPr>
        </p:pic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65D48134-7DDB-1697-C511-2E95EC893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735215" y="1275719"/>
              <a:ext cx="622971" cy="315428"/>
            </a:xfrm>
            <a:prstGeom prst="rect">
              <a:avLst/>
            </a:pr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4BEE1A1C-3B4E-3637-3C44-585646C6D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2843507" y="6110412"/>
              <a:ext cx="543990" cy="215442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24849D09-F2E5-20B5-596B-9583CEA81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7023891" y="1337957"/>
              <a:ext cx="523324" cy="265246"/>
            </a:xfrm>
            <a:prstGeom prst="rect">
              <a:avLst/>
            </a:prstGeom>
          </p:spPr>
        </p:pic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id="{B673E1CC-24CB-5A70-20CC-3CE923118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728981" y="642002"/>
              <a:ext cx="575656" cy="291771"/>
            </a:xfrm>
            <a:prstGeom prst="rect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4FF51E66-90DA-3F23-A71D-DCADDAEEF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01838" y="2427829"/>
              <a:ext cx="480311" cy="272415"/>
            </a:xfrm>
            <a:prstGeom prst="rect">
              <a:avLst/>
            </a:prstGeom>
          </p:spPr>
        </p:pic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2F71DA6E-4CEE-9782-B34A-8109F937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980583" y="4551454"/>
              <a:ext cx="536227" cy="299657"/>
            </a:xfrm>
            <a:prstGeom prst="rect">
              <a:avLst/>
            </a:prstGeom>
          </p:spPr>
        </p:pic>
      </p:grpSp>
      <p:cxnSp>
        <p:nvCxnSpPr>
          <p:cNvPr id="2" name="Elbow Connector 1">
            <a:extLst>
              <a:ext uri="{FF2B5EF4-FFF2-40B4-BE49-F238E27FC236}">
                <a16:creationId xmlns:a16="http://schemas.microsoft.com/office/drawing/2014/main" id="{525B0526-CA00-7045-3B17-91760E72F695}"/>
              </a:ext>
            </a:extLst>
          </p:cNvPr>
          <p:cNvCxnSpPr/>
          <p:nvPr/>
        </p:nvCxnSpPr>
        <p:spPr>
          <a:xfrm>
            <a:off x="3446199" y="1351670"/>
            <a:ext cx="2694887" cy="1088560"/>
          </a:xfrm>
          <a:prstGeom prst="bentConnector3">
            <a:avLst>
              <a:gd name="adj1" fmla="val 265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4ECD468-071F-E678-8404-51CA50FCD7EC}"/>
              </a:ext>
            </a:extLst>
          </p:cNvPr>
          <p:cNvSpPr txBox="1"/>
          <p:nvPr/>
        </p:nvSpPr>
        <p:spPr>
          <a:xfrm>
            <a:off x="3282276" y="2567896"/>
            <a:ext cx="235216" cy="283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F6121-DD1F-CC78-B549-8FD7093B0A60}"/>
              </a:ext>
            </a:extLst>
          </p:cNvPr>
          <p:cNvSpPr txBox="1"/>
          <p:nvPr/>
        </p:nvSpPr>
        <p:spPr>
          <a:xfrm>
            <a:off x="6082366" y="2568844"/>
            <a:ext cx="235216" cy="283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9A836-C2CB-51CB-4841-BE8D37A07707}"/>
              </a:ext>
            </a:extLst>
          </p:cNvPr>
          <p:cNvCxnSpPr/>
          <p:nvPr/>
        </p:nvCxnSpPr>
        <p:spPr>
          <a:xfrm>
            <a:off x="3446199" y="1947392"/>
            <a:ext cx="2304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F268A8-719A-F6A0-311C-684C0D1B2A54}"/>
              </a:ext>
            </a:extLst>
          </p:cNvPr>
          <p:cNvCxnSpPr>
            <a:cxnSpLocks/>
          </p:cNvCxnSpPr>
          <p:nvPr/>
        </p:nvCxnSpPr>
        <p:spPr>
          <a:xfrm>
            <a:off x="3676690" y="1608310"/>
            <a:ext cx="3652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AE158D-5EC3-F0DB-BAF4-24F618945E8E}"/>
              </a:ext>
            </a:extLst>
          </p:cNvPr>
          <p:cNvCxnSpPr/>
          <p:nvPr/>
        </p:nvCxnSpPr>
        <p:spPr>
          <a:xfrm>
            <a:off x="4041977" y="1731394"/>
            <a:ext cx="2304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8682FA-E654-6B04-8CF7-3EA49B365F40}"/>
              </a:ext>
            </a:extLst>
          </p:cNvPr>
          <p:cNvCxnSpPr>
            <a:cxnSpLocks/>
          </p:cNvCxnSpPr>
          <p:nvPr/>
        </p:nvCxnSpPr>
        <p:spPr>
          <a:xfrm>
            <a:off x="4272467" y="1839269"/>
            <a:ext cx="1957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D6C714-D0F8-55E6-3B4D-6DF3B50F4CFC}"/>
              </a:ext>
            </a:extLst>
          </p:cNvPr>
          <p:cNvCxnSpPr>
            <a:cxnSpLocks/>
          </p:cNvCxnSpPr>
          <p:nvPr/>
        </p:nvCxnSpPr>
        <p:spPr>
          <a:xfrm flipV="1">
            <a:off x="5764172" y="2303819"/>
            <a:ext cx="376915" cy="24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275483-0A34-9F79-744B-1E4EC49468EE}"/>
              </a:ext>
            </a:extLst>
          </p:cNvPr>
          <p:cNvCxnSpPr>
            <a:cxnSpLocks/>
          </p:cNvCxnSpPr>
          <p:nvPr/>
        </p:nvCxnSpPr>
        <p:spPr>
          <a:xfrm>
            <a:off x="5570740" y="1839995"/>
            <a:ext cx="1934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EB4E49C-E812-023A-3B9C-E05CE826802D}"/>
              </a:ext>
            </a:extLst>
          </p:cNvPr>
          <p:cNvCxnSpPr>
            <a:cxnSpLocks/>
          </p:cNvCxnSpPr>
          <p:nvPr/>
        </p:nvCxnSpPr>
        <p:spPr>
          <a:xfrm>
            <a:off x="3676690" y="1608310"/>
            <a:ext cx="0" cy="354769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299C020-5DFC-9ACE-8769-A739BA4047B2}"/>
              </a:ext>
            </a:extLst>
          </p:cNvPr>
          <p:cNvCxnSpPr>
            <a:cxnSpLocks/>
          </p:cNvCxnSpPr>
          <p:nvPr/>
        </p:nvCxnSpPr>
        <p:spPr>
          <a:xfrm>
            <a:off x="4041977" y="1608310"/>
            <a:ext cx="0" cy="123083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23809B2-3259-5F64-3BBC-5DA34CA817C0}"/>
              </a:ext>
            </a:extLst>
          </p:cNvPr>
          <p:cNvCxnSpPr>
            <a:cxnSpLocks/>
          </p:cNvCxnSpPr>
          <p:nvPr/>
        </p:nvCxnSpPr>
        <p:spPr>
          <a:xfrm>
            <a:off x="5764172" y="1837121"/>
            <a:ext cx="0" cy="34305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F21A668-C033-9A13-0ABD-9786F85EFA77}"/>
              </a:ext>
            </a:extLst>
          </p:cNvPr>
          <p:cNvCxnSpPr>
            <a:cxnSpLocks/>
          </p:cNvCxnSpPr>
          <p:nvPr/>
        </p:nvCxnSpPr>
        <p:spPr>
          <a:xfrm>
            <a:off x="4468265" y="1837121"/>
            <a:ext cx="1" cy="125959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DC2F144-73CF-80FF-96E7-BC0D3C54BF3D}"/>
              </a:ext>
            </a:extLst>
          </p:cNvPr>
          <p:cNvCxnSpPr>
            <a:cxnSpLocks/>
          </p:cNvCxnSpPr>
          <p:nvPr/>
        </p:nvCxnSpPr>
        <p:spPr>
          <a:xfrm>
            <a:off x="4468266" y="1947392"/>
            <a:ext cx="1910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E1A74E6-FF40-7625-DA9A-BEC6E9E51119}"/>
              </a:ext>
            </a:extLst>
          </p:cNvPr>
          <p:cNvCxnSpPr>
            <a:cxnSpLocks/>
          </p:cNvCxnSpPr>
          <p:nvPr/>
        </p:nvCxnSpPr>
        <p:spPr>
          <a:xfrm>
            <a:off x="5024648" y="2170128"/>
            <a:ext cx="2165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20ED665-F7BC-BF60-C287-1772C4D1A217}"/>
              </a:ext>
            </a:extLst>
          </p:cNvPr>
          <p:cNvCxnSpPr>
            <a:cxnSpLocks/>
          </p:cNvCxnSpPr>
          <p:nvPr/>
        </p:nvCxnSpPr>
        <p:spPr>
          <a:xfrm>
            <a:off x="5217948" y="1742254"/>
            <a:ext cx="3380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9B80614-5063-463A-1841-59A4CA2655E1}"/>
              </a:ext>
            </a:extLst>
          </p:cNvPr>
          <p:cNvCxnSpPr>
            <a:cxnSpLocks/>
          </p:cNvCxnSpPr>
          <p:nvPr/>
        </p:nvCxnSpPr>
        <p:spPr>
          <a:xfrm>
            <a:off x="5241222" y="1731394"/>
            <a:ext cx="0" cy="31555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ABA7A5F-5B07-252A-91ED-A5ECC130E2FC}"/>
              </a:ext>
            </a:extLst>
          </p:cNvPr>
          <p:cNvCxnSpPr>
            <a:cxnSpLocks/>
          </p:cNvCxnSpPr>
          <p:nvPr/>
        </p:nvCxnSpPr>
        <p:spPr>
          <a:xfrm>
            <a:off x="5556041" y="1731394"/>
            <a:ext cx="0" cy="10860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>
            <a:extLst>
              <a:ext uri="{FF2B5EF4-FFF2-40B4-BE49-F238E27FC236}">
                <a16:creationId xmlns:a16="http://schemas.microsoft.com/office/drawing/2014/main" id="{B6F01D38-C9BA-3DFE-6CF5-E8943E355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792" y="1873062"/>
            <a:ext cx="251519" cy="14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226FCAFF-8602-0E41-D63D-85380DF1B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8365" y="1576699"/>
            <a:ext cx="251519" cy="14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E4CD58E-D2A5-94BE-0195-6500736D4A2B}"/>
              </a:ext>
            </a:extLst>
          </p:cNvPr>
          <p:cNvCxnSpPr/>
          <p:nvPr/>
        </p:nvCxnSpPr>
        <p:spPr>
          <a:xfrm flipH="1">
            <a:off x="3446199" y="1608310"/>
            <a:ext cx="230491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DDAC29D-E807-F575-FBB0-0C90E421E97C}"/>
              </a:ext>
            </a:extLst>
          </p:cNvPr>
          <p:cNvCxnSpPr>
            <a:cxnSpLocks/>
          </p:cNvCxnSpPr>
          <p:nvPr/>
        </p:nvCxnSpPr>
        <p:spPr>
          <a:xfrm flipH="1">
            <a:off x="3446199" y="2306232"/>
            <a:ext cx="2317972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D0B8B76F-AB94-EEB4-9ED8-7898C68C12E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31184" y="2271018"/>
            <a:ext cx="290175" cy="139747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CFE4DB3-4330-C67A-4445-EE50355467AE}"/>
              </a:ext>
            </a:extLst>
          </p:cNvPr>
          <p:cNvCxnSpPr>
            <a:cxnSpLocks/>
          </p:cNvCxnSpPr>
          <p:nvPr/>
        </p:nvCxnSpPr>
        <p:spPr>
          <a:xfrm flipV="1">
            <a:off x="3655243" y="1945882"/>
            <a:ext cx="0" cy="502191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B4FF7852-F753-E627-4599-A76830D504D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84466" y="2653086"/>
            <a:ext cx="184448" cy="151413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664C40C-6F53-0AC6-E3F3-66DFB4B9EAEF}"/>
              </a:ext>
            </a:extLst>
          </p:cNvPr>
          <p:cNvCxnSpPr>
            <a:cxnSpLocks/>
          </p:cNvCxnSpPr>
          <p:nvPr/>
        </p:nvCxnSpPr>
        <p:spPr>
          <a:xfrm flipV="1">
            <a:off x="4041977" y="1709332"/>
            <a:ext cx="0" cy="730899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6E9C63D3-C99E-33D8-2A9E-71AF94EC390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946679" y="2648231"/>
            <a:ext cx="190596" cy="151413"/>
          </a:xfrm>
          <a:prstGeom prst="rect">
            <a:avLst/>
          </a:prstGeom>
        </p:spPr>
      </p:pic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26E8A9A-8D43-3B28-61B3-EE6C944CBC6C}"/>
              </a:ext>
            </a:extLst>
          </p:cNvPr>
          <p:cNvCxnSpPr>
            <a:cxnSpLocks/>
          </p:cNvCxnSpPr>
          <p:nvPr/>
        </p:nvCxnSpPr>
        <p:spPr>
          <a:xfrm flipV="1">
            <a:off x="4272467" y="1681495"/>
            <a:ext cx="0" cy="730899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50D9EC9D-363A-D807-BEE2-2357ED5C3E09}"/>
              </a:ext>
            </a:extLst>
          </p:cNvPr>
          <p:cNvCxnSpPr>
            <a:cxnSpLocks/>
          </p:cNvCxnSpPr>
          <p:nvPr/>
        </p:nvCxnSpPr>
        <p:spPr>
          <a:xfrm flipV="1">
            <a:off x="6141087" y="2303819"/>
            <a:ext cx="0" cy="257182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F8B8A11-83BB-C713-84E6-43073F354A42}"/>
              </a:ext>
            </a:extLst>
          </p:cNvPr>
          <p:cNvCxnSpPr>
            <a:cxnSpLocks/>
          </p:cNvCxnSpPr>
          <p:nvPr/>
        </p:nvCxnSpPr>
        <p:spPr>
          <a:xfrm flipV="1">
            <a:off x="5556041" y="1831528"/>
            <a:ext cx="0" cy="58086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E74362B-2EB2-FB77-2814-4A909C9F1E90}"/>
              </a:ext>
            </a:extLst>
          </p:cNvPr>
          <p:cNvCxnSpPr>
            <a:cxnSpLocks/>
          </p:cNvCxnSpPr>
          <p:nvPr/>
        </p:nvCxnSpPr>
        <p:spPr>
          <a:xfrm flipV="1">
            <a:off x="5764172" y="2300944"/>
            <a:ext cx="0" cy="260057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>
            <a:extLst>
              <a:ext uri="{FF2B5EF4-FFF2-40B4-BE49-F238E27FC236}">
                <a16:creationId xmlns:a16="http://schemas.microsoft.com/office/drawing/2014/main" id="{C5E2B157-7E68-664D-4CF7-70CD53A60C3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625084" y="2644106"/>
            <a:ext cx="464882" cy="146776"/>
          </a:xfrm>
          <a:prstGeom prst="rect">
            <a:avLst/>
          </a:prstGeom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836EE7D-0C6A-8544-FA0E-A69D879D76E3}"/>
              </a:ext>
            </a:extLst>
          </p:cNvPr>
          <p:cNvCxnSpPr>
            <a:cxnSpLocks/>
          </p:cNvCxnSpPr>
          <p:nvPr/>
        </p:nvCxnSpPr>
        <p:spPr>
          <a:xfrm flipV="1">
            <a:off x="5241222" y="2167715"/>
            <a:ext cx="0" cy="393286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82477FF-227D-9251-4223-B9AFB2F29A67}"/>
              </a:ext>
            </a:extLst>
          </p:cNvPr>
          <p:cNvCxnSpPr>
            <a:cxnSpLocks/>
          </p:cNvCxnSpPr>
          <p:nvPr/>
        </p:nvCxnSpPr>
        <p:spPr>
          <a:xfrm>
            <a:off x="4655578" y="1945882"/>
            <a:ext cx="36907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51A84D0-4F39-11EC-C57B-1D07491A5AC4}"/>
              </a:ext>
            </a:extLst>
          </p:cNvPr>
          <p:cNvCxnSpPr>
            <a:cxnSpLocks/>
          </p:cNvCxnSpPr>
          <p:nvPr/>
        </p:nvCxnSpPr>
        <p:spPr>
          <a:xfrm>
            <a:off x="5024648" y="1954347"/>
            <a:ext cx="0" cy="1086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D90A0394-2FFD-8959-C3C9-7328C801A54F}"/>
              </a:ext>
            </a:extLst>
          </p:cNvPr>
          <p:cNvSpPr/>
          <p:nvPr/>
        </p:nvSpPr>
        <p:spPr>
          <a:xfrm>
            <a:off x="3644223" y="1912735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5861D1C-8628-67AD-6442-46F721EB95BF}"/>
              </a:ext>
            </a:extLst>
          </p:cNvPr>
          <p:cNvSpPr/>
          <p:nvPr/>
        </p:nvSpPr>
        <p:spPr>
          <a:xfrm>
            <a:off x="4015557" y="1577871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35419DC-70D3-95CC-CC9E-E09217CF55B2}"/>
              </a:ext>
            </a:extLst>
          </p:cNvPr>
          <p:cNvSpPr/>
          <p:nvPr/>
        </p:nvSpPr>
        <p:spPr>
          <a:xfrm>
            <a:off x="4441466" y="1815364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0F4BDE9-4486-7EA9-638D-D617D7AD02C7}"/>
              </a:ext>
            </a:extLst>
          </p:cNvPr>
          <p:cNvSpPr/>
          <p:nvPr/>
        </p:nvSpPr>
        <p:spPr>
          <a:xfrm>
            <a:off x="5217948" y="2029894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EEFC9E06-BA43-870E-20E0-8FAE0E49B344}"/>
              </a:ext>
            </a:extLst>
          </p:cNvPr>
          <p:cNvSpPr/>
          <p:nvPr/>
        </p:nvSpPr>
        <p:spPr>
          <a:xfrm>
            <a:off x="5534240" y="1714763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1F7F39B-D777-B689-6078-0AA8038D52C6}"/>
              </a:ext>
            </a:extLst>
          </p:cNvPr>
          <p:cNvSpPr/>
          <p:nvPr/>
        </p:nvSpPr>
        <p:spPr>
          <a:xfrm>
            <a:off x="5732847" y="1811291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63CF63C-350E-C4D0-DCBE-D53DDADCD757}"/>
              </a:ext>
            </a:extLst>
          </p:cNvPr>
          <p:cNvSpPr/>
          <p:nvPr/>
        </p:nvSpPr>
        <p:spPr>
          <a:xfrm>
            <a:off x="4233428" y="1706131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CCB7C6-EF0E-8A92-EC5D-63C2529A3B1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181016" y="1010174"/>
            <a:ext cx="3225252" cy="283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93078D-D92B-83A4-D61F-9A808C8DB88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797715" y="3297132"/>
            <a:ext cx="2018740" cy="28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80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C7F05-CCFB-A7C5-40F7-A83B30F08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8E827B7B-6DC5-E177-86E3-0CCF41DC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A8BDC9-8210-E1B0-2C3C-9C129F041FB0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Redefining VNNs in continuous domain </a:t>
            </a:r>
          </a:p>
        </p:txBody>
      </p:sp>
      <p:pic>
        <p:nvPicPr>
          <p:cNvPr id="87" name="Picture 14">
            <a:extLst>
              <a:ext uri="{FF2B5EF4-FFF2-40B4-BE49-F238E27FC236}">
                <a16:creationId xmlns:a16="http://schemas.microsoft.com/office/drawing/2014/main" id="{DABA5466-0DA1-FD35-B180-C8AD99D76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0160" y="2749841"/>
            <a:ext cx="1394803" cy="129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C4FB1337-C285-B743-71DB-A2C33C270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21" y="4057959"/>
            <a:ext cx="2410907" cy="239257"/>
          </a:xfrm>
          <a:prstGeom prst="rect">
            <a:avLst/>
          </a:prstGeom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C5F9F02-44DD-DBE0-5FA2-018D49F0A9A5}"/>
              </a:ext>
            </a:extLst>
          </p:cNvPr>
          <p:cNvCxnSpPr>
            <a:cxnSpLocks/>
            <a:stCxn id="87" idx="3"/>
            <a:endCxn id="109" idx="1"/>
          </p:cNvCxnSpPr>
          <p:nvPr/>
        </p:nvCxnSpPr>
        <p:spPr>
          <a:xfrm>
            <a:off x="2834963" y="3396338"/>
            <a:ext cx="126878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BCB96AF-CF78-59DE-52F0-A8991727DC77}"/>
              </a:ext>
            </a:extLst>
          </p:cNvPr>
          <p:cNvCxnSpPr>
            <a:cxnSpLocks/>
          </p:cNvCxnSpPr>
          <p:nvPr/>
        </p:nvCxnSpPr>
        <p:spPr>
          <a:xfrm>
            <a:off x="4675497" y="2618408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152617D-E597-E3A2-8FFD-55FAAEE23B19}"/>
              </a:ext>
            </a:extLst>
          </p:cNvPr>
          <p:cNvCxnSpPr>
            <a:cxnSpLocks/>
          </p:cNvCxnSpPr>
          <p:nvPr/>
        </p:nvCxnSpPr>
        <p:spPr>
          <a:xfrm flipV="1">
            <a:off x="5239881" y="3390451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C23A9C68-B12A-605C-7BB3-99A9EE6D9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021" y="4297216"/>
            <a:ext cx="1588692" cy="246090"/>
          </a:xfrm>
          <a:prstGeom prst="rect">
            <a:avLst/>
          </a:prstGeom>
        </p:spPr>
      </p:pic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04FFC21B-3385-76C6-DDBB-E8CB28B71AE4}"/>
              </a:ext>
            </a:extLst>
          </p:cNvPr>
          <p:cNvSpPr/>
          <p:nvPr/>
        </p:nvSpPr>
        <p:spPr>
          <a:xfrm>
            <a:off x="4407647" y="4171991"/>
            <a:ext cx="512311" cy="393060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2F3C7C2A-FF39-DB1F-AA9F-4E754BC16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62" y="4251687"/>
            <a:ext cx="259681" cy="245662"/>
          </a:xfrm>
          <a:prstGeom prst="rect">
            <a:avLst/>
          </a:prstGeom>
        </p:spPr>
      </p:pic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B149B1B-6C78-C32A-D9EF-8EEEF66FCDB6}"/>
              </a:ext>
            </a:extLst>
          </p:cNvPr>
          <p:cNvCxnSpPr>
            <a:cxnSpLocks/>
          </p:cNvCxnSpPr>
          <p:nvPr/>
        </p:nvCxnSpPr>
        <p:spPr>
          <a:xfrm flipV="1">
            <a:off x="4680216" y="3817577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4899BA03-CEB2-5BB7-91CC-75119CA1B551}"/>
              </a:ext>
            </a:extLst>
          </p:cNvPr>
          <p:cNvSpPr/>
          <p:nvPr/>
        </p:nvSpPr>
        <p:spPr>
          <a:xfrm>
            <a:off x="4103752" y="2939440"/>
            <a:ext cx="1115568" cy="96012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D5204BE2-7B7A-6C7F-5682-730678E19C7A}"/>
              </a:ext>
            </a:extLst>
          </p:cNvPr>
          <p:cNvGrpSpPr/>
          <p:nvPr/>
        </p:nvGrpSpPr>
        <p:grpSpPr>
          <a:xfrm>
            <a:off x="814721" y="4596791"/>
            <a:ext cx="2759306" cy="1920304"/>
            <a:chOff x="5466906" y="0"/>
            <a:chExt cx="9130298" cy="7165968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0FB2E5BA-A6A2-0362-9574-88549E501DE4}"/>
                </a:ext>
              </a:extLst>
            </p:cNvPr>
            <p:cNvGrpSpPr/>
            <p:nvPr/>
          </p:nvGrpSpPr>
          <p:grpSpPr>
            <a:xfrm>
              <a:off x="6984339" y="476993"/>
              <a:ext cx="6448047" cy="5993828"/>
              <a:chOff x="300656" y="593239"/>
              <a:chExt cx="4572000" cy="4571999"/>
            </a:xfrm>
          </p:grpSpPr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146953D9-F0AA-84C7-85E1-788F239C8D4C}"/>
                  </a:ext>
                </a:extLst>
              </p:cNvPr>
              <p:cNvSpPr/>
              <p:nvPr/>
            </p:nvSpPr>
            <p:spPr>
              <a:xfrm rot="5400000">
                <a:off x="300657" y="593240"/>
                <a:ext cx="4571998" cy="457199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C3D0D2FC-5213-03EB-A503-5A9757EA7060}"/>
                  </a:ext>
                </a:extLst>
              </p:cNvPr>
              <p:cNvSpPr/>
              <p:nvPr/>
            </p:nvSpPr>
            <p:spPr>
              <a:xfrm rot="5400000">
                <a:off x="300814" y="593081"/>
                <a:ext cx="446775" cy="44709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F154A040-DF04-BD61-3BE2-A7D3025264D6}"/>
                  </a:ext>
                </a:extLst>
              </p:cNvPr>
              <p:cNvSpPr/>
              <p:nvPr/>
            </p:nvSpPr>
            <p:spPr>
              <a:xfrm rot="5400000">
                <a:off x="763265" y="1024497"/>
                <a:ext cx="595700" cy="62673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0627154B-775E-D6F9-17B9-0B5DCD83F995}"/>
                  </a:ext>
                </a:extLst>
              </p:cNvPr>
              <p:cNvSpPr/>
              <p:nvPr/>
            </p:nvSpPr>
            <p:spPr>
              <a:xfrm rot="5400000">
                <a:off x="1358948" y="1621116"/>
                <a:ext cx="327984" cy="29691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048FFA31-C414-5742-473D-EF2DC45E1FCB}"/>
                  </a:ext>
                </a:extLst>
              </p:cNvPr>
              <p:cNvSpPr/>
              <p:nvPr/>
            </p:nvSpPr>
            <p:spPr>
              <a:xfrm rot="5400000">
                <a:off x="1677222" y="1946764"/>
                <a:ext cx="446775" cy="447092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E8A8CC3C-3490-500D-060C-F88E0DF4B3B6}"/>
                  </a:ext>
                </a:extLst>
              </p:cNvPr>
              <p:cNvSpPr/>
              <p:nvPr/>
            </p:nvSpPr>
            <p:spPr>
              <a:xfrm rot="5400000">
                <a:off x="2112452" y="2399142"/>
                <a:ext cx="774472" cy="745153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1">
                    <a:shade val="50000"/>
                    <a:alpha val="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8BC7107E-5503-E9B9-6328-9590993B6E42}"/>
                  </a:ext>
                </a:extLst>
              </p:cNvPr>
              <p:cNvSpPr/>
              <p:nvPr/>
            </p:nvSpPr>
            <p:spPr>
              <a:xfrm rot="5400000">
                <a:off x="2872396" y="3176087"/>
                <a:ext cx="372313" cy="372577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062CF13B-E924-5158-6E4B-4875350F681F}"/>
                  </a:ext>
                </a:extLst>
              </p:cNvPr>
              <p:cNvSpPr/>
              <p:nvPr/>
            </p:nvSpPr>
            <p:spPr>
              <a:xfrm rot="5400000">
                <a:off x="3244988" y="3568952"/>
                <a:ext cx="416990" cy="417286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A0CBDC55-CF4A-F89C-5B58-C98E3DC4558F}"/>
                  </a:ext>
                </a:extLst>
              </p:cNvPr>
              <p:cNvSpPr/>
              <p:nvPr/>
            </p:nvSpPr>
            <p:spPr>
              <a:xfrm rot="5400000">
                <a:off x="3684150" y="3981079"/>
                <a:ext cx="354959" cy="364984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5303DD5-6B76-240B-16B5-67916CFE6C0F}"/>
                  </a:ext>
                </a:extLst>
              </p:cNvPr>
              <p:cNvSpPr/>
              <p:nvPr/>
            </p:nvSpPr>
            <p:spPr>
              <a:xfrm rot="5400000">
                <a:off x="4036454" y="4348723"/>
                <a:ext cx="389664" cy="3743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15630E26-EDD6-865F-FA65-3CA36BBCB618}"/>
                  </a:ext>
                </a:extLst>
              </p:cNvPr>
              <p:cNvSpPr/>
              <p:nvPr/>
            </p:nvSpPr>
            <p:spPr>
              <a:xfrm rot="5400000">
                <a:off x="4431212" y="4723794"/>
                <a:ext cx="434523" cy="448363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26A2716A-792C-194A-F417-8068807D9A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7748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40055146-44CD-DA35-6AA5-5EA2B81338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4482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44F86044-4544-2E3B-54FB-0EA338F099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4818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2887AEA5-F9B1-BFEE-75A1-83A006A040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4156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B42DE514-BC9E-6785-7DB0-18A34D5D9B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2264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6D7E2B52-FC13-F41C-88B6-2643FA22ED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4840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7C6BFDA6-D45E-F527-8E00-B36E72D2A1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2126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558B76A8-56AF-2C00-683C-AD6D55070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1332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02E52D53-AB5E-7AC6-FDEF-C7ED46F4A6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4291" y="593239"/>
                <a:ext cx="0" cy="45719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EA3D9AEE-93DA-5376-8760-C3BCB878D9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1605579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E5BD4959-6D61-A9E0-7E76-B61E8D2B33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1040014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05A8831C-3A4D-3E98-3EB1-40C2B8890A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1946923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D17BA508-7E05-D1C7-9340-B2BE8DF46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2393698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43D1732B-14D1-64D1-B895-00C1683F15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3157196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1C4E8996-35F9-2738-038B-7EF5C31C16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3986090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C31D835A-72EB-F1A3-9497-609833D10B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4360712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61F3ECA0-00DD-32E4-28FB-673DF82822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656" y="4730713"/>
                <a:ext cx="457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82ABD6F4-E191-195C-03E5-FDE5D7B3A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24922" y="884994"/>
              <a:ext cx="847630" cy="348469"/>
            </a:xfrm>
            <a:prstGeom prst="rect">
              <a:avLst/>
            </a:prstGeom>
          </p:spPr>
        </p:pic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139DF058-89AE-1396-2460-E5731CD08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92577" y="95082"/>
              <a:ext cx="939800" cy="469900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358AA8F4-4C03-95F5-9EFC-81A026C41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0390" y="6558251"/>
              <a:ext cx="939800" cy="469900"/>
            </a:xfrm>
            <a:prstGeom prst="rect">
              <a:avLst/>
            </a:prstGeom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EDFCB8BF-AE9B-170D-E20E-065C443E2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657404" y="0"/>
              <a:ext cx="939800" cy="469900"/>
            </a:xfrm>
            <a:prstGeom prst="rect">
              <a:avLst/>
            </a:prstGeom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6CA5E6D1-6A92-DDC9-E7BF-56D5826EB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657404" y="6696068"/>
              <a:ext cx="939800" cy="469900"/>
            </a:xfrm>
            <a:prstGeom prst="rect">
              <a:avLst/>
            </a:prstGeom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48B3EC54-24C1-EA3A-D0A5-D9DE95E56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24922" y="1629921"/>
              <a:ext cx="847631" cy="348471"/>
            </a:xfrm>
            <a:prstGeom prst="rect">
              <a:avLst/>
            </a:prstGeom>
          </p:spPr>
        </p:pic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2F015755-DEE8-B1BF-40A4-FBADEBC7C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466906" y="5715534"/>
              <a:ext cx="1299704" cy="348471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7D5E8703-967D-AC76-B223-D856C2298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200884" y="89607"/>
              <a:ext cx="858754" cy="353043"/>
            </a:xfrm>
            <a:prstGeom prst="rect">
              <a:avLst/>
            </a:prstGeom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D46C5309-5313-2D25-F7AD-E0CA3F000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389015" y="105654"/>
              <a:ext cx="1197050" cy="320948"/>
            </a:xfrm>
            <a:prstGeom prst="rect">
              <a:avLst/>
            </a:prstGeom>
          </p:spPr>
        </p:pic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A424D8F0-A9FF-EF39-D176-9CF96A2BD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06392" y="630983"/>
              <a:ext cx="599314" cy="315428"/>
            </a:xfrm>
            <a:prstGeom prst="rect">
              <a:avLst/>
            </a:prstGeom>
          </p:spPr>
        </p:pic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E8A4CCB3-D297-8C0D-43D1-090D236E5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735215" y="1275719"/>
              <a:ext cx="622971" cy="315428"/>
            </a:xfrm>
            <a:prstGeom prst="rect">
              <a:avLst/>
            </a:prstGeom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CA28FAB0-52F3-A4B9-02EE-63F854BE9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2843507" y="6110412"/>
              <a:ext cx="543990" cy="215442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9A8ED413-8622-51A1-7FBD-DA0C9D12A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7023891" y="1337957"/>
              <a:ext cx="523324" cy="265246"/>
            </a:xfrm>
            <a:prstGeom prst="rect">
              <a:avLst/>
            </a:prstGeom>
          </p:spPr>
        </p:pic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id="{C83C47AB-4FF0-FB0A-6890-228FE048D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728981" y="642002"/>
              <a:ext cx="575656" cy="291771"/>
            </a:xfrm>
            <a:prstGeom prst="rect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0EDD2A9B-3D19-261B-6C11-C2F7D4B48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01838" y="2427829"/>
              <a:ext cx="480311" cy="272415"/>
            </a:xfrm>
            <a:prstGeom prst="rect">
              <a:avLst/>
            </a:prstGeom>
          </p:spPr>
        </p:pic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1E928C84-51D0-2D0C-61E5-7A31D52C9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980583" y="4551454"/>
              <a:ext cx="536227" cy="299657"/>
            </a:xfrm>
            <a:prstGeom prst="rect">
              <a:avLst/>
            </a:prstGeom>
          </p:spPr>
        </p:pic>
      </p:grpSp>
      <p:cxnSp>
        <p:nvCxnSpPr>
          <p:cNvPr id="2" name="Elbow Connector 1">
            <a:extLst>
              <a:ext uri="{FF2B5EF4-FFF2-40B4-BE49-F238E27FC236}">
                <a16:creationId xmlns:a16="http://schemas.microsoft.com/office/drawing/2014/main" id="{3A842A8F-D5EE-BEC7-43BF-203230179020}"/>
              </a:ext>
            </a:extLst>
          </p:cNvPr>
          <p:cNvCxnSpPr/>
          <p:nvPr/>
        </p:nvCxnSpPr>
        <p:spPr>
          <a:xfrm>
            <a:off x="3446199" y="1351670"/>
            <a:ext cx="2694887" cy="1088560"/>
          </a:xfrm>
          <a:prstGeom prst="bentConnector3">
            <a:avLst>
              <a:gd name="adj1" fmla="val 265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12F3AA7-0761-15D0-77D7-FCE6704237F7}"/>
              </a:ext>
            </a:extLst>
          </p:cNvPr>
          <p:cNvSpPr txBox="1"/>
          <p:nvPr/>
        </p:nvSpPr>
        <p:spPr>
          <a:xfrm>
            <a:off x="3282276" y="2567896"/>
            <a:ext cx="235216" cy="283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CDDD44-0A3B-6502-3348-32BA8D03D265}"/>
              </a:ext>
            </a:extLst>
          </p:cNvPr>
          <p:cNvSpPr txBox="1"/>
          <p:nvPr/>
        </p:nvSpPr>
        <p:spPr>
          <a:xfrm>
            <a:off x="6082366" y="2568844"/>
            <a:ext cx="235216" cy="283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5B3AF1B-7487-A9F6-076D-20F959C0B9AA}"/>
              </a:ext>
            </a:extLst>
          </p:cNvPr>
          <p:cNvCxnSpPr/>
          <p:nvPr/>
        </p:nvCxnSpPr>
        <p:spPr>
          <a:xfrm>
            <a:off x="3446199" y="1947392"/>
            <a:ext cx="2304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9EF0EA-AC23-09AF-F306-DCC615A8080E}"/>
              </a:ext>
            </a:extLst>
          </p:cNvPr>
          <p:cNvCxnSpPr>
            <a:cxnSpLocks/>
          </p:cNvCxnSpPr>
          <p:nvPr/>
        </p:nvCxnSpPr>
        <p:spPr>
          <a:xfrm>
            <a:off x="3676690" y="1608310"/>
            <a:ext cx="3652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8EF62C-0B4A-8756-6B68-4BA34F9C3AE3}"/>
              </a:ext>
            </a:extLst>
          </p:cNvPr>
          <p:cNvCxnSpPr/>
          <p:nvPr/>
        </p:nvCxnSpPr>
        <p:spPr>
          <a:xfrm>
            <a:off x="4041977" y="1731394"/>
            <a:ext cx="2304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04037E-FCF0-4F5E-35D9-80EC0187B297}"/>
              </a:ext>
            </a:extLst>
          </p:cNvPr>
          <p:cNvCxnSpPr>
            <a:cxnSpLocks/>
          </p:cNvCxnSpPr>
          <p:nvPr/>
        </p:nvCxnSpPr>
        <p:spPr>
          <a:xfrm>
            <a:off x="4272467" y="1839269"/>
            <a:ext cx="1957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A6BD17-1DA4-5AD3-2FD6-C9A99F0EA83C}"/>
              </a:ext>
            </a:extLst>
          </p:cNvPr>
          <p:cNvCxnSpPr>
            <a:cxnSpLocks/>
          </p:cNvCxnSpPr>
          <p:nvPr/>
        </p:nvCxnSpPr>
        <p:spPr>
          <a:xfrm flipV="1">
            <a:off x="5764172" y="2303819"/>
            <a:ext cx="376915" cy="24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8603BE-FA54-137D-0734-D30E159F78D3}"/>
              </a:ext>
            </a:extLst>
          </p:cNvPr>
          <p:cNvCxnSpPr>
            <a:cxnSpLocks/>
          </p:cNvCxnSpPr>
          <p:nvPr/>
        </p:nvCxnSpPr>
        <p:spPr>
          <a:xfrm>
            <a:off x="5570740" y="1839995"/>
            <a:ext cx="1934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178CBD-1C07-5208-03F3-A48CCDE98131}"/>
              </a:ext>
            </a:extLst>
          </p:cNvPr>
          <p:cNvCxnSpPr>
            <a:cxnSpLocks/>
          </p:cNvCxnSpPr>
          <p:nvPr/>
        </p:nvCxnSpPr>
        <p:spPr>
          <a:xfrm>
            <a:off x="3676690" y="1608310"/>
            <a:ext cx="0" cy="354769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BA9CB8E-D08F-8639-A03D-3D0F0A0424B2}"/>
              </a:ext>
            </a:extLst>
          </p:cNvPr>
          <p:cNvCxnSpPr>
            <a:cxnSpLocks/>
          </p:cNvCxnSpPr>
          <p:nvPr/>
        </p:nvCxnSpPr>
        <p:spPr>
          <a:xfrm>
            <a:off x="4041977" y="1608310"/>
            <a:ext cx="0" cy="123083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6EEF01-C1AB-1DCE-81E1-D27190EB62FA}"/>
              </a:ext>
            </a:extLst>
          </p:cNvPr>
          <p:cNvCxnSpPr>
            <a:cxnSpLocks/>
          </p:cNvCxnSpPr>
          <p:nvPr/>
        </p:nvCxnSpPr>
        <p:spPr>
          <a:xfrm>
            <a:off x="5764172" y="1837121"/>
            <a:ext cx="0" cy="34305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6258326-6843-0467-B065-AFE558B751CC}"/>
              </a:ext>
            </a:extLst>
          </p:cNvPr>
          <p:cNvCxnSpPr>
            <a:cxnSpLocks/>
          </p:cNvCxnSpPr>
          <p:nvPr/>
        </p:nvCxnSpPr>
        <p:spPr>
          <a:xfrm>
            <a:off x="4468265" y="1837121"/>
            <a:ext cx="1" cy="125959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34820F4-4400-A52E-095B-2CCDC11CE647}"/>
              </a:ext>
            </a:extLst>
          </p:cNvPr>
          <p:cNvCxnSpPr>
            <a:cxnSpLocks/>
          </p:cNvCxnSpPr>
          <p:nvPr/>
        </p:nvCxnSpPr>
        <p:spPr>
          <a:xfrm>
            <a:off x="4468266" y="1947392"/>
            <a:ext cx="1910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40A68FD-7A34-C04B-87A0-7E5AAC5ED959}"/>
              </a:ext>
            </a:extLst>
          </p:cNvPr>
          <p:cNvCxnSpPr>
            <a:cxnSpLocks/>
          </p:cNvCxnSpPr>
          <p:nvPr/>
        </p:nvCxnSpPr>
        <p:spPr>
          <a:xfrm>
            <a:off x="5024648" y="2170128"/>
            <a:ext cx="2165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5F5C063-1403-B160-586C-543791FECB08}"/>
              </a:ext>
            </a:extLst>
          </p:cNvPr>
          <p:cNvCxnSpPr>
            <a:cxnSpLocks/>
          </p:cNvCxnSpPr>
          <p:nvPr/>
        </p:nvCxnSpPr>
        <p:spPr>
          <a:xfrm>
            <a:off x="5217948" y="1742254"/>
            <a:ext cx="3380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4961AFB-198A-F898-75CF-B2EED9F87872}"/>
              </a:ext>
            </a:extLst>
          </p:cNvPr>
          <p:cNvCxnSpPr>
            <a:cxnSpLocks/>
          </p:cNvCxnSpPr>
          <p:nvPr/>
        </p:nvCxnSpPr>
        <p:spPr>
          <a:xfrm>
            <a:off x="5241222" y="1731394"/>
            <a:ext cx="0" cy="31555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5094016-319C-9C3C-E446-A16FFFFF25C8}"/>
              </a:ext>
            </a:extLst>
          </p:cNvPr>
          <p:cNvCxnSpPr>
            <a:cxnSpLocks/>
          </p:cNvCxnSpPr>
          <p:nvPr/>
        </p:nvCxnSpPr>
        <p:spPr>
          <a:xfrm>
            <a:off x="5556041" y="1731394"/>
            <a:ext cx="0" cy="10860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>
            <a:extLst>
              <a:ext uri="{FF2B5EF4-FFF2-40B4-BE49-F238E27FC236}">
                <a16:creationId xmlns:a16="http://schemas.microsoft.com/office/drawing/2014/main" id="{14ED2BC1-5CEE-5845-3064-62D9A988E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5792" y="1873062"/>
            <a:ext cx="251519" cy="14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8F0241F7-DB91-78CB-885E-A1A22EDE0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8365" y="1576699"/>
            <a:ext cx="251519" cy="14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061F1C-355F-7742-D78C-3D020FB638FD}"/>
              </a:ext>
            </a:extLst>
          </p:cNvPr>
          <p:cNvCxnSpPr/>
          <p:nvPr/>
        </p:nvCxnSpPr>
        <p:spPr>
          <a:xfrm flipH="1">
            <a:off x="3446199" y="1608310"/>
            <a:ext cx="230491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9469D74-7DC1-6BC6-A1B0-17CE5FB357D2}"/>
              </a:ext>
            </a:extLst>
          </p:cNvPr>
          <p:cNvCxnSpPr>
            <a:cxnSpLocks/>
          </p:cNvCxnSpPr>
          <p:nvPr/>
        </p:nvCxnSpPr>
        <p:spPr>
          <a:xfrm flipH="1">
            <a:off x="3446199" y="2306232"/>
            <a:ext cx="2317972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FD54D99B-3882-C85F-1DFF-FE01DB4CCAD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31184" y="2271018"/>
            <a:ext cx="290175" cy="139747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55EFDE8-BE0B-4CA6-A3EE-E46C4362E6E6}"/>
              </a:ext>
            </a:extLst>
          </p:cNvPr>
          <p:cNvCxnSpPr>
            <a:cxnSpLocks/>
          </p:cNvCxnSpPr>
          <p:nvPr/>
        </p:nvCxnSpPr>
        <p:spPr>
          <a:xfrm flipV="1">
            <a:off x="3655243" y="1945882"/>
            <a:ext cx="0" cy="502191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5306F0A6-3230-5BE0-6B17-42054BCFAD5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84466" y="2653086"/>
            <a:ext cx="184448" cy="151413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0E8BB07-C705-3BD0-C3A9-684881C5625B}"/>
              </a:ext>
            </a:extLst>
          </p:cNvPr>
          <p:cNvCxnSpPr>
            <a:cxnSpLocks/>
          </p:cNvCxnSpPr>
          <p:nvPr/>
        </p:nvCxnSpPr>
        <p:spPr>
          <a:xfrm flipV="1">
            <a:off x="4041977" y="1709332"/>
            <a:ext cx="0" cy="730899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AFB51123-B893-C0CC-D027-1106F3B4A2A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946679" y="2648231"/>
            <a:ext cx="190596" cy="151413"/>
          </a:xfrm>
          <a:prstGeom prst="rect">
            <a:avLst/>
          </a:prstGeom>
        </p:spPr>
      </p:pic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71E89DD-523B-7E16-B25B-887ABBC905B2}"/>
              </a:ext>
            </a:extLst>
          </p:cNvPr>
          <p:cNvCxnSpPr>
            <a:cxnSpLocks/>
          </p:cNvCxnSpPr>
          <p:nvPr/>
        </p:nvCxnSpPr>
        <p:spPr>
          <a:xfrm flipV="1">
            <a:off x="4272467" y="1681495"/>
            <a:ext cx="0" cy="730899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5E43946-E158-0341-3583-4E2A408160C8}"/>
              </a:ext>
            </a:extLst>
          </p:cNvPr>
          <p:cNvCxnSpPr>
            <a:cxnSpLocks/>
          </p:cNvCxnSpPr>
          <p:nvPr/>
        </p:nvCxnSpPr>
        <p:spPr>
          <a:xfrm flipV="1">
            <a:off x="6141087" y="2303819"/>
            <a:ext cx="0" cy="257182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B7A7BFE-0BCC-0C06-48C2-53D392ED2CD5}"/>
              </a:ext>
            </a:extLst>
          </p:cNvPr>
          <p:cNvCxnSpPr>
            <a:cxnSpLocks/>
          </p:cNvCxnSpPr>
          <p:nvPr/>
        </p:nvCxnSpPr>
        <p:spPr>
          <a:xfrm flipV="1">
            <a:off x="5556041" y="1831528"/>
            <a:ext cx="0" cy="58086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244D4F3-EF0D-9250-7C99-512747DBB40A}"/>
              </a:ext>
            </a:extLst>
          </p:cNvPr>
          <p:cNvCxnSpPr>
            <a:cxnSpLocks/>
          </p:cNvCxnSpPr>
          <p:nvPr/>
        </p:nvCxnSpPr>
        <p:spPr>
          <a:xfrm flipV="1">
            <a:off x="5764172" y="2300944"/>
            <a:ext cx="0" cy="260057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>
            <a:extLst>
              <a:ext uri="{FF2B5EF4-FFF2-40B4-BE49-F238E27FC236}">
                <a16:creationId xmlns:a16="http://schemas.microsoft.com/office/drawing/2014/main" id="{4922A832-87BB-48DE-83BE-9891D8B7532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625084" y="2644106"/>
            <a:ext cx="464882" cy="146776"/>
          </a:xfrm>
          <a:prstGeom prst="rect">
            <a:avLst/>
          </a:prstGeom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83E3A4E-2FD9-4C22-8E0B-C595D9D6655F}"/>
              </a:ext>
            </a:extLst>
          </p:cNvPr>
          <p:cNvCxnSpPr>
            <a:cxnSpLocks/>
          </p:cNvCxnSpPr>
          <p:nvPr/>
        </p:nvCxnSpPr>
        <p:spPr>
          <a:xfrm flipV="1">
            <a:off x="5241222" y="2167715"/>
            <a:ext cx="0" cy="393286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C1EAA92-9126-6CE5-E84E-35BFC72F3B3B}"/>
              </a:ext>
            </a:extLst>
          </p:cNvPr>
          <p:cNvCxnSpPr>
            <a:cxnSpLocks/>
          </p:cNvCxnSpPr>
          <p:nvPr/>
        </p:nvCxnSpPr>
        <p:spPr>
          <a:xfrm>
            <a:off x="4655578" y="1945882"/>
            <a:ext cx="36907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E123386-0FD2-0B57-DF87-EEF898B0EA21}"/>
              </a:ext>
            </a:extLst>
          </p:cNvPr>
          <p:cNvCxnSpPr>
            <a:cxnSpLocks/>
          </p:cNvCxnSpPr>
          <p:nvPr/>
        </p:nvCxnSpPr>
        <p:spPr>
          <a:xfrm>
            <a:off x="5024648" y="1954347"/>
            <a:ext cx="0" cy="1086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1FF3648-2ED5-8F5C-B08E-841B07DC31D6}"/>
              </a:ext>
            </a:extLst>
          </p:cNvPr>
          <p:cNvSpPr/>
          <p:nvPr/>
        </p:nvSpPr>
        <p:spPr>
          <a:xfrm>
            <a:off x="3644223" y="1912735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DFB985-0035-5C52-1B2F-57A4B46A1819}"/>
              </a:ext>
            </a:extLst>
          </p:cNvPr>
          <p:cNvSpPr/>
          <p:nvPr/>
        </p:nvSpPr>
        <p:spPr>
          <a:xfrm>
            <a:off x="4015557" y="1577871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7AC1F04-D40F-2B0F-0EF6-DF04F1CD7658}"/>
              </a:ext>
            </a:extLst>
          </p:cNvPr>
          <p:cNvSpPr/>
          <p:nvPr/>
        </p:nvSpPr>
        <p:spPr>
          <a:xfrm>
            <a:off x="4441466" y="1815364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12B176C-C6EB-FCC1-AD26-7EDD91001DA3}"/>
              </a:ext>
            </a:extLst>
          </p:cNvPr>
          <p:cNvSpPr/>
          <p:nvPr/>
        </p:nvSpPr>
        <p:spPr>
          <a:xfrm>
            <a:off x="5217948" y="2029894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FA9E506-5F1F-503F-B89A-9D72D5839D3D}"/>
              </a:ext>
            </a:extLst>
          </p:cNvPr>
          <p:cNvSpPr/>
          <p:nvPr/>
        </p:nvSpPr>
        <p:spPr>
          <a:xfrm>
            <a:off x="5534240" y="1714763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1F393A33-1C4F-5EE4-1EE5-8CA39E11CABB}"/>
              </a:ext>
            </a:extLst>
          </p:cNvPr>
          <p:cNvSpPr/>
          <p:nvPr/>
        </p:nvSpPr>
        <p:spPr>
          <a:xfrm>
            <a:off x="5732847" y="1811291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F9FC18D4-D819-721C-D2FD-DDB3B02E83A9}"/>
              </a:ext>
            </a:extLst>
          </p:cNvPr>
          <p:cNvSpPr/>
          <p:nvPr/>
        </p:nvSpPr>
        <p:spPr>
          <a:xfrm>
            <a:off x="4233428" y="1706131"/>
            <a:ext cx="58886" cy="6629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63CA5F-5B67-ADB1-2C5E-33895AB32A20}"/>
              </a:ext>
            </a:extLst>
          </p:cNvPr>
          <p:cNvGrpSpPr/>
          <p:nvPr/>
        </p:nvGrpSpPr>
        <p:grpSpPr>
          <a:xfrm>
            <a:off x="8705960" y="3070704"/>
            <a:ext cx="2138791" cy="910289"/>
            <a:chOff x="8089149" y="1636404"/>
            <a:chExt cx="3893050" cy="1796864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574BC63D-DAA3-CC39-CF4A-8523B811B45B}"/>
                </a:ext>
              </a:extLst>
            </p:cNvPr>
            <p:cNvCxnSpPr/>
            <p:nvPr/>
          </p:nvCxnSpPr>
          <p:spPr>
            <a:xfrm>
              <a:off x="8299395" y="1636404"/>
              <a:ext cx="3456432" cy="1417320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146E30-75F7-DF2B-2F43-FE7C7EF7C1BE}"/>
                </a:ext>
              </a:extLst>
            </p:cNvPr>
            <p:cNvSpPr txBox="1"/>
            <p:nvPr/>
          </p:nvSpPr>
          <p:spPr>
            <a:xfrm>
              <a:off x="8089149" y="306270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2B7D234-2726-563A-BBC4-82C3E6C1141E}"/>
                </a:ext>
              </a:extLst>
            </p:cNvPr>
            <p:cNvSpPr txBox="1"/>
            <p:nvPr/>
          </p:nvSpPr>
          <p:spPr>
            <a:xfrm>
              <a:off x="11680513" y="30639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90EADC-0C42-7FF7-7902-C827154E7252}"/>
                </a:ext>
              </a:extLst>
            </p:cNvPr>
            <p:cNvCxnSpPr/>
            <p:nvPr/>
          </p:nvCxnSpPr>
          <p:spPr>
            <a:xfrm>
              <a:off x="8299395" y="2412042"/>
              <a:ext cx="2956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F4B576F-A7BE-9894-5A24-AB58A289BB43}"/>
                </a:ext>
              </a:extLst>
            </p:cNvPr>
            <p:cNvCxnSpPr>
              <a:cxnSpLocks/>
            </p:cNvCxnSpPr>
            <p:nvPr/>
          </p:nvCxnSpPr>
          <p:spPr>
            <a:xfrm>
              <a:off x="8595020" y="1970553"/>
              <a:ext cx="46851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3AE7BF2-F210-6934-1BBE-043869902198}"/>
                </a:ext>
              </a:extLst>
            </p:cNvPr>
            <p:cNvCxnSpPr/>
            <p:nvPr/>
          </p:nvCxnSpPr>
          <p:spPr>
            <a:xfrm>
              <a:off x="9063532" y="2130809"/>
              <a:ext cx="2956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25616D2-43E4-5B94-3841-D81C2CF23053}"/>
                </a:ext>
              </a:extLst>
            </p:cNvPr>
            <p:cNvCxnSpPr>
              <a:cxnSpLocks/>
            </p:cNvCxnSpPr>
            <p:nvPr/>
          </p:nvCxnSpPr>
          <p:spPr>
            <a:xfrm>
              <a:off x="9359157" y="1829151"/>
              <a:ext cx="2511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A111F1A-D318-D29E-A3EE-F2E26C6CE9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72400" y="2718869"/>
              <a:ext cx="483427" cy="31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8ADC9F6-7A4D-2EC5-59CA-7E926789ACD6}"/>
                </a:ext>
              </a:extLst>
            </p:cNvPr>
            <p:cNvCxnSpPr>
              <a:cxnSpLocks/>
            </p:cNvCxnSpPr>
            <p:nvPr/>
          </p:nvCxnSpPr>
          <p:spPr>
            <a:xfrm>
              <a:off x="11024307" y="2272210"/>
              <a:ext cx="2480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65E5E79-4EB8-4075-14A2-70BF7CA60BF5}"/>
                </a:ext>
              </a:extLst>
            </p:cNvPr>
            <p:cNvCxnSpPr>
              <a:cxnSpLocks/>
            </p:cNvCxnSpPr>
            <p:nvPr/>
          </p:nvCxnSpPr>
          <p:spPr>
            <a:xfrm>
              <a:off x="8595020" y="1970553"/>
              <a:ext cx="0" cy="461914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36D67EB-169B-201B-634D-CECE77CCAA9B}"/>
                </a:ext>
              </a:extLst>
            </p:cNvPr>
            <p:cNvCxnSpPr>
              <a:cxnSpLocks/>
            </p:cNvCxnSpPr>
            <p:nvPr/>
          </p:nvCxnSpPr>
          <p:spPr>
            <a:xfrm>
              <a:off x="9063532" y="1970553"/>
              <a:ext cx="0" cy="16025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FBA446D-E831-F3A0-04C1-1EE6D61A96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9156" y="1829151"/>
              <a:ext cx="1" cy="29380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108A640-F7AA-3BDC-4EFC-A46F6DC48CAF}"/>
                </a:ext>
              </a:extLst>
            </p:cNvPr>
            <p:cNvCxnSpPr>
              <a:cxnSpLocks/>
            </p:cNvCxnSpPr>
            <p:nvPr/>
          </p:nvCxnSpPr>
          <p:spPr>
            <a:xfrm>
              <a:off x="11272400" y="2268467"/>
              <a:ext cx="0" cy="446659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C6B6CF4-D0E9-98A2-2998-7B26684335C9}"/>
                </a:ext>
              </a:extLst>
            </p:cNvPr>
            <p:cNvCxnSpPr>
              <a:cxnSpLocks/>
            </p:cNvCxnSpPr>
            <p:nvPr/>
          </p:nvCxnSpPr>
          <p:spPr>
            <a:xfrm>
              <a:off x="9610286" y="1829151"/>
              <a:ext cx="0" cy="60331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25CC8D3-F4A6-7991-973F-3D5ABCE0A84B}"/>
                </a:ext>
              </a:extLst>
            </p:cNvPr>
            <p:cNvCxnSpPr>
              <a:cxnSpLocks/>
            </p:cNvCxnSpPr>
            <p:nvPr/>
          </p:nvCxnSpPr>
          <p:spPr>
            <a:xfrm>
              <a:off x="9610286" y="2412042"/>
              <a:ext cx="24509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DBC8300-0F5D-ECD1-9794-0BFEBD422E9C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895" y="2544802"/>
              <a:ext cx="27777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6DBC1D9-E377-10C3-1C0B-6C96EAE2CEA7}"/>
                </a:ext>
              </a:extLst>
            </p:cNvPr>
            <p:cNvCxnSpPr>
              <a:cxnSpLocks/>
            </p:cNvCxnSpPr>
            <p:nvPr/>
          </p:nvCxnSpPr>
          <p:spPr>
            <a:xfrm>
              <a:off x="10571820" y="2144949"/>
              <a:ext cx="43363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8881FF8-7E56-E0FB-32C0-D865C0245552}"/>
                </a:ext>
              </a:extLst>
            </p:cNvPr>
            <p:cNvCxnSpPr>
              <a:cxnSpLocks/>
            </p:cNvCxnSpPr>
            <p:nvPr/>
          </p:nvCxnSpPr>
          <p:spPr>
            <a:xfrm>
              <a:off x="10601671" y="2130809"/>
              <a:ext cx="0" cy="41085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824B86B-6DF5-6DEB-5360-DD025B2BA57D}"/>
                </a:ext>
              </a:extLst>
            </p:cNvPr>
            <p:cNvCxnSpPr>
              <a:cxnSpLocks/>
            </p:cNvCxnSpPr>
            <p:nvPr/>
          </p:nvCxnSpPr>
          <p:spPr>
            <a:xfrm>
              <a:off x="11005454" y="2130809"/>
              <a:ext cx="0" cy="14140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1A65CC-B6FF-9E6E-DD74-D394D8C373FE}"/>
                </a:ext>
              </a:extLst>
            </p:cNvPr>
            <p:cNvCxnSpPr/>
            <p:nvPr/>
          </p:nvCxnSpPr>
          <p:spPr>
            <a:xfrm flipH="1">
              <a:off x="8299395" y="1970553"/>
              <a:ext cx="2956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D9D3FF0-E9B9-2268-5CBA-93D31FA4FB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99395" y="2722011"/>
              <a:ext cx="297300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B34BCF3-250B-28CA-A81A-5C59C19B6E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7512" y="2410076"/>
              <a:ext cx="0" cy="65386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87E3A3-747A-5E1A-4D16-C3FC177E71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63532" y="2102084"/>
              <a:ext cx="0" cy="95164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ED8ED18-08A1-C29E-4CEC-0FA2A7C3EC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9156" y="2065840"/>
              <a:ext cx="0" cy="95164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4751EB-7993-758D-E9FD-D68518924B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55827" y="2718869"/>
              <a:ext cx="0" cy="334855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CBF11FE-21FC-1210-0DA2-396A611907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05454" y="2261186"/>
              <a:ext cx="0" cy="756294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7850BB5-589C-7DE0-0310-92507C02A6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72400" y="2715126"/>
              <a:ext cx="0" cy="338598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D71163B-731C-E282-83F5-EE9EA5A2A3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1671" y="2541660"/>
              <a:ext cx="0" cy="512064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4DA51B6-B5E6-6453-DCB1-C4194B92B5E4}"/>
                </a:ext>
              </a:extLst>
            </p:cNvPr>
            <p:cNvCxnSpPr>
              <a:cxnSpLocks/>
            </p:cNvCxnSpPr>
            <p:nvPr/>
          </p:nvCxnSpPr>
          <p:spPr>
            <a:xfrm>
              <a:off x="9850530" y="2410076"/>
              <a:ext cx="473365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23FE6FE-F1E1-C574-CA28-4D04349D6358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895" y="2421097"/>
              <a:ext cx="0" cy="14140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85B1616-4F27-8212-6BE9-92A26CBD3381}"/>
                </a:ext>
              </a:extLst>
            </p:cNvPr>
            <p:cNvSpPr/>
            <p:nvPr/>
          </p:nvSpPr>
          <p:spPr>
            <a:xfrm>
              <a:off x="8553378" y="2366918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0430620-0695-84B9-6D33-2FCF5BB5204E}"/>
                </a:ext>
              </a:extLst>
            </p:cNvPr>
            <p:cNvSpPr/>
            <p:nvPr/>
          </p:nvSpPr>
          <p:spPr>
            <a:xfrm>
              <a:off x="9029647" y="1930920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67CBF58-10FD-1C2F-7984-DE2C6258548D}"/>
                </a:ext>
              </a:extLst>
            </p:cNvPr>
            <p:cNvSpPr/>
            <p:nvPr/>
          </p:nvSpPr>
          <p:spPr>
            <a:xfrm>
              <a:off x="9568958" y="1782923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2730147-1216-8D86-8AA8-3EDF1CE2EF73}"/>
                </a:ext>
              </a:extLst>
            </p:cNvPr>
            <p:cNvSpPr/>
            <p:nvPr/>
          </p:nvSpPr>
          <p:spPr>
            <a:xfrm>
              <a:off x="10571820" y="2519460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EDFFB28-EE8D-B357-59DF-3F125AB19950}"/>
                </a:ext>
              </a:extLst>
            </p:cNvPr>
            <p:cNvSpPr/>
            <p:nvPr/>
          </p:nvSpPr>
          <p:spPr>
            <a:xfrm>
              <a:off x="10977492" y="2109156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9618E32-7802-CF84-C736-AD238874611B}"/>
                </a:ext>
              </a:extLst>
            </p:cNvPr>
            <p:cNvSpPr/>
            <p:nvPr/>
          </p:nvSpPr>
          <p:spPr>
            <a:xfrm>
              <a:off x="11232224" y="2234836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5E30B7A-C57B-B9AE-9B1A-C9738E4BF936}"/>
                </a:ext>
              </a:extLst>
            </p:cNvPr>
            <p:cNvSpPr/>
            <p:nvPr/>
          </p:nvSpPr>
          <p:spPr>
            <a:xfrm>
              <a:off x="9309086" y="2097917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E1DFD18-BDC1-C3D3-5710-60DBCCFC18BB}"/>
              </a:ext>
            </a:extLst>
          </p:cNvPr>
          <p:cNvCxnSpPr>
            <a:cxnSpLocks/>
          </p:cNvCxnSpPr>
          <p:nvPr/>
        </p:nvCxnSpPr>
        <p:spPr>
          <a:xfrm>
            <a:off x="7868189" y="3441270"/>
            <a:ext cx="882471" cy="21373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Left Brace 70">
            <a:extLst>
              <a:ext uri="{FF2B5EF4-FFF2-40B4-BE49-F238E27FC236}">
                <a16:creationId xmlns:a16="http://schemas.microsoft.com/office/drawing/2014/main" id="{36BDCD8F-E701-5509-AC30-2D60EF96781C}"/>
              </a:ext>
            </a:extLst>
          </p:cNvPr>
          <p:cNvSpPr/>
          <p:nvPr/>
        </p:nvSpPr>
        <p:spPr>
          <a:xfrm rot="16200000">
            <a:off x="9731036" y="3143590"/>
            <a:ext cx="124663" cy="1724509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9AED601F-1E66-7451-F2BA-BFD2B1BE178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333058" y="4108940"/>
            <a:ext cx="1041789" cy="16435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5E700015-5F35-51D1-60A5-13AFF7861747}"/>
              </a:ext>
            </a:extLst>
          </p:cNvPr>
          <p:cNvSpPr txBox="1"/>
          <p:nvPr/>
        </p:nvSpPr>
        <p:spPr>
          <a:xfrm>
            <a:off x="8651652" y="2021723"/>
            <a:ext cx="3469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Representation of discrete VNN</a:t>
            </a:r>
          </a:p>
          <a:p>
            <a:pPr algn="ctr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output on interval [0,1]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CF39DD8-0FBD-BA69-13A9-FCC0FC94CDE4}"/>
              </a:ext>
            </a:extLst>
          </p:cNvPr>
          <p:cNvSpPr/>
          <p:nvPr/>
        </p:nvSpPr>
        <p:spPr>
          <a:xfrm>
            <a:off x="11665845" y="2670651"/>
            <a:ext cx="205716" cy="1003058"/>
          </a:xfrm>
          <a:prstGeom prst="rect">
            <a:avLst/>
          </a:prstGeom>
          <a:solidFill>
            <a:srgbClr val="00BAF2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ight Arrow 75">
            <a:extLst>
              <a:ext uri="{FF2B5EF4-FFF2-40B4-BE49-F238E27FC236}">
                <a16:creationId xmlns:a16="http://schemas.microsoft.com/office/drawing/2014/main" id="{5FD0842E-83C7-ECC7-DBF7-A9A6835E5CC8}"/>
              </a:ext>
            </a:extLst>
          </p:cNvPr>
          <p:cNvSpPr/>
          <p:nvPr/>
        </p:nvSpPr>
        <p:spPr>
          <a:xfrm rot="10800000">
            <a:off x="10969464" y="3462644"/>
            <a:ext cx="696380" cy="307712"/>
          </a:xfrm>
          <a:prstGeom prst="rightArrow">
            <a:avLst/>
          </a:prstGeom>
          <a:solidFill>
            <a:srgbClr val="00BAF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696CD6C6-4F48-260F-890A-45C3364DC17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283121" y="2822619"/>
            <a:ext cx="505710" cy="24808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4A8FFCD2-3609-04C0-DEDA-07B862DD482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181016" y="1010174"/>
            <a:ext cx="3225252" cy="283885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13A0B115-053A-30C6-EA24-F146D34FF66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797715" y="3297132"/>
            <a:ext cx="2018740" cy="28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82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77494-D89D-5B10-2AF9-0889AC0FC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FB93E897-71A5-8042-7BCA-FE7BF4E5E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F7211-459D-85DC-1A68-A583E3E42FAC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Problem formulation for transferability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D4B35F-54CA-7CB2-973E-6C21CD683A93}"/>
              </a:ext>
            </a:extLst>
          </p:cNvPr>
          <p:cNvGrpSpPr/>
          <p:nvPr/>
        </p:nvGrpSpPr>
        <p:grpSpPr>
          <a:xfrm>
            <a:off x="8848103" y="1957706"/>
            <a:ext cx="2138791" cy="910289"/>
            <a:chOff x="8089149" y="1636404"/>
            <a:chExt cx="3893050" cy="1796864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4D89F9BA-23FC-CC27-3853-3183C6B125B3}"/>
                </a:ext>
              </a:extLst>
            </p:cNvPr>
            <p:cNvCxnSpPr/>
            <p:nvPr/>
          </p:nvCxnSpPr>
          <p:spPr>
            <a:xfrm>
              <a:off x="8299395" y="1636404"/>
              <a:ext cx="3456432" cy="1417320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42F8DC-176C-41F6-F216-5067FA6FAB82}"/>
                </a:ext>
              </a:extLst>
            </p:cNvPr>
            <p:cNvSpPr txBox="1"/>
            <p:nvPr/>
          </p:nvSpPr>
          <p:spPr>
            <a:xfrm>
              <a:off x="8089149" y="306270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EAA578-D9CE-6233-CFB3-8913D4432860}"/>
                </a:ext>
              </a:extLst>
            </p:cNvPr>
            <p:cNvSpPr txBox="1"/>
            <p:nvPr/>
          </p:nvSpPr>
          <p:spPr>
            <a:xfrm>
              <a:off x="11680513" y="30639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240B80-E18F-2396-1C80-7BA01768F059}"/>
                </a:ext>
              </a:extLst>
            </p:cNvPr>
            <p:cNvCxnSpPr/>
            <p:nvPr/>
          </p:nvCxnSpPr>
          <p:spPr>
            <a:xfrm>
              <a:off x="8299395" y="2412042"/>
              <a:ext cx="2956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F5C8DC-F862-7440-0A7B-7634806A5435}"/>
                </a:ext>
              </a:extLst>
            </p:cNvPr>
            <p:cNvCxnSpPr>
              <a:cxnSpLocks/>
            </p:cNvCxnSpPr>
            <p:nvPr/>
          </p:nvCxnSpPr>
          <p:spPr>
            <a:xfrm>
              <a:off x="8595020" y="1970553"/>
              <a:ext cx="46851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78825BC-81B3-7EC8-6A7C-6BD7F828BAE0}"/>
                </a:ext>
              </a:extLst>
            </p:cNvPr>
            <p:cNvCxnSpPr/>
            <p:nvPr/>
          </p:nvCxnSpPr>
          <p:spPr>
            <a:xfrm>
              <a:off x="9063532" y="2130809"/>
              <a:ext cx="2956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17D0B82-09BC-BF14-2A95-8F74D52DB457}"/>
                </a:ext>
              </a:extLst>
            </p:cNvPr>
            <p:cNvCxnSpPr>
              <a:cxnSpLocks/>
            </p:cNvCxnSpPr>
            <p:nvPr/>
          </p:nvCxnSpPr>
          <p:spPr>
            <a:xfrm>
              <a:off x="9359157" y="1829151"/>
              <a:ext cx="2511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F882FEC-9C42-E0D3-DAFA-75190B4374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72400" y="2718869"/>
              <a:ext cx="483427" cy="31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5AC5B27-2EE2-6349-38A2-06C2D77A2EC9}"/>
                </a:ext>
              </a:extLst>
            </p:cNvPr>
            <p:cNvCxnSpPr>
              <a:cxnSpLocks/>
            </p:cNvCxnSpPr>
            <p:nvPr/>
          </p:nvCxnSpPr>
          <p:spPr>
            <a:xfrm>
              <a:off x="11024307" y="2272210"/>
              <a:ext cx="2480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3CB145D-8908-AFB7-B400-E27AF8F5D187}"/>
                </a:ext>
              </a:extLst>
            </p:cNvPr>
            <p:cNvCxnSpPr>
              <a:cxnSpLocks/>
            </p:cNvCxnSpPr>
            <p:nvPr/>
          </p:nvCxnSpPr>
          <p:spPr>
            <a:xfrm>
              <a:off x="8595020" y="1970553"/>
              <a:ext cx="0" cy="461914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0F4600-5A3F-4583-2688-CE65729BBAEF}"/>
                </a:ext>
              </a:extLst>
            </p:cNvPr>
            <p:cNvCxnSpPr>
              <a:cxnSpLocks/>
            </p:cNvCxnSpPr>
            <p:nvPr/>
          </p:nvCxnSpPr>
          <p:spPr>
            <a:xfrm>
              <a:off x="9063532" y="1970553"/>
              <a:ext cx="0" cy="16025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0329125-78D8-2749-E388-BD8C477A32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9156" y="1829151"/>
              <a:ext cx="1" cy="29380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A743A99-D830-B11F-A7CC-1EDE9D71B301}"/>
                </a:ext>
              </a:extLst>
            </p:cNvPr>
            <p:cNvCxnSpPr>
              <a:cxnSpLocks/>
            </p:cNvCxnSpPr>
            <p:nvPr/>
          </p:nvCxnSpPr>
          <p:spPr>
            <a:xfrm>
              <a:off x="11272400" y="2268467"/>
              <a:ext cx="0" cy="446659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F57056A-0950-7276-0B73-581BEF8AC04B}"/>
                </a:ext>
              </a:extLst>
            </p:cNvPr>
            <p:cNvCxnSpPr>
              <a:cxnSpLocks/>
            </p:cNvCxnSpPr>
            <p:nvPr/>
          </p:nvCxnSpPr>
          <p:spPr>
            <a:xfrm>
              <a:off x="9610286" y="1829151"/>
              <a:ext cx="0" cy="60331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B06193-D48C-C94B-A2CA-08A86D7D2C89}"/>
                </a:ext>
              </a:extLst>
            </p:cNvPr>
            <p:cNvCxnSpPr>
              <a:cxnSpLocks/>
            </p:cNvCxnSpPr>
            <p:nvPr/>
          </p:nvCxnSpPr>
          <p:spPr>
            <a:xfrm>
              <a:off x="9610286" y="2412042"/>
              <a:ext cx="24509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43F5A1C-7322-CBD7-111A-C15F5A3FD535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895" y="2544802"/>
              <a:ext cx="27777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9863C13-EFC5-5F83-5E0E-D6EA9E023A7B}"/>
                </a:ext>
              </a:extLst>
            </p:cNvPr>
            <p:cNvCxnSpPr>
              <a:cxnSpLocks/>
            </p:cNvCxnSpPr>
            <p:nvPr/>
          </p:nvCxnSpPr>
          <p:spPr>
            <a:xfrm>
              <a:off x="10571820" y="2144949"/>
              <a:ext cx="43363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5113AEE-78DB-D649-E65C-526A0C858BC1}"/>
                </a:ext>
              </a:extLst>
            </p:cNvPr>
            <p:cNvCxnSpPr>
              <a:cxnSpLocks/>
            </p:cNvCxnSpPr>
            <p:nvPr/>
          </p:nvCxnSpPr>
          <p:spPr>
            <a:xfrm>
              <a:off x="10601671" y="2130809"/>
              <a:ext cx="0" cy="41085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C43F120-9D04-C637-CE6E-E5A90339A471}"/>
                </a:ext>
              </a:extLst>
            </p:cNvPr>
            <p:cNvCxnSpPr>
              <a:cxnSpLocks/>
            </p:cNvCxnSpPr>
            <p:nvPr/>
          </p:nvCxnSpPr>
          <p:spPr>
            <a:xfrm>
              <a:off x="11005454" y="2130809"/>
              <a:ext cx="0" cy="14140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0A84553-5475-D4C2-8F89-BA1FE2DFFD80}"/>
                </a:ext>
              </a:extLst>
            </p:cNvPr>
            <p:cNvCxnSpPr/>
            <p:nvPr/>
          </p:nvCxnSpPr>
          <p:spPr>
            <a:xfrm flipH="1">
              <a:off x="8299395" y="1970553"/>
              <a:ext cx="2956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B416DBF-4EB8-8CE7-3FFD-36E4BACDA8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99395" y="2722011"/>
              <a:ext cx="297300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514E32F-599C-F605-A18B-0BEFD6264D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7512" y="2410076"/>
              <a:ext cx="0" cy="65386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52C0A49-84B7-38B9-9359-9A57903922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63532" y="2102084"/>
              <a:ext cx="0" cy="95164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BBEBBD0-10DB-050E-5E34-68EE0B5B0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9156" y="2065840"/>
              <a:ext cx="0" cy="95164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E4E3057-D1A6-65F7-D2C8-12A739FAF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55827" y="2718869"/>
              <a:ext cx="0" cy="334855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D855E8A-6AB3-AC86-5ACF-134B9AE2DE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05454" y="2261186"/>
              <a:ext cx="0" cy="756294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43062A9-771C-29A5-F04C-3E1735469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72400" y="2715126"/>
              <a:ext cx="0" cy="338598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5CF0029-A4C0-7B64-2E99-041B13C7D9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1671" y="2541660"/>
              <a:ext cx="0" cy="512064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9696B83-B1DA-6791-FCAD-A47D66ED33A2}"/>
                </a:ext>
              </a:extLst>
            </p:cNvPr>
            <p:cNvCxnSpPr>
              <a:cxnSpLocks/>
            </p:cNvCxnSpPr>
            <p:nvPr/>
          </p:nvCxnSpPr>
          <p:spPr>
            <a:xfrm>
              <a:off x="9850530" y="2410076"/>
              <a:ext cx="473365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1D5BFA3-74EF-5775-B00A-0F0F522E59D3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895" y="2421097"/>
              <a:ext cx="0" cy="14140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899CB37-FF40-7012-38A1-987C9114D4DF}"/>
                </a:ext>
              </a:extLst>
            </p:cNvPr>
            <p:cNvSpPr/>
            <p:nvPr/>
          </p:nvSpPr>
          <p:spPr>
            <a:xfrm>
              <a:off x="8553378" y="2366918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EE04D3A-4DF8-18A5-CFB2-3F5DFED52E66}"/>
                </a:ext>
              </a:extLst>
            </p:cNvPr>
            <p:cNvSpPr/>
            <p:nvPr/>
          </p:nvSpPr>
          <p:spPr>
            <a:xfrm>
              <a:off x="9029647" y="1930920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79B028D-8B67-AA3E-DA9B-ADE63383BE51}"/>
                </a:ext>
              </a:extLst>
            </p:cNvPr>
            <p:cNvSpPr/>
            <p:nvPr/>
          </p:nvSpPr>
          <p:spPr>
            <a:xfrm>
              <a:off x="9568958" y="1782923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2F0E8D0-7C89-D19F-2F70-5A49AAD4D6F3}"/>
                </a:ext>
              </a:extLst>
            </p:cNvPr>
            <p:cNvSpPr/>
            <p:nvPr/>
          </p:nvSpPr>
          <p:spPr>
            <a:xfrm>
              <a:off x="10571820" y="2519460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F21FFA7-EFF3-727A-C6BD-B08A5EDD38AF}"/>
                </a:ext>
              </a:extLst>
            </p:cNvPr>
            <p:cNvSpPr/>
            <p:nvPr/>
          </p:nvSpPr>
          <p:spPr>
            <a:xfrm>
              <a:off x="10977492" y="2109156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8DCF1B2-FCA5-9B85-E12F-158EB7FCBE5C}"/>
                </a:ext>
              </a:extLst>
            </p:cNvPr>
            <p:cNvSpPr/>
            <p:nvPr/>
          </p:nvSpPr>
          <p:spPr>
            <a:xfrm>
              <a:off x="11232224" y="2234836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C0E2583-24EA-9966-29E8-EF37F1C1590D}"/>
                </a:ext>
              </a:extLst>
            </p:cNvPr>
            <p:cNvSpPr/>
            <p:nvPr/>
          </p:nvSpPr>
          <p:spPr>
            <a:xfrm>
              <a:off x="9309086" y="2097917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9D1DBA38-AED6-2070-18DB-682E858BA69E}"/>
              </a:ext>
            </a:extLst>
          </p:cNvPr>
          <p:cNvCxnSpPr>
            <a:cxnSpLocks/>
          </p:cNvCxnSpPr>
          <p:nvPr/>
        </p:nvCxnSpPr>
        <p:spPr>
          <a:xfrm>
            <a:off x="8010332" y="2328272"/>
            <a:ext cx="882471" cy="21373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Left Brace 71">
            <a:extLst>
              <a:ext uri="{FF2B5EF4-FFF2-40B4-BE49-F238E27FC236}">
                <a16:creationId xmlns:a16="http://schemas.microsoft.com/office/drawing/2014/main" id="{4506A146-5E81-28B1-270D-53468AEFC2EA}"/>
              </a:ext>
            </a:extLst>
          </p:cNvPr>
          <p:cNvSpPr/>
          <p:nvPr/>
        </p:nvSpPr>
        <p:spPr>
          <a:xfrm rot="16200000">
            <a:off x="9873179" y="2030592"/>
            <a:ext cx="124663" cy="1724509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B6635218-0E70-4874-9111-C519E6CBA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201" y="2995942"/>
            <a:ext cx="1041789" cy="1643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95F157D-0055-FC7B-F39F-719B9F32F068}"/>
              </a:ext>
            </a:extLst>
          </p:cNvPr>
          <p:cNvSpPr txBox="1"/>
          <p:nvPr/>
        </p:nvSpPr>
        <p:spPr>
          <a:xfrm>
            <a:off x="8268882" y="923234"/>
            <a:ext cx="37119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Representation of discrete STVNN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output on interval [0,1]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B33B783-C982-7030-5EA2-190D1F67938E}"/>
              </a:ext>
            </a:extLst>
          </p:cNvPr>
          <p:cNvSpPr/>
          <p:nvPr/>
        </p:nvSpPr>
        <p:spPr>
          <a:xfrm>
            <a:off x="11807988" y="1557653"/>
            <a:ext cx="205716" cy="1003058"/>
          </a:xfrm>
          <a:prstGeom prst="rect">
            <a:avLst/>
          </a:prstGeom>
          <a:solidFill>
            <a:srgbClr val="00BAF2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>
            <a:extLst>
              <a:ext uri="{FF2B5EF4-FFF2-40B4-BE49-F238E27FC236}">
                <a16:creationId xmlns:a16="http://schemas.microsoft.com/office/drawing/2014/main" id="{3F96E23D-F719-D5F3-8BD2-42F31142BD49}"/>
              </a:ext>
            </a:extLst>
          </p:cNvPr>
          <p:cNvSpPr/>
          <p:nvPr/>
        </p:nvSpPr>
        <p:spPr>
          <a:xfrm rot="10800000">
            <a:off x="11111607" y="2349646"/>
            <a:ext cx="696380" cy="307712"/>
          </a:xfrm>
          <a:prstGeom prst="rightArrow">
            <a:avLst/>
          </a:prstGeom>
          <a:solidFill>
            <a:srgbClr val="00BAF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B8B0908-AF30-C88F-823D-4B283E274372}"/>
              </a:ext>
            </a:extLst>
          </p:cNvPr>
          <p:cNvCxnSpPr>
            <a:cxnSpLocks/>
          </p:cNvCxnSpPr>
          <p:nvPr/>
        </p:nvCxnSpPr>
        <p:spPr>
          <a:xfrm flipV="1">
            <a:off x="7730836" y="4329835"/>
            <a:ext cx="1076092" cy="0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077F1F8-F93F-3AA7-ACC6-C0FB052E042A}"/>
              </a:ext>
            </a:extLst>
          </p:cNvPr>
          <p:cNvGrpSpPr/>
          <p:nvPr/>
        </p:nvGrpSpPr>
        <p:grpSpPr>
          <a:xfrm>
            <a:off x="8892803" y="3910976"/>
            <a:ext cx="2312857" cy="962202"/>
            <a:chOff x="7938680" y="3466862"/>
            <a:chExt cx="2928798" cy="1270602"/>
          </a:xfrm>
        </p:grpSpPr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7A78E8E0-71AC-F002-575F-8F8AA5AB9245}"/>
                </a:ext>
              </a:extLst>
            </p:cNvPr>
            <p:cNvCxnSpPr/>
            <p:nvPr/>
          </p:nvCxnSpPr>
          <p:spPr>
            <a:xfrm>
              <a:off x="8096851" y="3466862"/>
              <a:ext cx="2600324" cy="1002218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DE314BB-3430-E78D-7288-C4EEA34DF5F6}"/>
                </a:ext>
              </a:extLst>
            </p:cNvPr>
            <p:cNvSpPr txBox="1"/>
            <p:nvPr/>
          </p:nvSpPr>
          <p:spPr>
            <a:xfrm>
              <a:off x="7938680" y="4475428"/>
              <a:ext cx="226963" cy="261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F05C9DA-2A25-E229-1F74-460F602CD4C9}"/>
                </a:ext>
              </a:extLst>
            </p:cNvPr>
            <p:cNvSpPr txBox="1"/>
            <p:nvPr/>
          </p:nvSpPr>
          <p:spPr>
            <a:xfrm>
              <a:off x="10640515" y="4476301"/>
              <a:ext cx="226963" cy="261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2CBF3FE3-B965-EBC2-A477-5F5F530B0157}"/>
                </a:ext>
              </a:extLst>
            </p:cNvPr>
            <p:cNvSpPr/>
            <p:nvPr/>
          </p:nvSpPr>
          <p:spPr>
            <a:xfrm>
              <a:off x="8121853" y="3579099"/>
              <a:ext cx="2550319" cy="571220"/>
            </a:xfrm>
            <a:custGeom>
              <a:avLst/>
              <a:gdLst>
                <a:gd name="connsiteX0" fmla="*/ 0 w 2550319"/>
                <a:gd name="connsiteY0" fmla="*/ 556933 h 571220"/>
                <a:gd name="connsiteX1" fmla="*/ 128588 w 2550319"/>
                <a:gd name="connsiteY1" fmla="*/ 449776 h 571220"/>
                <a:gd name="connsiteX2" fmla="*/ 385763 w 2550319"/>
                <a:gd name="connsiteY2" fmla="*/ 121164 h 571220"/>
                <a:gd name="connsiteX3" fmla="*/ 607219 w 2550319"/>
                <a:gd name="connsiteY3" fmla="*/ 49726 h 571220"/>
                <a:gd name="connsiteX4" fmla="*/ 971550 w 2550319"/>
                <a:gd name="connsiteY4" fmla="*/ 14008 h 571220"/>
                <a:gd name="connsiteX5" fmla="*/ 1414463 w 2550319"/>
                <a:gd name="connsiteY5" fmla="*/ 292614 h 571220"/>
                <a:gd name="connsiteX6" fmla="*/ 1700213 w 2550319"/>
                <a:gd name="connsiteY6" fmla="*/ 392626 h 571220"/>
                <a:gd name="connsiteX7" fmla="*/ 2000250 w 2550319"/>
                <a:gd name="connsiteY7" fmla="*/ 264039 h 571220"/>
                <a:gd name="connsiteX8" fmla="*/ 2550319 w 2550319"/>
                <a:gd name="connsiteY8" fmla="*/ 571220 h 571220"/>
                <a:gd name="connsiteX9" fmla="*/ 2550319 w 2550319"/>
                <a:gd name="connsiteY9" fmla="*/ 571220 h 571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0319" h="571220">
                  <a:moveTo>
                    <a:pt x="0" y="556933"/>
                  </a:moveTo>
                  <a:cubicBezTo>
                    <a:pt x="32147" y="539668"/>
                    <a:pt x="64294" y="522404"/>
                    <a:pt x="128588" y="449776"/>
                  </a:cubicBezTo>
                  <a:cubicBezTo>
                    <a:pt x="192882" y="377148"/>
                    <a:pt x="305991" y="187839"/>
                    <a:pt x="385763" y="121164"/>
                  </a:cubicBezTo>
                  <a:cubicBezTo>
                    <a:pt x="465535" y="54489"/>
                    <a:pt x="509588" y="67585"/>
                    <a:pt x="607219" y="49726"/>
                  </a:cubicBezTo>
                  <a:cubicBezTo>
                    <a:pt x="704850" y="31867"/>
                    <a:pt x="837009" y="-26473"/>
                    <a:pt x="971550" y="14008"/>
                  </a:cubicBezTo>
                  <a:cubicBezTo>
                    <a:pt x="1106091" y="54489"/>
                    <a:pt x="1293019" y="229511"/>
                    <a:pt x="1414463" y="292614"/>
                  </a:cubicBezTo>
                  <a:cubicBezTo>
                    <a:pt x="1535907" y="355717"/>
                    <a:pt x="1602582" y="397388"/>
                    <a:pt x="1700213" y="392626"/>
                  </a:cubicBezTo>
                  <a:cubicBezTo>
                    <a:pt x="1797844" y="387864"/>
                    <a:pt x="1858566" y="234273"/>
                    <a:pt x="2000250" y="264039"/>
                  </a:cubicBezTo>
                  <a:cubicBezTo>
                    <a:pt x="2141934" y="293805"/>
                    <a:pt x="2550319" y="571220"/>
                    <a:pt x="2550319" y="571220"/>
                  </a:cubicBezTo>
                  <a:lnTo>
                    <a:pt x="2550319" y="57122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id="{6C77E6DA-409F-3059-9AEE-C8E35A677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264" y="1709621"/>
            <a:ext cx="505710" cy="24808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80B7C2A-DF38-7FBB-1F42-D47774C41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053" y="3804540"/>
            <a:ext cx="171750" cy="238542"/>
          </a:xfrm>
          <a:prstGeom prst="rect">
            <a:avLst/>
          </a:prstGeom>
        </p:spPr>
      </p:pic>
      <p:pic>
        <p:nvPicPr>
          <p:cNvPr id="87" name="Picture 14">
            <a:extLst>
              <a:ext uri="{FF2B5EF4-FFF2-40B4-BE49-F238E27FC236}">
                <a16:creationId xmlns:a16="http://schemas.microsoft.com/office/drawing/2014/main" id="{10B06AD4-4B54-762B-6D80-153E5C886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6593" y="1628013"/>
            <a:ext cx="1394803" cy="129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4CCED12-147F-FA4F-4E2F-C0A090CA90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354" y="2936131"/>
            <a:ext cx="2410907" cy="239257"/>
          </a:xfrm>
          <a:prstGeom prst="rect">
            <a:avLst/>
          </a:prstGeom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0AA9FD0-11B2-1D74-318E-F1B1F4874FB9}"/>
              </a:ext>
            </a:extLst>
          </p:cNvPr>
          <p:cNvCxnSpPr>
            <a:cxnSpLocks/>
            <a:stCxn id="87" idx="3"/>
            <a:endCxn id="109" idx="1"/>
          </p:cNvCxnSpPr>
          <p:nvPr/>
        </p:nvCxnSpPr>
        <p:spPr>
          <a:xfrm>
            <a:off x="3001396" y="2274510"/>
            <a:ext cx="126878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21B7209-5CCC-AAAE-C84F-2A61F54ADB0A}"/>
              </a:ext>
            </a:extLst>
          </p:cNvPr>
          <p:cNvCxnSpPr>
            <a:cxnSpLocks/>
          </p:cNvCxnSpPr>
          <p:nvPr/>
        </p:nvCxnSpPr>
        <p:spPr>
          <a:xfrm flipV="1">
            <a:off x="3054995" y="4333831"/>
            <a:ext cx="1218485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2305FD4-DD3D-D7B3-D307-9401A52C6C6F}"/>
              </a:ext>
            </a:extLst>
          </p:cNvPr>
          <p:cNvCxnSpPr>
            <a:cxnSpLocks/>
          </p:cNvCxnSpPr>
          <p:nvPr/>
        </p:nvCxnSpPr>
        <p:spPr>
          <a:xfrm>
            <a:off x="4841930" y="1496580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BAEBD04-C0D4-A4FF-506F-72480B1EE2B4}"/>
              </a:ext>
            </a:extLst>
          </p:cNvPr>
          <p:cNvCxnSpPr>
            <a:cxnSpLocks/>
          </p:cNvCxnSpPr>
          <p:nvPr/>
        </p:nvCxnSpPr>
        <p:spPr>
          <a:xfrm flipV="1">
            <a:off x="4830236" y="4703743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1D2D3B44-21D3-A167-E80A-E1C41509BFDA}"/>
              </a:ext>
            </a:extLst>
          </p:cNvPr>
          <p:cNvCxnSpPr>
            <a:cxnSpLocks/>
          </p:cNvCxnSpPr>
          <p:nvPr/>
        </p:nvCxnSpPr>
        <p:spPr>
          <a:xfrm flipV="1">
            <a:off x="5406314" y="2268623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804B707-700C-4CEF-32EC-59361CD3FA42}"/>
              </a:ext>
            </a:extLst>
          </p:cNvPr>
          <p:cNvCxnSpPr>
            <a:cxnSpLocks/>
          </p:cNvCxnSpPr>
          <p:nvPr/>
        </p:nvCxnSpPr>
        <p:spPr>
          <a:xfrm flipV="1">
            <a:off x="5406311" y="4330888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63DA0C19-2EF6-0815-196F-3EE4A99C4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8454" y="3175388"/>
            <a:ext cx="1588692" cy="246090"/>
          </a:xfrm>
          <a:prstGeom prst="rect">
            <a:avLst/>
          </a:prstGeom>
        </p:spPr>
      </p:pic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6A0CD05-89B1-0E71-3F5D-66F9DCC09AED}"/>
              </a:ext>
            </a:extLst>
          </p:cNvPr>
          <p:cNvSpPr/>
          <p:nvPr/>
        </p:nvSpPr>
        <p:spPr>
          <a:xfrm>
            <a:off x="4574080" y="3050163"/>
            <a:ext cx="512311" cy="393060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50D502CF-7D41-D3FB-B2E1-554702FD79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0395" y="3129859"/>
            <a:ext cx="259681" cy="245662"/>
          </a:xfrm>
          <a:prstGeom prst="rect">
            <a:avLst/>
          </a:prstGeom>
        </p:spPr>
      </p:pic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E72C6D8D-A3CF-3E3D-16C0-D0E34579BF23}"/>
              </a:ext>
            </a:extLst>
          </p:cNvPr>
          <p:cNvCxnSpPr>
            <a:cxnSpLocks/>
          </p:cNvCxnSpPr>
          <p:nvPr/>
        </p:nvCxnSpPr>
        <p:spPr>
          <a:xfrm>
            <a:off x="4841930" y="3463094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1E6381D-C35E-69C1-8A11-17998BDB12E7}"/>
              </a:ext>
            </a:extLst>
          </p:cNvPr>
          <p:cNvCxnSpPr>
            <a:cxnSpLocks/>
          </p:cNvCxnSpPr>
          <p:nvPr/>
        </p:nvCxnSpPr>
        <p:spPr>
          <a:xfrm flipV="1">
            <a:off x="4846649" y="2695749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6">
            <a:extLst>
              <a:ext uri="{FF2B5EF4-FFF2-40B4-BE49-F238E27FC236}">
                <a16:creationId xmlns:a16="http://schemas.microsoft.com/office/drawing/2014/main" id="{7FADB8BF-7867-0F51-D7EE-33A98F43A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355" y="3585732"/>
            <a:ext cx="1389572" cy="130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87FCA3BE-29BC-7A55-6278-15065F9CFC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90820" y="5158805"/>
            <a:ext cx="1992932" cy="286754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E87F775F-6EA7-1E03-4105-464D6B702E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27635" y="5240322"/>
            <a:ext cx="2909823" cy="260229"/>
          </a:xfrm>
          <a:prstGeom prst="rect">
            <a:avLst/>
          </a:prstGeom>
        </p:spPr>
      </p:pic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029AA8FD-8140-B8A1-060A-0C19795ACD66}"/>
              </a:ext>
            </a:extLst>
          </p:cNvPr>
          <p:cNvSpPr/>
          <p:nvPr/>
        </p:nvSpPr>
        <p:spPr>
          <a:xfrm>
            <a:off x="4270185" y="1817612"/>
            <a:ext cx="1115568" cy="96012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F7C7AC34-7C0F-C82F-9A86-B88440E417E9}"/>
              </a:ext>
            </a:extLst>
          </p:cNvPr>
          <p:cNvSpPr/>
          <p:nvPr/>
        </p:nvSpPr>
        <p:spPr>
          <a:xfrm>
            <a:off x="4264671" y="3788103"/>
            <a:ext cx="1118413" cy="955964"/>
          </a:xfrm>
          <a:prstGeom prst="round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DD3D8F-7CE4-0B81-7229-3499ABA8BBB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5354" y="4928584"/>
            <a:ext cx="2874696" cy="1863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7E8410-0C6B-E509-396E-D22C8DEA0A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34750" y="4187892"/>
            <a:ext cx="1514054" cy="2838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A1A3D9-0010-3C9F-E953-C5F52D9446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85151" y="2145327"/>
            <a:ext cx="1835218" cy="258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55BC9F-B86D-0BDB-91E3-57FFE1BCF66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81016" y="1010174"/>
            <a:ext cx="3225252" cy="28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21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CF0C4-EA5F-CAD3-F750-E5E7D66C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2A18B1EF-9411-F0A0-ABAD-CDE1B0697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19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E2173-F733-12BC-B212-2215741BCDD5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Problem formulation for transferability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09E7B3-A146-1242-C2C2-71A09B46B4A9}"/>
              </a:ext>
            </a:extLst>
          </p:cNvPr>
          <p:cNvGrpSpPr/>
          <p:nvPr/>
        </p:nvGrpSpPr>
        <p:grpSpPr>
          <a:xfrm>
            <a:off x="8848103" y="1957706"/>
            <a:ext cx="2138791" cy="910289"/>
            <a:chOff x="8089149" y="1636404"/>
            <a:chExt cx="3893050" cy="1796864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F413C876-6050-3C0C-F130-A6146C642BF6}"/>
                </a:ext>
              </a:extLst>
            </p:cNvPr>
            <p:cNvCxnSpPr/>
            <p:nvPr/>
          </p:nvCxnSpPr>
          <p:spPr>
            <a:xfrm>
              <a:off x="8299395" y="1636404"/>
              <a:ext cx="3456432" cy="1417320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693E92-D4B8-D39B-86CB-DB7FB36ACCDF}"/>
                </a:ext>
              </a:extLst>
            </p:cNvPr>
            <p:cNvSpPr txBox="1"/>
            <p:nvPr/>
          </p:nvSpPr>
          <p:spPr>
            <a:xfrm>
              <a:off x="8089149" y="306270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AEB1F4-B838-B73A-7A95-4B39767CA288}"/>
                </a:ext>
              </a:extLst>
            </p:cNvPr>
            <p:cNvSpPr txBox="1"/>
            <p:nvPr/>
          </p:nvSpPr>
          <p:spPr>
            <a:xfrm>
              <a:off x="11680513" y="30639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E8359C4-1E0D-3F3B-0697-C8620EC47A45}"/>
                </a:ext>
              </a:extLst>
            </p:cNvPr>
            <p:cNvCxnSpPr/>
            <p:nvPr/>
          </p:nvCxnSpPr>
          <p:spPr>
            <a:xfrm>
              <a:off x="8299395" y="2412042"/>
              <a:ext cx="2956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4B8601D-9B1F-917E-95BD-6A25735DA407}"/>
                </a:ext>
              </a:extLst>
            </p:cNvPr>
            <p:cNvCxnSpPr>
              <a:cxnSpLocks/>
            </p:cNvCxnSpPr>
            <p:nvPr/>
          </p:nvCxnSpPr>
          <p:spPr>
            <a:xfrm>
              <a:off x="8595020" y="1970553"/>
              <a:ext cx="46851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D414876-AD86-87BA-628C-6348DA80C2D5}"/>
                </a:ext>
              </a:extLst>
            </p:cNvPr>
            <p:cNvCxnSpPr/>
            <p:nvPr/>
          </p:nvCxnSpPr>
          <p:spPr>
            <a:xfrm>
              <a:off x="9063532" y="2130809"/>
              <a:ext cx="2956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AE64782-9D4A-C9FF-0A97-0FDE0267980B}"/>
                </a:ext>
              </a:extLst>
            </p:cNvPr>
            <p:cNvCxnSpPr>
              <a:cxnSpLocks/>
            </p:cNvCxnSpPr>
            <p:nvPr/>
          </p:nvCxnSpPr>
          <p:spPr>
            <a:xfrm>
              <a:off x="9359157" y="1829151"/>
              <a:ext cx="25112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2CB47F-8B9C-B2AA-273D-FBEE60AAE4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72400" y="2718869"/>
              <a:ext cx="483427" cy="31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B84861-07E2-C084-9C45-450A80419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024307" y="2272210"/>
              <a:ext cx="24809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2259373-2B10-20B6-162D-6AD50DFCBA5D}"/>
                </a:ext>
              </a:extLst>
            </p:cNvPr>
            <p:cNvCxnSpPr>
              <a:cxnSpLocks/>
            </p:cNvCxnSpPr>
            <p:nvPr/>
          </p:nvCxnSpPr>
          <p:spPr>
            <a:xfrm>
              <a:off x="8595020" y="1970553"/>
              <a:ext cx="0" cy="461914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31BF1B-E6A4-6A78-5132-8650C00984A7}"/>
                </a:ext>
              </a:extLst>
            </p:cNvPr>
            <p:cNvCxnSpPr>
              <a:cxnSpLocks/>
            </p:cNvCxnSpPr>
            <p:nvPr/>
          </p:nvCxnSpPr>
          <p:spPr>
            <a:xfrm>
              <a:off x="9063532" y="1970553"/>
              <a:ext cx="0" cy="16025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635E67B-D705-C4AA-66D4-A9C2794A29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59156" y="1829151"/>
              <a:ext cx="1" cy="29380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D9E7604-83C9-6808-BACF-EEB8A66EB7E9}"/>
                </a:ext>
              </a:extLst>
            </p:cNvPr>
            <p:cNvCxnSpPr>
              <a:cxnSpLocks/>
            </p:cNvCxnSpPr>
            <p:nvPr/>
          </p:nvCxnSpPr>
          <p:spPr>
            <a:xfrm>
              <a:off x="11272400" y="2268467"/>
              <a:ext cx="0" cy="446659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DBBB49C-569D-AC38-E726-9A6DB64B8301}"/>
                </a:ext>
              </a:extLst>
            </p:cNvPr>
            <p:cNvCxnSpPr>
              <a:cxnSpLocks/>
            </p:cNvCxnSpPr>
            <p:nvPr/>
          </p:nvCxnSpPr>
          <p:spPr>
            <a:xfrm>
              <a:off x="9610286" y="1829151"/>
              <a:ext cx="0" cy="60331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B718F27-697F-9D4F-370F-1A01705AC7FC}"/>
                </a:ext>
              </a:extLst>
            </p:cNvPr>
            <p:cNvCxnSpPr>
              <a:cxnSpLocks/>
            </p:cNvCxnSpPr>
            <p:nvPr/>
          </p:nvCxnSpPr>
          <p:spPr>
            <a:xfrm>
              <a:off x="9610286" y="2412042"/>
              <a:ext cx="24509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4FA4786-1548-9BAD-A39B-986BF0143144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895" y="2544802"/>
              <a:ext cx="27777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FEFAAE0-D608-4369-62E5-F111F63D10A4}"/>
                </a:ext>
              </a:extLst>
            </p:cNvPr>
            <p:cNvCxnSpPr>
              <a:cxnSpLocks/>
            </p:cNvCxnSpPr>
            <p:nvPr/>
          </p:nvCxnSpPr>
          <p:spPr>
            <a:xfrm>
              <a:off x="10571820" y="2144949"/>
              <a:ext cx="43363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BF01C1A-8B0F-1384-29C8-BA18626B1E18}"/>
                </a:ext>
              </a:extLst>
            </p:cNvPr>
            <p:cNvCxnSpPr>
              <a:cxnSpLocks/>
            </p:cNvCxnSpPr>
            <p:nvPr/>
          </p:nvCxnSpPr>
          <p:spPr>
            <a:xfrm>
              <a:off x="10601671" y="2130809"/>
              <a:ext cx="0" cy="41085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355BC1A-10D5-EDCE-2652-FB617EF32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005454" y="2130809"/>
              <a:ext cx="0" cy="141401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125BD5-9256-40D3-4026-2731AA726259}"/>
                </a:ext>
              </a:extLst>
            </p:cNvPr>
            <p:cNvCxnSpPr/>
            <p:nvPr/>
          </p:nvCxnSpPr>
          <p:spPr>
            <a:xfrm flipH="1">
              <a:off x="8299395" y="1970553"/>
              <a:ext cx="2956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0014CE-D487-0D4E-4E0E-B3D7838192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99395" y="2722011"/>
              <a:ext cx="297300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E3EEB53-CD39-9C8A-8C2A-B361106B76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7512" y="2410076"/>
              <a:ext cx="0" cy="65386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2358540-B1FF-67B8-B2B3-78EB158BC4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63532" y="2102084"/>
              <a:ext cx="0" cy="95164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800B60D-CC09-7C43-7261-1C70830092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9156" y="2065840"/>
              <a:ext cx="0" cy="95164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1AD8B06-00E7-A243-ED64-85829EFE12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55827" y="2718869"/>
              <a:ext cx="0" cy="334855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57258DA-8374-B7CB-73B0-C97293F92F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05454" y="2261186"/>
              <a:ext cx="0" cy="756294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2F2A8D2-692A-DCE3-7DF1-A05B072A84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72400" y="2715126"/>
              <a:ext cx="0" cy="338598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66997E9-BFD5-0A10-D6D2-CCAE030347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1671" y="2541660"/>
              <a:ext cx="0" cy="512064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0E5A4C7-8C8E-DFA6-CA68-185947EC750F}"/>
                </a:ext>
              </a:extLst>
            </p:cNvPr>
            <p:cNvCxnSpPr>
              <a:cxnSpLocks/>
            </p:cNvCxnSpPr>
            <p:nvPr/>
          </p:nvCxnSpPr>
          <p:spPr>
            <a:xfrm>
              <a:off x="9850530" y="2410076"/>
              <a:ext cx="473365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8A4A5C4-5D07-9B4A-FF6C-39390BEF75F4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895" y="2421097"/>
              <a:ext cx="0" cy="14140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626CD29-3BD9-CE76-6D0B-55BF76A8E366}"/>
                </a:ext>
              </a:extLst>
            </p:cNvPr>
            <p:cNvSpPr/>
            <p:nvPr/>
          </p:nvSpPr>
          <p:spPr>
            <a:xfrm>
              <a:off x="8553378" y="2366918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168EA27-658C-4749-D564-9A10CD2457CA}"/>
                </a:ext>
              </a:extLst>
            </p:cNvPr>
            <p:cNvSpPr/>
            <p:nvPr/>
          </p:nvSpPr>
          <p:spPr>
            <a:xfrm>
              <a:off x="9029647" y="1930920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0E44544-E971-4B14-9D02-8B1350DB2369}"/>
                </a:ext>
              </a:extLst>
            </p:cNvPr>
            <p:cNvSpPr/>
            <p:nvPr/>
          </p:nvSpPr>
          <p:spPr>
            <a:xfrm>
              <a:off x="9568958" y="1782923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318E234-D0C5-C0E2-0E09-2A52CF7C5D1F}"/>
                </a:ext>
              </a:extLst>
            </p:cNvPr>
            <p:cNvSpPr/>
            <p:nvPr/>
          </p:nvSpPr>
          <p:spPr>
            <a:xfrm>
              <a:off x="10571820" y="2519460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FD1A4F6-9625-1457-1119-FF5E66EC6DA5}"/>
                </a:ext>
              </a:extLst>
            </p:cNvPr>
            <p:cNvSpPr/>
            <p:nvPr/>
          </p:nvSpPr>
          <p:spPr>
            <a:xfrm>
              <a:off x="10977492" y="2109156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AB496B9-CB8A-CA3E-FFE5-684C43EE70E6}"/>
                </a:ext>
              </a:extLst>
            </p:cNvPr>
            <p:cNvSpPr/>
            <p:nvPr/>
          </p:nvSpPr>
          <p:spPr>
            <a:xfrm>
              <a:off x="11232224" y="2234836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EE9FE8A-B130-36A4-6632-B555755BFA6B}"/>
                </a:ext>
              </a:extLst>
            </p:cNvPr>
            <p:cNvSpPr/>
            <p:nvPr/>
          </p:nvSpPr>
          <p:spPr>
            <a:xfrm>
              <a:off x="9309086" y="2097917"/>
              <a:ext cx="75527" cy="863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9EE1D1C4-E21F-7B0F-6D59-75CC0328B099}"/>
              </a:ext>
            </a:extLst>
          </p:cNvPr>
          <p:cNvCxnSpPr>
            <a:cxnSpLocks/>
          </p:cNvCxnSpPr>
          <p:nvPr/>
        </p:nvCxnSpPr>
        <p:spPr>
          <a:xfrm>
            <a:off x="8010332" y="2328272"/>
            <a:ext cx="882471" cy="21373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Left Brace 71">
            <a:extLst>
              <a:ext uri="{FF2B5EF4-FFF2-40B4-BE49-F238E27FC236}">
                <a16:creationId xmlns:a16="http://schemas.microsoft.com/office/drawing/2014/main" id="{CC4CCFE6-E22F-69B3-3B5C-E8178051C4FA}"/>
              </a:ext>
            </a:extLst>
          </p:cNvPr>
          <p:cNvSpPr/>
          <p:nvPr/>
        </p:nvSpPr>
        <p:spPr>
          <a:xfrm rot="16200000">
            <a:off x="9873179" y="2030592"/>
            <a:ext cx="124663" cy="1724509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F6AB66B-88BD-D733-54E1-102D6C220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201" y="2995942"/>
            <a:ext cx="1041789" cy="164350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B912EF10-0A76-8A82-AF12-0061C24F778C}"/>
              </a:ext>
            </a:extLst>
          </p:cNvPr>
          <p:cNvSpPr/>
          <p:nvPr/>
        </p:nvSpPr>
        <p:spPr>
          <a:xfrm>
            <a:off x="3235254" y="5714325"/>
            <a:ext cx="5042558" cy="626840"/>
          </a:xfrm>
          <a:prstGeom prst="rect">
            <a:avLst/>
          </a:prstGeom>
          <a:solidFill>
            <a:srgbClr val="FF0000">
              <a:alpha val="10000"/>
            </a:srgbClr>
          </a:solidFill>
          <a:ln w="50800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D17B68C-6BA4-AC56-EC42-776D75835F4A}"/>
              </a:ext>
            </a:extLst>
          </p:cNvPr>
          <p:cNvSpPr/>
          <p:nvPr/>
        </p:nvSpPr>
        <p:spPr>
          <a:xfrm>
            <a:off x="11807988" y="1557653"/>
            <a:ext cx="205716" cy="1003058"/>
          </a:xfrm>
          <a:prstGeom prst="rect">
            <a:avLst/>
          </a:prstGeom>
          <a:solidFill>
            <a:srgbClr val="00BAF2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>
            <a:extLst>
              <a:ext uri="{FF2B5EF4-FFF2-40B4-BE49-F238E27FC236}">
                <a16:creationId xmlns:a16="http://schemas.microsoft.com/office/drawing/2014/main" id="{F9EE9C36-2629-FF3F-E24A-4FC58645ED89}"/>
              </a:ext>
            </a:extLst>
          </p:cNvPr>
          <p:cNvSpPr/>
          <p:nvPr/>
        </p:nvSpPr>
        <p:spPr>
          <a:xfrm rot="10800000">
            <a:off x="11111607" y="2349646"/>
            <a:ext cx="696380" cy="307712"/>
          </a:xfrm>
          <a:prstGeom prst="rightArrow">
            <a:avLst/>
          </a:prstGeom>
          <a:solidFill>
            <a:srgbClr val="00BAF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6109F82-83D7-00B1-59A7-3145AE6A8806}"/>
              </a:ext>
            </a:extLst>
          </p:cNvPr>
          <p:cNvCxnSpPr>
            <a:cxnSpLocks/>
          </p:cNvCxnSpPr>
          <p:nvPr/>
        </p:nvCxnSpPr>
        <p:spPr>
          <a:xfrm flipV="1">
            <a:off x="7730836" y="4329835"/>
            <a:ext cx="1076092" cy="0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0BDC1BC-D1A8-7AF3-477D-9758A5828213}"/>
              </a:ext>
            </a:extLst>
          </p:cNvPr>
          <p:cNvGrpSpPr/>
          <p:nvPr/>
        </p:nvGrpSpPr>
        <p:grpSpPr>
          <a:xfrm>
            <a:off x="8892803" y="3910976"/>
            <a:ext cx="2312857" cy="962202"/>
            <a:chOff x="7938680" y="3466862"/>
            <a:chExt cx="2928798" cy="1270602"/>
          </a:xfrm>
        </p:grpSpPr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96F44D45-4D23-7513-F6EB-30EE05B49402}"/>
                </a:ext>
              </a:extLst>
            </p:cNvPr>
            <p:cNvCxnSpPr/>
            <p:nvPr/>
          </p:nvCxnSpPr>
          <p:spPr>
            <a:xfrm>
              <a:off x="8096851" y="3466862"/>
              <a:ext cx="2600324" cy="1002218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2C2FC7A-BF93-24C4-6C59-617F0FB81DC5}"/>
                </a:ext>
              </a:extLst>
            </p:cNvPr>
            <p:cNvSpPr txBox="1"/>
            <p:nvPr/>
          </p:nvSpPr>
          <p:spPr>
            <a:xfrm>
              <a:off x="7938680" y="4475428"/>
              <a:ext cx="226963" cy="261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4F95376-90BB-087C-451E-12CC4B001399}"/>
                </a:ext>
              </a:extLst>
            </p:cNvPr>
            <p:cNvSpPr txBox="1"/>
            <p:nvPr/>
          </p:nvSpPr>
          <p:spPr>
            <a:xfrm>
              <a:off x="10640515" y="4476301"/>
              <a:ext cx="226963" cy="261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24AD35BB-D3E4-69C6-A9F4-2EEB6A8ED7DC}"/>
                </a:ext>
              </a:extLst>
            </p:cNvPr>
            <p:cNvSpPr/>
            <p:nvPr/>
          </p:nvSpPr>
          <p:spPr>
            <a:xfrm>
              <a:off x="8121853" y="3579099"/>
              <a:ext cx="2550319" cy="571220"/>
            </a:xfrm>
            <a:custGeom>
              <a:avLst/>
              <a:gdLst>
                <a:gd name="connsiteX0" fmla="*/ 0 w 2550319"/>
                <a:gd name="connsiteY0" fmla="*/ 556933 h 571220"/>
                <a:gd name="connsiteX1" fmla="*/ 128588 w 2550319"/>
                <a:gd name="connsiteY1" fmla="*/ 449776 h 571220"/>
                <a:gd name="connsiteX2" fmla="*/ 385763 w 2550319"/>
                <a:gd name="connsiteY2" fmla="*/ 121164 h 571220"/>
                <a:gd name="connsiteX3" fmla="*/ 607219 w 2550319"/>
                <a:gd name="connsiteY3" fmla="*/ 49726 h 571220"/>
                <a:gd name="connsiteX4" fmla="*/ 971550 w 2550319"/>
                <a:gd name="connsiteY4" fmla="*/ 14008 h 571220"/>
                <a:gd name="connsiteX5" fmla="*/ 1414463 w 2550319"/>
                <a:gd name="connsiteY5" fmla="*/ 292614 h 571220"/>
                <a:gd name="connsiteX6" fmla="*/ 1700213 w 2550319"/>
                <a:gd name="connsiteY6" fmla="*/ 392626 h 571220"/>
                <a:gd name="connsiteX7" fmla="*/ 2000250 w 2550319"/>
                <a:gd name="connsiteY7" fmla="*/ 264039 h 571220"/>
                <a:gd name="connsiteX8" fmla="*/ 2550319 w 2550319"/>
                <a:gd name="connsiteY8" fmla="*/ 571220 h 571220"/>
                <a:gd name="connsiteX9" fmla="*/ 2550319 w 2550319"/>
                <a:gd name="connsiteY9" fmla="*/ 571220 h 571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0319" h="571220">
                  <a:moveTo>
                    <a:pt x="0" y="556933"/>
                  </a:moveTo>
                  <a:cubicBezTo>
                    <a:pt x="32147" y="539668"/>
                    <a:pt x="64294" y="522404"/>
                    <a:pt x="128588" y="449776"/>
                  </a:cubicBezTo>
                  <a:cubicBezTo>
                    <a:pt x="192882" y="377148"/>
                    <a:pt x="305991" y="187839"/>
                    <a:pt x="385763" y="121164"/>
                  </a:cubicBezTo>
                  <a:cubicBezTo>
                    <a:pt x="465535" y="54489"/>
                    <a:pt x="509588" y="67585"/>
                    <a:pt x="607219" y="49726"/>
                  </a:cubicBezTo>
                  <a:cubicBezTo>
                    <a:pt x="704850" y="31867"/>
                    <a:pt x="837009" y="-26473"/>
                    <a:pt x="971550" y="14008"/>
                  </a:cubicBezTo>
                  <a:cubicBezTo>
                    <a:pt x="1106091" y="54489"/>
                    <a:pt x="1293019" y="229511"/>
                    <a:pt x="1414463" y="292614"/>
                  </a:cubicBezTo>
                  <a:cubicBezTo>
                    <a:pt x="1535907" y="355717"/>
                    <a:pt x="1602582" y="397388"/>
                    <a:pt x="1700213" y="392626"/>
                  </a:cubicBezTo>
                  <a:cubicBezTo>
                    <a:pt x="1797844" y="387864"/>
                    <a:pt x="1858566" y="234273"/>
                    <a:pt x="2000250" y="264039"/>
                  </a:cubicBezTo>
                  <a:cubicBezTo>
                    <a:pt x="2141934" y="293805"/>
                    <a:pt x="2550319" y="571220"/>
                    <a:pt x="2550319" y="571220"/>
                  </a:cubicBezTo>
                  <a:lnTo>
                    <a:pt x="2550319" y="57122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id="{FFF70BAC-603A-7FA7-4D9E-4B374CC5E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264" y="1709621"/>
            <a:ext cx="505710" cy="24808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952C3203-4009-FD58-71A8-F9A56D4F5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053" y="3804540"/>
            <a:ext cx="171750" cy="238542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53BB0DD9-D5B1-50C9-99E5-222769C9B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728" y="5859842"/>
            <a:ext cx="4527969" cy="312274"/>
          </a:xfrm>
          <a:prstGeom prst="rect">
            <a:avLst/>
          </a:prstGeom>
        </p:spPr>
      </p:pic>
      <p:pic>
        <p:nvPicPr>
          <p:cNvPr id="87" name="Picture 14">
            <a:extLst>
              <a:ext uri="{FF2B5EF4-FFF2-40B4-BE49-F238E27FC236}">
                <a16:creationId xmlns:a16="http://schemas.microsoft.com/office/drawing/2014/main" id="{12B1FBD4-BFC6-47A8-CBB6-0F60F3C12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6593" y="1628013"/>
            <a:ext cx="1394803" cy="129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09D1B09C-4B6B-5477-FC81-81589AC7CA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5354" y="2936131"/>
            <a:ext cx="2410907" cy="239257"/>
          </a:xfrm>
          <a:prstGeom prst="rect">
            <a:avLst/>
          </a:prstGeom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761D47E-094C-0603-93CD-71ADC8132163}"/>
              </a:ext>
            </a:extLst>
          </p:cNvPr>
          <p:cNvCxnSpPr>
            <a:cxnSpLocks/>
            <a:stCxn id="87" idx="3"/>
            <a:endCxn id="109" idx="1"/>
          </p:cNvCxnSpPr>
          <p:nvPr/>
        </p:nvCxnSpPr>
        <p:spPr>
          <a:xfrm>
            <a:off x="3001396" y="2274510"/>
            <a:ext cx="126878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09F5087-9D9D-28E5-0FFC-F4B2E9C653EF}"/>
              </a:ext>
            </a:extLst>
          </p:cNvPr>
          <p:cNvCxnSpPr>
            <a:cxnSpLocks/>
          </p:cNvCxnSpPr>
          <p:nvPr/>
        </p:nvCxnSpPr>
        <p:spPr>
          <a:xfrm flipV="1">
            <a:off x="3054995" y="4333831"/>
            <a:ext cx="1218485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3D01521-10ED-F97A-9A55-726A44980E48}"/>
              </a:ext>
            </a:extLst>
          </p:cNvPr>
          <p:cNvCxnSpPr>
            <a:cxnSpLocks/>
          </p:cNvCxnSpPr>
          <p:nvPr/>
        </p:nvCxnSpPr>
        <p:spPr>
          <a:xfrm>
            <a:off x="4841930" y="1496580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92F746F-574A-A3A4-E8E3-250344FAF80E}"/>
              </a:ext>
            </a:extLst>
          </p:cNvPr>
          <p:cNvCxnSpPr>
            <a:cxnSpLocks/>
          </p:cNvCxnSpPr>
          <p:nvPr/>
        </p:nvCxnSpPr>
        <p:spPr>
          <a:xfrm flipV="1">
            <a:off x="4830236" y="4703743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BD8C967-B367-70E4-0D7C-0633E08FC144}"/>
              </a:ext>
            </a:extLst>
          </p:cNvPr>
          <p:cNvCxnSpPr>
            <a:cxnSpLocks/>
          </p:cNvCxnSpPr>
          <p:nvPr/>
        </p:nvCxnSpPr>
        <p:spPr>
          <a:xfrm flipV="1">
            <a:off x="5406314" y="2268623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93ED1B6-7594-A64C-EE37-5AF5047A4E1D}"/>
              </a:ext>
            </a:extLst>
          </p:cNvPr>
          <p:cNvCxnSpPr>
            <a:cxnSpLocks/>
          </p:cNvCxnSpPr>
          <p:nvPr/>
        </p:nvCxnSpPr>
        <p:spPr>
          <a:xfrm flipV="1">
            <a:off x="5406311" y="4330888"/>
            <a:ext cx="523941" cy="294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F9D202BD-131F-6666-3037-546F4819B2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8454" y="3175388"/>
            <a:ext cx="1588692" cy="246090"/>
          </a:xfrm>
          <a:prstGeom prst="rect">
            <a:avLst/>
          </a:prstGeom>
        </p:spPr>
      </p:pic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2905E571-C4F3-8B5A-96EE-65FF5400DEBC}"/>
              </a:ext>
            </a:extLst>
          </p:cNvPr>
          <p:cNvSpPr/>
          <p:nvPr/>
        </p:nvSpPr>
        <p:spPr>
          <a:xfrm>
            <a:off x="4574080" y="3050163"/>
            <a:ext cx="512311" cy="393060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4127351F-B84C-6B46-86F8-BBD301280A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0395" y="3129859"/>
            <a:ext cx="259681" cy="245662"/>
          </a:xfrm>
          <a:prstGeom prst="rect">
            <a:avLst/>
          </a:prstGeom>
        </p:spPr>
      </p:pic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1C16040A-B3C2-F629-B5F6-8827CABF1CD8}"/>
              </a:ext>
            </a:extLst>
          </p:cNvPr>
          <p:cNvCxnSpPr>
            <a:cxnSpLocks/>
          </p:cNvCxnSpPr>
          <p:nvPr/>
        </p:nvCxnSpPr>
        <p:spPr>
          <a:xfrm>
            <a:off x="4841930" y="3463094"/>
            <a:ext cx="0" cy="2744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8FD9B41-5B1B-01CD-CC9F-702FC08F36BE}"/>
              </a:ext>
            </a:extLst>
          </p:cNvPr>
          <p:cNvCxnSpPr>
            <a:cxnSpLocks/>
          </p:cNvCxnSpPr>
          <p:nvPr/>
        </p:nvCxnSpPr>
        <p:spPr>
          <a:xfrm flipV="1">
            <a:off x="4846649" y="2695749"/>
            <a:ext cx="0" cy="33183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6">
            <a:extLst>
              <a:ext uri="{FF2B5EF4-FFF2-40B4-BE49-F238E27FC236}">
                <a16:creationId xmlns:a16="http://schemas.microsoft.com/office/drawing/2014/main" id="{1EDAB341-8286-6543-88E0-8CBBA855C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355" y="3585732"/>
            <a:ext cx="1389572" cy="130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775E6DDA-3B29-85AD-A36C-621A202409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0820" y="5158805"/>
            <a:ext cx="1992932" cy="286754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97C80012-2BA2-89B7-62D8-294C2B993C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27635" y="5240322"/>
            <a:ext cx="2909823" cy="260229"/>
          </a:xfrm>
          <a:prstGeom prst="rect">
            <a:avLst/>
          </a:prstGeom>
        </p:spPr>
      </p:pic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03C97910-AE11-D1AF-F817-C3B02D06675C}"/>
              </a:ext>
            </a:extLst>
          </p:cNvPr>
          <p:cNvSpPr/>
          <p:nvPr/>
        </p:nvSpPr>
        <p:spPr>
          <a:xfrm>
            <a:off x="4270185" y="1817612"/>
            <a:ext cx="1115568" cy="960120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B24D8FE3-F3EB-B521-0BE4-E71493C5E375}"/>
              </a:ext>
            </a:extLst>
          </p:cNvPr>
          <p:cNvSpPr/>
          <p:nvPr/>
        </p:nvSpPr>
        <p:spPr>
          <a:xfrm>
            <a:off x="4264671" y="3788103"/>
            <a:ext cx="1118413" cy="955964"/>
          </a:xfrm>
          <a:prstGeom prst="round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STVNN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635432-C85B-FAE1-FD03-00FD2D2CD0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55354" y="4928584"/>
            <a:ext cx="2874696" cy="1863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0E2CCC-E1BA-CAD3-8494-C1A059D297F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34750" y="4187892"/>
            <a:ext cx="1514054" cy="2838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A2EFDE-9BE4-FFFF-AE44-7DF88471C58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85151" y="2145327"/>
            <a:ext cx="1835218" cy="2580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2E2F24-1C2E-F9A9-4F31-9141D1CA0CC8}"/>
              </a:ext>
            </a:extLst>
          </p:cNvPr>
          <p:cNvSpPr txBox="1"/>
          <p:nvPr/>
        </p:nvSpPr>
        <p:spPr>
          <a:xfrm>
            <a:off x="8268882" y="923234"/>
            <a:ext cx="37119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Representation of discrete STVNN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output on interval [0,1]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E33B84-D9C8-DC3C-DF6F-6B6366EEED6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81016" y="1010174"/>
            <a:ext cx="3225252" cy="28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03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B9122-A100-F896-882B-0949C8EDE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86C74B56-A628-69CB-8538-3265A916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20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90F236-71B8-A3E8-5499-C33665CCDA2D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STVNNs are provably transferable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BFF4EB9-F0F6-8530-3858-403032898B70}"/>
              </a:ext>
            </a:extLst>
          </p:cNvPr>
          <p:cNvSpPr/>
          <p:nvPr/>
        </p:nvSpPr>
        <p:spPr>
          <a:xfrm>
            <a:off x="377765" y="4502319"/>
            <a:ext cx="5558205" cy="1881866"/>
          </a:xfrm>
          <a:prstGeom prst="roundRect">
            <a:avLst/>
          </a:prstGeom>
          <a:solidFill>
            <a:srgbClr val="FFFF00">
              <a:alpha val="10000"/>
            </a:srgb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0C704C6-CCF1-5735-F905-9F8BEA300128}"/>
              </a:ext>
            </a:extLst>
          </p:cNvPr>
          <p:cNvGrpSpPr/>
          <p:nvPr/>
        </p:nvGrpSpPr>
        <p:grpSpPr>
          <a:xfrm>
            <a:off x="1625741" y="1820853"/>
            <a:ext cx="3854021" cy="1541743"/>
            <a:chOff x="1687534" y="2355161"/>
            <a:chExt cx="3854021" cy="1541743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86E84968-6A13-2DA3-6663-0FD9B83F6DB7}"/>
                </a:ext>
              </a:extLst>
            </p:cNvPr>
            <p:cNvSpPr/>
            <p:nvPr/>
          </p:nvSpPr>
          <p:spPr>
            <a:xfrm>
              <a:off x="2529381" y="2355161"/>
              <a:ext cx="1185665" cy="970939"/>
            </a:xfrm>
            <a:prstGeom prst="roundRect">
              <a:avLst/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STVNN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DB0BC63-30BB-05B3-FAB9-388ECDF3674B}"/>
                </a:ext>
              </a:extLst>
            </p:cNvPr>
            <p:cNvCxnSpPr>
              <a:cxnSpLocks/>
            </p:cNvCxnSpPr>
            <p:nvPr/>
          </p:nvCxnSpPr>
          <p:spPr>
            <a:xfrm>
              <a:off x="1687534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7A243D4-EA93-306F-FBB1-B74C418C4C80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lbow Connector 8">
              <a:extLst>
                <a:ext uri="{FF2B5EF4-FFF2-40B4-BE49-F238E27FC236}">
                  <a16:creationId xmlns:a16="http://schemas.microsoft.com/office/drawing/2014/main" id="{8827C9B5-8A89-7B5A-D466-079AD93402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0445" y="3331782"/>
              <a:ext cx="491516" cy="548640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>
              <a:extLst>
                <a:ext uri="{FF2B5EF4-FFF2-40B4-BE49-F238E27FC236}">
                  <a16:creationId xmlns:a16="http://schemas.microsoft.com/office/drawing/2014/main" id="{3792F8A6-4553-B084-20AD-B000B3C6112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411506" y="3336983"/>
              <a:ext cx="2130049" cy="559921"/>
            </a:xfrm>
            <a:prstGeom prst="bentConnector3">
              <a:avLst>
                <a:gd name="adj1" fmla="val 99985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9C4FA8-B71C-B9B8-0143-D050FD3FD990}"/>
              </a:ext>
            </a:extLst>
          </p:cNvPr>
          <p:cNvGrpSpPr/>
          <p:nvPr/>
        </p:nvGrpSpPr>
        <p:grpSpPr>
          <a:xfrm>
            <a:off x="6650019" y="1854929"/>
            <a:ext cx="3804920" cy="1536950"/>
            <a:chOff x="745364" y="2355161"/>
            <a:chExt cx="3804920" cy="1536950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FD19019-8818-1083-5A89-24C15EED00DB}"/>
                </a:ext>
              </a:extLst>
            </p:cNvPr>
            <p:cNvSpPr/>
            <p:nvPr/>
          </p:nvSpPr>
          <p:spPr>
            <a:xfrm>
              <a:off x="2529381" y="2355161"/>
              <a:ext cx="1185665" cy="970939"/>
            </a:xfrm>
            <a:prstGeom prst="roundRect">
              <a:avLst/>
            </a:prstGeom>
            <a:solidFill>
              <a:schemeClr val="accent4">
                <a:lumMod val="7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STVNN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D581B17-D12C-2A89-8DDF-EA6E28EDEA0D}"/>
                </a:ext>
              </a:extLst>
            </p:cNvPr>
            <p:cNvCxnSpPr>
              <a:cxnSpLocks/>
            </p:cNvCxnSpPr>
            <p:nvPr/>
          </p:nvCxnSpPr>
          <p:spPr>
            <a:xfrm>
              <a:off x="1687534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4C4C893-3A03-D609-4B27-4FBDB0F5338D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36">
              <a:extLst>
                <a:ext uri="{FF2B5EF4-FFF2-40B4-BE49-F238E27FC236}">
                  <a16:creationId xmlns:a16="http://schemas.microsoft.com/office/drawing/2014/main" id="{1F818146-1DC4-3253-3725-FE69C226D8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364" y="3351878"/>
              <a:ext cx="2093709" cy="540233"/>
            </a:xfrm>
            <a:prstGeom prst="bentConnector3">
              <a:avLst>
                <a:gd name="adj1" fmla="val 100255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>
              <a:extLst>
                <a:ext uri="{FF2B5EF4-FFF2-40B4-BE49-F238E27FC236}">
                  <a16:creationId xmlns:a16="http://schemas.microsoft.com/office/drawing/2014/main" id="{1760A467-8850-F15A-4E81-806CF0E28B2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65015" y="3331782"/>
              <a:ext cx="493776" cy="548640"/>
            </a:xfrm>
            <a:prstGeom prst="bentConnector3">
              <a:avLst>
                <a:gd name="adj1" fmla="val 99982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19CDDF9D-8764-892B-195F-491D30EBD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606" y="3238516"/>
            <a:ext cx="504686" cy="275999"/>
          </a:xfrm>
          <a:prstGeom prst="rect">
            <a:avLst/>
          </a:prstGeom>
        </p:spPr>
      </p:pic>
      <p:pic>
        <p:nvPicPr>
          <p:cNvPr id="44" name="Picture 14">
            <a:extLst>
              <a:ext uri="{FF2B5EF4-FFF2-40B4-BE49-F238E27FC236}">
                <a16:creationId xmlns:a16="http://schemas.microsoft.com/office/drawing/2014/main" id="{57497C94-E549-68F1-8D4C-7BE8F9EB7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974" y="2713952"/>
            <a:ext cx="1335181" cy="13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BBD251F8-1255-FD10-A4DC-C384587B03A6}"/>
              </a:ext>
            </a:extLst>
          </p:cNvPr>
          <p:cNvGrpSpPr/>
          <p:nvPr/>
        </p:nvGrpSpPr>
        <p:grpSpPr>
          <a:xfrm>
            <a:off x="4435265" y="1217144"/>
            <a:ext cx="1853230" cy="904265"/>
            <a:chOff x="7682502" y="1700060"/>
            <a:chExt cx="2366033" cy="123875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46E5E40-A165-D2FC-43F9-D1D17AE1AF37}"/>
                </a:ext>
              </a:extLst>
            </p:cNvPr>
            <p:cNvGrpSpPr/>
            <p:nvPr/>
          </p:nvGrpSpPr>
          <p:grpSpPr>
            <a:xfrm>
              <a:off x="7682502" y="1700060"/>
              <a:ext cx="2366033" cy="838898"/>
              <a:chOff x="7744771" y="1636404"/>
              <a:chExt cx="4306678" cy="1655942"/>
            </a:xfrm>
          </p:grpSpPr>
          <p:cxnSp>
            <p:nvCxnSpPr>
              <p:cNvPr id="55" name="Elbow Connector 54">
                <a:extLst>
                  <a:ext uri="{FF2B5EF4-FFF2-40B4-BE49-F238E27FC236}">
                    <a16:creationId xmlns:a16="http://schemas.microsoft.com/office/drawing/2014/main" id="{1441EF15-5ACD-A27E-4785-C71EA16BEBEC}"/>
                  </a:ext>
                </a:extLst>
              </p:cNvPr>
              <p:cNvCxnSpPr/>
              <p:nvPr/>
            </p:nvCxnSpPr>
            <p:spPr>
              <a:xfrm>
                <a:off x="8299395" y="1636404"/>
                <a:ext cx="3456432" cy="1417320"/>
              </a:xfrm>
              <a:prstGeom prst="bentConnector3">
                <a:avLst>
                  <a:gd name="adj1" fmla="val 265"/>
                </a:avLst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9788688-251F-E932-9079-B427208F54BC}"/>
                  </a:ext>
                </a:extLst>
              </p:cNvPr>
              <p:cNvSpPr txBox="1"/>
              <p:nvPr/>
            </p:nvSpPr>
            <p:spPr>
              <a:xfrm>
                <a:off x="7744771" y="2923013"/>
                <a:ext cx="301686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725C3B8-8540-4DA1-93D6-BBEFCDF8A972}"/>
                  </a:ext>
                </a:extLst>
              </p:cNvPr>
              <p:cNvSpPr txBox="1"/>
              <p:nvPr/>
            </p:nvSpPr>
            <p:spPr>
              <a:xfrm>
                <a:off x="11749763" y="2886296"/>
                <a:ext cx="301686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765444B-44C3-DB94-D88D-91A6D2298EFF}"/>
                  </a:ext>
                </a:extLst>
              </p:cNvPr>
              <p:cNvCxnSpPr/>
              <p:nvPr/>
            </p:nvCxnSpPr>
            <p:spPr>
              <a:xfrm>
                <a:off x="8299395" y="2412042"/>
                <a:ext cx="29562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6D30D73-073C-F9AB-215C-9090B75A75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95020" y="1970553"/>
                <a:ext cx="46851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92B29DF-E449-D936-469E-E5858F34A17B}"/>
                  </a:ext>
                </a:extLst>
              </p:cNvPr>
              <p:cNvCxnSpPr/>
              <p:nvPr/>
            </p:nvCxnSpPr>
            <p:spPr>
              <a:xfrm>
                <a:off x="9063532" y="2130809"/>
                <a:ext cx="29562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8D95905-F15B-BA05-22B6-BF599ACB9D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9157" y="1829151"/>
                <a:ext cx="25112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12E0F658-C3A1-160C-C469-3461B5738D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72400" y="2718869"/>
                <a:ext cx="483427" cy="314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482ACEC7-5B75-6C9D-A41C-DCEAE79A7D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4307" y="2272210"/>
                <a:ext cx="24809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40121475-3F31-78CD-75EB-DCEA130696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95020" y="1970553"/>
                <a:ext cx="0" cy="461914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C2FAD2BE-945E-6C0B-EE11-34BF8F43D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3532" y="1970553"/>
                <a:ext cx="0" cy="16025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C71ED0B0-0B9A-C8F0-1EC6-8B28CDD2B9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59156" y="1829151"/>
                <a:ext cx="1" cy="29380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EE1CC7D2-3C8D-F140-6105-0CBF818E31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72400" y="2268467"/>
                <a:ext cx="0" cy="446659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AA1E3A53-6D07-F6B1-5ADA-CE0328C84B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0286" y="1829151"/>
                <a:ext cx="0" cy="60331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5304047E-6016-689F-050E-3CA954D560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0286" y="2412042"/>
                <a:ext cx="24509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55915B1D-ADC3-9A7B-134C-3931673012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23895" y="2544802"/>
                <a:ext cx="277776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F81B2E02-B822-E936-BB8D-146C328F85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71820" y="2144949"/>
                <a:ext cx="43363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2A48B92A-3383-3072-C707-4D3838DD4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01671" y="2130809"/>
                <a:ext cx="0" cy="41085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2407A09B-7F3D-1B1B-3469-126F11B9F5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05454" y="2130809"/>
                <a:ext cx="0" cy="14140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D7EE837E-82D8-522E-787C-2BC8BFB96FC1}"/>
                  </a:ext>
                </a:extLst>
              </p:cNvPr>
              <p:cNvCxnSpPr/>
              <p:nvPr/>
            </p:nvCxnSpPr>
            <p:spPr>
              <a:xfrm flipH="1">
                <a:off x="8299395" y="1970553"/>
                <a:ext cx="29562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D30F292E-DF15-13D0-6FA1-9E14A4A88C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99395" y="2722011"/>
                <a:ext cx="297300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67055E6-ACD9-BD03-70BA-1CF4A2A4EC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7512" y="2410076"/>
                <a:ext cx="0" cy="65386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419085E0-988D-6A8E-0499-7AD73EE502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63532" y="2102084"/>
                <a:ext cx="0" cy="95164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C7BD4152-8677-E15D-BECE-782D90A40E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9156" y="2065840"/>
                <a:ext cx="0" cy="95164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6095E680-FB36-FBED-7021-A893B8F3F8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55827" y="2718869"/>
                <a:ext cx="0" cy="33485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959CC71E-E9F4-88AA-7D8F-09BDF634F3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05454" y="2261186"/>
                <a:ext cx="0" cy="756294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BA14BC79-BC31-BA2C-129E-8ABDACD0A4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72400" y="2715126"/>
                <a:ext cx="0" cy="3385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3A7196DE-CE37-219B-CB9D-64DD716218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1671" y="2541660"/>
                <a:ext cx="0" cy="512064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3645DD0E-001E-DC76-A624-8808C6B81A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50530" y="2410076"/>
                <a:ext cx="47336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CC338C5D-DB36-7572-89AF-7AD520562D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23895" y="2421097"/>
                <a:ext cx="0" cy="1414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CAD01473-F64B-17EB-1EEA-4AE5D8DC5B07}"/>
                  </a:ext>
                </a:extLst>
              </p:cNvPr>
              <p:cNvSpPr/>
              <p:nvPr/>
            </p:nvSpPr>
            <p:spPr>
              <a:xfrm>
                <a:off x="8553378" y="2366918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EAD54270-3A01-2ED2-FB92-52AC5DB0D986}"/>
                  </a:ext>
                </a:extLst>
              </p:cNvPr>
              <p:cNvSpPr/>
              <p:nvPr/>
            </p:nvSpPr>
            <p:spPr>
              <a:xfrm>
                <a:off x="9029647" y="1930920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20592282-FD2B-753A-0EA1-F09E4E157C0C}"/>
                  </a:ext>
                </a:extLst>
              </p:cNvPr>
              <p:cNvSpPr/>
              <p:nvPr/>
            </p:nvSpPr>
            <p:spPr>
              <a:xfrm>
                <a:off x="9568958" y="1782923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8ED1D50E-9C3E-0AD5-CB9F-D82CFD7046AA}"/>
                  </a:ext>
                </a:extLst>
              </p:cNvPr>
              <p:cNvSpPr/>
              <p:nvPr/>
            </p:nvSpPr>
            <p:spPr>
              <a:xfrm>
                <a:off x="10571820" y="2519460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FC486765-2BAE-6FDB-8362-6FDDDF654FF4}"/>
                  </a:ext>
                </a:extLst>
              </p:cNvPr>
              <p:cNvSpPr/>
              <p:nvPr/>
            </p:nvSpPr>
            <p:spPr>
              <a:xfrm>
                <a:off x="10977492" y="2109156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D6400750-EBC8-4EA2-4145-EA23CED1955C}"/>
                  </a:ext>
                </a:extLst>
              </p:cNvPr>
              <p:cNvSpPr/>
              <p:nvPr/>
            </p:nvSpPr>
            <p:spPr>
              <a:xfrm>
                <a:off x="11232224" y="2234836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3D10D739-59A2-5737-BE3A-1264FFF973BD}"/>
                  </a:ext>
                </a:extLst>
              </p:cNvPr>
              <p:cNvSpPr/>
              <p:nvPr/>
            </p:nvSpPr>
            <p:spPr>
              <a:xfrm>
                <a:off x="9309086" y="2097917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Left Brace 49">
              <a:extLst>
                <a:ext uri="{FF2B5EF4-FFF2-40B4-BE49-F238E27FC236}">
                  <a16:creationId xmlns:a16="http://schemas.microsoft.com/office/drawing/2014/main" id="{DF139001-8977-F929-8BBA-7A1BB83F3F25}"/>
                </a:ext>
              </a:extLst>
            </p:cNvPr>
            <p:cNvSpPr/>
            <p:nvPr/>
          </p:nvSpPr>
          <p:spPr>
            <a:xfrm rot="16200000">
              <a:off x="8865556" y="1741726"/>
              <a:ext cx="187104" cy="1724509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D3624D08-57B4-79BA-2888-473D99101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71019" y="2698187"/>
              <a:ext cx="1525284" cy="240624"/>
            </a:xfrm>
            <a:prstGeom prst="rect">
              <a:avLst/>
            </a:prstGeom>
          </p:spPr>
        </p:pic>
      </p:grpSp>
      <p:pic>
        <p:nvPicPr>
          <p:cNvPr id="139" name="Picture 138">
            <a:extLst>
              <a:ext uri="{FF2B5EF4-FFF2-40B4-BE49-F238E27FC236}">
                <a16:creationId xmlns:a16="http://schemas.microsoft.com/office/drawing/2014/main" id="{1EBC2FD5-058C-CF3B-5F1D-DE355220BF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682" y="1059797"/>
            <a:ext cx="417942" cy="205029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1A1A973-87EB-1923-11B9-58E4C2FECF2A}"/>
              </a:ext>
            </a:extLst>
          </p:cNvPr>
          <p:cNvGrpSpPr/>
          <p:nvPr/>
        </p:nvGrpSpPr>
        <p:grpSpPr>
          <a:xfrm>
            <a:off x="10113832" y="1141705"/>
            <a:ext cx="1737684" cy="795208"/>
            <a:chOff x="7938680" y="3466862"/>
            <a:chExt cx="2928798" cy="1270602"/>
          </a:xfrm>
        </p:grpSpPr>
        <p:cxnSp>
          <p:nvCxnSpPr>
            <p:cNvPr id="141" name="Elbow Connector 140">
              <a:extLst>
                <a:ext uri="{FF2B5EF4-FFF2-40B4-BE49-F238E27FC236}">
                  <a16:creationId xmlns:a16="http://schemas.microsoft.com/office/drawing/2014/main" id="{19EC572D-1BD8-C2B6-0BA6-D01D7ABEFF9B}"/>
                </a:ext>
              </a:extLst>
            </p:cNvPr>
            <p:cNvCxnSpPr/>
            <p:nvPr/>
          </p:nvCxnSpPr>
          <p:spPr>
            <a:xfrm>
              <a:off x="8096851" y="3466862"/>
              <a:ext cx="2600324" cy="1002218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5362BD-4D33-C799-D362-860075EBB896}"/>
                </a:ext>
              </a:extLst>
            </p:cNvPr>
            <p:cNvSpPr txBox="1"/>
            <p:nvPr/>
          </p:nvSpPr>
          <p:spPr>
            <a:xfrm>
              <a:off x="7938680" y="4475428"/>
              <a:ext cx="226963" cy="261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13DA4FE-48B1-7019-2A80-5661160F44AE}"/>
                </a:ext>
              </a:extLst>
            </p:cNvPr>
            <p:cNvSpPr txBox="1"/>
            <p:nvPr/>
          </p:nvSpPr>
          <p:spPr>
            <a:xfrm>
              <a:off x="10640515" y="4476301"/>
              <a:ext cx="226963" cy="261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77BBC2D8-A6DB-9CD3-62F6-F62B1271A7F5}"/>
                </a:ext>
              </a:extLst>
            </p:cNvPr>
            <p:cNvSpPr/>
            <p:nvPr/>
          </p:nvSpPr>
          <p:spPr>
            <a:xfrm>
              <a:off x="8121853" y="3579099"/>
              <a:ext cx="2550319" cy="571220"/>
            </a:xfrm>
            <a:custGeom>
              <a:avLst/>
              <a:gdLst>
                <a:gd name="connsiteX0" fmla="*/ 0 w 2550319"/>
                <a:gd name="connsiteY0" fmla="*/ 556933 h 571220"/>
                <a:gd name="connsiteX1" fmla="*/ 128588 w 2550319"/>
                <a:gd name="connsiteY1" fmla="*/ 449776 h 571220"/>
                <a:gd name="connsiteX2" fmla="*/ 385763 w 2550319"/>
                <a:gd name="connsiteY2" fmla="*/ 121164 h 571220"/>
                <a:gd name="connsiteX3" fmla="*/ 607219 w 2550319"/>
                <a:gd name="connsiteY3" fmla="*/ 49726 h 571220"/>
                <a:gd name="connsiteX4" fmla="*/ 971550 w 2550319"/>
                <a:gd name="connsiteY4" fmla="*/ 14008 h 571220"/>
                <a:gd name="connsiteX5" fmla="*/ 1414463 w 2550319"/>
                <a:gd name="connsiteY5" fmla="*/ 292614 h 571220"/>
                <a:gd name="connsiteX6" fmla="*/ 1700213 w 2550319"/>
                <a:gd name="connsiteY6" fmla="*/ 392626 h 571220"/>
                <a:gd name="connsiteX7" fmla="*/ 2000250 w 2550319"/>
                <a:gd name="connsiteY7" fmla="*/ 264039 h 571220"/>
                <a:gd name="connsiteX8" fmla="*/ 2550319 w 2550319"/>
                <a:gd name="connsiteY8" fmla="*/ 571220 h 571220"/>
                <a:gd name="connsiteX9" fmla="*/ 2550319 w 2550319"/>
                <a:gd name="connsiteY9" fmla="*/ 571220 h 571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0319" h="571220">
                  <a:moveTo>
                    <a:pt x="0" y="556933"/>
                  </a:moveTo>
                  <a:cubicBezTo>
                    <a:pt x="32147" y="539668"/>
                    <a:pt x="64294" y="522404"/>
                    <a:pt x="128588" y="449776"/>
                  </a:cubicBezTo>
                  <a:cubicBezTo>
                    <a:pt x="192882" y="377148"/>
                    <a:pt x="305991" y="187839"/>
                    <a:pt x="385763" y="121164"/>
                  </a:cubicBezTo>
                  <a:cubicBezTo>
                    <a:pt x="465535" y="54489"/>
                    <a:pt x="509588" y="67585"/>
                    <a:pt x="607219" y="49726"/>
                  </a:cubicBezTo>
                  <a:cubicBezTo>
                    <a:pt x="704850" y="31867"/>
                    <a:pt x="837009" y="-26473"/>
                    <a:pt x="971550" y="14008"/>
                  </a:cubicBezTo>
                  <a:cubicBezTo>
                    <a:pt x="1106091" y="54489"/>
                    <a:pt x="1293019" y="229511"/>
                    <a:pt x="1414463" y="292614"/>
                  </a:cubicBezTo>
                  <a:cubicBezTo>
                    <a:pt x="1535907" y="355717"/>
                    <a:pt x="1602582" y="397388"/>
                    <a:pt x="1700213" y="392626"/>
                  </a:cubicBezTo>
                  <a:cubicBezTo>
                    <a:pt x="1797844" y="387864"/>
                    <a:pt x="1858566" y="234273"/>
                    <a:pt x="2000250" y="264039"/>
                  </a:cubicBezTo>
                  <a:cubicBezTo>
                    <a:pt x="2141934" y="293805"/>
                    <a:pt x="2550319" y="571220"/>
                    <a:pt x="2550319" y="571220"/>
                  </a:cubicBezTo>
                  <a:lnTo>
                    <a:pt x="2550319" y="57122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5" name="Picture 144">
            <a:extLst>
              <a:ext uri="{FF2B5EF4-FFF2-40B4-BE49-F238E27FC236}">
                <a16:creationId xmlns:a16="http://schemas.microsoft.com/office/drawing/2014/main" id="{E0481DE2-C3AC-7C15-CE9C-0FC126E61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5905" y="1027720"/>
            <a:ext cx="156136" cy="216856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5D52CCC9-2E00-8C5C-14AE-FEAFEA7FAEB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8483" t="12664"/>
          <a:stretch/>
        </p:blipFill>
        <p:spPr>
          <a:xfrm>
            <a:off x="7149727" y="2183199"/>
            <a:ext cx="405505" cy="275006"/>
          </a:xfrm>
          <a:prstGeom prst="rect">
            <a:avLst/>
          </a:prstGeom>
        </p:spPr>
      </p:pic>
      <p:pic>
        <p:nvPicPr>
          <p:cNvPr id="148" name="Picture 16">
            <a:extLst>
              <a:ext uri="{FF2B5EF4-FFF2-40B4-BE49-F238E27FC236}">
                <a16:creationId xmlns:a16="http://schemas.microsoft.com/office/drawing/2014/main" id="{7FFEC136-81EC-B826-6CC8-6646DB76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7585" y="2790327"/>
            <a:ext cx="1389572" cy="130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986312A9-8F00-FC48-C08F-F0F591C2D152}"/>
              </a:ext>
            </a:extLst>
          </p:cNvPr>
          <p:cNvSpPr/>
          <p:nvPr/>
        </p:nvSpPr>
        <p:spPr>
          <a:xfrm>
            <a:off x="5471773" y="2886857"/>
            <a:ext cx="1175818" cy="969264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8DBD3614-5AA1-51AD-0452-DB4E5678BC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8833" y="3224102"/>
            <a:ext cx="267168" cy="257626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FE17CD48-07B6-A3F5-A276-2662563FE322}"/>
              </a:ext>
            </a:extLst>
          </p:cNvPr>
          <p:cNvSpPr txBox="1"/>
          <p:nvPr/>
        </p:nvSpPr>
        <p:spPr>
          <a:xfrm>
            <a:off x="4729769" y="3887566"/>
            <a:ext cx="241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learnable parameters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A497139-080B-6410-0D9E-36FDEC15A444}"/>
              </a:ext>
            </a:extLst>
          </p:cNvPr>
          <p:cNvSpPr txBox="1"/>
          <p:nvPr/>
        </p:nvSpPr>
        <p:spPr>
          <a:xfrm>
            <a:off x="415889" y="4469572"/>
            <a:ext cx="2715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Transferability bound* </a:t>
            </a:r>
            <a:endParaRPr lang="en-US" sz="20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B1DB39-2C73-5A1C-EE4F-4F1027F3EDC6}"/>
              </a:ext>
            </a:extLst>
          </p:cNvPr>
          <p:cNvSpPr txBox="1"/>
          <p:nvPr/>
        </p:nvSpPr>
        <p:spPr>
          <a:xfrm>
            <a:off x="6044281" y="4575333"/>
            <a:ext cx="6325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*Assumption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data are a discretization of a common continuous model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AD6671-4B1F-B0E5-3105-7486EF5F1613}"/>
              </a:ext>
            </a:extLst>
          </p:cNvPr>
          <p:cNvGrpSpPr/>
          <p:nvPr/>
        </p:nvGrpSpPr>
        <p:grpSpPr>
          <a:xfrm>
            <a:off x="5869888" y="4895750"/>
            <a:ext cx="6373779" cy="1505612"/>
            <a:chOff x="1197657" y="2619304"/>
            <a:chExt cx="10718973" cy="2724465"/>
          </a:xfrm>
        </p:grpSpPr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id="{8806CF55-1DC3-53A0-A997-367110E87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657" y="3429000"/>
              <a:ext cx="1777126" cy="1747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3A5CF570-5082-7C6C-995E-743CC4BBE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9584" y="3571353"/>
              <a:ext cx="1881674" cy="1772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794E884-4D54-7800-BAF3-CCB7EA20A8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2912" y="4327934"/>
              <a:ext cx="523941" cy="29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F64CFCA-E8A4-7472-F4D7-8C3C1F58C4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6401" y="4301479"/>
              <a:ext cx="523941" cy="29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BF4306-EF1D-8201-1B95-CCB1AA1FB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6817" y="3210107"/>
              <a:ext cx="458805" cy="25090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16EB08B-01A6-A4CC-B85F-2D580ED6F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94919" y="3258571"/>
              <a:ext cx="458805" cy="25090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EEA61AA-62B1-B651-5EA0-9E3DE18DDC60}"/>
                    </a:ext>
                  </a:extLst>
                </p:cNvPr>
                <p:cNvSpPr txBox="1"/>
                <p:nvPr/>
              </p:nvSpPr>
              <p:spPr>
                <a:xfrm>
                  <a:off x="8648005" y="2619304"/>
                  <a:ext cx="3268625" cy="9467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/>
                    <a:t>Symmetric continuous</a:t>
                  </a:r>
                </a:p>
                <a:p>
                  <a:pPr algn="ctr"/>
                  <a:r>
                    <a:rPr lang="en-US" sz="1400"/>
                    <a:t>function </a:t>
                  </a:r>
                  <a14:m>
                    <m:oMath xmlns:m="http://schemas.openxmlformats.org/officeDocument/2006/math">
                      <m:r>
                        <a:rPr lang="en-US" sz="1400" b="1" i="0" smtClean="0">
                          <a:latin typeface="Cambria Math" panose="02040503050406030204" pitchFamily="18" charset="0"/>
                        </a:rPr>
                        <m:t>𝐖</m:t>
                      </m:r>
                    </m:oMath>
                  </a14:m>
                  <a:endParaRPr lang="en-US" sz="1400" b="1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EEA61AA-62B1-B651-5EA0-9E3DE18DDC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8005" y="2619304"/>
                  <a:ext cx="3268625" cy="946787"/>
                </a:xfrm>
                <a:prstGeom prst="rect">
                  <a:avLst/>
                </a:prstGeom>
                <a:blipFill>
                  <a:blip r:embed="rId14"/>
                  <a:stretch>
                    <a:fillRect t="-2326" b="-116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3B7C36B2-EC34-C8A3-55A3-569DDFC12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813" y="3509479"/>
              <a:ext cx="1886718" cy="175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8">
              <a:extLst>
                <a:ext uri="{FF2B5EF4-FFF2-40B4-BE49-F238E27FC236}">
                  <a16:creationId xmlns:a16="http://schemas.microsoft.com/office/drawing/2014/main" id="{C1A88996-CDC0-A094-8ABE-B9DE3CC10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212" y="3452419"/>
              <a:ext cx="1886718" cy="175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471BDFE-E90B-246B-BAA2-EC38757A0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373595" y="3320444"/>
              <a:ext cx="453028" cy="250908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9C92D6D-3551-8348-B748-A96F13F819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26002" y="4324991"/>
              <a:ext cx="523941" cy="2943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F23286CB-6907-B2A5-B6D7-895F7F9A71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4724" y="5075050"/>
            <a:ext cx="5308654" cy="8313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7CCFDCB-C2DE-6C05-CB00-8A3FCFE3190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26151" y="3320572"/>
            <a:ext cx="355645" cy="21685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8915FF5-9020-D60D-F41F-991F2D1CDDF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82704" y="2202155"/>
            <a:ext cx="1511807" cy="2834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BD6554-4356-C67F-FC28-6C819537C82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79824" y="2137500"/>
            <a:ext cx="520456" cy="26811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BB8E4AB-E2BC-EF9D-4E89-38ECCAA5796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77424" y="2194686"/>
            <a:ext cx="1835218" cy="2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12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17FB-DA7E-C185-30A6-AE0C7E6B6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94EA362-02C9-4572-0B5E-317114F7B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21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2CF76B-BAA2-5CE0-C241-01F61AFA8FE4}"/>
              </a:ext>
            </a:extLst>
          </p:cNvPr>
          <p:cNvSpPr txBox="1"/>
          <p:nvPr/>
        </p:nvSpPr>
        <p:spPr>
          <a:xfrm>
            <a:off x="0" y="50824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STVNNs are provably transferable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B331CB9-3DDA-29C4-E42A-30FB280B3004}"/>
              </a:ext>
            </a:extLst>
          </p:cNvPr>
          <p:cNvGrpSpPr/>
          <p:nvPr/>
        </p:nvGrpSpPr>
        <p:grpSpPr>
          <a:xfrm>
            <a:off x="1625741" y="1820853"/>
            <a:ext cx="3854021" cy="1541743"/>
            <a:chOff x="1687534" y="2355161"/>
            <a:chExt cx="3854021" cy="1541743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074BE84-AFC4-8AE9-F30F-16F897CA367D}"/>
                </a:ext>
              </a:extLst>
            </p:cNvPr>
            <p:cNvSpPr/>
            <p:nvPr/>
          </p:nvSpPr>
          <p:spPr>
            <a:xfrm>
              <a:off x="2529381" y="2355161"/>
              <a:ext cx="1185665" cy="970939"/>
            </a:xfrm>
            <a:prstGeom prst="roundRect">
              <a:avLst/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STVNN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87A1058-C0E2-C030-C855-15BF52DE54B3}"/>
                </a:ext>
              </a:extLst>
            </p:cNvPr>
            <p:cNvCxnSpPr>
              <a:cxnSpLocks/>
            </p:cNvCxnSpPr>
            <p:nvPr/>
          </p:nvCxnSpPr>
          <p:spPr>
            <a:xfrm>
              <a:off x="1687534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622DFCF-4B47-0916-D280-97B4125343C0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lbow Connector 8">
              <a:extLst>
                <a:ext uri="{FF2B5EF4-FFF2-40B4-BE49-F238E27FC236}">
                  <a16:creationId xmlns:a16="http://schemas.microsoft.com/office/drawing/2014/main" id="{35424ABE-31E7-0B5E-E66E-2EF9D74CD4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0445" y="3331782"/>
              <a:ext cx="491516" cy="548640"/>
            </a:xfrm>
            <a:prstGeom prst="bentConnector2">
              <a:avLst/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>
              <a:extLst>
                <a:ext uri="{FF2B5EF4-FFF2-40B4-BE49-F238E27FC236}">
                  <a16:creationId xmlns:a16="http://schemas.microsoft.com/office/drawing/2014/main" id="{D0D67AF0-3D52-3DE6-F03A-39E2FAF4C22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411506" y="3336983"/>
              <a:ext cx="2130049" cy="559921"/>
            </a:xfrm>
            <a:prstGeom prst="bentConnector3">
              <a:avLst>
                <a:gd name="adj1" fmla="val 99985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D21AD8-D5E9-5CE1-D4D1-93BDFC87ABA2}"/>
              </a:ext>
            </a:extLst>
          </p:cNvPr>
          <p:cNvGrpSpPr/>
          <p:nvPr/>
        </p:nvGrpSpPr>
        <p:grpSpPr>
          <a:xfrm>
            <a:off x="6650019" y="1854929"/>
            <a:ext cx="3608221" cy="1536950"/>
            <a:chOff x="745364" y="2355161"/>
            <a:chExt cx="3608221" cy="1536950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9B08552-CE71-EC92-BE36-78CE7FB03791}"/>
                </a:ext>
              </a:extLst>
            </p:cNvPr>
            <p:cNvSpPr/>
            <p:nvPr/>
          </p:nvSpPr>
          <p:spPr>
            <a:xfrm>
              <a:off x="2529381" y="2355161"/>
              <a:ext cx="1185665" cy="970939"/>
            </a:xfrm>
            <a:prstGeom prst="roundRect">
              <a:avLst/>
            </a:prstGeom>
            <a:solidFill>
              <a:schemeClr val="accent4">
                <a:lumMod val="7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STVNN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2977E05-3B23-5598-6743-E999EE20B44E}"/>
                </a:ext>
              </a:extLst>
            </p:cNvPr>
            <p:cNvCxnSpPr>
              <a:cxnSpLocks/>
            </p:cNvCxnSpPr>
            <p:nvPr/>
          </p:nvCxnSpPr>
          <p:spPr>
            <a:xfrm>
              <a:off x="1687534" y="2840628"/>
              <a:ext cx="80747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5AA7531-6248-B6B2-9759-C03CDF21E4BF}"/>
                </a:ext>
              </a:extLst>
            </p:cNvPr>
            <p:cNvCxnSpPr>
              <a:cxnSpLocks/>
            </p:cNvCxnSpPr>
            <p:nvPr/>
          </p:nvCxnSpPr>
          <p:spPr>
            <a:xfrm>
              <a:off x="3742811" y="2840628"/>
              <a:ext cx="61077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36">
              <a:extLst>
                <a:ext uri="{FF2B5EF4-FFF2-40B4-BE49-F238E27FC236}">
                  <a16:creationId xmlns:a16="http://schemas.microsoft.com/office/drawing/2014/main" id="{433943A4-6B0C-51C4-A08C-DD859A847B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364" y="3351878"/>
              <a:ext cx="2093709" cy="540233"/>
            </a:xfrm>
            <a:prstGeom prst="bentConnector3">
              <a:avLst>
                <a:gd name="adj1" fmla="val 100255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>
              <a:extLst>
                <a:ext uri="{FF2B5EF4-FFF2-40B4-BE49-F238E27FC236}">
                  <a16:creationId xmlns:a16="http://schemas.microsoft.com/office/drawing/2014/main" id="{F7DF1F4D-BC52-BB06-A203-266786931F6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65015" y="3331782"/>
              <a:ext cx="493776" cy="548640"/>
            </a:xfrm>
            <a:prstGeom prst="bentConnector3">
              <a:avLst>
                <a:gd name="adj1" fmla="val 99982"/>
              </a:avLst>
            </a:prstGeom>
            <a:ln w="2540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958AD1C3-8FC2-5027-AA86-D455B2D5D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606" y="3238516"/>
            <a:ext cx="504686" cy="275999"/>
          </a:xfrm>
          <a:prstGeom prst="rect">
            <a:avLst/>
          </a:prstGeom>
        </p:spPr>
      </p:pic>
      <p:pic>
        <p:nvPicPr>
          <p:cNvPr id="44" name="Picture 14">
            <a:extLst>
              <a:ext uri="{FF2B5EF4-FFF2-40B4-BE49-F238E27FC236}">
                <a16:creationId xmlns:a16="http://schemas.microsoft.com/office/drawing/2014/main" id="{6356DBDF-AB63-AEAB-003B-EDCD64A40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974" y="2713952"/>
            <a:ext cx="1335181" cy="13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4512E6FC-F65F-AAE4-6795-5B2FD110CF1F}"/>
              </a:ext>
            </a:extLst>
          </p:cNvPr>
          <p:cNvGrpSpPr/>
          <p:nvPr/>
        </p:nvGrpSpPr>
        <p:grpSpPr>
          <a:xfrm>
            <a:off x="4435265" y="1217144"/>
            <a:ext cx="1853230" cy="904265"/>
            <a:chOff x="7682502" y="1700060"/>
            <a:chExt cx="2366033" cy="123875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6124D12-4A6C-0141-A397-75D859EEFAAD}"/>
                </a:ext>
              </a:extLst>
            </p:cNvPr>
            <p:cNvGrpSpPr/>
            <p:nvPr/>
          </p:nvGrpSpPr>
          <p:grpSpPr>
            <a:xfrm>
              <a:off x="7682502" y="1700060"/>
              <a:ext cx="2366033" cy="838898"/>
              <a:chOff x="7744771" y="1636404"/>
              <a:chExt cx="4306678" cy="1655942"/>
            </a:xfrm>
          </p:grpSpPr>
          <p:cxnSp>
            <p:nvCxnSpPr>
              <p:cNvPr id="55" name="Elbow Connector 54">
                <a:extLst>
                  <a:ext uri="{FF2B5EF4-FFF2-40B4-BE49-F238E27FC236}">
                    <a16:creationId xmlns:a16="http://schemas.microsoft.com/office/drawing/2014/main" id="{3D445376-9B90-4135-C01A-A47B78F10C79}"/>
                  </a:ext>
                </a:extLst>
              </p:cNvPr>
              <p:cNvCxnSpPr/>
              <p:nvPr/>
            </p:nvCxnSpPr>
            <p:spPr>
              <a:xfrm>
                <a:off x="8299395" y="1636404"/>
                <a:ext cx="3456432" cy="1417320"/>
              </a:xfrm>
              <a:prstGeom prst="bentConnector3">
                <a:avLst>
                  <a:gd name="adj1" fmla="val 265"/>
                </a:avLst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1A00C16-4B87-5C8E-1643-DE53FD884436}"/>
                  </a:ext>
                </a:extLst>
              </p:cNvPr>
              <p:cNvSpPr txBox="1"/>
              <p:nvPr/>
            </p:nvSpPr>
            <p:spPr>
              <a:xfrm>
                <a:off x="7744771" y="2923013"/>
                <a:ext cx="301686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2C7F097-C8DD-7A39-891F-F0B2788072A1}"/>
                  </a:ext>
                </a:extLst>
              </p:cNvPr>
              <p:cNvSpPr txBox="1"/>
              <p:nvPr/>
            </p:nvSpPr>
            <p:spPr>
              <a:xfrm>
                <a:off x="11749763" y="2886296"/>
                <a:ext cx="301686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829CE28-BEE9-7D64-6EAC-019AEF7B720F}"/>
                  </a:ext>
                </a:extLst>
              </p:cNvPr>
              <p:cNvCxnSpPr/>
              <p:nvPr/>
            </p:nvCxnSpPr>
            <p:spPr>
              <a:xfrm>
                <a:off x="8299395" y="2412042"/>
                <a:ext cx="29562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95622C97-C519-2029-BCFF-38E0024D58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95020" y="1970553"/>
                <a:ext cx="46851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84C030F8-9AFD-7B9F-BA2A-F5E46312C19C}"/>
                  </a:ext>
                </a:extLst>
              </p:cNvPr>
              <p:cNvCxnSpPr/>
              <p:nvPr/>
            </p:nvCxnSpPr>
            <p:spPr>
              <a:xfrm>
                <a:off x="9063532" y="2130809"/>
                <a:ext cx="29562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869154F0-A181-068E-C73F-769AA0BA76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9157" y="1829151"/>
                <a:ext cx="25112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2C5F2AA4-8404-E5D8-28AB-5D2A28123F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72400" y="2718869"/>
                <a:ext cx="483427" cy="314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9623EE31-A0B0-B1A2-DBC9-3DC56B8A27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4307" y="2272210"/>
                <a:ext cx="24809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32C97AFD-88C0-ECAA-4BB5-B806A07331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95020" y="1970553"/>
                <a:ext cx="0" cy="461914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44F12E5-B601-BE21-B289-FA3521E8D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63532" y="1970553"/>
                <a:ext cx="0" cy="16025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3EA3F07-0829-CABF-2797-C34BE43012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59156" y="1829151"/>
                <a:ext cx="1" cy="29380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7E7A7FB-FE46-F5CD-F5BB-27C85F0434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72400" y="2268467"/>
                <a:ext cx="0" cy="446659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CF3224FF-9F6A-C42A-4423-54F10036C1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0286" y="1829151"/>
                <a:ext cx="0" cy="603316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7C8187F1-85EE-484D-FAF8-533532E5A6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0286" y="2412042"/>
                <a:ext cx="245097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AC5E303-AB0C-35B1-D4B0-E6B89B514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23895" y="2544802"/>
                <a:ext cx="277776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D3B6F642-9AC3-51CB-17DD-034D9FD00B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71820" y="2144949"/>
                <a:ext cx="433634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6BB96ED-5EE3-1343-EBC8-AD9FCE8410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01671" y="2130809"/>
                <a:ext cx="0" cy="41085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CE87254A-90AC-4388-0A36-C3F0A0B84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05454" y="2130809"/>
                <a:ext cx="0" cy="14140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FC7B5373-4B8E-BAA4-9590-6E1DF39C69BC}"/>
                  </a:ext>
                </a:extLst>
              </p:cNvPr>
              <p:cNvCxnSpPr/>
              <p:nvPr/>
            </p:nvCxnSpPr>
            <p:spPr>
              <a:xfrm flipH="1">
                <a:off x="8299395" y="1970553"/>
                <a:ext cx="29562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35E4D00-0CE4-C75F-50C3-4B42385F0C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99395" y="2722011"/>
                <a:ext cx="297300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DF3C7727-D73D-9705-CC9A-510DC06E1B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7512" y="2410076"/>
                <a:ext cx="0" cy="65386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E68FD1B3-F349-7999-2654-7A428BB8E4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63532" y="2102084"/>
                <a:ext cx="0" cy="95164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51CC086-C8B3-2237-C65F-D594333D00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9156" y="2065840"/>
                <a:ext cx="0" cy="95164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7DC97AE9-7D7D-1005-2244-74B9D117E1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55827" y="2718869"/>
                <a:ext cx="0" cy="33485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43A95C5A-BA2D-421E-17FE-03E3A7839D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05454" y="2261186"/>
                <a:ext cx="0" cy="756294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FCB7BD0-C534-C473-52A3-82E46488CC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72400" y="2715126"/>
                <a:ext cx="0" cy="338598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6A4D8C22-3036-7E78-3E62-060D55A949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1671" y="2541660"/>
                <a:ext cx="0" cy="512064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2C7D5FAF-3704-A7A5-B438-206788DFFC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50530" y="2410076"/>
                <a:ext cx="47336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7C1359E-D1AA-5A67-EE1F-4A6CF6CDB1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23895" y="2421097"/>
                <a:ext cx="0" cy="1414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DB91534-6352-8862-C2D5-AD9E596940A6}"/>
                  </a:ext>
                </a:extLst>
              </p:cNvPr>
              <p:cNvSpPr/>
              <p:nvPr/>
            </p:nvSpPr>
            <p:spPr>
              <a:xfrm>
                <a:off x="8553378" y="2366918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1CD565E6-8701-68DD-3AB8-F07F7A9FF586}"/>
                  </a:ext>
                </a:extLst>
              </p:cNvPr>
              <p:cNvSpPr/>
              <p:nvPr/>
            </p:nvSpPr>
            <p:spPr>
              <a:xfrm>
                <a:off x="9029647" y="1930920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AF1BB840-79B9-EC76-3CAB-B023CE2FBCB6}"/>
                  </a:ext>
                </a:extLst>
              </p:cNvPr>
              <p:cNvSpPr/>
              <p:nvPr/>
            </p:nvSpPr>
            <p:spPr>
              <a:xfrm>
                <a:off x="9568958" y="1782923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EF77FD4-D217-2F6B-7E10-57FF05F5CA01}"/>
                  </a:ext>
                </a:extLst>
              </p:cNvPr>
              <p:cNvSpPr/>
              <p:nvPr/>
            </p:nvSpPr>
            <p:spPr>
              <a:xfrm>
                <a:off x="10571820" y="2519460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9FA1887A-2C08-CB76-971E-B56F148563C8}"/>
                  </a:ext>
                </a:extLst>
              </p:cNvPr>
              <p:cNvSpPr/>
              <p:nvPr/>
            </p:nvSpPr>
            <p:spPr>
              <a:xfrm>
                <a:off x="10977492" y="2109156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4A3773BE-92A9-2483-5A8E-50B6F0EC4204}"/>
                  </a:ext>
                </a:extLst>
              </p:cNvPr>
              <p:cNvSpPr/>
              <p:nvPr/>
            </p:nvSpPr>
            <p:spPr>
              <a:xfrm>
                <a:off x="11232224" y="2234836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36EA0C8D-ADCD-B84B-3191-EDF439E04F2C}"/>
                  </a:ext>
                </a:extLst>
              </p:cNvPr>
              <p:cNvSpPr/>
              <p:nvPr/>
            </p:nvSpPr>
            <p:spPr>
              <a:xfrm>
                <a:off x="9309086" y="2097917"/>
                <a:ext cx="75527" cy="863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Left Brace 49">
              <a:extLst>
                <a:ext uri="{FF2B5EF4-FFF2-40B4-BE49-F238E27FC236}">
                  <a16:creationId xmlns:a16="http://schemas.microsoft.com/office/drawing/2014/main" id="{4EDC5D5E-0D3C-6E11-81A1-43A9C3E2BE2D}"/>
                </a:ext>
              </a:extLst>
            </p:cNvPr>
            <p:cNvSpPr/>
            <p:nvPr/>
          </p:nvSpPr>
          <p:spPr>
            <a:xfrm rot="16200000">
              <a:off x="8865556" y="1741726"/>
              <a:ext cx="187104" cy="1724509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DC858263-B1AD-CBAC-5403-40EBE33A7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71019" y="2698187"/>
              <a:ext cx="1525284" cy="240624"/>
            </a:xfrm>
            <a:prstGeom prst="rect">
              <a:avLst/>
            </a:prstGeom>
          </p:spPr>
        </p:pic>
      </p:grpSp>
      <p:pic>
        <p:nvPicPr>
          <p:cNvPr id="139" name="Picture 138">
            <a:extLst>
              <a:ext uri="{FF2B5EF4-FFF2-40B4-BE49-F238E27FC236}">
                <a16:creationId xmlns:a16="http://schemas.microsoft.com/office/drawing/2014/main" id="{27BFCE78-98D4-DC46-28E3-EBF5C9522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682" y="1059797"/>
            <a:ext cx="417942" cy="205029"/>
          </a:xfrm>
          <a:prstGeom prst="rect">
            <a:avLst/>
          </a:prstGeom>
        </p:spPr>
      </p:pic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1B1EDDEA-BE0E-1D9D-0D04-542AFF0B476C}"/>
              </a:ext>
            </a:extLst>
          </p:cNvPr>
          <p:cNvSpPr/>
          <p:nvPr/>
        </p:nvSpPr>
        <p:spPr>
          <a:xfrm>
            <a:off x="5471773" y="2886857"/>
            <a:ext cx="1175818" cy="969264"/>
          </a:xfrm>
          <a:prstGeom prst="roundRect">
            <a:avLst/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D0DB270D-873E-90A8-E99E-A2D823C75E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833" y="3224102"/>
            <a:ext cx="267168" cy="257626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7A351C5F-B449-B292-07DD-AAAA7AB6DA3F}"/>
              </a:ext>
            </a:extLst>
          </p:cNvPr>
          <p:cNvSpPr txBox="1"/>
          <p:nvPr/>
        </p:nvSpPr>
        <p:spPr>
          <a:xfrm>
            <a:off x="4729769" y="3887566"/>
            <a:ext cx="241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learnable parameters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A3185E5-E9AB-D2B5-FBA3-202BC9D9A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8148" y="3239199"/>
            <a:ext cx="458805" cy="250908"/>
          </a:xfrm>
          <a:prstGeom prst="rect">
            <a:avLst/>
          </a:prstGeom>
        </p:spPr>
      </p:pic>
      <p:pic>
        <p:nvPicPr>
          <p:cNvPr id="28" name="Picture 12">
            <a:extLst>
              <a:ext uri="{FF2B5EF4-FFF2-40B4-BE49-F238E27FC236}">
                <a16:creationId xmlns:a16="http://schemas.microsoft.com/office/drawing/2014/main" id="{2C6C9A33-F00B-3341-F47C-1C8E747EC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37023" y="2723105"/>
            <a:ext cx="1335181" cy="13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DE4C025-B35E-C51A-622E-736AEDA8DF2D}"/>
              </a:ext>
            </a:extLst>
          </p:cNvPr>
          <p:cNvGrpSpPr/>
          <p:nvPr/>
        </p:nvGrpSpPr>
        <p:grpSpPr>
          <a:xfrm>
            <a:off x="10058195" y="1119465"/>
            <a:ext cx="1963224" cy="914476"/>
            <a:chOff x="7698258" y="3726019"/>
            <a:chExt cx="2330309" cy="1173990"/>
          </a:xfrm>
        </p:grpSpPr>
        <p:cxnSp>
          <p:nvCxnSpPr>
            <p:cNvPr id="30" name="Elbow Connector 29">
              <a:extLst>
                <a:ext uri="{FF2B5EF4-FFF2-40B4-BE49-F238E27FC236}">
                  <a16:creationId xmlns:a16="http://schemas.microsoft.com/office/drawing/2014/main" id="{F3E78D90-168C-94D8-7199-3289C0157133}"/>
                </a:ext>
              </a:extLst>
            </p:cNvPr>
            <p:cNvCxnSpPr/>
            <p:nvPr/>
          </p:nvCxnSpPr>
          <p:spPr>
            <a:xfrm>
              <a:off x="7982349" y="3726019"/>
              <a:ext cx="1898919" cy="718012"/>
            </a:xfrm>
            <a:prstGeom prst="bentConnector3">
              <a:avLst>
                <a:gd name="adj1" fmla="val 265"/>
              </a:avLst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1FEF3FD-EFEF-7079-72E4-DAE16117329C}"/>
                </a:ext>
              </a:extLst>
            </p:cNvPr>
            <p:cNvSpPr txBox="1"/>
            <p:nvPr/>
          </p:nvSpPr>
          <p:spPr>
            <a:xfrm>
              <a:off x="7698258" y="4356436"/>
              <a:ext cx="174601" cy="453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C8C70E-A487-2A37-48F9-FE66FCE66494}"/>
                </a:ext>
              </a:extLst>
            </p:cNvPr>
            <p:cNvSpPr txBox="1"/>
            <p:nvPr/>
          </p:nvSpPr>
          <p:spPr>
            <a:xfrm>
              <a:off x="9862823" y="4351290"/>
              <a:ext cx="165744" cy="187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F3184AD-C9FE-5840-80C2-0A0ADF0ACF00}"/>
                </a:ext>
              </a:extLst>
            </p:cNvPr>
            <p:cNvCxnSpPr/>
            <p:nvPr/>
          </p:nvCxnSpPr>
          <p:spPr>
            <a:xfrm>
              <a:off x="7982349" y="4118957"/>
              <a:ext cx="1624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9FDB998-2A19-D479-090E-89D0F3170828}"/>
                </a:ext>
              </a:extLst>
            </p:cNvPr>
            <p:cNvCxnSpPr>
              <a:cxnSpLocks/>
            </p:cNvCxnSpPr>
            <p:nvPr/>
          </p:nvCxnSpPr>
          <p:spPr>
            <a:xfrm>
              <a:off x="8144761" y="3895299"/>
              <a:ext cx="13616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A0C0C3-6480-F1A2-5101-53373BD67BC7}"/>
                </a:ext>
              </a:extLst>
            </p:cNvPr>
            <p:cNvCxnSpPr/>
            <p:nvPr/>
          </p:nvCxnSpPr>
          <p:spPr>
            <a:xfrm>
              <a:off x="8317811" y="3961669"/>
              <a:ext cx="1624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BD36D8-34FE-6DC4-2589-07CB35406430}"/>
                </a:ext>
              </a:extLst>
            </p:cNvPr>
            <p:cNvCxnSpPr>
              <a:cxnSpLocks/>
            </p:cNvCxnSpPr>
            <p:nvPr/>
          </p:nvCxnSpPr>
          <p:spPr>
            <a:xfrm>
              <a:off x="8488823" y="3766783"/>
              <a:ext cx="13796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3E1FEC4-081D-5A52-0603-EA567EB7F4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4576" y="4267325"/>
              <a:ext cx="149778" cy="79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1BB4B0E-ED7D-55C2-408C-5F1461D6418D}"/>
                </a:ext>
              </a:extLst>
            </p:cNvPr>
            <p:cNvCxnSpPr>
              <a:cxnSpLocks/>
            </p:cNvCxnSpPr>
            <p:nvPr/>
          </p:nvCxnSpPr>
          <p:spPr>
            <a:xfrm>
              <a:off x="9343081" y="4139823"/>
              <a:ext cx="13629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DF2EBD8-4EE1-4B73-D979-387AED844975}"/>
                </a:ext>
              </a:extLst>
            </p:cNvPr>
            <p:cNvCxnSpPr>
              <a:cxnSpLocks/>
            </p:cNvCxnSpPr>
            <p:nvPr/>
          </p:nvCxnSpPr>
          <p:spPr>
            <a:xfrm>
              <a:off x="8144761" y="3895299"/>
              <a:ext cx="0" cy="234005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2264F40-FB65-0EF0-75CF-F4F441453D1A}"/>
                </a:ext>
              </a:extLst>
            </p:cNvPr>
            <p:cNvCxnSpPr>
              <a:cxnSpLocks/>
            </p:cNvCxnSpPr>
            <p:nvPr/>
          </p:nvCxnSpPr>
          <p:spPr>
            <a:xfrm>
              <a:off x="8317811" y="3895298"/>
              <a:ext cx="0" cy="71807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4435C53-0EEF-62FB-9645-0442BD56843A}"/>
                </a:ext>
              </a:extLst>
            </p:cNvPr>
            <p:cNvCxnSpPr>
              <a:cxnSpLocks/>
            </p:cNvCxnSpPr>
            <p:nvPr/>
          </p:nvCxnSpPr>
          <p:spPr>
            <a:xfrm>
              <a:off x="8490121" y="3766783"/>
              <a:ext cx="7639" cy="20997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58B174F-1288-8B10-00BC-CCD165FAD78F}"/>
                </a:ext>
              </a:extLst>
            </p:cNvPr>
            <p:cNvCxnSpPr>
              <a:cxnSpLocks/>
            </p:cNvCxnSpPr>
            <p:nvPr/>
          </p:nvCxnSpPr>
          <p:spPr>
            <a:xfrm>
              <a:off x="9479380" y="4139823"/>
              <a:ext cx="0" cy="132675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23F0AFB-4A24-2869-B99A-CA89876CB7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25095" y="3828865"/>
              <a:ext cx="1112" cy="227439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1B89CFB-BC7C-3FA2-CB3A-6CE8BCED45AE}"/>
                </a:ext>
              </a:extLst>
            </p:cNvPr>
            <p:cNvCxnSpPr>
              <a:cxnSpLocks/>
            </p:cNvCxnSpPr>
            <p:nvPr/>
          </p:nvCxnSpPr>
          <p:spPr>
            <a:xfrm>
              <a:off x="8625095" y="4070365"/>
              <a:ext cx="13465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C583BD9-89B4-E933-91A8-DDF5CB5ED83D}"/>
                </a:ext>
              </a:extLst>
            </p:cNvPr>
            <p:cNvCxnSpPr>
              <a:cxnSpLocks/>
            </p:cNvCxnSpPr>
            <p:nvPr/>
          </p:nvCxnSpPr>
          <p:spPr>
            <a:xfrm>
              <a:off x="9031079" y="4076401"/>
              <a:ext cx="15260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4E4C813-9127-8720-511A-30F3E59D609E}"/>
                </a:ext>
              </a:extLst>
            </p:cNvPr>
            <p:cNvCxnSpPr>
              <a:cxnSpLocks/>
            </p:cNvCxnSpPr>
            <p:nvPr/>
          </p:nvCxnSpPr>
          <p:spPr>
            <a:xfrm>
              <a:off x="9183686" y="3879283"/>
              <a:ext cx="13769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AD0F938-FE0F-366A-7D70-2351745B54A3}"/>
                </a:ext>
              </a:extLst>
            </p:cNvPr>
            <p:cNvCxnSpPr>
              <a:cxnSpLocks/>
            </p:cNvCxnSpPr>
            <p:nvPr/>
          </p:nvCxnSpPr>
          <p:spPr>
            <a:xfrm>
              <a:off x="9183686" y="3887960"/>
              <a:ext cx="0" cy="208137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C3156C-A161-4FA9-9678-05AD78D19D3B}"/>
                </a:ext>
              </a:extLst>
            </p:cNvPr>
            <p:cNvCxnSpPr/>
            <p:nvPr/>
          </p:nvCxnSpPr>
          <p:spPr>
            <a:xfrm flipH="1">
              <a:off x="7982349" y="3895299"/>
              <a:ext cx="162413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084248C-3B58-D754-9DAC-04762DBEE6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1770" y="4357491"/>
              <a:ext cx="163333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D84634F-2E40-4B5F-8D15-EBC02BFD25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9648" y="4117960"/>
              <a:ext cx="0" cy="331245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DD4FE51-DD1E-3F31-BA53-BCEA017363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17811" y="3981684"/>
              <a:ext cx="0" cy="48210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82E0A32-DBF0-67F2-FB90-F23A45939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80223" y="3954128"/>
              <a:ext cx="0" cy="48210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66884FE-BD18-5D51-5038-D612E62474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78815" y="4357094"/>
              <a:ext cx="2453" cy="86938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1970840-BA77-DC22-A892-52B10815B7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5679" y="4272498"/>
              <a:ext cx="0" cy="17153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8878FD5-7755-9DC9-9DF6-243A2072A780}"/>
                </a:ext>
              </a:extLst>
            </p:cNvPr>
            <p:cNvCxnSpPr>
              <a:cxnSpLocks/>
              <a:endCxn id="79" idx="5"/>
            </p:cNvCxnSpPr>
            <p:nvPr/>
          </p:nvCxnSpPr>
          <p:spPr>
            <a:xfrm flipV="1">
              <a:off x="9184940" y="4086702"/>
              <a:ext cx="8032" cy="349526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B5BEADC-9F1E-542D-2642-19584B2199D1}"/>
                </a:ext>
              </a:extLst>
            </p:cNvPr>
            <p:cNvCxnSpPr>
              <a:cxnSpLocks/>
            </p:cNvCxnSpPr>
            <p:nvPr/>
          </p:nvCxnSpPr>
          <p:spPr>
            <a:xfrm>
              <a:off x="8771019" y="4074711"/>
              <a:ext cx="26006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E15D3C18-7B09-D53B-4204-48E4BEE455D6}"/>
                </a:ext>
              </a:extLst>
            </p:cNvPr>
            <p:cNvSpPr/>
            <p:nvPr/>
          </p:nvSpPr>
          <p:spPr>
            <a:xfrm>
              <a:off x="8121884" y="4096096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589B104-A901-9E5E-B8A6-80580E21CD31}"/>
                </a:ext>
              </a:extLst>
            </p:cNvPr>
            <p:cNvSpPr/>
            <p:nvPr/>
          </p:nvSpPr>
          <p:spPr>
            <a:xfrm>
              <a:off x="8276317" y="3873435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E9ADFC9-F277-DA92-8C95-FA7BBFC5157F}"/>
                </a:ext>
              </a:extLst>
            </p:cNvPr>
            <p:cNvSpPr/>
            <p:nvPr/>
          </p:nvSpPr>
          <p:spPr>
            <a:xfrm>
              <a:off x="8605460" y="3773886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4FBA392-2563-1742-55B3-D23FDAB87568}"/>
                </a:ext>
              </a:extLst>
            </p:cNvPr>
            <p:cNvSpPr/>
            <p:nvPr/>
          </p:nvSpPr>
          <p:spPr>
            <a:xfrm>
              <a:off x="9157555" y="4049378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DCAC891-C342-0449-9080-0FE58DBBA7E9}"/>
                </a:ext>
              </a:extLst>
            </p:cNvPr>
            <p:cNvSpPr/>
            <p:nvPr/>
          </p:nvSpPr>
          <p:spPr>
            <a:xfrm>
              <a:off x="9299193" y="3858358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AEBBB30-858A-ED5D-0E30-350347EA424A}"/>
                </a:ext>
              </a:extLst>
            </p:cNvPr>
            <p:cNvSpPr/>
            <p:nvPr/>
          </p:nvSpPr>
          <p:spPr>
            <a:xfrm>
              <a:off x="9464576" y="4126760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5F0423B0-1FCB-E570-BE5F-D5EB6C5BD8DF}"/>
                </a:ext>
              </a:extLst>
            </p:cNvPr>
            <p:cNvSpPr/>
            <p:nvPr/>
          </p:nvSpPr>
          <p:spPr>
            <a:xfrm>
              <a:off x="8469375" y="3942740"/>
              <a:ext cx="41494" cy="437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5B3D838-519C-85B8-6951-A1D897CC0A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24289" y="3872277"/>
              <a:ext cx="9549" cy="55396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C4D17B9-7881-2AA7-0E1B-AD82F0EEDC44}"/>
                </a:ext>
              </a:extLst>
            </p:cNvPr>
            <p:cNvCxnSpPr>
              <a:cxnSpLocks/>
            </p:cNvCxnSpPr>
            <p:nvPr/>
          </p:nvCxnSpPr>
          <p:spPr>
            <a:xfrm>
              <a:off x="9331142" y="3895471"/>
              <a:ext cx="9545" cy="244352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B2D3B3A-2205-EC09-09AC-A85A6E3CD897}"/>
                </a:ext>
              </a:extLst>
            </p:cNvPr>
            <p:cNvCxnSpPr>
              <a:cxnSpLocks/>
            </p:cNvCxnSpPr>
            <p:nvPr/>
          </p:nvCxnSpPr>
          <p:spPr>
            <a:xfrm>
              <a:off x="9614354" y="4261465"/>
              <a:ext cx="0" cy="96026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554FE1F-BB94-F4A8-9201-9A369450F0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0564" y="4357094"/>
              <a:ext cx="268251" cy="79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Left Brace 86">
              <a:extLst>
                <a:ext uri="{FF2B5EF4-FFF2-40B4-BE49-F238E27FC236}">
                  <a16:creationId xmlns:a16="http://schemas.microsoft.com/office/drawing/2014/main" id="{683794E4-FFD3-A349-51F5-7F6BF4A10901}"/>
                </a:ext>
              </a:extLst>
            </p:cNvPr>
            <p:cNvSpPr/>
            <p:nvPr/>
          </p:nvSpPr>
          <p:spPr>
            <a:xfrm rot="16200000">
              <a:off x="8850474" y="3777816"/>
              <a:ext cx="171532" cy="1724509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AF9EE1B3-CD04-902F-7644-5F463EF46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33961" y="4659386"/>
              <a:ext cx="1525282" cy="240623"/>
            </a:xfrm>
            <a:prstGeom prst="rect">
              <a:avLst/>
            </a:prstGeom>
          </p:spPr>
        </p:pic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1585B4A7-1D4C-37E4-FD38-8099877331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32412" y="1020801"/>
            <a:ext cx="425828" cy="197142"/>
          </a:xfrm>
          <a:prstGeom prst="rect">
            <a:avLst/>
          </a:prstGeom>
        </p:spPr>
      </p:pic>
      <p:pic>
        <p:nvPicPr>
          <p:cNvPr id="90" name="Picture 89" descr="A white fabric with colorful lines&#10;&#10;Description automatically generated">
            <a:extLst>
              <a:ext uri="{FF2B5EF4-FFF2-40B4-BE49-F238E27FC236}">
                <a16:creationId xmlns:a16="http://schemas.microsoft.com/office/drawing/2014/main" id="{55346C71-9BA0-EF60-40FA-1A2080CC3F7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6" y="4392474"/>
            <a:ext cx="1436521" cy="1013871"/>
          </a:xfrm>
          <a:prstGeom prst="rect">
            <a:avLst/>
          </a:prstGeom>
        </p:spPr>
      </p:pic>
      <p:pic>
        <p:nvPicPr>
          <p:cNvPr id="91" name="Picture 90" descr="A colorful fabric with a white background&#10;&#10;Description automatically generated">
            <a:extLst>
              <a:ext uri="{FF2B5EF4-FFF2-40B4-BE49-F238E27FC236}">
                <a16:creationId xmlns:a16="http://schemas.microsoft.com/office/drawing/2014/main" id="{A5A69A6F-3324-86C9-BB47-F3777379D36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4999" y="4354953"/>
            <a:ext cx="1448617" cy="1050123"/>
          </a:xfrm>
          <a:prstGeom prst="rect">
            <a:avLst/>
          </a:prstGeom>
        </p:spPr>
      </p:pic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3CAB654F-30EE-3793-356C-828464C18D05}"/>
              </a:ext>
            </a:extLst>
          </p:cNvPr>
          <p:cNvSpPr/>
          <p:nvPr/>
        </p:nvSpPr>
        <p:spPr>
          <a:xfrm>
            <a:off x="2232551" y="4779594"/>
            <a:ext cx="7135477" cy="1352029"/>
          </a:xfrm>
          <a:prstGeom prst="roundRect">
            <a:avLst/>
          </a:prstGeom>
          <a:solidFill>
            <a:srgbClr val="FFFF00">
              <a:alpha val="10000"/>
            </a:srgb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4A37CF4-825C-286A-EBA5-22C5406526F9}"/>
              </a:ext>
            </a:extLst>
          </p:cNvPr>
          <p:cNvSpPr txBox="1"/>
          <p:nvPr/>
        </p:nvSpPr>
        <p:spPr>
          <a:xfrm>
            <a:off x="2258652" y="4762002"/>
            <a:ext cx="2450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Calibri" panose="020F0502020204030204" pitchFamily="34" charset="0"/>
                <a:cs typeface="Calibri" panose="020F0502020204030204" pitchFamily="34" charset="0"/>
              </a:rPr>
              <a:t>Transferability bound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A52EE1-E46D-6222-0F02-CED21195B0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57097" y="5192514"/>
            <a:ext cx="6423471" cy="663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A6737B-D4B4-5172-88DA-F463D7F7BC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9824" y="2137500"/>
            <a:ext cx="520456" cy="2681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6BA6FE-C417-AD62-FA2E-454B965A2BB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7424" y="2194686"/>
            <a:ext cx="1835218" cy="2580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416FD1-9413-ECFA-95D6-491A46AE46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32732" y="2205831"/>
            <a:ext cx="581176" cy="2949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04808C-2E9A-51C2-BA51-9D9BF1A0D1F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56782" y="2217203"/>
            <a:ext cx="1835218" cy="2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234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F3644-ABE2-820A-405D-9221156D4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695D91C-DC94-89E6-A2B1-FF86F396A859}"/>
              </a:ext>
            </a:extLst>
          </p:cNvPr>
          <p:cNvSpPr txBox="1"/>
          <p:nvPr/>
        </p:nvSpPr>
        <p:spPr>
          <a:xfrm>
            <a:off x="0" y="830917"/>
            <a:ext cx="1236964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Time series prediction task </a:t>
            </a: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(1-5 steps ahead)</a:t>
            </a: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Data: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resting state fMRI from HCP Young-adult dataset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(819 individuals) </a:t>
            </a:r>
          </a:p>
          <a:p>
            <a:pPr marL="914400" lvl="1" indent="-457200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BOLD data </a:t>
            </a:r>
            <a:r>
              <a:rPr lang="en-US" sz="2800" dirty="0"/>
              <a:t>at spatial scales of 114, 314, 414, 614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(Schaefer’s atlas with </a:t>
            </a:r>
            <a:br>
              <a:rPr lang="en-US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14 subcortical regions)</a:t>
            </a:r>
          </a:p>
          <a:p>
            <a:pPr marL="914400" lvl="1" indent="-457200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b="1" dirty="0"/>
              <a:t>Train</a:t>
            </a:r>
            <a:r>
              <a:rPr lang="en-US" sz="2800" dirty="0"/>
              <a:t> STVNN on 314 resolution and </a:t>
            </a:r>
            <a:r>
              <a:rPr lang="en-US" sz="2800" b="1" dirty="0"/>
              <a:t>Transfer</a:t>
            </a:r>
            <a:r>
              <a:rPr lang="en-US" sz="2800" dirty="0"/>
              <a:t> to 114, 414, 614 resolutions</a:t>
            </a:r>
          </a:p>
          <a:p>
            <a:pPr marL="914400" lvl="1" indent="-457200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BC780E2E-AEF9-8EF3-E257-757211A08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22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0C1B0-4C9F-7C73-94D9-7D8E2747FC6D}"/>
              </a:ext>
            </a:extLst>
          </p:cNvPr>
          <p:cNvSpPr txBox="1"/>
          <p:nvPr/>
        </p:nvSpPr>
        <p:spPr>
          <a:xfrm>
            <a:off x="37662" y="138009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Numerical results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692B31-5E96-3179-9EC7-5BA332A65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05" y="3062900"/>
            <a:ext cx="4648970" cy="329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95A20780-0A26-2394-D4B0-45EE5F3F4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480" y="3007504"/>
            <a:ext cx="5905315" cy="35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33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658D6-8D3E-20C1-328A-661D98FB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64C775-6A85-AAA2-C37C-96B1F960A89D}"/>
              </a:ext>
            </a:extLst>
          </p:cNvPr>
          <p:cNvSpPr txBox="1"/>
          <p:nvPr/>
        </p:nvSpPr>
        <p:spPr>
          <a:xfrm>
            <a:off x="0" y="779536"/>
            <a:ext cx="1211122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Correlation between Age and MAE </a:t>
            </a:r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(for 5-time steps ahead)</a:t>
            </a:r>
            <a:endParaRPr lang="en-US" sz="28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ctr">
              <a:buClr>
                <a:schemeClr val="tx1"/>
              </a:buClr>
              <a:buSzPct val="75000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Plots of –log (FDR Corrected p-value) on brain surface </a:t>
            </a:r>
          </a:p>
          <a:p>
            <a:pPr lvl="1" algn="ctr">
              <a:buClr>
                <a:schemeClr val="tx1"/>
              </a:buClr>
              <a:buSzPct val="75000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FDR Corrected p-value &lt; 0.005</a:t>
            </a: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chemeClr val="tx1"/>
              </a:buClr>
              <a:buSzPct val="75000"/>
            </a:pPr>
            <a:endParaRPr lang="en-US" sz="28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Transference of associations between regional MAE and Age for 314 resolution atlas across spatial scales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3EA27480-9E41-0776-1411-0693D5FE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8C1E3-C54B-F442-C047-2FD248C76A41}"/>
              </a:ext>
            </a:extLst>
          </p:cNvPr>
          <p:cNvSpPr txBox="1"/>
          <p:nvPr/>
        </p:nvSpPr>
        <p:spPr>
          <a:xfrm>
            <a:off x="37662" y="138009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Statistical association persists across scales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20878A-0268-E49E-DE5C-A5D580560556}"/>
              </a:ext>
            </a:extLst>
          </p:cNvPr>
          <p:cNvSpPr txBox="1"/>
          <p:nvPr/>
        </p:nvSpPr>
        <p:spPr>
          <a:xfrm>
            <a:off x="1406872" y="4465586"/>
            <a:ext cx="2376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114 resolution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539056-6B2E-B3C6-22AA-C47A408434D3}"/>
              </a:ext>
            </a:extLst>
          </p:cNvPr>
          <p:cNvSpPr txBox="1"/>
          <p:nvPr/>
        </p:nvSpPr>
        <p:spPr>
          <a:xfrm>
            <a:off x="4737374" y="4465586"/>
            <a:ext cx="2376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314 resolution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E224D-4EFF-0E23-1166-744664E52EC5}"/>
              </a:ext>
            </a:extLst>
          </p:cNvPr>
          <p:cNvSpPr txBox="1"/>
          <p:nvPr/>
        </p:nvSpPr>
        <p:spPr>
          <a:xfrm>
            <a:off x="8409093" y="4465586"/>
            <a:ext cx="2376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414 resolution </a:t>
            </a:r>
          </a:p>
        </p:txBody>
      </p:sp>
      <p:pic>
        <p:nvPicPr>
          <p:cNvPr id="24" name="Picture 23" descr="A pink and white beanie&#10;&#10;AI-generated content may be incorrect.">
            <a:extLst>
              <a:ext uri="{FF2B5EF4-FFF2-40B4-BE49-F238E27FC236}">
                <a16:creationId xmlns:a16="http://schemas.microsoft.com/office/drawing/2014/main" id="{50A70ED7-1AA9-E2ED-00F9-7D71523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868" y="2486810"/>
            <a:ext cx="2715046" cy="1838945"/>
          </a:xfrm>
          <a:prstGeom prst="rect">
            <a:avLst/>
          </a:prstGeom>
        </p:spPr>
      </p:pic>
      <p:pic>
        <p:nvPicPr>
          <p:cNvPr id="27" name="Picture 26" descr="A pink and white pillow&#10;&#10;AI-generated content may be incorrect.">
            <a:extLst>
              <a:ext uri="{FF2B5EF4-FFF2-40B4-BE49-F238E27FC236}">
                <a16:creationId xmlns:a16="http://schemas.microsoft.com/office/drawing/2014/main" id="{2FA6ACD2-5C47-863A-7B67-FE3C2557D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775" y="2395254"/>
            <a:ext cx="2689024" cy="1890991"/>
          </a:xfrm>
          <a:prstGeom prst="rect">
            <a:avLst/>
          </a:prstGeom>
        </p:spPr>
      </p:pic>
      <p:pic>
        <p:nvPicPr>
          <p:cNvPr id="28" name="Picture 27" descr="A pink and white object with a black shadow&#10;&#10;AI-generated content may be incorrect.">
            <a:extLst>
              <a:ext uri="{FF2B5EF4-FFF2-40B4-BE49-F238E27FC236}">
                <a16:creationId xmlns:a16="http://schemas.microsoft.com/office/drawing/2014/main" id="{D3C3C3F6-A413-C5B0-7B02-F40AC54A8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5983" y="2366384"/>
            <a:ext cx="2938843" cy="201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88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63A44-B83A-98CA-6763-5FD5B20AC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328E97B8-73B6-3EE2-E961-1DCC19AD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8029" y="6526741"/>
            <a:ext cx="2743200" cy="365125"/>
          </a:xfrm>
        </p:spPr>
        <p:txBody>
          <a:bodyPr/>
          <a:lstStyle/>
          <a:p>
            <a:fld id="{7FD46115-9D2E-7D47-BFF9-84E30F6BD729}" type="slidenum">
              <a:rPr lang="en-US" smtClean="0"/>
              <a:t>24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AE90DC-DB4E-59B9-F2C7-16C62BDFCE91}"/>
              </a:ext>
            </a:extLst>
          </p:cNvPr>
          <p:cNvSpPr txBox="1"/>
          <p:nvPr/>
        </p:nvSpPr>
        <p:spPr>
          <a:xfrm>
            <a:off x="37662" y="138009"/>
            <a:ext cx="12369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8DE7361-CF69-FD66-7BB4-1A5565B5E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895" y="1088235"/>
            <a:ext cx="11602210" cy="5196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STVNNs are </a:t>
            </a: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scale-free across space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Transference theory bounds differences across spatial resolutions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xperiments demonstrate transfer of performance for brain activity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rediction</a:t>
            </a: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training at 314 regions and evaluating at 114, 414, and 614)</a:t>
            </a:r>
          </a:p>
          <a:p>
            <a:pPr marL="45720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Associations between prediction error and age persist across spatial scales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motivating further investigation of </a:t>
            </a:r>
          </a:p>
          <a:p>
            <a:pPr marL="914400" lvl="1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forecasting errors as biomarkers</a:t>
            </a:r>
          </a:p>
          <a:p>
            <a:pPr marL="914400" lvl="1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information comparison between finer and coarser spatial scales 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1215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1936</Words>
  <Application>Microsoft Macintosh PowerPoint</Application>
  <PresentationFormat>Widescreen</PresentationFormat>
  <Paragraphs>325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Cambria Math</vt:lpstr>
      <vt:lpstr>Wingdings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Sihag, Saurabh</dc:creator>
  <cp:lastModifiedBy>Mateos Buckstein, Gonzalo</cp:lastModifiedBy>
  <cp:revision>129</cp:revision>
  <dcterms:created xsi:type="dcterms:W3CDTF">2026-10-23T17:11:12Z</dcterms:created>
  <dcterms:modified xsi:type="dcterms:W3CDTF">2026-10-27T14:25:02Z</dcterms:modified>
</cp:coreProperties>
</file>