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9" r:id="rId3"/>
    <p:sldId id="283" r:id="rId4"/>
    <p:sldId id="299" r:id="rId5"/>
    <p:sldId id="292" r:id="rId6"/>
    <p:sldId id="294" r:id="rId7"/>
    <p:sldId id="260" r:id="rId8"/>
    <p:sldId id="289" r:id="rId9"/>
    <p:sldId id="288" r:id="rId10"/>
    <p:sldId id="295" r:id="rId11"/>
    <p:sldId id="290" r:id="rId12"/>
    <p:sldId id="296" r:id="rId13"/>
    <p:sldId id="291" r:id="rId14"/>
    <p:sldId id="297" r:id="rId15"/>
    <p:sldId id="298" r:id="rId16"/>
    <p:sldId id="268" r:id="rId17"/>
    <p:sldId id="286" r:id="rId1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ゴシック" pitchFamily="-9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ゴシック" pitchFamily="-9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ゴシック" pitchFamily="-9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ゴシック" pitchFamily="-9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ゴシック" pitchFamily="-92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ゴシック" pitchFamily="-92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ゴシック" pitchFamily="-92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ゴシック" pitchFamily="-92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ゴシック" pitchFamily="-92" charset="-128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786" autoAdjust="0"/>
    <p:restoredTop sz="95046"/>
  </p:normalViewPr>
  <p:slideViewPr>
    <p:cSldViewPr>
      <p:cViewPr varScale="1">
        <p:scale>
          <a:sx n="69" d="100"/>
          <a:sy n="69" d="100"/>
        </p:scale>
        <p:origin x="60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59737D3-4D28-7548-9053-A1254E69E5F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CA75B109-757F-DC40-A9E8-4F3F07C1096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90891C9C-9137-A940-AEBA-318148EA1E9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BC97AF50-82A3-C949-A7FF-D8D35346803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3BE0A4D-CC69-9C40-A19F-3F8B02D89FE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3D826C4-692B-AD43-9DF5-07B984BF373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00B5DBF-C161-0F45-9C95-373BEA0EB72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152F9432-8B20-2A4E-AF80-8D6389D1EAB4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CB65EEE1-C32E-EC41-9801-EA5D9032CB1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F8999B0D-BC6A-BB41-BB5A-1B3B567AB95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2CB635A6-DB47-F74E-A357-160B9B273F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E028C9B-A697-7245-BF67-4B07F323170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MS Pゴシック" pitchFamily="-92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MS Pゴシック" pitchFamily="-92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MS Pゴシック" pitchFamily="-92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MS Pゴシック" pitchFamily="-92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MS Pゴシック" pitchFamily="-9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283E1D1-5510-964B-AE68-E109C9807C0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C63B33-682B-8740-8D06-C78C595EACB5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E66CC490-0542-D441-8B3B-FD94E9AFB3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521E8C9B-C9BE-0349-835F-D2CADB2E14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5DB4176-61F0-E543-9765-A2899B10B38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9621375-12FB-A649-8FCB-4615A36094E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5800" y="3505200"/>
            <a:ext cx="77724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pic>
        <p:nvPicPr>
          <p:cNvPr id="3079" name="Picture 7" descr="footerdark">
            <a:extLst>
              <a:ext uri="{FF2B5EF4-FFF2-40B4-BE49-F238E27FC236}">
                <a16:creationId xmlns:a16="http://schemas.microsoft.com/office/drawing/2014/main" id="{10E3DDD4-DD1F-7447-9002-A76EF92EFF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6975"/>
            <a:ext cx="91440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8E5E5-0499-0C4B-AFA5-8E6C410E7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DCA9E-F5A1-B643-BE27-FA3FE0E72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570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6661D-6A6D-9347-A4B5-398743055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D9F0FA-8DBE-D743-B04B-DB1AB98F82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5176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28ABB-3CAC-A946-BD0B-89915E6CC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959B5-BFFA-1145-8548-372DF6444C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C2AB01-4EB9-B14C-B502-B7C11EB92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9593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4EDDC-D40D-FA48-BED1-A95DC6BED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3968C4-BB72-EA4E-B436-0F2536ADB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6E115A3-58F1-494E-9B83-B01E1AA0DA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3B89AC-CB7C-8D4D-B922-4FE922E654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A8637D-9833-E24D-885A-DCA51882B6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7430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7F0DEA-B9A5-3145-898F-41EA15ADF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83729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2771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7C279-DA2E-4D43-A6C8-779367F8C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C8D219-DE71-974F-B87A-BD239F118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BD7876-9C54-B64C-8BF8-AD2B19392E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7926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7ECA4-4BDA-D14D-B10F-9F49F748C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B12434C-2EC1-E348-A159-9848B2230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C8F34B-AB05-D14A-94D6-31E88C60FC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4912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53F61-1C68-254F-B5E8-0FC91D828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44BB54-88F3-CF4E-8E99-1099ED4A68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8001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196C25-3489-EC4F-B507-F9571297FEB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79F1D5-626C-0844-9033-9359B58316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3636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footerdark">
            <a:extLst>
              <a:ext uri="{FF2B5EF4-FFF2-40B4-BE49-F238E27FC236}">
                <a16:creationId xmlns:a16="http://schemas.microsoft.com/office/drawing/2014/main" id="{183EE1FA-C813-F442-8566-08265EFEF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76975"/>
            <a:ext cx="9144000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Rectangle 2">
            <a:extLst>
              <a:ext uri="{FF2B5EF4-FFF2-40B4-BE49-F238E27FC236}">
                <a16:creationId xmlns:a16="http://schemas.microsoft.com/office/drawing/2014/main" id="{EB7BF21C-5918-1242-AAAD-24094E0D8D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>
            <a:outerShdw blurRad="50800" dist="12700" dir="8100000" algn="ctr" rotWithShape="0">
              <a:srgbClr val="FFFFFF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0B1875A-C606-8445-877F-BFB05731FC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>
            <a:outerShdw blurRad="50800" dist="12700" dir="8100000" algn="ctr" rotWithShape="0">
              <a:srgbClr val="FFFFFF">
                <a:alpha val="7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MS Pゴシック" pitchFamily="-92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MS Pゴシック" pitchFamily="-92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MS Pゴシック" pitchFamily="-92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MS Pゴシック" pitchFamily="-92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MS Pゴシック" pitchFamily="-92" charset="-128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MS Pゴシック" pitchFamily="-92" charset="-128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MS Pゴシック" pitchFamily="-92" charset="-128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ea typeface="MS Pゴシック" pitchFamily="-92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2" name="Rectangle 71">
            <a:extLst>
              <a:ext uri="{FF2B5EF4-FFF2-40B4-BE49-F238E27FC236}">
                <a16:creationId xmlns:a16="http://schemas.microsoft.com/office/drawing/2014/main" id="{559AE206-7EBA-4D33-8BC9-9D8158553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122" name="Rectangle 2">
            <a:extLst>
              <a:ext uri="{FF2B5EF4-FFF2-40B4-BE49-F238E27FC236}">
                <a16:creationId xmlns:a16="http://schemas.microsoft.com/office/drawing/2014/main" id="{69F1CC3A-50FA-634D-82E1-6ACF462CFD9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41425" y="4555055"/>
            <a:ext cx="5361272" cy="1898281"/>
          </a:xfrm>
        </p:spPr>
        <p:txBody>
          <a:bodyPr anchor="ctr">
            <a:normAutofit/>
          </a:bodyPr>
          <a:lstStyle/>
          <a:p>
            <a:pPr algn="r">
              <a:lnSpc>
                <a:spcPct val="90000"/>
              </a:lnSpc>
            </a:pPr>
            <a:r>
              <a:rPr lang="en-US" altLang="en-US" sz="3400" dirty="0"/>
              <a:t>ECE 427  </a:t>
            </a:r>
            <a:br>
              <a:rPr lang="en-US" altLang="en-US" sz="3400" dirty="0"/>
            </a:br>
            <a:r>
              <a:rPr lang="en-US" altLang="en-US" sz="3400" dirty="0"/>
              <a:t>Project Presentation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8D08E6C7-83E7-C741-9E4A-9EBAAF0D695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293192" y="5013176"/>
            <a:ext cx="2537450" cy="1066724"/>
          </a:xfrm>
        </p:spPr>
        <p:txBody>
          <a:bodyPr anchor="ctr">
            <a:normAutofit fontScale="77500" lnSpcReduction="20000"/>
          </a:bodyPr>
          <a:lstStyle/>
          <a:p>
            <a:pPr algn="l"/>
            <a:r>
              <a:rPr lang="en-US" altLang="en-US" sz="2800" dirty="0"/>
              <a:t>Tianruo Sun</a:t>
            </a:r>
          </a:p>
          <a:p>
            <a:pPr algn="l"/>
            <a:r>
              <a:rPr lang="en-US" altLang="en-US" sz="2800" dirty="0"/>
              <a:t>Zimo Cheng</a:t>
            </a:r>
          </a:p>
          <a:p>
            <a:pPr algn="l"/>
            <a:r>
              <a:rPr lang="en-US" altLang="en-US" sz="2800" dirty="0"/>
              <a:t>Lihao Yang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6437D937-A7F1-4011-92B4-328E5BE1B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1425" y="1322610"/>
            <a:ext cx="1682850" cy="16828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B672F332-AF08-46C6-94F0-77684310D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546253" y="2707205"/>
            <a:ext cx="721796" cy="72179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34244EF8-D73A-40E1-BE73-D46E6B4B04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44374" y="2603243"/>
            <a:ext cx="220271" cy="2202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AB84D7E8-4ECB-42D7-ADBF-01689B0F24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29087" y="0"/>
            <a:ext cx="4814914" cy="3429000"/>
          </a:xfrm>
          <a:custGeom>
            <a:avLst/>
            <a:gdLst>
              <a:gd name="connsiteX0" fmla="*/ 0 w 5699887"/>
              <a:gd name="connsiteY0" fmla="*/ 0 h 4059244"/>
              <a:gd name="connsiteX1" fmla="*/ 5699887 w 5699887"/>
              <a:gd name="connsiteY1" fmla="*/ 0 h 4059244"/>
              <a:gd name="connsiteX2" fmla="*/ 5699887 w 5699887"/>
              <a:gd name="connsiteY2" fmla="*/ 3944096 h 4059244"/>
              <a:gd name="connsiteX3" fmla="*/ 5525775 w 5699887"/>
              <a:gd name="connsiteY3" fmla="*/ 3980429 h 4059244"/>
              <a:gd name="connsiteX4" fmla="*/ 4663256 w 5699887"/>
              <a:gd name="connsiteY4" fmla="*/ 4059244 h 4059244"/>
              <a:gd name="connsiteX5" fmla="*/ 8566 w 5699887"/>
              <a:gd name="connsiteY5" fmla="*/ 67422 h 4059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699887" h="4059244">
                <a:moveTo>
                  <a:pt x="0" y="0"/>
                </a:moveTo>
                <a:lnTo>
                  <a:pt x="5699887" y="0"/>
                </a:lnTo>
                <a:lnTo>
                  <a:pt x="5699887" y="3944096"/>
                </a:lnTo>
                <a:lnTo>
                  <a:pt x="5525775" y="3980429"/>
                </a:lnTo>
                <a:cubicBezTo>
                  <a:pt x="5246154" y="4032190"/>
                  <a:pt x="4957865" y="4059244"/>
                  <a:pt x="4663256" y="4059244"/>
                </a:cubicBezTo>
                <a:cubicBezTo>
                  <a:pt x="2306390" y="4059244"/>
                  <a:pt x="353936" y="2327747"/>
                  <a:pt x="8566" y="67422"/>
                </a:cubicBezTo>
                <a:close/>
              </a:path>
            </a:pathLst>
          </a:cu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E8E38ED-369A-44C2-B635-0BED0E48A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9834" y="4776880"/>
            <a:ext cx="0" cy="1303020"/>
          </a:xfrm>
          <a:prstGeom prst="line">
            <a:avLst/>
          </a:prstGeom>
          <a:ln w="1905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23867-CC90-EF41-94F2-FDB9A0E8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Project </a:t>
            </a:r>
            <a:r>
              <a:rPr lang="zh-CN" altLang="zh-CN" sz="3600" dirty="0"/>
              <a:t>Description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9D5A1-F272-394B-BEF2-69C788B6D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zh-CN" sz="2400" dirty="0"/>
              <a:t>Watermarking is a technique for embedding additional data along with audio signal so that it will not effect its perceptual quality of an audio signal. </a:t>
            </a:r>
          </a:p>
          <a:p>
            <a:pPr algn="just"/>
            <a:r>
              <a:rPr lang="en-US" altLang="zh-CN" sz="2400" dirty="0"/>
              <a:t>Host signal: audio</a:t>
            </a:r>
          </a:p>
          <a:p>
            <a:pPr algn="just"/>
            <a:r>
              <a:rPr lang="en-US" altLang="zh-CN" sz="2400" dirty="0"/>
              <a:t>Watermark: data sequence</a:t>
            </a:r>
          </a:p>
        </p:txBody>
      </p:sp>
    </p:spTree>
    <p:extLst>
      <p:ext uri="{BB962C8B-B14F-4D97-AF65-F5344CB8AC3E}">
        <p14:creationId xmlns:p14="http://schemas.microsoft.com/office/powerpoint/2010/main" val="972762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E280FE-61FD-4D86-8900-A611D2303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Requirements of watermarking</a:t>
            </a:r>
            <a:endParaRPr lang="zh-CN" altLang="en-US" sz="36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DDF4BCA-E620-4E51-AE44-C240ACAFE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88840"/>
            <a:ext cx="7772400" cy="4114800"/>
          </a:xfrm>
        </p:spPr>
        <p:txBody>
          <a:bodyPr/>
          <a:lstStyle/>
          <a:p>
            <a:pPr algn="just"/>
            <a:r>
              <a:rPr lang="en-US" altLang="zh-CN" sz="1800" dirty="0"/>
              <a:t>Inaudibility. The signal to noise ratio of the watermarked signal to the original signal should be maintained greater than 20 </a:t>
            </a:r>
            <a:r>
              <a:rPr lang="en-US" altLang="zh-CN" sz="1800" dirty="0" err="1"/>
              <a:t>dB.</a:t>
            </a:r>
            <a:r>
              <a:rPr lang="en-US" altLang="zh-CN" sz="1800" dirty="0"/>
              <a:t> Also, we should make sure that the modified signal not perceivable by human ear. [1]</a:t>
            </a:r>
          </a:p>
          <a:p>
            <a:pPr algn="just"/>
            <a:r>
              <a:rPr lang="en-US" altLang="zh-CN" sz="1800" dirty="0"/>
              <a:t>Robustness. Watermark should be robust against common signal processing attacks such as lossy compression, linear filtering, resampling, etc. [1]</a:t>
            </a:r>
          </a:p>
          <a:p>
            <a:pPr algn="just"/>
            <a:r>
              <a:rPr lang="en-US" altLang="zh-CN" sz="1800" dirty="0"/>
              <a:t>Capacity. The efficient watermarking technique should be able to carry more information but should not degrade the quality of the audio signal. [1] </a:t>
            </a:r>
          </a:p>
          <a:p>
            <a:endParaRPr lang="en-US" altLang="zh-CN" sz="1800" dirty="0"/>
          </a:p>
          <a:p>
            <a:endParaRPr lang="zh-CN" altLang="en-US" sz="1800" dirty="0"/>
          </a:p>
        </p:txBody>
      </p:sp>
      <p:sp>
        <p:nvSpPr>
          <p:cNvPr id="5" name="等腰三角形 4">
            <a:extLst>
              <a:ext uri="{FF2B5EF4-FFF2-40B4-BE49-F238E27FC236}">
                <a16:creationId xmlns:a16="http://schemas.microsoft.com/office/drawing/2014/main" id="{D43FF28B-28EC-4B30-B281-21472E946886}"/>
              </a:ext>
            </a:extLst>
          </p:cNvPr>
          <p:cNvSpPr/>
          <p:nvPr/>
        </p:nvSpPr>
        <p:spPr bwMode="auto">
          <a:xfrm>
            <a:off x="5508104" y="4437112"/>
            <a:ext cx="2013166" cy="1584339"/>
          </a:xfrm>
          <a:prstGeom prst="triangl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MS Pゴシック" pitchFamily="-92" charset="-128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25BD508-250E-4FFB-AEF2-DC476A8A2A12}"/>
              </a:ext>
            </a:extLst>
          </p:cNvPr>
          <p:cNvSpPr txBox="1"/>
          <p:nvPr/>
        </p:nvSpPr>
        <p:spPr>
          <a:xfrm>
            <a:off x="4354447" y="5852174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+mj-lt"/>
              </a:rPr>
              <a:t>Inaudibility</a:t>
            </a:r>
            <a:endParaRPr lang="zh-CN" altLang="en-US" sz="1600" dirty="0">
              <a:latin typeface="+mj-lt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D2E17DD-A43E-445C-9354-6B5553AD11DA}"/>
              </a:ext>
            </a:extLst>
          </p:cNvPr>
          <p:cNvSpPr txBox="1"/>
          <p:nvPr/>
        </p:nvSpPr>
        <p:spPr>
          <a:xfrm>
            <a:off x="6667087" y="4382794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+mj-lt"/>
              </a:rPr>
              <a:t>Robustness</a:t>
            </a:r>
            <a:endParaRPr lang="zh-CN" altLang="en-US" sz="1600" dirty="0">
              <a:latin typeface="+mj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88F2A1B-6838-470F-A484-9DCAECDBCEA0}"/>
              </a:ext>
            </a:extLst>
          </p:cNvPr>
          <p:cNvSpPr txBox="1"/>
          <p:nvPr/>
        </p:nvSpPr>
        <p:spPr>
          <a:xfrm>
            <a:off x="7668344" y="5833058"/>
            <a:ext cx="21602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+mj-lt"/>
              </a:rPr>
              <a:t>Capacity</a:t>
            </a:r>
            <a:endParaRPr lang="zh-CN" altLang="en-US" sz="16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72409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D7DCC5-2302-4541-A609-E43C15E91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Flow Diagram</a:t>
            </a:r>
            <a:endParaRPr lang="zh-CN" altLang="en-US" sz="36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EED44B2-B1FF-4CA8-BD42-F42DB6EDB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636" y="1793901"/>
            <a:ext cx="6552728" cy="4306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6949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23867-CC90-EF41-94F2-FDB9A0E8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MP3 Specification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9D5A1-F272-394B-BEF2-69C788B6D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zh-CN" sz="2400" dirty="0"/>
              <a:t>MP3 (formally MPEG-1 Audio Layer III or MPEG-2 Audio Layer III) is a compressed coding format for audio signal. </a:t>
            </a:r>
          </a:p>
          <a:p>
            <a:pPr algn="just"/>
            <a:r>
              <a:rPr lang="en-US" altLang="zh-CN" sz="2400" dirty="0"/>
              <a:t>Validation for robustness (compressed). </a:t>
            </a:r>
          </a:p>
        </p:txBody>
      </p:sp>
    </p:spTree>
    <p:extLst>
      <p:ext uri="{BB962C8B-B14F-4D97-AF65-F5344CB8AC3E}">
        <p14:creationId xmlns:p14="http://schemas.microsoft.com/office/powerpoint/2010/main" val="1419338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23867-CC90-EF41-94F2-FDB9A0E8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MP3 basic techniques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39D5A1-F272-394B-BEF2-69C788B6D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zh-CN" sz="1800" b="1" dirty="0"/>
              <a:t>compressed domain</a:t>
            </a:r>
          </a:p>
          <a:p>
            <a:pPr marL="0" indent="0" algn="just">
              <a:buNone/>
            </a:pPr>
            <a:r>
              <a:rPr lang="en-US" altLang="zh-CN" sz="1800" dirty="0"/>
              <a:t>      Embed watermarks to PCM-data operate with all audio formats (not sure to survive the coding/decoding procedure, time consuming)</a:t>
            </a:r>
          </a:p>
          <a:p>
            <a:pPr algn="just"/>
            <a:r>
              <a:rPr lang="en-US" altLang="zh-CN" sz="1800" b="1" dirty="0"/>
              <a:t>Sanford et al. and MP3Stego</a:t>
            </a:r>
          </a:p>
          <a:p>
            <a:pPr marL="0" indent="0" algn="just">
              <a:buNone/>
            </a:pPr>
            <a:r>
              <a:rPr lang="en-US" altLang="zh-CN" sz="1800" dirty="0"/>
              <a:t>      Auxiliary information is embedded as a watermark into the host signal by a lossy compression technique</a:t>
            </a:r>
          </a:p>
          <a:p>
            <a:pPr marL="0" indent="0" algn="just">
              <a:buNone/>
            </a:pPr>
            <a:r>
              <a:rPr lang="en-US" altLang="zh-CN" sz="1800" dirty="0"/>
              <a:t>      MP3Stego hides information in MP3 files during the compression process (compress, encrypted, and then hidden in the MP3 bit stream)</a:t>
            </a:r>
          </a:p>
          <a:p>
            <a:pPr algn="just"/>
            <a:r>
              <a:rPr lang="en-US" altLang="zh-CN" sz="1800" b="1" dirty="0"/>
              <a:t>Use or not of the original signal for watermark detection </a:t>
            </a:r>
          </a:p>
          <a:p>
            <a:pPr marL="0" indent="0" algn="just">
              <a:buNone/>
            </a:pPr>
            <a:r>
              <a:rPr lang="en-US" altLang="zh-CN" sz="1800" dirty="0"/>
              <a:t>       Not to use the original signal because it results in storage waste and adds danger of its usage by malicious users.</a:t>
            </a:r>
          </a:p>
          <a:p>
            <a:pPr marL="0" indent="0">
              <a:buNone/>
            </a:pPr>
            <a:r>
              <a:rPr lang="en-US" altLang="zh-CN" sz="1800" dirty="0"/>
              <a:t>       Not immunized against inversion attacks by third parties. [2]</a:t>
            </a:r>
            <a:br>
              <a:rPr lang="en-US" altLang="zh-CN" sz="1800" dirty="0"/>
            </a:br>
            <a:endParaRPr lang="en-US" altLang="zh-CN" sz="1800" dirty="0"/>
          </a:p>
        </p:txBody>
      </p:sp>
    </p:spTree>
    <p:extLst>
      <p:ext uri="{BB962C8B-B14F-4D97-AF65-F5344CB8AC3E}">
        <p14:creationId xmlns:p14="http://schemas.microsoft.com/office/powerpoint/2010/main" val="1040457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E9D21-7F71-BA49-8058-46E377C2A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Different algorithms for watermarking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985B2-E6FB-2A41-8CEA-28C64D1EF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2400" dirty="0"/>
              <a:t>Time domain algorithms:</a:t>
            </a:r>
          </a:p>
          <a:p>
            <a:r>
              <a:rPr lang="en-US" altLang="zh-CN" sz="2400" dirty="0"/>
              <a:t>Least Significant Bit Coding</a:t>
            </a:r>
          </a:p>
          <a:p>
            <a:r>
              <a:rPr lang="en-US" altLang="zh-CN" sz="2400" dirty="0"/>
              <a:t>Echo Hiding</a:t>
            </a:r>
          </a:p>
          <a:p>
            <a:endParaRPr lang="en-US" altLang="zh-CN" sz="2400" dirty="0"/>
          </a:p>
          <a:p>
            <a:r>
              <a:rPr lang="en-US" altLang="zh-CN" sz="2400" dirty="0"/>
              <a:t>Frequency domain algorithms:</a:t>
            </a:r>
          </a:p>
          <a:p>
            <a:r>
              <a:rPr lang="en-US" altLang="zh-CN" sz="2400" dirty="0"/>
              <a:t>Phase coding</a:t>
            </a:r>
          </a:p>
          <a:p>
            <a:r>
              <a:rPr lang="en-US" altLang="zh-CN" sz="2400" dirty="0"/>
              <a:t>Spread spectrum </a:t>
            </a:r>
          </a:p>
        </p:txBody>
      </p:sp>
    </p:spTree>
    <p:extLst>
      <p:ext uri="{BB962C8B-B14F-4D97-AF65-F5344CB8AC3E}">
        <p14:creationId xmlns:p14="http://schemas.microsoft.com/office/powerpoint/2010/main" val="350170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942B41-E043-413F-9065-1FC4AFC7D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Least Significant Bit Coding</a:t>
            </a:r>
            <a:br>
              <a:rPr lang="en-US" altLang="zh-CN" sz="3600" dirty="0"/>
            </a:br>
            <a:endParaRPr lang="zh-CN" altLang="en-US" sz="36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F478BD5-5D00-4732-8609-799FA56EA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28800"/>
            <a:ext cx="7772400" cy="4114800"/>
          </a:xfrm>
        </p:spPr>
        <p:txBody>
          <a:bodyPr/>
          <a:lstStyle/>
          <a:p>
            <a:pPr algn="just"/>
            <a:r>
              <a:rPr lang="en-US" altLang="zh-CN" sz="2800" dirty="0"/>
              <a:t>Substitution of the LSB of the cover audio with the bit pattern from the watermark signal. </a:t>
            </a:r>
          </a:p>
          <a:p>
            <a:pPr algn="just"/>
            <a:r>
              <a:rPr lang="en-US" altLang="zh-CN" sz="2800" dirty="0"/>
              <a:t>ASCII code for letter “y” is 121.</a:t>
            </a:r>
          </a:p>
          <a:p>
            <a:pPr algn="just"/>
            <a:r>
              <a:rPr lang="en-US" altLang="zh-CN" sz="2800" dirty="0"/>
              <a:t>Binary representation of decimal 121:</a:t>
            </a:r>
          </a:p>
          <a:p>
            <a:pPr algn="just"/>
            <a:endParaRPr lang="en-US" altLang="zh-CN" sz="2800" dirty="0"/>
          </a:p>
          <a:p>
            <a:pPr algn="just"/>
            <a:endParaRPr lang="en-US" altLang="zh-CN" sz="2800" dirty="0"/>
          </a:p>
          <a:p>
            <a:pPr algn="just"/>
            <a:endParaRPr lang="en-US" altLang="zh-CN" sz="2800" dirty="0"/>
          </a:p>
        </p:txBody>
      </p:sp>
      <p:graphicFrame>
        <p:nvGraphicFramePr>
          <p:cNvPr id="6" name="表格 6">
            <a:extLst>
              <a:ext uri="{FF2B5EF4-FFF2-40B4-BE49-F238E27FC236}">
                <a16:creationId xmlns:a16="http://schemas.microsoft.com/office/drawing/2014/main" id="{C6456145-EEAF-4F57-9995-8483A16049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05962"/>
              </p:ext>
            </p:extLst>
          </p:nvPr>
        </p:nvGraphicFramePr>
        <p:xfrm>
          <a:off x="1331640" y="4005064"/>
          <a:ext cx="6096000" cy="36576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96374626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68885002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21065868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52752041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85492591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08088838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75674592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123846006"/>
                    </a:ext>
                  </a:extLst>
                </a:gridCol>
              </a:tblGrid>
              <a:tr h="303236"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967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5445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942B41-E043-413F-9065-1FC4AFC7D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Phase Coding </a:t>
            </a:r>
            <a:endParaRPr lang="zh-CN" altLang="en-US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F478BD5-5D00-4732-8609-799FA56EAAB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algn="just"/>
                <a:r>
                  <a:rPr lang="en-US" altLang="zh-CN" sz="2200" dirty="0"/>
                  <a:t>Replacing the phase of initial audio segment with a reference phase which represents the embedded information. [3]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/>
                        </m:ctrlPr>
                      </m:sSubPr>
                      <m:e>
                        <m:r>
                          <a:rPr lang="zh-CN" altLang="en-US" sz="1800" i="1"/>
                          <m:t>𝜑</m:t>
                        </m:r>
                      </m:e>
                      <m:sub>
                        <m:r>
                          <a:rPr lang="zh-CN" altLang="en-US" sz="1800" i="1"/>
                          <m:t>𝑑𝑎𝑡𝑎</m:t>
                        </m:r>
                      </m:sub>
                    </m:sSub>
                    <m:r>
                      <a:rPr lang="zh-CN" altLang="zh-CN" sz="1800" i="1"/>
                      <m:t>=</m:t>
                    </m:r>
                    <m:f>
                      <m:fPr>
                        <m:ctrlPr>
                          <a:rPr lang="zh-CN" altLang="zh-CN" sz="1800" i="1"/>
                        </m:ctrlPr>
                      </m:fPr>
                      <m:num>
                        <m:r>
                          <a:rPr lang="zh-CN" altLang="en-US" sz="1800" i="1"/>
                          <m:t>𝜋</m:t>
                        </m:r>
                      </m:num>
                      <m:den>
                        <m:r>
                          <a:rPr lang="zh-CN" altLang="zh-CN" sz="1800" i="1"/>
                          <m:t>2</m:t>
                        </m:r>
                      </m:den>
                    </m:f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zh-CN" sz="1800" b="0" dirty="0">
                    <a:latin typeface="Cambria Math" panose="02040503050406030204" pitchFamily="18" charset="0"/>
                  </a:rPr>
                  <a:t>for binary message 0</a:t>
                </a:r>
              </a:p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zh-CN" altLang="zh-CN" sz="1800" i="1"/>
                        </m:ctrlPr>
                      </m:sSubPr>
                      <m:e>
                        <m:r>
                          <a:rPr lang="zh-CN" altLang="en-US" sz="1800" i="1"/>
                          <m:t>𝜑</m:t>
                        </m:r>
                      </m:e>
                      <m:sub>
                        <m:r>
                          <a:rPr lang="zh-CN" altLang="en-US" sz="1800" i="1"/>
                          <m:t>𝑑𝑎𝑡𝑎</m:t>
                        </m:r>
                      </m:sub>
                    </m:sSub>
                    <m:r>
                      <a:rPr lang="zh-CN" altLang="zh-CN" sz="1800" i="1"/>
                      <m:t>=</m:t>
                    </m:r>
                    <m:r>
                      <a:rPr lang="en-US" altLang="zh-CN" sz="18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zh-CN" altLang="zh-CN" sz="1800" i="1"/>
                        </m:ctrlPr>
                      </m:fPr>
                      <m:num>
                        <m:r>
                          <a:rPr lang="zh-CN" altLang="en-US" sz="1800" i="1"/>
                          <m:t>𝜋</m:t>
                        </m:r>
                      </m:num>
                      <m:den>
                        <m:r>
                          <a:rPr lang="zh-CN" altLang="zh-CN" sz="1800" i="1"/>
                          <m:t>2</m:t>
                        </m:r>
                      </m:den>
                    </m:f>
                  </m:oMath>
                </a14:m>
                <a:r>
                  <a:rPr lang="en-US" altLang="zh-CN" sz="1800" dirty="0"/>
                  <a:t> </a:t>
                </a:r>
                <a:r>
                  <a:rPr lang="en-US" altLang="zh-CN" sz="1800" dirty="0">
                    <a:latin typeface="Cambria Math" panose="02040503050406030204" pitchFamily="18" charset="0"/>
                  </a:rPr>
                  <a:t>for binary message 1</a:t>
                </a:r>
                <a:endParaRPr lang="en-US" altLang="zh-CN" sz="1800" dirty="0"/>
              </a:p>
              <a:p>
                <a:pPr algn="just"/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zh-CN" altLang="zh-CN" sz="1800" i="1"/>
                        </m:ctrlPr>
                      </m:dPr>
                      <m:e>
                        <m:eqArr>
                          <m:eqArrPr>
                            <m:ctrlPr>
                              <a:rPr lang="zh-CN" altLang="zh-CN" sz="1800" i="1"/>
                            </m:ctrlPr>
                          </m:eqArrPr>
                          <m:e>
                            <m:sSub>
                              <m:sSubPr>
                                <m:ctrlPr>
                                  <a:rPr lang="zh-CN" altLang="zh-CN" sz="1800" i="1"/>
                                </m:ctrlPr>
                              </m:sSubPr>
                              <m:e>
                                <m:r>
                                  <a:rPr lang="zh-CN" altLang="en-US" sz="1800" i="1"/>
                                  <m:t>𝜑</m:t>
                                </m:r>
                              </m:e>
                              <m:sub>
                                <m:r>
                                  <a:rPr lang="zh-CN" altLang="en-US" sz="1800" i="1"/>
                                  <m:t>𝑜𝑢𝑡</m:t>
                                </m:r>
                                <m:r>
                                  <a:rPr lang="zh-CN" altLang="zh-CN" sz="1800" i="1"/>
                                  <m:t>1</m:t>
                                </m:r>
                              </m:sub>
                            </m:sSub>
                            <m:r>
                              <a:rPr lang="zh-CN" altLang="zh-CN" sz="1800" i="1"/>
                              <m:t>=</m:t>
                            </m:r>
                            <m:sSub>
                              <m:sSubPr>
                                <m:ctrlPr>
                                  <a:rPr lang="zh-CN" altLang="zh-CN" sz="1800" i="1"/>
                                </m:ctrlPr>
                              </m:sSubPr>
                              <m:e>
                                <m:r>
                                  <a:rPr lang="zh-CN" altLang="en-US" sz="1800" i="1"/>
                                  <m:t>𝜑</m:t>
                                </m:r>
                              </m:e>
                              <m:sub>
                                <m:r>
                                  <a:rPr lang="zh-CN" altLang="en-US" sz="1800" i="1"/>
                                  <m:t>𝑑𝑎𝑡𝑎</m:t>
                                </m:r>
                                <m:r>
                                  <a:rPr lang="zh-CN" altLang="zh-CN" sz="1800" i="1"/>
                                  <m:t>1</m:t>
                                </m:r>
                              </m:sub>
                            </m:sSub>
                            <m:r>
                              <a:rPr lang="zh-CN" altLang="zh-CN" sz="1800" i="1"/>
                              <m:t>+∆</m:t>
                            </m:r>
                            <m:sSub>
                              <m:sSubPr>
                                <m:ctrlPr>
                                  <a:rPr lang="zh-CN" altLang="zh-CN" sz="1800" i="1"/>
                                </m:ctrlPr>
                              </m:sSubPr>
                              <m:e>
                                <m:r>
                                  <a:rPr lang="zh-CN" altLang="en-US" sz="1800" i="1"/>
                                  <m:t>𝜑</m:t>
                                </m:r>
                              </m:e>
                              <m:sub>
                                <m:r>
                                  <a:rPr lang="zh-CN" altLang="zh-CN" sz="1800" i="1"/>
                                  <m:t>1</m:t>
                                </m:r>
                              </m:sub>
                            </m:sSub>
                          </m:e>
                          <m:e>
                            <m:r>
                              <a:rPr lang="zh-CN" altLang="zh-CN" sz="1800" i="1"/>
                              <m:t>…</m:t>
                            </m:r>
                          </m:e>
                          <m:e>
                            <m:sSub>
                              <m:sSubPr>
                                <m:ctrlPr>
                                  <a:rPr lang="zh-CN" altLang="zh-CN" sz="1800" i="1"/>
                                </m:ctrlPr>
                              </m:sSubPr>
                              <m:e>
                                <m:r>
                                  <a:rPr lang="zh-CN" altLang="en-US" sz="1800" i="1"/>
                                  <m:t>𝜑</m:t>
                                </m:r>
                              </m:e>
                              <m:sub>
                                <m:r>
                                  <a:rPr lang="zh-CN" altLang="en-US" sz="1800" i="1"/>
                                  <m:t>𝑜𝑢𝑡𝑛</m:t>
                                </m:r>
                              </m:sub>
                            </m:sSub>
                            <m:r>
                              <a:rPr lang="zh-CN" altLang="zh-CN" sz="1800" i="1"/>
                              <m:t>=</m:t>
                            </m:r>
                            <m:sSub>
                              <m:sSubPr>
                                <m:ctrlPr>
                                  <a:rPr lang="zh-CN" altLang="zh-CN" sz="1800" i="1"/>
                                </m:ctrlPr>
                              </m:sSubPr>
                              <m:e>
                                <m:r>
                                  <a:rPr lang="zh-CN" altLang="en-US" sz="1800" i="1"/>
                                  <m:t>𝜑</m:t>
                                </m:r>
                              </m:e>
                              <m:sub>
                                <m:r>
                                  <a:rPr lang="zh-CN" altLang="en-US" sz="1800" i="1"/>
                                  <m:t>𝑑𝑎𝑡𝑎𝑛</m:t>
                                </m:r>
                              </m:sub>
                            </m:sSub>
                            <m:r>
                              <a:rPr lang="zh-CN" altLang="zh-CN" sz="1800" i="1"/>
                              <m:t>+∆</m:t>
                            </m:r>
                            <m:sSub>
                              <m:sSubPr>
                                <m:ctrlPr>
                                  <a:rPr lang="zh-CN" altLang="zh-CN" sz="1800" i="1"/>
                                </m:ctrlPr>
                              </m:sSubPr>
                              <m:e>
                                <m:r>
                                  <a:rPr lang="zh-CN" altLang="en-US" sz="1800" i="1"/>
                                  <m:t>𝜑</m:t>
                                </m:r>
                              </m:e>
                              <m:sub>
                                <m:r>
                                  <a:rPr lang="zh-CN" altLang="en-US" sz="1800" i="1"/>
                                  <m:t>𝑛</m:t>
                                </m:r>
                              </m:sub>
                            </m:sSub>
                          </m:e>
                          <m:e>
                            <m:r>
                              <a:rPr lang="zh-CN" altLang="zh-CN" sz="1800" i="1"/>
                              <m:t>…</m:t>
                            </m:r>
                          </m:e>
                          <m:e>
                            <m:sSub>
                              <m:sSubPr>
                                <m:ctrlPr>
                                  <a:rPr lang="zh-CN" altLang="zh-CN" sz="1800" i="1"/>
                                </m:ctrlPr>
                              </m:sSubPr>
                              <m:e>
                                <m:r>
                                  <a:rPr lang="zh-CN" altLang="en-US" sz="1800" i="1"/>
                                  <m:t>𝜑</m:t>
                                </m:r>
                              </m:e>
                              <m:sub>
                                <m:r>
                                  <a:rPr lang="zh-CN" altLang="en-US" sz="1800" i="1"/>
                                  <m:t>𝑜𝑢𝑡𝐾</m:t>
                                </m:r>
                              </m:sub>
                            </m:sSub>
                            <m:r>
                              <a:rPr lang="zh-CN" altLang="zh-CN" sz="1800" i="1"/>
                              <m:t>=</m:t>
                            </m:r>
                            <m:sSub>
                              <m:sSubPr>
                                <m:ctrlPr>
                                  <a:rPr lang="zh-CN" altLang="zh-CN" sz="1800" i="1"/>
                                </m:ctrlPr>
                              </m:sSubPr>
                              <m:e>
                                <m:r>
                                  <a:rPr lang="zh-CN" altLang="en-US" sz="1800" i="1"/>
                                  <m:t>𝜑</m:t>
                                </m:r>
                              </m:e>
                              <m:sub>
                                <m:r>
                                  <a:rPr lang="zh-CN" altLang="en-US" sz="1800" i="1"/>
                                  <m:t>𝑑𝑎𝑡𝑎𝑘</m:t>
                                </m:r>
                              </m:sub>
                            </m:sSub>
                            <m:r>
                              <a:rPr lang="zh-CN" altLang="zh-CN" sz="1800" i="1"/>
                              <m:t>+∆</m:t>
                            </m:r>
                            <m:sSub>
                              <m:sSubPr>
                                <m:ctrlPr>
                                  <a:rPr lang="zh-CN" altLang="zh-CN" sz="1800" i="1"/>
                                </m:ctrlPr>
                              </m:sSubPr>
                              <m:e>
                                <m:r>
                                  <a:rPr lang="zh-CN" altLang="en-US" sz="1800" i="1"/>
                                  <m:t>𝜑</m:t>
                                </m:r>
                              </m:e>
                              <m:sub>
                                <m:r>
                                  <a:rPr lang="zh-CN" altLang="en-US" sz="1800" i="1"/>
                                  <m:t>𝑘</m:t>
                                </m:r>
                              </m:sub>
                            </m:sSub>
                          </m:e>
                        </m:eqArr>
                      </m:e>
                    </m:d>
                  </m:oMath>
                </a14:m>
                <a:endParaRPr lang="en-US" altLang="zh-CN" sz="1800" dirty="0"/>
              </a:p>
            </p:txBody>
          </p:sp>
        </mc:Choice>
        <mc:Fallback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8F478BD5-5D00-4732-8609-799FA56EAAB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1058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13F644-CC2C-4E88-9DAB-1F27D87A3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LSB and Phase Coding Results</a:t>
            </a:r>
            <a:endParaRPr lang="zh-CN" altLang="en-US" sz="3600" dirty="0"/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4403157D-25AD-4758-B765-8F5B69E020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5180903"/>
              </p:ext>
            </p:extLst>
          </p:nvPr>
        </p:nvGraphicFramePr>
        <p:xfrm>
          <a:off x="395536" y="1844824"/>
          <a:ext cx="8352928" cy="41120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>
                  <a:extLst>
                    <a:ext uri="{9D8B030D-6E8A-4147-A177-3AD203B41FA5}">
                      <a16:colId xmlns:a16="http://schemas.microsoft.com/office/drawing/2014/main" val="1198247698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138990846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1841908517"/>
                    </a:ext>
                  </a:extLst>
                </a:gridCol>
              </a:tblGrid>
              <a:tr h="587442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solidFill>
                            <a:sysClr val="windowText" lastClr="000000"/>
                          </a:solidFill>
                        </a:rPr>
                        <a:t>Bit Error Rate</a:t>
                      </a:r>
                      <a:endParaRPr lang="zh-CN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>
                          <a:solidFill>
                            <a:sysClr val="windowText" lastClr="000000"/>
                          </a:solidFill>
                        </a:rPr>
                        <a:t>STOI</a:t>
                      </a:r>
                      <a:endParaRPr lang="zh-CN" altLang="en-US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113231"/>
                  </a:ext>
                </a:extLst>
              </a:tr>
              <a:tr h="587442">
                <a:tc>
                  <a:txBody>
                    <a:bodyPr/>
                    <a:lstStyle/>
                    <a:p>
                      <a:r>
                        <a:rPr lang="en-US" altLang="zh-CN" sz="1800" dirty="0"/>
                        <a:t>LSB Encoded WAV</a:t>
                      </a:r>
                      <a:endParaRPr lang="zh-CN" alt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0 % 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0.999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833190"/>
                  </a:ext>
                </a:extLst>
              </a:tr>
              <a:tr h="587442">
                <a:tc>
                  <a:txBody>
                    <a:bodyPr/>
                    <a:lstStyle/>
                    <a:p>
                      <a:r>
                        <a:rPr lang="en-US" altLang="zh-CN" dirty="0"/>
                        <a:t>LSB After Low Pass Filter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49.1 %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0.989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95201"/>
                  </a:ext>
                </a:extLst>
              </a:tr>
              <a:tr h="587442">
                <a:tc>
                  <a:txBody>
                    <a:bodyPr/>
                    <a:lstStyle/>
                    <a:p>
                      <a:r>
                        <a:rPr lang="en-US" altLang="zh-CN" dirty="0"/>
                        <a:t>LSB After MP3 Codec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51.8 %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0.998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29540"/>
                  </a:ext>
                </a:extLst>
              </a:tr>
              <a:tr h="587442">
                <a:tc>
                  <a:txBody>
                    <a:bodyPr/>
                    <a:lstStyle/>
                    <a:p>
                      <a:r>
                        <a:rPr lang="en-US" altLang="zh-CN" dirty="0"/>
                        <a:t>Phase Coding Encoded WAV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0 %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0.999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3177107"/>
                  </a:ext>
                </a:extLst>
              </a:tr>
              <a:tr h="587442">
                <a:tc>
                  <a:txBody>
                    <a:bodyPr/>
                    <a:lstStyle/>
                    <a:p>
                      <a:r>
                        <a:rPr lang="en-US" altLang="zh-CN" dirty="0"/>
                        <a:t>Phase Coding After Low pass Filter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0.572 %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0.988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271168"/>
                  </a:ext>
                </a:extLst>
              </a:tr>
              <a:tr h="587442">
                <a:tc>
                  <a:txBody>
                    <a:bodyPr/>
                    <a:lstStyle/>
                    <a:p>
                      <a:r>
                        <a:rPr lang="en-US" altLang="zh-CN" dirty="0"/>
                        <a:t>Phase Coding After MP3 Codec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46.8 %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0.996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75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136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942B41-E043-413F-9065-1FC4AFC7D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Echo Hiding </a:t>
            </a:r>
            <a:r>
              <a:rPr lang="en-US" altLang="zh-CN" sz="2000" dirty="0"/>
              <a:t>[4] </a:t>
            </a:r>
            <a:endParaRPr lang="zh-CN" altLang="en-US" sz="2000" dirty="0"/>
          </a:p>
        </p:txBody>
      </p:sp>
      <p:pic>
        <p:nvPicPr>
          <p:cNvPr id="1029" name="Picture 5">
            <a:extLst>
              <a:ext uri="{FF2B5EF4-FFF2-40B4-BE49-F238E27FC236}">
                <a16:creationId xmlns:a16="http://schemas.microsoft.com/office/drawing/2014/main" id="{5A6A03B1-5F20-40D0-9085-DF9194874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187" y="1743873"/>
            <a:ext cx="3544789" cy="399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FDB88B70-DCE5-4C96-B87F-6D53BC568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882" y="1713844"/>
            <a:ext cx="3814705" cy="4025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0125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21F6F1-0818-4AE7-84BE-81C24D269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Echo Hiding Results</a:t>
            </a:r>
            <a:endParaRPr lang="zh-CN" altLang="en-US" sz="36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C372522-032D-4721-9A81-E50CD3D99A8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20" y="1988163"/>
            <a:ext cx="4644009" cy="3483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111E36B-A846-47BD-B1E9-9B4BBDBD8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1" y="1984031"/>
            <a:ext cx="4644009" cy="3487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303065F-3B9F-420D-9056-47AA4F37448B}"/>
              </a:ext>
            </a:extLst>
          </p:cNvPr>
          <p:cNvSpPr txBox="1"/>
          <p:nvPr/>
        </p:nvSpPr>
        <p:spPr>
          <a:xfrm>
            <a:off x="185335" y="1916831"/>
            <a:ext cx="24239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/>
              <a:t>Audio Quality </a:t>
            </a:r>
            <a:endParaRPr lang="zh-CN" altLang="en-US" sz="1100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E41D0BB-CE70-49A7-A249-29F4ADE4CB8F}"/>
              </a:ext>
            </a:extLst>
          </p:cNvPr>
          <p:cNvSpPr txBox="1"/>
          <p:nvPr/>
        </p:nvSpPr>
        <p:spPr>
          <a:xfrm>
            <a:off x="4847865" y="1916831"/>
            <a:ext cx="24239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/>
              <a:t>Audio Quality </a:t>
            </a:r>
            <a:endParaRPr lang="zh-CN" altLang="en-US" sz="11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7652E91-9270-40D9-A209-058CC23C26D4}"/>
              </a:ext>
            </a:extLst>
          </p:cNvPr>
          <p:cNvSpPr txBox="1"/>
          <p:nvPr/>
        </p:nvSpPr>
        <p:spPr>
          <a:xfrm>
            <a:off x="3976535" y="5232942"/>
            <a:ext cx="24239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/>
              <a:t>Error Rate</a:t>
            </a:r>
            <a:endParaRPr lang="zh-CN" altLang="en-US" sz="11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3B13BF4-ACD1-4DF5-8DBB-B92352368E0E}"/>
              </a:ext>
            </a:extLst>
          </p:cNvPr>
          <p:cNvSpPr txBox="1"/>
          <p:nvPr/>
        </p:nvSpPr>
        <p:spPr>
          <a:xfrm>
            <a:off x="8300961" y="5228053"/>
            <a:ext cx="20657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/>
              <a:t>Error Rate</a:t>
            </a:r>
            <a:endParaRPr lang="zh-CN" altLang="en-US" sz="11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0BCB9F7-168B-49E6-8DEB-B1545B613752}"/>
              </a:ext>
            </a:extLst>
          </p:cNvPr>
          <p:cNvSpPr txBox="1"/>
          <p:nvPr/>
        </p:nvSpPr>
        <p:spPr>
          <a:xfrm>
            <a:off x="1810982" y="5468725"/>
            <a:ext cx="3814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Before MP3 Codec</a:t>
            </a:r>
            <a:endParaRPr lang="zh-CN" altLang="en-US" sz="16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99212F1A-837C-4AA0-8176-B16BF9FAB2C7}"/>
              </a:ext>
            </a:extLst>
          </p:cNvPr>
          <p:cNvSpPr txBox="1"/>
          <p:nvPr/>
        </p:nvSpPr>
        <p:spPr>
          <a:xfrm>
            <a:off x="6148629" y="5422463"/>
            <a:ext cx="38141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After MP3 Codec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34041679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942B41-E043-413F-9065-1FC4AFC7D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Spread Spectrum </a:t>
            </a:r>
            <a:r>
              <a:rPr lang="en-US" altLang="zh-CN" sz="2000" dirty="0"/>
              <a:t>[5] </a:t>
            </a:r>
            <a:endParaRPr lang="zh-CN" altLang="en-US" sz="20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008DCE5-4F8B-4767-89B9-1690FB1966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748" y="1752600"/>
            <a:ext cx="6638503" cy="4108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E397C1B9-77FB-4527-90FD-9F033349EFAF}"/>
              </a:ext>
            </a:extLst>
          </p:cNvPr>
          <p:cNvSpPr/>
          <p:nvPr/>
        </p:nvSpPr>
        <p:spPr>
          <a:xfrm>
            <a:off x="2123728" y="4077072"/>
            <a:ext cx="1781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Spread</a:t>
            </a:r>
            <a:endParaRPr lang="en-US" altLang="zh-CN" sz="1800" dirty="0"/>
          </a:p>
          <a:p>
            <a:br>
              <a:rPr lang="en-US" altLang="zh-CN" sz="1800" dirty="0"/>
            </a:br>
            <a:endParaRPr lang="zh-CN" altLang="en-US" sz="1800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A7DF2FF-5AB4-48E1-A61A-13D7339DE9FD}"/>
              </a:ext>
            </a:extLst>
          </p:cNvPr>
          <p:cNvSpPr/>
          <p:nvPr/>
        </p:nvSpPr>
        <p:spPr>
          <a:xfrm>
            <a:off x="6392782" y="4077072"/>
            <a:ext cx="1781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altLang="zh-CN" sz="1800" dirty="0">
                <a:solidFill>
                  <a:srgbClr val="000000"/>
                </a:solidFill>
                <a:latin typeface="Times New Roman" panose="02020603050405020304" pitchFamily="18" charset="0"/>
              </a:rPr>
              <a:t>Despread</a:t>
            </a:r>
            <a:endParaRPr lang="en-US" altLang="zh-CN" sz="1800" dirty="0"/>
          </a:p>
          <a:p>
            <a:br>
              <a:rPr lang="en-US" altLang="zh-CN" sz="1800" dirty="0"/>
            </a:br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756004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E8F685-07CD-45F8-A1D0-630C0BC62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Spread Spectrum Results I</a:t>
            </a:r>
            <a:endParaRPr lang="zh-CN" altLang="en-US" sz="36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7BD9214-581A-4E17-B52F-543500DD26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60" y="1484784"/>
            <a:ext cx="8892480" cy="4474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60EE6F0D-F5BE-4450-B7CF-4DEE4A572B93}"/>
              </a:ext>
            </a:extLst>
          </p:cNvPr>
          <p:cNvSpPr txBox="1"/>
          <p:nvPr/>
        </p:nvSpPr>
        <p:spPr>
          <a:xfrm>
            <a:off x="685800" y="1484784"/>
            <a:ext cx="20657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/>
              <a:t>Audio Quality </a:t>
            </a:r>
            <a:endParaRPr lang="zh-CN" altLang="en-US" sz="11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E139722-1CAC-41C6-B9EE-16D384009365}"/>
              </a:ext>
            </a:extLst>
          </p:cNvPr>
          <p:cNvSpPr txBox="1"/>
          <p:nvPr/>
        </p:nvSpPr>
        <p:spPr>
          <a:xfrm>
            <a:off x="7884368" y="5589240"/>
            <a:ext cx="20657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/>
              <a:t>Error Rate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2326103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E8F685-07CD-45F8-A1D0-630C0BC62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Spread Spectrum Results II</a:t>
            </a:r>
            <a:endParaRPr lang="zh-CN" altLang="en-US" sz="36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55B8DD7-95B9-4505-80AE-8936618AB08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9036496" cy="454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7B01FEC7-3530-42DA-BC18-A51EB819483D}"/>
              </a:ext>
            </a:extLst>
          </p:cNvPr>
          <p:cNvSpPr txBox="1"/>
          <p:nvPr/>
        </p:nvSpPr>
        <p:spPr>
          <a:xfrm>
            <a:off x="685800" y="1511910"/>
            <a:ext cx="20657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/>
              <a:t>Audio Quality </a:t>
            </a:r>
            <a:endParaRPr lang="zh-CN" altLang="en-US" sz="1100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56B04FF-0088-4180-889B-1D750DA197BD}"/>
              </a:ext>
            </a:extLst>
          </p:cNvPr>
          <p:cNvSpPr txBox="1"/>
          <p:nvPr/>
        </p:nvSpPr>
        <p:spPr>
          <a:xfrm>
            <a:off x="8111112" y="5661248"/>
            <a:ext cx="20657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/>
              <a:t>Error Rate</a:t>
            </a:r>
            <a:endParaRPr lang="zh-CN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237195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D6613-4C7F-9444-8A79-D037A18FB8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  <a:p>
            <a:endParaRPr lang="en-US" dirty="0"/>
          </a:p>
          <a:p>
            <a:r>
              <a:rPr lang="en-US" dirty="0"/>
              <a:t>Thanks for the listening!</a:t>
            </a:r>
          </a:p>
        </p:txBody>
      </p:sp>
    </p:spTree>
    <p:extLst>
      <p:ext uri="{BB962C8B-B14F-4D97-AF65-F5344CB8AC3E}">
        <p14:creationId xmlns:p14="http://schemas.microsoft.com/office/powerpoint/2010/main" val="1444138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64942F-1655-439E-9CC7-F720931AE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3600" dirty="0"/>
              <a:t>Reference</a:t>
            </a:r>
            <a:endParaRPr lang="zh-CN" altLang="en-US" sz="36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E64F5F-3AB5-4C82-8898-48D4BBD92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zh-CN" sz="1400" dirty="0"/>
              <a:t>[1] S. </a:t>
            </a:r>
            <a:r>
              <a:rPr lang="en-US" altLang="zh-CN" sz="1400" dirty="0" err="1"/>
              <a:t>Katzenbeisser</a:t>
            </a:r>
            <a:r>
              <a:rPr lang="en-US" altLang="zh-CN" sz="1400" dirty="0"/>
              <a:t>, and F. A. P. </a:t>
            </a:r>
            <a:r>
              <a:rPr lang="en-US" altLang="zh-CN" sz="1400" dirty="0" err="1"/>
              <a:t>Petitcolas</a:t>
            </a:r>
            <a:r>
              <a:rPr lang="en-US" altLang="zh-CN" sz="1400" dirty="0"/>
              <a:t>, Information Hiding Techniques for Steganography and Digital Watermarking, Artech House, Inc. 2000.</a:t>
            </a:r>
          </a:p>
          <a:p>
            <a:r>
              <a:rPr lang="en-US" altLang="zh-CN" sz="1400" dirty="0"/>
              <a:t>[2] Y. </a:t>
            </a:r>
            <a:r>
              <a:rPr lang="en-US" altLang="zh-CN" sz="1400" dirty="0" err="1"/>
              <a:t>Stamatiou</a:t>
            </a:r>
            <a:r>
              <a:rPr lang="en-US" altLang="zh-CN" sz="1400" dirty="0"/>
              <a:t> and D. </a:t>
            </a:r>
            <a:r>
              <a:rPr lang="en-US" altLang="zh-CN" sz="1400" dirty="0" err="1"/>
              <a:t>Koukopoulos</a:t>
            </a:r>
            <a:r>
              <a:rPr lang="en-US" altLang="zh-CN" sz="1400" dirty="0"/>
              <a:t>, "Digital Audio Watermarking Techniques for MP3 Audio Files," Digital Audio Watermarking Techniques and Technologies: Applications and Benchmarks, pp. 205-228, 2008.</a:t>
            </a:r>
          </a:p>
          <a:p>
            <a:pPr algn="just"/>
            <a:r>
              <a:rPr lang="en-US" altLang="zh-CN" sz="1400" dirty="0"/>
              <a:t>[3] W. Bender, D. </a:t>
            </a:r>
            <a:r>
              <a:rPr lang="en-US" altLang="zh-CN" sz="1400" dirty="0" err="1"/>
              <a:t>Gruhl</a:t>
            </a:r>
            <a:r>
              <a:rPr lang="en-US" altLang="zh-CN" sz="1400" dirty="0"/>
              <a:t>, N. Morimoto and A. Lu, "Techniques for data hiding," in IBM Systems Journal, vol. 35, no. 3.4, pp. 313-336, 1996.</a:t>
            </a:r>
          </a:p>
          <a:p>
            <a:pPr algn="just"/>
            <a:r>
              <a:rPr lang="en-US" altLang="zh-CN" sz="1400" dirty="0"/>
              <a:t>[4] Y. Suzuki, R. Nishimura and B. Ko, "Advanced Audio Watermarking Based on Echo Hiding: Time-Spread Echo Hiding," Digital Audio Watermarking Techniques and Technologies: Applications and Benchmarks, pp. 123-151, 2008.</a:t>
            </a:r>
          </a:p>
          <a:p>
            <a:pPr algn="just"/>
            <a:r>
              <a:rPr lang="en-US" altLang="zh-CN" sz="1400" dirty="0"/>
              <a:t>[5] X. He and M. </a:t>
            </a:r>
            <a:r>
              <a:rPr lang="en-US" altLang="zh-CN" sz="1400" dirty="0" err="1"/>
              <a:t>Scordilis</a:t>
            </a:r>
            <a:r>
              <a:rPr lang="en-US" altLang="zh-CN" sz="1400" dirty="0"/>
              <a:t>, "Spread Spectrum for Digital Audio Watermarking," Digital Audio Watermarking Techniques and Technologies: Applications and Benchmarks, pp. 11-49, 2008. </a:t>
            </a:r>
          </a:p>
          <a:p>
            <a:pPr algn="just"/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2518660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E8EAE9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2F3F2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Office Theme">
      <a:majorFont>
        <a:latin typeface="Times New Roman"/>
        <a:ea typeface="MS Pゴシック"/>
        <a:cs typeface=""/>
      </a:majorFont>
      <a:minorFont>
        <a:latin typeface="Times New Roman"/>
        <a:ea typeface="MS P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ゴシック" pitchFamily="-9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MS Pゴシック" pitchFamily="-92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E8EAE9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2F3F2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E8EAE9"/>
        </a:lt1>
        <a:dk2>
          <a:srgbClr val="000000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F2F3F2"/>
        </a:accent3>
        <a:accent4>
          <a:srgbClr val="000000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1284</TotalTime>
  <Words>715</Words>
  <Application>Microsoft Office PowerPoint</Application>
  <PresentationFormat>全屏显示(4:3)</PresentationFormat>
  <Paragraphs>104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3" baseType="lpstr">
      <vt:lpstr>Arial</vt:lpstr>
      <vt:lpstr>Calibri</vt:lpstr>
      <vt:lpstr>Cambria Math</vt:lpstr>
      <vt:lpstr>Times New Roman</vt:lpstr>
      <vt:lpstr>Wingdings</vt:lpstr>
      <vt:lpstr>Office Theme</vt:lpstr>
      <vt:lpstr>ECE 427   Project Presentation</vt:lpstr>
      <vt:lpstr>Project Description</vt:lpstr>
      <vt:lpstr>Requirements of watermarking</vt:lpstr>
      <vt:lpstr>Flow Diagram</vt:lpstr>
      <vt:lpstr>MP3 Specification</vt:lpstr>
      <vt:lpstr>MP3 basic techniques</vt:lpstr>
      <vt:lpstr>Different algorithms for watermarking</vt:lpstr>
      <vt:lpstr>Least Significant Bit Coding </vt:lpstr>
      <vt:lpstr>Phase Coding </vt:lpstr>
      <vt:lpstr>LSB and Phase Coding Results</vt:lpstr>
      <vt:lpstr>Echo Hiding [4] </vt:lpstr>
      <vt:lpstr>Echo Hiding Results</vt:lpstr>
      <vt:lpstr>Spread Spectrum [5] </vt:lpstr>
      <vt:lpstr>Spread Spectrum Results I</vt:lpstr>
      <vt:lpstr>Spread Spectrum Results II</vt:lpstr>
      <vt:lpstr>PowerPoint 演示文稿</vt:lpstr>
      <vt:lpstr>Reference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Speech Enhancement using  Generative Adversarial Networks</dc:title>
  <dc:creator>Yang, Lihao</dc:creator>
  <cp:lastModifiedBy>Lihao Yang</cp:lastModifiedBy>
  <cp:revision>70</cp:revision>
  <dcterms:created xsi:type="dcterms:W3CDTF">2019-12-12T06:10:49Z</dcterms:created>
  <dcterms:modified xsi:type="dcterms:W3CDTF">2020-05-07T12:03:11Z</dcterms:modified>
</cp:coreProperties>
</file>