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</p:sldIdLst>
  <p:sldSz cy="5143500" cx="9144000"/>
  <p:notesSz cx="6858000" cy="9144000"/>
  <p:embeddedFontLst>
    <p:embeddedFont>
      <p:font typeface="Roboto Slab"/>
      <p:regular r:id="rId24"/>
      <p:bold r:id="rId25"/>
    </p:embeddedFont>
    <p:embeddedFont>
      <p:font typeface="Source Sans Pro"/>
      <p:regular r:id="rId26"/>
      <p:bold r:id="rId27"/>
      <p:italic r:id="rId28"/>
      <p:boldItalic r:id="rId29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font" Target="fonts/RobotoSlab-regular.fntdata"/><Relationship Id="rId23" Type="http://schemas.openxmlformats.org/officeDocument/2006/relationships/slide" Target="slides/slide18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font" Target="fonts/SourceSansPro-regular.fntdata"/><Relationship Id="rId25" Type="http://schemas.openxmlformats.org/officeDocument/2006/relationships/font" Target="fonts/RobotoSlab-bold.fntdata"/><Relationship Id="rId28" Type="http://schemas.openxmlformats.org/officeDocument/2006/relationships/font" Target="fonts/SourceSansPro-italic.fntdata"/><Relationship Id="rId27" Type="http://schemas.openxmlformats.org/officeDocument/2006/relationships/font" Target="fonts/SourceSansPro-bold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font" Target="fonts/SourceSansPro-boldItalic.fntdata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" name="Google Shape;7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g1b8373415a0_0_6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" name="Google Shape;78;g1b8373415a0_0_6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g1b8373415a0_0_7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" name="Google Shape;86;g1b8373415a0_0_7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g1b9ab013543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1" name="Google Shape;91;g1b9ab013543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g1b9ab013543_0_1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1" name="Google Shape;111;g1b9ab013543_0_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g1b9ab013543_0_4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0" name="Google Shape;120;g1b9ab013543_0_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g1b9ab013543_0_5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1" name="Google Shape;131;g1b9ab013543_0_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g1b9ab013543_0_7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6" name="Google Shape;146;g1b9ab013543_0_7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g1b8373415a0_0_7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3" name="Google Shape;153;g1b8373415a0_0_7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g1b8373415a0_0_9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8" name="Google Shape;158;g1b8373415a0_0_9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g1b8373415a0_0_10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7" name="Google Shape;167;g1b8373415a0_0_10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g1b8373415a0_0_10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3" name="Google Shape;183;g1b8373415a0_0_10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To find line of best fit: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-Series of notes with known velocities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-Take the STFT (linear magnitude spectrum)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-Midi note # -&gt; fundamental frequency -&gt; list of harmonics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-Find the harmonics in the frequency spectrum of the relevant window (using interpolation)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-Sum the first ten harmonics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-Plot the velocity vs. the sum and find a line of best fit, which we altered to be an arctangent function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To find velocity: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-Do the same procedure; you know the midi #, so you know the fundamental and harmonic frequencies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-Find the harmonics in the frequency spectrum (again, use interpolation)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-Sum the harmonics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-Plug into line of best fit</a:t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g1b8373415a0_0_13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3" name="Google Shape;193;g1b8373415a0_0_1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-More harmonics = lower octave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-Check dictionary elements to make sure they learned correct octaves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-Look at activation functions; around ~2 seconds, A#4 is highly activated, but the ground truth is for A#3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To correct for octave errors: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	-Select frames where notes an octave apart (±12 dictionary elements) have onsets at the same frame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	-Pull out magnitude spectrum of that frame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	-Limit the frequency range of that spectrum (0-2000 Hz)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	-Using all of the other notes that are on at that frame, calculate the theoretical # of peaks present for each activated octave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	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	</a:t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4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g1b9e7911108_0_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6" name="Google Shape;206;g1b9e7911108_0_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3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g1b9e7911108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5" name="Google Shape;215;g1b9e7911108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2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g1b8373415a0_0_8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4" name="Google Shape;224;g1b8373415a0_0_8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8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g1b8373415a0_0_8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0" name="Google Shape;230;g1b8373415a0_0_8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4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g1b9e7911108_0_1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6" name="Google Shape;236;g1b9e7911108_0_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2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2.png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9.png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9.png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9.png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5.png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3.png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" type="title">
  <p:cSld name="TITLE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1700185" y="1991850"/>
            <a:ext cx="5807400" cy="115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5800"/>
              <a:buNone/>
              <a:defRPr b="1" sz="5800"/>
            </a:lvl1pPr>
            <a:lvl2pPr lvl="1">
              <a:spcBef>
                <a:spcPts val="0"/>
              </a:spcBef>
              <a:spcAft>
                <a:spcPts val="0"/>
              </a:spcAft>
              <a:buSzPts val="5800"/>
              <a:buNone/>
              <a:defRPr b="1" sz="5800"/>
            </a:lvl2pPr>
            <a:lvl3pPr lvl="2">
              <a:spcBef>
                <a:spcPts val="0"/>
              </a:spcBef>
              <a:spcAft>
                <a:spcPts val="0"/>
              </a:spcAft>
              <a:buSzPts val="5800"/>
              <a:buNone/>
              <a:defRPr b="1" sz="5800"/>
            </a:lvl3pPr>
            <a:lvl4pPr lvl="3">
              <a:spcBef>
                <a:spcPts val="0"/>
              </a:spcBef>
              <a:spcAft>
                <a:spcPts val="0"/>
              </a:spcAft>
              <a:buSzPts val="5800"/>
              <a:buNone/>
              <a:defRPr b="1" sz="5800"/>
            </a:lvl4pPr>
            <a:lvl5pPr lvl="4">
              <a:spcBef>
                <a:spcPts val="0"/>
              </a:spcBef>
              <a:spcAft>
                <a:spcPts val="0"/>
              </a:spcAft>
              <a:buSzPts val="5800"/>
              <a:buNone/>
              <a:defRPr b="1" sz="5800"/>
            </a:lvl5pPr>
            <a:lvl6pPr lvl="5">
              <a:spcBef>
                <a:spcPts val="0"/>
              </a:spcBef>
              <a:spcAft>
                <a:spcPts val="0"/>
              </a:spcAft>
              <a:buSzPts val="5800"/>
              <a:buNone/>
              <a:defRPr b="1" sz="5800"/>
            </a:lvl6pPr>
            <a:lvl7pPr lvl="6">
              <a:spcBef>
                <a:spcPts val="0"/>
              </a:spcBef>
              <a:spcAft>
                <a:spcPts val="0"/>
              </a:spcAft>
              <a:buSzPts val="5800"/>
              <a:buNone/>
              <a:defRPr b="1" sz="5800"/>
            </a:lvl7pPr>
            <a:lvl8pPr lvl="7">
              <a:spcBef>
                <a:spcPts val="0"/>
              </a:spcBef>
              <a:spcAft>
                <a:spcPts val="0"/>
              </a:spcAft>
              <a:buSzPts val="5800"/>
              <a:buNone/>
              <a:defRPr b="1" sz="5800"/>
            </a:lvl8pPr>
            <a:lvl9pPr lvl="8">
              <a:spcBef>
                <a:spcPts val="0"/>
              </a:spcBef>
              <a:spcAft>
                <a:spcPts val="0"/>
              </a:spcAft>
              <a:buSzPts val="5800"/>
              <a:buNone/>
              <a:defRPr b="1" sz="5800"/>
            </a:lvl9pPr>
          </a:lstStyle>
          <a:p/>
        </p:txBody>
      </p:sp>
      <p:sp>
        <p:nvSpPr>
          <p:cNvPr id="11" name="Google Shape;11;p2"/>
          <p:cNvSpPr/>
          <p:nvPr/>
        </p:nvSpPr>
        <p:spPr>
          <a:xfrm>
            <a:off x="7337531" y="4630074"/>
            <a:ext cx="96300" cy="96000"/>
          </a:xfrm>
          <a:prstGeom prst="ellipse">
            <a:avLst/>
          </a:prstGeom>
          <a:solidFill>
            <a:schemeClr val="accent1"/>
          </a:solidFill>
          <a:ln cap="flat" cmpd="sng" w="1905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" name="Google Shape;12;p2"/>
          <p:cNvSpPr/>
          <p:nvPr/>
        </p:nvSpPr>
        <p:spPr>
          <a:xfrm>
            <a:off x="7790243" y="4182401"/>
            <a:ext cx="96300" cy="96000"/>
          </a:xfrm>
          <a:prstGeom prst="ellipse">
            <a:avLst/>
          </a:prstGeom>
          <a:solidFill>
            <a:schemeClr val="accent1"/>
          </a:solidFill>
          <a:ln cap="flat" cmpd="sng" w="1905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" name="Google Shape;13;p2"/>
          <p:cNvSpPr/>
          <p:nvPr/>
        </p:nvSpPr>
        <p:spPr>
          <a:xfrm>
            <a:off x="8893253" y="3333348"/>
            <a:ext cx="57600" cy="57600"/>
          </a:xfrm>
          <a:prstGeom prst="ellipse">
            <a:avLst/>
          </a:prstGeom>
          <a:solidFill>
            <a:schemeClr val="accent1"/>
          </a:solidFill>
          <a:ln cap="flat" cmpd="sng" w="1905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" name="Google Shape;14;p2"/>
          <p:cNvSpPr/>
          <p:nvPr/>
        </p:nvSpPr>
        <p:spPr>
          <a:xfrm>
            <a:off x="8771302" y="4923775"/>
            <a:ext cx="96300" cy="96000"/>
          </a:xfrm>
          <a:prstGeom prst="ellipse">
            <a:avLst/>
          </a:prstGeom>
          <a:solidFill>
            <a:schemeClr val="accent1"/>
          </a:solidFill>
          <a:ln cap="flat" cmpd="sng" w="1905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" name="Google Shape;15;p2"/>
          <p:cNvSpPr/>
          <p:nvPr/>
        </p:nvSpPr>
        <p:spPr>
          <a:xfrm>
            <a:off x="2386266" y="508134"/>
            <a:ext cx="96300" cy="96000"/>
          </a:xfrm>
          <a:prstGeom prst="ellipse">
            <a:avLst/>
          </a:prstGeom>
          <a:solidFill>
            <a:schemeClr val="accent1"/>
          </a:solidFill>
          <a:ln cap="flat" cmpd="sng" w="1905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" name="Google Shape;16;p2"/>
          <p:cNvSpPr/>
          <p:nvPr/>
        </p:nvSpPr>
        <p:spPr>
          <a:xfrm>
            <a:off x="479460" y="2703980"/>
            <a:ext cx="96300" cy="96000"/>
          </a:xfrm>
          <a:prstGeom prst="ellipse">
            <a:avLst/>
          </a:prstGeom>
          <a:solidFill>
            <a:schemeClr val="accent1"/>
          </a:solidFill>
          <a:ln cap="flat" cmpd="sng" w="1905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" name="Google Shape;17;p2"/>
          <p:cNvSpPr/>
          <p:nvPr/>
        </p:nvSpPr>
        <p:spPr>
          <a:xfrm>
            <a:off x="261540" y="643097"/>
            <a:ext cx="96300" cy="96000"/>
          </a:xfrm>
          <a:prstGeom prst="ellipse">
            <a:avLst/>
          </a:prstGeom>
          <a:solidFill>
            <a:schemeClr val="accent1"/>
          </a:solidFill>
          <a:ln cap="flat" cmpd="sng" w="1905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" name="Google Shape;18;p2"/>
          <p:cNvSpPr/>
          <p:nvPr/>
        </p:nvSpPr>
        <p:spPr>
          <a:xfrm>
            <a:off x="507235" y="1080863"/>
            <a:ext cx="192600" cy="192300"/>
          </a:xfrm>
          <a:prstGeom prst="ellipse">
            <a:avLst/>
          </a:prstGeom>
          <a:noFill/>
          <a:ln cap="flat" cmpd="sng" w="1905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" name="Google Shape;19;p2"/>
          <p:cNvSpPr/>
          <p:nvPr/>
        </p:nvSpPr>
        <p:spPr>
          <a:xfrm>
            <a:off x="8314019" y="3625322"/>
            <a:ext cx="144300" cy="144000"/>
          </a:xfrm>
          <a:prstGeom prst="ellipse">
            <a:avLst/>
          </a:prstGeom>
          <a:noFill/>
          <a:ln cap="flat" cmpd="sng" w="1905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" name="Google Shape;20;p2"/>
          <p:cNvSpPr/>
          <p:nvPr/>
        </p:nvSpPr>
        <p:spPr>
          <a:xfrm>
            <a:off x="8882858" y="4186761"/>
            <a:ext cx="144300" cy="144000"/>
          </a:xfrm>
          <a:prstGeom prst="ellipse">
            <a:avLst/>
          </a:prstGeom>
          <a:noFill/>
          <a:ln cap="flat" cmpd="sng" w="1905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" name="Google Shape;21;p2"/>
          <p:cNvSpPr/>
          <p:nvPr/>
        </p:nvSpPr>
        <p:spPr>
          <a:xfrm>
            <a:off x="158313" y="1596559"/>
            <a:ext cx="57600" cy="57600"/>
          </a:xfrm>
          <a:prstGeom prst="ellipse">
            <a:avLst/>
          </a:prstGeom>
          <a:solidFill>
            <a:schemeClr val="accent1"/>
          </a:solidFill>
          <a:ln cap="flat" cmpd="sng" w="1905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" name="Google Shape;22;p2"/>
          <p:cNvSpPr/>
          <p:nvPr/>
        </p:nvSpPr>
        <p:spPr>
          <a:xfrm>
            <a:off x="1396483" y="226428"/>
            <a:ext cx="192600" cy="192300"/>
          </a:xfrm>
          <a:prstGeom prst="ellipse">
            <a:avLst/>
          </a:prstGeom>
          <a:noFill/>
          <a:ln cap="flat" cmpd="sng" w="1905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" name="Google Shape;23;p2"/>
          <p:cNvSpPr/>
          <p:nvPr/>
        </p:nvSpPr>
        <p:spPr>
          <a:xfrm>
            <a:off x="617492" y="2000594"/>
            <a:ext cx="57600" cy="57600"/>
          </a:xfrm>
          <a:prstGeom prst="ellipse">
            <a:avLst/>
          </a:prstGeom>
          <a:solidFill>
            <a:schemeClr val="accent1"/>
          </a:solidFill>
          <a:ln cap="flat" cmpd="sng" w="1905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" name="Google Shape;24;p2"/>
          <p:cNvSpPr/>
          <p:nvPr/>
        </p:nvSpPr>
        <p:spPr>
          <a:xfrm>
            <a:off x="3425273" y="387880"/>
            <a:ext cx="57600" cy="57600"/>
          </a:xfrm>
          <a:prstGeom prst="ellipse">
            <a:avLst/>
          </a:prstGeom>
          <a:solidFill>
            <a:schemeClr val="accent1"/>
          </a:solidFill>
          <a:ln cap="flat" cmpd="sng" w="1905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" name="Google Shape;25;p2"/>
          <p:cNvSpPr/>
          <p:nvPr/>
        </p:nvSpPr>
        <p:spPr>
          <a:xfrm>
            <a:off x="8014029" y="4567546"/>
            <a:ext cx="192600" cy="192300"/>
          </a:xfrm>
          <a:prstGeom prst="ellipse">
            <a:avLst/>
          </a:prstGeom>
          <a:noFill/>
          <a:ln cap="flat" cmpd="sng" w="1905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ubtitle">
  <p:cSld name="TITLE_1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3"/>
          <p:cNvSpPr txBox="1"/>
          <p:nvPr>
            <p:ph type="ctrTitle"/>
          </p:nvPr>
        </p:nvSpPr>
        <p:spPr>
          <a:xfrm>
            <a:off x="1546025" y="1754794"/>
            <a:ext cx="5832600" cy="1159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400"/>
              <a:buNone/>
              <a:defRPr b="1" sz="4400"/>
            </a:lvl1pPr>
            <a:lvl2pPr lvl="1" rtl="0">
              <a:spcBef>
                <a:spcPts val="0"/>
              </a:spcBef>
              <a:spcAft>
                <a:spcPts val="0"/>
              </a:spcAft>
              <a:buSzPts val="4400"/>
              <a:buNone/>
              <a:defRPr b="1" sz="4400"/>
            </a:lvl2pPr>
            <a:lvl3pPr lvl="2" rtl="0">
              <a:spcBef>
                <a:spcPts val="0"/>
              </a:spcBef>
              <a:spcAft>
                <a:spcPts val="0"/>
              </a:spcAft>
              <a:buSzPts val="4400"/>
              <a:buNone/>
              <a:defRPr b="1" sz="4400"/>
            </a:lvl3pPr>
            <a:lvl4pPr lvl="3" rtl="0">
              <a:spcBef>
                <a:spcPts val="0"/>
              </a:spcBef>
              <a:spcAft>
                <a:spcPts val="0"/>
              </a:spcAft>
              <a:buSzPts val="4400"/>
              <a:buNone/>
              <a:defRPr b="1" sz="4400"/>
            </a:lvl4pPr>
            <a:lvl5pPr lvl="4" rtl="0">
              <a:spcBef>
                <a:spcPts val="0"/>
              </a:spcBef>
              <a:spcAft>
                <a:spcPts val="0"/>
              </a:spcAft>
              <a:buSzPts val="4400"/>
              <a:buNone/>
              <a:defRPr b="1" sz="4400"/>
            </a:lvl5pPr>
            <a:lvl6pPr lvl="5" rtl="0">
              <a:spcBef>
                <a:spcPts val="0"/>
              </a:spcBef>
              <a:spcAft>
                <a:spcPts val="0"/>
              </a:spcAft>
              <a:buSzPts val="4400"/>
              <a:buNone/>
              <a:defRPr b="1" sz="4400"/>
            </a:lvl6pPr>
            <a:lvl7pPr lvl="6" rtl="0">
              <a:spcBef>
                <a:spcPts val="0"/>
              </a:spcBef>
              <a:spcAft>
                <a:spcPts val="0"/>
              </a:spcAft>
              <a:buSzPts val="4400"/>
              <a:buNone/>
              <a:defRPr b="1" sz="4400"/>
            </a:lvl7pPr>
            <a:lvl8pPr lvl="7" rtl="0">
              <a:spcBef>
                <a:spcPts val="0"/>
              </a:spcBef>
              <a:spcAft>
                <a:spcPts val="0"/>
              </a:spcAft>
              <a:buSzPts val="4400"/>
              <a:buNone/>
              <a:defRPr b="1" sz="4400"/>
            </a:lvl8pPr>
            <a:lvl9pPr lvl="8" rtl="0">
              <a:spcBef>
                <a:spcPts val="0"/>
              </a:spcBef>
              <a:spcAft>
                <a:spcPts val="0"/>
              </a:spcAft>
              <a:buSzPts val="4400"/>
              <a:buNone/>
              <a:defRPr b="1" sz="4400"/>
            </a:lvl9pPr>
          </a:lstStyle>
          <a:p/>
        </p:txBody>
      </p:sp>
      <p:sp>
        <p:nvSpPr>
          <p:cNvPr id="28" name="Google Shape;28;p3"/>
          <p:cNvSpPr txBox="1"/>
          <p:nvPr>
            <p:ph idx="1" type="subTitle"/>
          </p:nvPr>
        </p:nvSpPr>
        <p:spPr>
          <a:xfrm>
            <a:off x="1546025" y="3011511"/>
            <a:ext cx="5832600" cy="78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None/>
              <a:defRPr>
                <a:solidFill>
                  <a:schemeClr val="accent3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None/>
              <a:defRPr sz="3000">
                <a:solidFill>
                  <a:schemeClr val="accent3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None/>
              <a:defRPr sz="3000">
                <a:solidFill>
                  <a:schemeClr val="accent3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None/>
              <a:defRPr sz="3000">
                <a:solidFill>
                  <a:schemeClr val="accent3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None/>
              <a:defRPr sz="3000">
                <a:solidFill>
                  <a:schemeClr val="accent3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None/>
              <a:defRPr sz="3000">
                <a:solidFill>
                  <a:schemeClr val="accent3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None/>
              <a:defRPr sz="3000">
                <a:solidFill>
                  <a:schemeClr val="accent3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None/>
              <a:defRPr sz="3000">
                <a:solidFill>
                  <a:schemeClr val="accent3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None/>
              <a:defRPr sz="3000">
                <a:solidFill>
                  <a:schemeClr val="accent3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Quote">
  <p:cSld name="TITLE_1_1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Google Shape;30;p4"/>
          <p:cNvPicPr preferRelativeResize="0"/>
          <p:nvPr/>
        </p:nvPicPr>
        <p:blipFill rotWithShape="1">
          <a:blip r:embed="rId2">
            <a:alphaModFix/>
          </a:blip>
          <a:srcRect b="0" l="19" r="19" t="0"/>
          <a:stretch/>
        </p:blipFill>
        <p:spPr>
          <a:xfrm flipH="1" rot="10800000">
            <a:off x="5952" y="0"/>
            <a:ext cx="9140602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31" name="Google Shape;31;p4"/>
          <p:cNvSpPr txBox="1"/>
          <p:nvPr>
            <p:ph idx="1" type="body"/>
          </p:nvPr>
        </p:nvSpPr>
        <p:spPr>
          <a:xfrm>
            <a:off x="1215300" y="1723650"/>
            <a:ext cx="6713400" cy="81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457200" lvl="0" marL="457200" rtl="0" algn="ctr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3600"/>
              <a:buChar char="◎"/>
              <a:defRPr i="1" sz="3600"/>
            </a:lvl1pPr>
            <a:lvl2pPr indent="-457200" lvl="1" marL="91440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Char char="○"/>
              <a:defRPr i="1" sz="3600"/>
            </a:lvl2pPr>
            <a:lvl3pPr indent="-457200" lvl="2" marL="137160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Char char="◉"/>
              <a:defRPr i="1" sz="3600"/>
            </a:lvl3pPr>
            <a:lvl4pPr indent="-457200" lvl="3" marL="1828800" rtl="0" algn="ctr">
              <a:spcBef>
                <a:spcPts val="0"/>
              </a:spcBef>
              <a:spcAft>
                <a:spcPts val="0"/>
              </a:spcAft>
              <a:buSzPts val="3600"/>
              <a:buChar char="●"/>
              <a:defRPr i="1" sz="3600"/>
            </a:lvl4pPr>
            <a:lvl5pPr indent="-457200" lvl="4" marL="2286000" rtl="0" algn="ctr">
              <a:spcBef>
                <a:spcPts val="0"/>
              </a:spcBef>
              <a:spcAft>
                <a:spcPts val="0"/>
              </a:spcAft>
              <a:buSzPts val="3600"/>
              <a:buChar char="○"/>
              <a:defRPr i="1" sz="3600"/>
            </a:lvl5pPr>
            <a:lvl6pPr indent="-457200" lvl="5" marL="2743200" rtl="0" algn="ctr">
              <a:spcBef>
                <a:spcPts val="0"/>
              </a:spcBef>
              <a:spcAft>
                <a:spcPts val="0"/>
              </a:spcAft>
              <a:buSzPts val="3600"/>
              <a:buChar char="■"/>
              <a:defRPr i="1" sz="3600"/>
            </a:lvl6pPr>
            <a:lvl7pPr indent="-457200" lvl="6" marL="3200400" rtl="0" algn="ctr">
              <a:spcBef>
                <a:spcPts val="0"/>
              </a:spcBef>
              <a:spcAft>
                <a:spcPts val="0"/>
              </a:spcAft>
              <a:buSzPts val="3600"/>
              <a:buChar char="●"/>
              <a:defRPr i="1" sz="3600"/>
            </a:lvl7pPr>
            <a:lvl8pPr indent="-457200" lvl="7" marL="3657600" rtl="0" algn="ctr">
              <a:spcBef>
                <a:spcPts val="0"/>
              </a:spcBef>
              <a:spcAft>
                <a:spcPts val="0"/>
              </a:spcAft>
              <a:buSzPts val="3600"/>
              <a:buChar char="○"/>
              <a:defRPr i="1" sz="3600"/>
            </a:lvl8pPr>
            <a:lvl9pPr indent="-457200" lvl="8" marL="4114800" algn="ctr">
              <a:spcBef>
                <a:spcPts val="0"/>
              </a:spcBef>
              <a:spcAft>
                <a:spcPts val="0"/>
              </a:spcAft>
              <a:buSzPts val="3600"/>
              <a:buChar char="■"/>
              <a:defRPr i="1" sz="3600"/>
            </a:lvl9pPr>
          </a:lstStyle>
          <a:p/>
        </p:txBody>
      </p:sp>
      <p:grpSp>
        <p:nvGrpSpPr>
          <p:cNvPr id="32" name="Google Shape;32;p4"/>
          <p:cNvGrpSpPr/>
          <p:nvPr/>
        </p:nvGrpSpPr>
        <p:grpSpPr>
          <a:xfrm>
            <a:off x="3839646" y="782918"/>
            <a:ext cx="1464573" cy="842707"/>
            <a:chOff x="3593400" y="1729675"/>
            <a:chExt cx="1957200" cy="1123610"/>
          </a:xfrm>
        </p:grpSpPr>
        <p:sp>
          <p:nvSpPr>
            <p:cNvPr id="33" name="Google Shape;33;p4"/>
            <p:cNvSpPr txBox="1"/>
            <p:nvPr/>
          </p:nvSpPr>
          <p:spPr>
            <a:xfrm>
              <a:off x="3593400" y="1729675"/>
              <a:ext cx="1957200" cy="871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6000">
                  <a:solidFill>
                    <a:schemeClr val="accent1"/>
                  </a:solidFill>
                  <a:latin typeface="Source Sans Pro"/>
                  <a:ea typeface="Source Sans Pro"/>
                  <a:cs typeface="Source Sans Pro"/>
                  <a:sym typeface="Source Sans Pro"/>
                </a:rPr>
                <a:t>“</a:t>
              </a:r>
              <a:endParaRPr b="1" sz="6000">
                <a:solidFill>
                  <a:schemeClr val="accent1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34" name="Google Shape;34;p4"/>
            <p:cNvSpPr/>
            <p:nvPr/>
          </p:nvSpPr>
          <p:spPr>
            <a:xfrm>
              <a:off x="4025400" y="1760085"/>
              <a:ext cx="1093200" cy="1093200"/>
            </a:xfrm>
            <a:prstGeom prst="ellipse">
              <a:avLst/>
            </a:prstGeom>
            <a:noFill/>
            <a:ln cap="flat" cmpd="sng" w="9525">
              <a:solidFill>
                <a:srgbClr val="CFD8DC"/>
              </a:solidFill>
              <a:prstDash val="dash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" name="Google Shape;35;p4"/>
            <p:cNvSpPr/>
            <p:nvPr/>
          </p:nvSpPr>
          <p:spPr>
            <a:xfrm>
              <a:off x="4190700" y="1925385"/>
              <a:ext cx="762600" cy="762600"/>
            </a:xfrm>
            <a:prstGeom prst="ellipse">
              <a:avLst/>
            </a:prstGeom>
            <a:noFill/>
            <a:ln cap="flat" cmpd="sng" w="19050">
              <a:solidFill>
                <a:srgbClr val="CFD8DC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cxnSp>
        <p:nvCxnSpPr>
          <p:cNvPr id="36" name="Google Shape;36;p4"/>
          <p:cNvCxnSpPr>
            <a:endCxn id="34" idx="1"/>
          </p:cNvCxnSpPr>
          <p:nvPr/>
        </p:nvCxnSpPr>
        <p:spPr>
          <a:xfrm>
            <a:off x="3750511" y="390297"/>
            <a:ext cx="532200" cy="535500"/>
          </a:xfrm>
          <a:prstGeom prst="straightConnector1">
            <a:avLst/>
          </a:prstGeom>
          <a:noFill/>
          <a:ln cap="flat" cmpd="sng" w="9525">
            <a:solidFill>
              <a:srgbClr val="CFD8DC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7" name="Google Shape;37;p4"/>
          <p:cNvCxnSpPr/>
          <p:nvPr/>
        </p:nvCxnSpPr>
        <p:spPr>
          <a:xfrm rot="10800000">
            <a:off x="4362902" y="436125"/>
            <a:ext cx="209100" cy="369600"/>
          </a:xfrm>
          <a:prstGeom prst="straightConnector1">
            <a:avLst/>
          </a:prstGeom>
          <a:noFill/>
          <a:ln cap="flat" cmpd="sng" w="9525">
            <a:solidFill>
              <a:srgbClr val="CFD8DC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8" name="Google Shape;38;p4"/>
          <p:cNvCxnSpPr/>
          <p:nvPr/>
        </p:nvCxnSpPr>
        <p:spPr>
          <a:xfrm flipH="1" rot="10800000">
            <a:off x="4704510" y="351930"/>
            <a:ext cx="347100" cy="474600"/>
          </a:xfrm>
          <a:prstGeom prst="straightConnector1">
            <a:avLst/>
          </a:prstGeom>
          <a:noFill/>
          <a:ln cap="flat" cmpd="sng" w="9525">
            <a:solidFill>
              <a:srgbClr val="CFD8DC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39" name="Google Shape;39;p4"/>
          <p:cNvSpPr txBox="1"/>
          <p:nvPr>
            <p:ph idx="12" type="sldNum"/>
          </p:nvPr>
        </p:nvSpPr>
        <p:spPr>
          <a:xfrm>
            <a:off x="-87" y="4749844"/>
            <a:ext cx="91440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buNone/>
              <a:defRPr/>
            </a:lvl1pPr>
            <a:lvl2pPr lvl="1" algn="ctr">
              <a:buNone/>
              <a:defRPr/>
            </a:lvl2pPr>
            <a:lvl3pPr lvl="2" algn="ctr">
              <a:buNone/>
              <a:defRPr/>
            </a:lvl3pPr>
            <a:lvl4pPr lvl="3" algn="ctr">
              <a:buNone/>
              <a:defRPr/>
            </a:lvl4pPr>
            <a:lvl5pPr lvl="4" algn="ctr">
              <a:buNone/>
              <a:defRPr/>
            </a:lvl5pPr>
            <a:lvl6pPr lvl="5" algn="ctr">
              <a:buNone/>
              <a:defRPr/>
            </a:lvl6pPr>
            <a:lvl7pPr lvl="6" algn="ctr">
              <a:buNone/>
              <a:defRPr/>
            </a:lvl7pPr>
            <a:lvl8pPr lvl="7" algn="ctr">
              <a:buNone/>
              <a:defRPr/>
            </a:lvl8pPr>
            <a:lvl9pPr lvl="8" algn="ctr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+ 1 column" type="tx">
  <p:cSld name="TITLE_AND_BODY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5"/>
          <p:cNvSpPr txBox="1"/>
          <p:nvPr>
            <p:ph type="title"/>
          </p:nvPr>
        </p:nvSpPr>
        <p:spPr>
          <a:xfrm>
            <a:off x="786150" y="308120"/>
            <a:ext cx="7571700" cy="70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9pPr>
          </a:lstStyle>
          <a:p/>
        </p:txBody>
      </p:sp>
      <p:sp>
        <p:nvSpPr>
          <p:cNvPr id="42" name="Google Shape;42;p5"/>
          <p:cNvSpPr txBox="1"/>
          <p:nvPr>
            <p:ph idx="1" type="body"/>
          </p:nvPr>
        </p:nvSpPr>
        <p:spPr>
          <a:xfrm>
            <a:off x="786150" y="1261700"/>
            <a:ext cx="7571700" cy="357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81000" lvl="0" marL="457200">
              <a:spcBef>
                <a:spcPts val="600"/>
              </a:spcBef>
              <a:spcAft>
                <a:spcPts val="0"/>
              </a:spcAft>
              <a:buSzPts val="2400"/>
              <a:buChar char="◎"/>
              <a:defRPr sz="2400"/>
            </a:lvl1pPr>
            <a:lvl2pPr indent="-381000" lvl="1" marL="914400">
              <a:spcBef>
                <a:spcPts val="0"/>
              </a:spcBef>
              <a:spcAft>
                <a:spcPts val="0"/>
              </a:spcAft>
              <a:buSzPts val="2400"/>
              <a:buChar char="○"/>
              <a:defRPr/>
            </a:lvl2pPr>
            <a:lvl3pPr indent="-381000" lvl="2" marL="1371600">
              <a:spcBef>
                <a:spcPts val="0"/>
              </a:spcBef>
              <a:spcAft>
                <a:spcPts val="0"/>
              </a:spcAft>
              <a:buSzPts val="2400"/>
              <a:buChar char="◉"/>
              <a:defRPr/>
            </a:lvl3pPr>
            <a:lvl4pPr indent="-381000" lvl="3" marL="1828800">
              <a:spcBef>
                <a:spcPts val="0"/>
              </a:spcBef>
              <a:spcAft>
                <a:spcPts val="0"/>
              </a:spcAft>
              <a:buSzPts val="2400"/>
              <a:buChar char="●"/>
              <a:defRPr sz="2400"/>
            </a:lvl4pPr>
            <a:lvl5pPr indent="-381000" lvl="4" marL="2286000"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5pPr>
            <a:lvl6pPr indent="-381000" lvl="5" marL="2743200"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6pPr>
            <a:lvl7pPr indent="-381000" lvl="6" marL="3200400">
              <a:spcBef>
                <a:spcPts val="0"/>
              </a:spcBef>
              <a:spcAft>
                <a:spcPts val="0"/>
              </a:spcAft>
              <a:buSzPts val="2400"/>
              <a:buChar char="●"/>
              <a:defRPr sz="2400"/>
            </a:lvl7pPr>
            <a:lvl8pPr indent="-381000" lvl="7" marL="3657600"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8pPr>
            <a:lvl9pPr indent="-381000" lvl="8" marL="4114800"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9pPr>
          </a:lstStyle>
          <a:p/>
        </p:txBody>
      </p:sp>
      <p:sp>
        <p:nvSpPr>
          <p:cNvPr id="43" name="Google Shape;43;p5"/>
          <p:cNvSpPr txBox="1"/>
          <p:nvPr>
            <p:ph idx="12" type="sldNum"/>
          </p:nvPr>
        </p:nvSpPr>
        <p:spPr>
          <a:xfrm>
            <a:off x="84043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+ 2 columns" type="twoColTx">
  <p:cSld name="TITLE_AND_TWO_COLUMNS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6"/>
          <p:cNvSpPr txBox="1"/>
          <p:nvPr>
            <p:ph type="title"/>
          </p:nvPr>
        </p:nvSpPr>
        <p:spPr>
          <a:xfrm>
            <a:off x="786150" y="308120"/>
            <a:ext cx="7571700" cy="70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9pPr>
          </a:lstStyle>
          <a:p/>
        </p:txBody>
      </p:sp>
      <p:sp>
        <p:nvSpPr>
          <p:cNvPr id="46" name="Google Shape;46;p6"/>
          <p:cNvSpPr txBox="1"/>
          <p:nvPr>
            <p:ph idx="1" type="body"/>
          </p:nvPr>
        </p:nvSpPr>
        <p:spPr>
          <a:xfrm>
            <a:off x="786137" y="1200150"/>
            <a:ext cx="3675300" cy="372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55600" lvl="0" marL="457200">
              <a:spcBef>
                <a:spcPts val="600"/>
              </a:spcBef>
              <a:spcAft>
                <a:spcPts val="0"/>
              </a:spcAft>
              <a:buSzPts val="2000"/>
              <a:buChar char="◎"/>
              <a:defRPr sz="2000"/>
            </a:lvl1pPr>
            <a:lvl2pPr indent="-355600" lvl="1" marL="914400"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2pPr>
            <a:lvl3pPr indent="-355600" lvl="2" marL="1371600">
              <a:spcBef>
                <a:spcPts val="0"/>
              </a:spcBef>
              <a:spcAft>
                <a:spcPts val="0"/>
              </a:spcAft>
              <a:buSzPts val="2000"/>
              <a:buChar char="◉"/>
              <a:defRPr sz="2000"/>
            </a:lvl3pPr>
            <a:lvl4pPr indent="-355600" lvl="3" marL="1828800"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000"/>
            </a:lvl4pPr>
            <a:lvl5pPr indent="-355600" lvl="4" marL="2286000"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5pPr>
            <a:lvl6pPr indent="-355600" lvl="5" marL="274320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6pPr>
            <a:lvl7pPr indent="-355600" lvl="6" marL="3200400"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000"/>
            </a:lvl7pPr>
            <a:lvl8pPr indent="-355600" lvl="7" marL="3657600"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8pPr>
            <a:lvl9pPr indent="-355600" lvl="8" marL="411480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9pPr>
          </a:lstStyle>
          <a:p/>
        </p:txBody>
      </p:sp>
      <p:sp>
        <p:nvSpPr>
          <p:cNvPr id="47" name="Google Shape;47;p6"/>
          <p:cNvSpPr txBox="1"/>
          <p:nvPr>
            <p:ph idx="2" type="body"/>
          </p:nvPr>
        </p:nvSpPr>
        <p:spPr>
          <a:xfrm>
            <a:off x="4682659" y="1200150"/>
            <a:ext cx="3675300" cy="372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55600" lvl="0" marL="457200">
              <a:spcBef>
                <a:spcPts val="600"/>
              </a:spcBef>
              <a:spcAft>
                <a:spcPts val="0"/>
              </a:spcAft>
              <a:buSzPts val="2000"/>
              <a:buChar char="◎"/>
              <a:defRPr sz="2000"/>
            </a:lvl1pPr>
            <a:lvl2pPr indent="-355600" lvl="1" marL="914400"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2pPr>
            <a:lvl3pPr indent="-355600" lvl="2" marL="1371600">
              <a:spcBef>
                <a:spcPts val="0"/>
              </a:spcBef>
              <a:spcAft>
                <a:spcPts val="0"/>
              </a:spcAft>
              <a:buSzPts val="2000"/>
              <a:buChar char="◉"/>
              <a:defRPr sz="2000"/>
            </a:lvl3pPr>
            <a:lvl4pPr indent="-355600" lvl="3" marL="1828800"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000"/>
            </a:lvl4pPr>
            <a:lvl5pPr indent="-355600" lvl="4" marL="2286000"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5pPr>
            <a:lvl6pPr indent="-355600" lvl="5" marL="274320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6pPr>
            <a:lvl7pPr indent="-355600" lvl="6" marL="3200400"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000"/>
            </a:lvl7pPr>
            <a:lvl8pPr indent="-355600" lvl="7" marL="3657600"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8pPr>
            <a:lvl9pPr indent="-355600" lvl="8" marL="411480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9pPr>
          </a:lstStyle>
          <a:p/>
        </p:txBody>
      </p:sp>
      <p:sp>
        <p:nvSpPr>
          <p:cNvPr id="48" name="Google Shape;48;p6"/>
          <p:cNvSpPr txBox="1"/>
          <p:nvPr>
            <p:ph idx="12" type="sldNum"/>
          </p:nvPr>
        </p:nvSpPr>
        <p:spPr>
          <a:xfrm>
            <a:off x="84043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+ 3 columns">
  <p:cSld name="TITLE_AND_TWO_COLUMNS_1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7"/>
          <p:cNvSpPr txBox="1"/>
          <p:nvPr>
            <p:ph type="title"/>
          </p:nvPr>
        </p:nvSpPr>
        <p:spPr>
          <a:xfrm>
            <a:off x="786150" y="308120"/>
            <a:ext cx="7571700" cy="70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9pPr>
          </a:lstStyle>
          <a:p/>
        </p:txBody>
      </p:sp>
      <p:sp>
        <p:nvSpPr>
          <p:cNvPr id="51" name="Google Shape;51;p7"/>
          <p:cNvSpPr txBox="1"/>
          <p:nvPr>
            <p:ph idx="1" type="body"/>
          </p:nvPr>
        </p:nvSpPr>
        <p:spPr>
          <a:xfrm>
            <a:off x="786150" y="1200150"/>
            <a:ext cx="2419800" cy="372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600"/>
              </a:spcBef>
              <a:spcAft>
                <a:spcPts val="0"/>
              </a:spcAft>
              <a:buSzPts val="1800"/>
              <a:buChar char="◎"/>
              <a:defRPr sz="1800"/>
            </a:lvl1pPr>
            <a:lvl2pPr indent="-342900" lvl="1" marL="9144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 sz="1800"/>
            </a:lvl2pPr>
            <a:lvl3pPr indent="-342900" lvl="2" marL="1371600" rtl="0">
              <a:spcBef>
                <a:spcPts val="0"/>
              </a:spcBef>
              <a:spcAft>
                <a:spcPts val="0"/>
              </a:spcAft>
              <a:buSzPts val="1800"/>
              <a:buChar char="◉"/>
              <a:defRPr sz="1800"/>
            </a:lvl3pPr>
            <a:lvl4pPr indent="-342900" lvl="3" marL="18288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52" name="Google Shape;52;p7"/>
          <p:cNvSpPr txBox="1"/>
          <p:nvPr>
            <p:ph idx="2" type="body"/>
          </p:nvPr>
        </p:nvSpPr>
        <p:spPr>
          <a:xfrm>
            <a:off x="3329992" y="1200150"/>
            <a:ext cx="2419800" cy="372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600"/>
              </a:spcBef>
              <a:spcAft>
                <a:spcPts val="0"/>
              </a:spcAft>
              <a:buSzPts val="1800"/>
              <a:buChar char="◎"/>
              <a:defRPr sz="1800"/>
            </a:lvl1pPr>
            <a:lvl2pPr indent="-342900" lvl="1" marL="9144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 sz="1800"/>
            </a:lvl2pPr>
            <a:lvl3pPr indent="-342900" lvl="2" marL="1371600" rtl="0">
              <a:spcBef>
                <a:spcPts val="0"/>
              </a:spcBef>
              <a:spcAft>
                <a:spcPts val="0"/>
              </a:spcAft>
              <a:buSzPts val="1800"/>
              <a:buChar char="◉"/>
              <a:defRPr sz="1800"/>
            </a:lvl3pPr>
            <a:lvl4pPr indent="-342900" lvl="3" marL="18288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53" name="Google Shape;53;p7"/>
          <p:cNvSpPr txBox="1"/>
          <p:nvPr>
            <p:ph idx="3" type="body"/>
          </p:nvPr>
        </p:nvSpPr>
        <p:spPr>
          <a:xfrm>
            <a:off x="5873834" y="1200150"/>
            <a:ext cx="2419800" cy="372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600"/>
              </a:spcBef>
              <a:spcAft>
                <a:spcPts val="0"/>
              </a:spcAft>
              <a:buSzPts val="1800"/>
              <a:buChar char="◎"/>
              <a:defRPr sz="1800"/>
            </a:lvl1pPr>
            <a:lvl2pPr indent="-342900" lvl="1" marL="9144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 sz="1800"/>
            </a:lvl2pPr>
            <a:lvl3pPr indent="-342900" lvl="2" marL="1371600" rtl="0">
              <a:spcBef>
                <a:spcPts val="0"/>
              </a:spcBef>
              <a:spcAft>
                <a:spcPts val="0"/>
              </a:spcAft>
              <a:buSzPts val="1800"/>
              <a:buChar char="◉"/>
              <a:defRPr sz="1800"/>
            </a:lvl3pPr>
            <a:lvl4pPr indent="-342900" lvl="3" marL="18288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54" name="Google Shape;54;p7"/>
          <p:cNvSpPr txBox="1"/>
          <p:nvPr>
            <p:ph idx="12" type="sldNum"/>
          </p:nvPr>
        </p:nvSpPr>
        <p:spPr>
          <a:xfrm>
            <a:off x="84043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8"/>
          <p:cNvSpPr txBox="1"/>
          <p:nvPr>
            <p:ph type="title"/>
          </p:nvPr>
        </p:nvSpPr>
        <p:spPr>
          <a:xfrm>
            <a:off x="786150" y="308120"/>
            <a:ext cx="7571700" cy="70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9pPr>
          </a:lstStyle>
          <a:p/>
        </p:txBody>
      </p:sp>
      <p:sp>
        <p:nvSpPr>
          <p:cNvPr id="57" name="Google Shape;57;p8"/>
          <p:cNvSpPr txBox="1"/>
          <p:nvPr>
            <p:ph idx="12" type="sldNum"/>
          </p:nvPr>
        </p:nvSpPr>
        <p:spPr>
          <a:xfrm>
            <a:off x="84043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9"/>
          <p:cNvSpPr txBox="1"/>
          <p:nvPr>
            <p:ph idx="1" type="body"/>
          </p:nvPr>
        </p:nvSpPr>
        <p:spPr>
          <a:xfrm>
            <a:off x="457200" y="4055343"/>
            <a:ext cx="8229600" cy="368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28600" lvl="0" marL="457200" algn="ctr">
              <a:spcBef>
                <a:spcPts val="360"/>
              </a:spcBef>
              <a:spcAft>
                <a:spcPts val="0"/>
              </a:spcAft>
              <a:buSzPts val="1800"/>
              <a:buNone/>
              <a:defRPr sz="1800"/>
            </a:lvl1pPr>
          </a:lstStyle>
          <a:p/>
        </p:txBody>
      </p:sp>
      <p:sp>
        <p:nvSpPr>
          <p:cNvPr id="60" name="Google Shape;60;p9"/>
          <p:cNvSpPr txBox="1"/>
          <p:nvPr>
            <p:ph idx="12" type="sldNum"/>
          </p:nvPr>
        </p:nvSpPr>
        <p:spPr>
          <a:xfrm>
            <a:off x="-92" y="4749844"/>
            <a:ext cx="91440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buNone/>
              <a:defRPr/>
            </a:lvl1pPr>
            <a:lvl2pPr lvl="1" algn="ctr">
              <a:buNone/>
              <a:defRPr/>
            </a:lvl2pPr>
            <a:lvl3pPr lvl="2" algn="ctr">
              <a:buNone/>
              <a:defRPr/>
            </a:lvl3pPr>
            <a:lvl4pPr lvl="3" algn="ctr">
              <a:buNone/>
              <a:defRPr/>
            </a:lvl4pPr>
            <a:lvl5pPr lvl="4" algn="ctr">
              <a:buNone/>
              <a:defRPr/>
            </a:lvl5pPr>
            <a:lvl6pPr lvl="5" algn="ctr">
              <a:buNone/>
              <a:defRPr/>
            </a:lvl6pPr>
            <a:lvl7pPr lvl="6" algn="ctr">
              <a:buNone/>
              <a:defRPr/>
            </a:lvl7pPr>
            <a:lvl8pPr lvl="7" algn="ctr">
              <a:buNone/>
              <a:defRPr/>
            </a:lvl8pPr>
            <a:lvl9pPr lvl="8" algn="ctr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/>
          <p:nvPr>
            <p:ph idx="12" type="sldNum"/>
          </p:nvPr>
        </p:nvSpPr>
        <p:spPr>
          <a:xfrm>
            <a:off x="84043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complete pattern">
  <p:cSld name="BLANK_1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1"/>
          <p:cNvSpPr/>
          <p:nvPr/>
        </p:nvSpPr>
        <p:spPr>
          <a:xfrm>
            <a:off x="-26550" y="-14850"/>
            <a:ext cx="9197100" cy="5173200"/>
          </a:xfrm>
          <a:prstGeom prst="rect">
            <a:avLst/>
          </a:prstGeom>
          <a:solidFill>
            <a:srgbClr val="CFD8DC">
              <a:alpha val="4923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" name="Google Shape;65;p11"/>
          <p:cNvSpPr txBox="1"/>
          <p:nvPr>
            <p:ph idx="12" type="sldNum"/>
          </p:nvPr>
        </p:nvSpPr>
        <p:spPr>
          <a:xfrm>
            <a:off x="84043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_2">
  <p:cSld name="TITLE_2"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68" name="Google Shape;68;p1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800"/>
              <a:buNone/>
              <a:defRPr sz="28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69" name="Google Shape;6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9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11.xml"/><Relationship Id="rId1" Type="http://schemas.openxmlformats.org/officeDocument/2006/relationships/image" Target="../media/image15.pn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9" Type="http://schemas.openxmlformats.org/officeDocument/2006/relationships/slideLayout" Target="../slideLayouts/slideLayout8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">
    <p:bg>
      <p:bgPr>
        <a:blipFill>
          <a:blip r:embed="rId1">
            <a:alphaModFix/>
          </a:blip>
          <a:stretch>
            <a:fillRect/>
          </a:stretch>
        </a:blip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786150" y="308120"/>
            <a:ext cx="7571700" cy="70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Roboto Slab"/>
              <a:buNone/>
              <a:defRPr sz="2000">
                <a:solidFill>
                  <a:schemeClr val="accent1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Roboto Slab"/>
              <a:buNone/>
              <a:defRPr sz="2000">
                <a:solidFill>
                  <a:schemeClr val="accent1"/>
                </a:solidFill>
                <a:latin typeface="Roboto Slab"/>
                <a:ea typeface="Roboto Slab"/>
                <a:cs typeface="Roboto Slab"/>
                <a:sym typeface="Roboto Slab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Roboto Slab"/>
              <a:buNone/>
              <a:defRPr sz="2000">
                <a:solidFill>
                  <a:schemeClr val="accent1"/>
                </a:solidFill>
                <a:latin typeface="Roboto Slab"/>
                <a:ea typeface="Roboto Slab"/>
                <a:cs typeface="Roboto Slab"/>
                <a:sym typeface="Roboto Slab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Roboto Slab"/>
              <a:buNone/>
              <a:defRPr sz="2000">
                <a:solidFill>
                  <a:schemeClr val="accent1"/>
                </a:solidFill>
                <a:latin typeface="Roboto Slab"/>
                <a:ea typeface="Roboto Slab"/>
                <a:cs typeface="Roboto Slab"/>
                <a:sym typeface="Roboto Slab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Roboto Slab"/>
              <a:buNone/>
              <a:defRPr sz="2000">
                <a:solidFill>
                  <a:schemeClr val="accent1"/>
                </a:solidFill>
                <a:latin typeface="Roboto Slab"/>
                <a:ea typeface="Roboto Slab"/>
                <a:cs typeface="Roboto Slab"/>
                <a:sym typeface="Roboto Slab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Roboto Slab"/>
              <a:buNone/>
              <a:defRPr sz="2000">
                <a:solidFill>
                  <a:schemeClr val="accent1"/>
                </a:solidFill>
                <a:latin typeface="Roboto Slab"/>
                <a:ea typeface="Roboto Slab"/>
                <a:cs typeface="Roboto Slab"/>
                <a:sym typeface="Roboto Slab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Roboto Slab"/>
              <a:buNone/>
              <a:defRPr sz="2000">
                <a:solidFill>
                  <a:schemeClr val="accent1"/>
                </a:solidFill>
                <a:latin typeface="Roboto Slab"/>
                <a:ea typeface="Roboto Slab"/>
                <a:cs typeface="Roboto Slab"/>
                <a:sym typeface="Roboto Slab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Roboto Slab"/>
              <a:buNone/>
              <a:defRPr sz="2000">
                <a:solidFill>
                  <a:schemeClr val="accent1"/>
                </a:solidFill>
                <a:latin typeface="Roboto Slab"/>
                <a:ea typeface="Roboto Slab"/>
                <a:cs typeface="Roboto Slab"/>
                <a:sym typeface="Roboto Slab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Roboto Slab"/>
              <a:buNone/>
              <a:defRPr sz="2000">
                <a:solidFill>
                  <a:schemeClr val="accent1"/>
                </a:solidFill>
                <a:latin typeface="Roboto Slab"/>
                <a:ea typeface="Roboto Slab"/>
                <a:cs typeface="Roboto Slab"/>
                <a:sym typeface="Roboto Slab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786150" y="1261700"/>
            <a:ext cx="7571700" cy="357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419100" lvl="0" marL="457200"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Pts val="3000"/>
              <a:buFont typeface="Source Sans Pro"/>
              <a:buChar char="◎"/>
              <a:defRPr sz="30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indent="-381000" lvl="1" marL="91440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400"/>
              <a:buFont typeface="Source Sans Pro"/>
              <a:buChar char="○"/>
              <a:defRPr sz="24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indent="-381000" lvl="2" marL="137160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400"/>
              <a:buFont typeface="Source Sans Pro"/>
              <a:buChar char="◉"/>
              <a:defRPr sz="24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indent="-342900" lvl="3" marL="1828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Source Sans Pro"/>
              <a:buChar char="●"/>
              <a:defRPr sz="18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indent="-342900" lvl="4" marL="2286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Source Sans Pro"/>
              <a:buChar char="○"/>
              <a:defRPr sz="18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indent="-342900" lvl="5" marL="2743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Source Sans Pro"/>
              <a:buChar char="■"/>
              <a:defRPr sz="18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indent="-342900" lvl="6" marL="3200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Source Sans Pro"/>
              <a:buChar char="●"/>
              <a:defRPr sz="18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indent="-342900" lvl="7" marL="3657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Source Sans Pro"/>
              <a:buChar char="○"/>
              <a:defRPr sz="18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indent="-342900" lvl="8" marL="4114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Source Sans Pro"/>
              <a:buChar char="■"/>
              <a:defRPr sz="18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043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r">
              <a:buNone/>
              <a:defRPr b="1" sz="1300">
                <a:solidFill>
                  <a:schemeClr val="accen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lvl="1" algn="r">
              <a:buNone/>
              <a:defRPr b="1" sz="1300">
                <a:solidFill>
                  <a:schemeClr val="accen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lvl="2" algn="r">
              <a:buNone/>
              <a:defRPr b="1" sz="1300">
                <a:solidFill>
                  <a:schemeClr val="accen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lvl="3" algn="r">
              <a:buNone/>
              <a:defRPr b="1" sz="1300">
                <a:solidFill>
                  <a:schemeClr val="accen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lvl="4" algn="r">
              <a:buNone/>
              <a:defRPr b="1" sz="1300">
                <a:solidFill>
                  <a:schemeClr val="accen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lvl="5" algn="r">
              <a:buNone/>
              <a:defRPr b="1" sz="1300">
                <a:solidFill>
                  <a:schemeClr val="accen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lvl="6" algn="r">
              <a:buNone/>
              <a:defRPr b="1" sz="1300">
                <a:solidFill>
                  <a:schemeClr val="accen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lvl="7" algn="r">
              <a:buNone/>
              <a:defRPr b="1" sz="1300">
                <a:solidFill>
                  <a:schemeClr val="accen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lvl="8" algn="r">
              <a:buNone/>
              <a:defRPr b="1" sz="1300">
                <a:solidFill>
                  <a:schemeClr val="accen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>
              <a:latin typeface="Roboto Slab"/>
              <a:ea typeface="Roboto Slab"/>
              <a:cs typeface="Roboto Slab"/>
              <a:sym typeface="Roboto Slab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2"/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</p:sldLayoutIdLst>
  <p:transition>
    <p:fade thruBlk="1"/>
  </p:transition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2.png"/><Relationship Id="rId4" Type="http://schemas.openxmlformats.org/officeDocument/2006/relationships/hyperlink" Target="http://drive.google.com/file/d/113vABhV9J2az7Wweu1AWSrNk8UunHpvU/view" TargetMode="External"/><Relationship Id="rId5" Type="http://schemas.openxmlformats.org/officeDocument/2006/relationships/image" Target="../media/image1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6.png"/><Relationship Id="rId4" Type="http://schemas.openxmlformats.org/officeDocument/2006/relationships/image" Target="../media/image5.png"/><Relationship Id="rId5" Type="http://schemas.openxmlformats.org/officeDocument/2006/relationships/image" Target="../media/image9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4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2.png"/><Relationship Id="rId4" Type="http://schemas.openxmlformats.org/officeDocument/2006/relationships/image" Target="../media/image3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0.png"/><Relationship Id="rId4" Type="http://schemas.openxmlformats.org/officeDocument/2006/relationships/image" Target="../media/image6.png"/><Relationship Id="rId5" Type="http://schemas.openxmlformats.org/officeDocument/2006/relationships/image" Target="../media/image5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20.png"/><Relationship Id="rId4" Type="http://schemas.openxmlformats.org/officeDocument/2006/relationships/image" Target="../media/image7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8.png"/><Relationship Id="rId4" Type="http://schemas.openxmlformats.org/officeDocument/2006/relationships/image" Target="../media/image29.png"/><Relationship Id="rId5" Type="http://schemas.openxmlformats.org/officeDocument/2006/relationships/image" Target="../media/image28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25.png"/><Relationship Id="rId4" Type="http://schemas.openxmlformats.org/officeDocument/2006/relationships/image" Target="../media/image27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4.png"/><Relationship Id="rId4" Type="http://schemas.openxmlformats.org/officeDocument/2006/relationships/image" Target="../media/image17.png"/><Relationship Id="rId5" Type="http://schemas.openxmlformats.org/officeDocument/2006/relationships/image" Target="../media/image25.png"/><Relationship Id="rId6" Type="http://schemas.openxmlformats.org/officeDocument/2006/relationships/image" Target="../media/image30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8.png"/><Relationship Id="rId4" Type="http://schemas.openxmlformats.org/officeDocument/2006/relationships/image" Target="../media/image26.png"/><Relationship Id="rId5" Type="http://schemas.openxmlformats.org/officeDocument/2006/relationships/image" Target="../media/image31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23.png"/><Relationship Id="rId4" Type="http://schemas.openxmlformats.org/officeDocument/2006/relationships/image" Target="../media/image24.png"/><Relationship Id="rId5" Type="http://schemas.openxmlformats.org/officeDocument/2006/relationships/hyperlink" Target="http://drive.google.com/file/d/1dR0XqEXmfFPLqkvXKHZfktELb7A0glfV/view" TargetMode="External"/><Relationship Id="rId6" Type="http://schemas.openxmlformats.org/officeDocument/2006/relationships/image" Target="../media/image1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23.png"/><Relationship Id="rId4" Type="http://schemas.openxmlformats.org/officeDocument/2006/relationships/image" Target="../media/image32.png"/><Relationship Id="rId5" Type="http://schemas.openxmlformats.org/officeDocument/2006/relationships/hyperlink" Target="http://drive.google.com/file/d/1D7z5P-rHo5PP8AptmMt2OywzxLtvkk8e/view" TargetMode="External"/><Relationship Id="rId6" Type="http://schemas.openxmlformats.org/officeDocument/2006/relationships/image" Target="../media/image1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18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3"/>
          <p:cNvSpPr txBox="1"/>
          <p:nvPr>
            <p:ph idx="4294967295"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300"/>
              <a:t>Energy-Informed NMF for Piano MIDI Transcription</a:t>
            </a:r>
            <a:endParaRPr sz="4300"/>
          </a:p>
        </p:txBody>
      </p:sp>
      <p:sp>
        <p:nvSpPr>
          <p:cNvPr id="75" name="Google Shape;75;p13"/>
          <p:cNvSpPr txBox="1"/>
          <p:nvPr>
            <p:ph idx="4294967295" type="subTitle"/>
          </p:nvPr>
        </p:nvSpPr>
        <p:spPr>
          <a:xfrm>
            <a:off x="1930350" y="2797175"/>
            <a:ext cx="52833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500"/>
              <a:t>Ben Kevelson &amp; Teghan Murray</a:t>
            </a:r>
            <a:endParaRPr sz="25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4"/>
          <p:cNvSpPr txBox="1"/>
          <p:nvPr>
            <p:ph type="title"/>
          </p:nvPr>
        </p:nvSpPr>
        <p:spPr>
          <a:xfrm>
            <a:off x="786150" y="308120"/>
            <a:ext cx="7571700" cy="70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Introduction and Motivation</a:t>
            </a:r>
            <a:endParaRPr sz="2400"/>
          </a:p>
        </p:txBody>
      </p:sp>
      <p:sp>
        <p:nvSpPr>
          <p:cNvPr id="81" name="Google Shape;81;p14"/>
          <p:cNvSpPr txBox="1"/>
          <p:nvPr>
            <p:ph idx="1" type="body"/>
          </p:nvPr>
        </p:nvSpPr>
        <p:spPr>
          <a:xfrm>
            <a:off x="231200" y="1130075"/>
            <a:ext cx="5373000" cy="357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55600" lvl="0" marL="457200" rtl="0" algn="l">
              <a:spcBef>
                <a:spcPts val="1000"/>
              </a:spcBef>
              <a:spcAft>
                <a:spcPts val="0"/>
              </a:spcAft>
              <a:buSzPts val="2000"/>
              <a:buChar char="●"/>
            </a:pPr>
            <a:r>
              <a:rPr lang="en" sz="2000"/>
              <a:t>NMF can be used to identify notes in musical signals</a:t>
            </a:r>
            <a:endParaRPr sz="2000"/>
          </a:p>
          <a:p>
            <a:pPr indent="-355600" lvl="1" marL="914400" rtl="0" algn="l">
              <a:spcBef>
                <a:spcPts val="1000"/>
              </a:spcBef>
              <a:spcAft>
                <a:spcPts val="0"/>
              </a:spcAft>
              <a:buSzPts val="2000"/>
              <a:buChar char="○"/>
            </a:pPr>
            <a:r>
              <a:rPr lang="en" sz="2000"/>
              <a:t>This 4-element NMF learns the 4 piano notes played in this audio file</a:t>
            </a:r>
            <a:endParaRPr sz="2000"/>
          </a:p>
          <a:p>
            <a:pPr indent="-355600" lvl="0" marL="457200" rtl="0" algn="l">
              <a:spcBef>
                <a:spcPts val="1000"/>
              </a:spcBef>
              <a:spcAft>
                <a:spcPts val="0"/>
              </a:spcAft>
              <a:buSzPts val="2000"/>
              <a:buChar char="●"/>
            </a:pPr>
            <a:r>
              <a:rPr lang="en" sz="2000"/>
              <a:t>If we train an NMF to learn a single </a:t>
            </a:r>
            <a:r>
              <a:rPr lang="en" sz="2000"/>
              <a:t>piano</a:t>
            </a:r>
            <a:r>
              <a:rPr lang="en" sz="2000"/>
              <a:t> note for each element, we can use the output activation function for polyphonic transcription</a:t>
            </a:r>
            <a:endParaRPr sz="2000"/>
          </a:p>
        </p:txBody>
      </p:sp>
      <p:pic>
        <p:nvPicPr>
          <p:cNvPr id="82" name="Google Shape;82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604200" y="1271124"/>
            <a:ext cx="3315825" cy="2601249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83" name="Google Shape;83;p14" title="piano.wav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592925" y="373648"/>
            <a:ext cx="457200" cy="457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5"/>
          <p:cNvSpPr txBox="1"/>
          <p:nvPr/>
        </p:nvSpPr>
        <p:spPr>
          <a:xfrm>
            <a:off x="2334600" y="2133150"/>
            <a:ext cx="4474800" cy="877200"/>
          </a:xfrm>
          <a:prstGeom prst="rect">
            <a:avLst/>
          </a:prstGeom>
          <a:solidFill>
            <a:schemeClr val="accent4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500">
                <a:latin typeface="Roboto Slab"/>
                <a:ea typeface="Roboto Slab"/>
                <a:cs typeface="Roboto Slab"/>
                <a:sym typeface="Roboto Slab"/>
              </a:rPr>
              <a:t>NMF Methods</a:t>
            </a:r>
            <a:endParaRPr sz="4500">
              <a:latin typeface="Roboto Slab"/>
              <a:ea typeface="Roboto Slab"/>
              <a:cs typeface="Roboto Slab"/>
              <a:sym typeface="Roboto Slab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6"/>
          <p:cNvSpPr txBox="1"/>
          <p:nvPr>
            <p:ph type="title"/>
          </p:nvPr>
        </p:nvSpPr>
        <p:spPr>
          <a:xfrm>
            <a:off x="786150" y="308120"/>
            <a:ext cx="7571700" cy="70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Basic Process / Recap</a:t>
            </a:r>
            <a:endParaRPr sz="2400"/>
          </a:p>
        </p:txBody>
      </p:sp>
      <p:sp>
        <p:nvSpPr>
          <p:cNvPr id="94" name="Google Shape;94;p16"/>
          <p:cNvSpPr txBox="1"/>
          <p:nvPr>
            <p:ph idx="1" type="body"/>
          </p:nvPr>
        </p:nvSpPr>
        <p:spPr>
          <a:xfrm>
            <a:off x="353975" y="1010725"/>
            <a:ext cx="4781700" cy="357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36550" lvl="0" marL="45720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1700"/>
              <a:buChar char="●"/>
            </a:pPr>
            <a:r>
              <a:rPr lang="en" sz="1700"/>
              <a:t>Take STFT of </a:t>
            </a:r>
            <a:r>
              <a:rPr lang="en" sz="1700"/>
              <a:t>piano recording</a:t>
            </a:r>
            <a:endParaRPr sz="1700"/>
          </a:p>
          <a:p>
            <a:pPr indent="-336550" lvl="0" marL="45720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1700"/>
              <a:buChar char="●"/>
            </a:pPr>
            <a:r>
              <a:rPr lang="en" sz="1700"/>
              <a:t>Use linear magnitude spectrogram (</a:t>
            </a:r>
            <a:r>
              <a:rPr b="1" lang="en" sz="1700"/>
              <a:t>V</a:t>
            </a:r>
            <a:r>
              <a:rPr lang="en" sz="1700"/>
              <a:t>) to iteratively approximate template vectors (</a:t>
            </a:r>
            <a:r>
              <a:rPr b="1" lang="en" sz="1700"/>
              <a:t>W</a:t>
            </a:r>
            <a:r>
              <a:rPr lang="en" sz="1700"/>
              <a:t>) and activation vectors (</a:t>
            </a:r>
            <a:r>
              <a:rPr b="1" lang="en" sz="1700"/>
              <a:t>H</a:t>
            </a:r>
            <a:r>
              <a:rPr lang="en" sz="1700"/>
              <a:t>)</a:t>
            </a:r>
            <a:endParaRPr sz="1700"/>
          </a:p>
          <a:p>
            <a:pPr indent="-336550" lvl="0" marL="45720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1700"/>
              <a:buChar char="●"/>
            </a:pPr>
            <a:r>
              <a:rPr lang="en" sz="1700"/>
              <a:t>KL Divergence acts as a loss function, vectors </a:t>
            </a:r>
            <a:r>
              <a:rPr b="1" lang="en" sz="1700"/>
              <a:t>W</a:t>
            </a:r>
            <a:r>
              <a:rPr lang="en" sz="1700"/>
              <a:t> and </a:t>
            </a:r>
            <a:r>
              <a:rPr b="1" lang="en" sz="1700"/>
              <a:t>H</a:t>
            </a:r>
            <a:r>
              <a:rPr lang="en" sz="1700"/>
              <a:t> are updated on each iteration</a:t>
            </a:r>
            <a:endParaRPr sz="1700"/>
          </a:p>
          <a:p>
            <a:pPr indent="-336550" lvl="0" marL="457200" rtl="0" algn="l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SzPts val="1700"/>
              <a:buChar char="●"/>
            </a:pPr>
            <a:r>
              <a:rPr lang="en" sz="1700"/>
              <a:t>Parameter </a:t>
            </a:r>
            <a:r>
              <a:rPr b="1" i="1" lang="en" sz="1700"/>
              <a:t>r</a:t>
            </a:r>
            <a:r>
              <a:rPr lang="en" sz="1700"/>
              <a:t> determines # of </a:t>
            </a:r>
            <a:r>
              <a:rPr b="1" lang="en" sz="1700"/>
              <a:t>W</a:t>
            </a:r>
            <a:r>
              <a:rPr lang="en" sz="1700"/>
              <a:t> and </a:t>
            </a:r>
            <a:r>
              <a:rPr b="1" lang="en" sz="1700"/>
              <a:t>H</a:t>
            </a:r>
            <a:r>
              <a:rPr lang="en" sz="1700"/>
              <a:t> vectors</a:t>
            </a:r>
            <a:endParaRPr sz="1700"/>
          </a:p>
        </p:txBody>
      </p:sp>
      <p:pic>
        <p:nvPicPr>
          <p:cNvPr id="95" name="Google Shape;95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241800" y="486625"/>
            <a:ext cx="2085455" cy="702600"/>
          </a:xfrm>
          <a:prstGeom prst="rect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96" name="Google Shape;96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241800" y="1575025"/>
            <a:ext cx="2085451" cy="964955"/>
          </a:xfrm>
          <a:prstGeom prst="rect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97" name="Google Shape;97;p1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241798" y="3680873"/>
            <a:ext cx="2085450" cy="1135903"/>
          </a:xfrm>
          <a:prstGeom prst="rect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  <p:cxnSp>
        <p:nvCxnSpPr>
          <p:cNvPr id="98" name="Google Shape;98;p16"/>
          <p:cNvCxnSpPr/>
          <p:nvPr/>
        </p:nvCxnSpPr>
        <p:spPr>
          <a:xfrm>
            <a:off x="6503575" y="1293775"/>
            <a:ext cx="0" cy="1767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99" name="Google Shape;99;p16"/>
          <p:cNvCxnSpPr/>
          <p:nvPr/>
        </p:nvCxnSpPr>
        <p:spPr>
          <a:xfrm>
            <a:off x="7260813" y="1293775"/>
            <a:ext cx="0" cy="1767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00" name="Google Shape;100;p16"/>
          <p:cNvCxnSpPr/>
          <p:nvPr/>
        </p:nvCxnSpPr>
        <p:spPr>
          <a:xfrm>
            <a:off x="7970675" y="1293775"/>
            <a:ext cx="0" cy="1767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01" name="Google Shape;101;p16"/>
          <p:cNvCxnSpPr/>
          <p:nvPr/>
        </p:nvCxnSpPr>
        <p:spPr>
          <a:xfrm>
            <a:off x="6527275" y="2644525"/>
            <a:ext cx="0" cy="1767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02" name="Google Shape;102;p16"/>
          <p:cNvCxnSpPr/>
          <p:nvPr/>
        </p:nvCxnSpPr>
        <p:spPr>
          <a:xfrm>
            <a:off x="7284513" y="2644525"/>
            <a:ext cx="0" cy="1767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03" name="Google Shape;103;p16"/>
          <p:cNvCxnSpPr/>
          <p:nvPr/>
        </p:nvCxnSpPr>
        <p:spPr>
          <a:xfrm>
            <a:off x="7994375" y="2644525"/>
            <a:ext cx="0" cy="1767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104" name="Google Shape;104;p16"/>
          <p:cNvSpPr txBox="1"/>
          <p:nvPr/>
        </p:nvSpPr>
        <p:spPr>
          <a:xfrm>
            <a:off x="6241725" y="2925775"/>
            <a:ext cx="2085600" cy="369300"/>
          </a:xfrm>
          <a:prstGeom prst="rect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latin typeface="Source Sans Pro"/>
                <a:ea typeface="Source Sans Pro"/>
                <a:cs typeface="Source Sans Pro"/>
                <a:sym typeface="Source Sans Pro"/>
              </a:rPr>
              <a:t>NMF</a:t>
            </a:r>
            <a:endParaRPr b="1" sz="1200"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cxnSp>
        <p:nvCxnSpPr>
          <p:cNvPr id="105" name="Google Shape;105;p16"/>
          <p:cNvCxnSpPr/>
          <p:nvPr/>
        </p:nvCxnSpPr>
        <p:spPr>
          <a:xfrm>
            <a:off x="6550975" y="3399625"/>
            <a:ext cx="0" cy="1767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06" name="Google Shape;106;p16"/>
          <p:cNvCxnSpPr/>
          <p:nvPr/>
        </p:nvCxnSpPr>
        <p:spPr>
          <a:xfrm>
            <a:off x="7308213" y="3399625"/>
            <a:ext cx="0" cy="1767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07" name="Google Shape;107;p16"/>
          <p:cNvCxnSpPr/>
          <p:nvPr/>
        </p:nvCxnSpPr>
        <p:spPr>
          <a:xfrm>
            <a:off x="8018075" y="3399625"/>
            <a:ext cx="0" cy="1767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108" name="Google Shape;108;p16"/>
          <p:cNvSpPr txBox="1"/>
          <p:nvPr/>
        </p:nvSpPr>
        <p:spPr>
          <a:xfrm>
            <a:off x="5627125" y="4025625"/>
            <a:ext cx="807300" cy="44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700">
                <a:latin typeface="Source Sans Pro"/>
                <a:ea typeface="Source Sans Pro"/>
                <a:cs typeface="Source Sans Pro"/>
                <a:sym typeface="Source Sans Pro"/>
              </a:rPr>
              <a:t>r = 4</a:t>
            </a:r>
            <a:endParaRPr b="1" sz="1700"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17"/>
          <p:cNvSpPr txBox="1"/>
          <p:nvPr>
            <p:ph type="title"/>
          </p:nvPr>
        </p:nvSpPr>
        <p:spPr>
          <a:xfrm>
            <a:off x="786150" y="308120"/>
            <a:ext cx="7571700" cy="70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NMF for Piano Transcription</a:t>
            </a:r>
            <a:endParaRPr sz="2400"/>
          </a:p>
        </p:txBody>
      </p:sp>
      <p:sp>
        <p:nvSpPr>
          <p:cNvPr id="114" name="Google Shape;114;p17"/>
          <p:cNvSpPr txBox="1"/>
          <p:nvPr>
            <p:ph idx="1" type="body"/>
          </p:nvPr>
        </p:nvSpPr>
        <p:spPr>
          <a:xfrm>
            <a:off x="353975" y="1010725"/>
            <a:ext cx="4781700" cy="357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238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500"/>
              <a:buChar char="●"/>
            </a:pPr>
            <a:r>
              <a:rPr lang="en" sz="1500"/>
              <a:t>When applying NMF to piano recordings: </a:t>
            </a:r>
            <a:endParaRPr sz="1500"/>
          </a:p>
          <a:p>
            <a:pPr indent="-323850" lvl="1" marL="91440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accent3"/>
              </a:buClr>
              <a:buSzPts val="1500"/>
              <a:buChar char="○"/>
            </a:pPr>
            <a:r>
              <a:rPr b="1" lang="en" sz="1500"/>
              <a:t>W</a:t>
            </a:r>
            <a:r>
              <a:rPr lang="en" sz="1500"/>
              <a:t> represents the template (harmonic structure) of each note</a:t>
            </a:r>
            <a:endParaRPr sz="1500"/>
          </a:p>
          <a:p>
            <a:pPr indent="-323850" lvl="1" marL="91440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accent3"/>
              </a:buClr>
              <a:buSzPts val="1500"/>
              <a:buChar char="○"/>
            </a:pPr>
            <a:r>
              <a:rPr b="1" lang="en" sz="1500"/>
              <a:t>H</a:t>
            </a:r>
            <a:r>
              <a:rPr lang="en" sz="1500"/>
              <a:t> represents the activation of each note (when it is ringing)</a:t>
            </a:r>
            <a:endParaRPr sz="1500"/>
          </a:p>
          <a:p>
            <a:pPr indent="-323850" lvl="0" marL="45720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1500"/>
              <a:buChar char="●"/>
            </a:pPr>
            <a:r>
              <a:rPr lang="en" sz="1500"/>
              <a:t>Baseline NMF method has various shortcomings:</a:t>
            </a:r>
            <a:endParaRPr sz="1500"/>
          </a:p>
          <a:p>
            <a:pPr indent="-323850" lvl="1" marL="91440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accent3"/>
              </a:buClr>
              <a:buSzPts val="1500"/>
              <a:buChar char="○"/>
            </a:pPr>
            <a:r>
              <a:rPr lang="en" sz="1500"/>
              <a:t>When </a:t>
            </a:r>
            <a:r>
              <a:rPr b="1" lang="en" sz="1500"/>
              <a:t>W </a:t>
            </a:r>
            <a:r>
              <a:rPr lang="en" sz="1500"/>
              <a:t>and </a:t>
            </a:r>
            <a:r>
              <a:rPr b="1" lang="en" sz="1500"/>
              <a:t>H</a:t>
            </a:r>
            <a:r>
              <a:rPr lang="en" sz="1500"/>
              <a:t> are randomly initialized, they may not be representative of a single note</a:t>
            </a:r>
            <a:endParaRPr sz="1500"/>
          </a:p>
          <a:p>
            <a:pPr indent="-323850" lvl="1" marL="91440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accent3"/>
              </a:buClr>
              <a:buSzPts val="1500"/>
              <a:buChar char="○"/>
            </a:pPr>
            <a:r>
              <a:rPr lang="en" sz="1500"/>
              <a:t>General inaccuracy, octave errors</a:t>
            </a:r>
            <a:endParaRPr sz="1500"/>
          </a:p>
          <a:p>
            <a:pPr indent="-323850" lvl="1" marL="91440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accent3"/>
              </a:buClr>
              <a:buSzPts val="1500"/>
              <a:buChar char="○"/>
            </a:pPr>
            <a:r>
              <a:rPr lang="en" sz="1500"/>
              <a:t>Hard to determine </a:t>
            </a:r>
            <a:r>
              <a:rPr b="1" i="1" lang="en" sz="1500"/>
              <a:t>r</a:t>
            </a:r>
            <a:r>
              <a:rPr lang="en" sz="1500"/>
              <a:t> value</a:t>
            </a:r>
            <a:endParaRPr sz="1500"/>
          </a:p>
          <a:p>
            <a:pPr indent="-330200" lvl="1" marL="914400" rtl="0" algn="l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Clr>
                <a:schemeClr val="accent3"/>
              </a:buClr>
              <a:buSzPts val="1600"/>
              <a:buChar char="○"/>
            </a:pPr>
            <a:r>
              <a:rPr lang="en" sz="1600"/>
              <a:t> </a:t>
            </a:r>
            <a:endParaRPr sz="1600"/>
          </a:p>
        </p:txBody>
      </p:sp>
      <p:pic>
        <p:nvPicPr>
          <p:cNvPr id="115" name="Google Shape;115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280400" y="1232320"/>
            <a:ext cx="3703525" cy="2842069"/>
          </a:xfrm>
          <a:prstGeom prst="rect">
            <a:avLst/>
          </a:prstGeom>
          <a:noFill/>
          <a:ln>
            <a:noFill/>
          </a:ln>
        </p:spPr>
      </p:pic>
      <p:sp>
        <p:nvSpPr>
          <p:cNvPr id="116" name="Google Shape;116;p17"/>
          <p:cNvSpPr txBox="1"/>
          <p:nvPr/>
        </p:nvSpPr>
        <p:spPr>
          <a:xfrm>
            <a:off x="6080725" y="739725"/>
            <a:ext cx="3690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latin typeface="Source Sans Pro"/>
                <a:ea typeface="Source Sans Pro"/>
                <a:cs typeface="Source Sans Pro"/>
                <a:sym typeface="Source Sans Pro"/>
              </a:rPr>
              <a:t>W</a:t>
            </a:r>
            <a:endParaRPr b="1" sz="2000"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117" name="Google Shape;117;p17"/>
          <p:cNvSpPr txBox="1"/>
          <p:nvPr/>
        </p:nvSpPr>
        <p:spPr>
          <a:xfrm>
            <a:off x="7901475" y="739725"/>
            <a:ext cx="3690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latin typeface="Source Sans Pro"/>
                <a:ea typeface="Source Sans Pro"/>
                <a:cs typeface="Source Sans Pro"/>
                <a:sym typeface="Source Sans Pro"/>
              </a:rPr>
              <a:t>H</a:t>
            </a:r>
            <a:endParaRPr b="1" sz="2000"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18"/>
          <p:cNvSpPr txBox="1"/>
          <p:nvPr>
            <p:ph type="title"/>
          </p:nvPr>
        </p:nvSpPr>
        <p:spPr>
          <a:xfrm>
            <a:off x="563200" y="323595"/>
            <a:ext cx="7571700" cy="70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Extended NMF Methods</a:t>
            </a:r>
            <a:endParaRPr sz="2400"/>
          </a:p>
        </p:txBody>
      </p:sp>
      <p:sp>
        <p:nvSpPr>
          <p:cNvPr id="123" name="Google Shape;123;p18"/>
          <p:cNvSpPr txBox="1"/>
          <p:nvPr>
            <p:ph idx="1" type="body"/>
          </p:nvPr>
        </p:nvSpPr>
        <p:spPr>
          <a:xfrm>
            <a:off x="123325" y="1325950"/>
            <a:ext cx="4781700" cy="2453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238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500"/>
              <a:buChar char="●"/>
            </a:pPr>
            <a:r>
              <a:rPr lang="en" sz="1500"/>
              <a:t>Ewert and Müller [1] propose:</a:t>
            </a:r>
            <a:endParaRPr sz="1500"/>
          </a:p>
          <a:p>
            <a:pPr indent="-323850" lvl="1" marL="91440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1500"/>
              <a:buChar char="○"/>
            </a:pPr>
            <a:r>
              <a:rPr lang="en" sz="1500"/>
              <a:t>Initializing template vectors of </a:t>
            </a:r>
            <a:r>
              <a:rPr b="1" lang="en" sz="1500"/>
              <a:t>W</a:t>
            </a:r>
            <a:r>
              <a:rPr lang="en" sz="1500"/>
              <a:t> using a rough harmonic approximation of each note</a:t>
            </a:r>
            <a:endParaRPr sz="1500"/>
          </a:p>
          <a:p>
            <a:pPr indent="-323850" lvl="1" marL="91440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1500"/>
              <a:buChar char="○"/>
            </a:pPr>
            <a:r>
              <a:rPr lang="en" sz="1500"/>
              <a:t>Initializing activation vectors of </a:t>
            </a:r>
            <a:r>
              <a:rPr b="1" lang="en" sz="1500"/>
              <a:t>H</a:t>
            </a:r>
            <a:r>
              <a:rPr lang="en" sz="1500"/>
              <a:t> using MIDI score information</a:t>
            </a:r>
            <a:endParaRPr sz="1500"/>
          </a:p>
          <a:p>
            <a:pPr indent="-323850" lvl="0" marL="45720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1500"/>
              <a:buChar char="●"/>
            </a:pPr>
            <a:r>
              <a:rPr lang="en" sz="1500"/>
              <a:t>These constraints increase accuracy and robustness of NMF approximation for piano recordings</a:t>
            </a:r>
            <a:endParaRPr sz="1500"/>
          </a:p>
          <a:p>
            <a:pPr indent="-330200" lvl="1" marL="914400" rtl="0" algn="l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SzPts val="1600"/>
              <a:buChar char="○"/>
            </a:pPr>
            <a:r>
              <a:rPr lang="en" sz="1600"/>
              <a:t> </a:t>
            </a:r>
            <a:endParaRPr sz="1600"/>
          </a:p>
        </p:txBody>
      </p:sp>
      <p:pic>
        <p:nvPicPr>
          <p:cNvPr id="124" name="Google Shape;124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187375" y="1549275"/>
            <a:ext cx="3793425" cy="1012075"/>
          </a:xfrm>
          <a:prstGeom prst="rect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25" name="Google Shape;125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207882" y="2951450"/>
            <a:ext cx="3772918" cy="1012075"/>
          </a:xfrm>
          <a:prstGeom prst="rect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126" name="Google Shape;126;p18"/>
          <p:cNvSpPr txBox="1"/>
          <p:nvPr/>
        </p:nvSpPr>
        <p:spPr>
          <a:xfrm>
            <a:off x="6603525" y="1179975"/>
            <a:ext cx="13377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u="sng">
                <a:latin typeface="Source Sans Pro"/>
                <a:ea typeface="Source Sans Pro"/>
                <a:cs typeface="Source Sans Pro"/>
                <a:sym typeface="Source Sans Pro"/>
              </a:rPr>
              <a:t>Baseline method</a:t>
            </a:r>
            <a:endParaRPr sz="1200" u="sng"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127" name="Google Shape;127;p18"/>
          <p:cNvSpPr txBox="1"/>
          <p:nvPr/>
        </p:nvSpPr>
        <p:spPr>
          <a:xfrm>
            <a:off x="6449750" y="2571750"/>
            <a:ext cx="15684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u="sng">
                <a:latin typeface="Source Sans Pro"/>
                <a:ea typeface="Source Sans Pro"/>
                <a:cs typeface="Source Sans Pro"/>
                <a:sym typeface="Source Sans Pro"/>
              </a:rPr>
              <a:t>Initialization </a:t>
            </a:r>
            <a:r>
              <a:rPr lang="en" sz="1200" u="sng">
                <a:latin typeface="Source Sans Pro"/>
                <a:ea typeface="Source Sans Pro"/>
                <a:cs typeface="Source Sans Pro"/>
                <a:sym typeface="Source Sans Pro"/>
              </a:rPr>
              <a:t> method</a:t>
            </a:r>
            <a:endParaRPr sz="1200" u="sng"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128" name="Google Shape;128;p18"/>
          <p:cNvSpPr txBox="1"/>
          <p:nvPr/>
        </p:nvSpPr>
        <p:spPr>
          <a:xfrm>
            <a:off x="6350625" y="4076125"/>
            <a:ext cx="15906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accent3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[1] </a:t>
            </a:r>
            <a:r>
              <a:rPr lang="en" sz="900">
                <a:solidFill>
                  <a:schemeClr val="accent3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Ewert and Müller</a:t>
            </a:r>
            <a:endParaRPr sz="800">
              <a:solidFill>
                <a:schemeClr val="accent3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19"/>
          <p:cNvSpPr txBox="1"/>
          <p:nvPr>
            <p:ph type="title"/>
          </p:nvPr>
        </p:nvSpPr>
        <p:spPr>
          <a:xfrm>
            <a:off x="786150" y="308120"/>
            <a:ext cx="7571700" cy="70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Our Methods</a:t>
            </a:r>
            <a:endParaRPr sz="2400"/>
          </a:p>
        </p:txBody>
      </p:sp>
      <p:sp>
        <p:nvSpPr>
          <p:cNvPr id="134" name="Google Shape;134;p19"/>
          <p:cNvSpPr txBox="1"/>
          <p:nvPr>
            <p:ph idx="1" type="body"/>
          </p:nvPr>
        </p:nvSpPr>
        <p:spPr>
          <a:xfrm>
            <a:off x="353975" y="1010725"/>
            <a:ext cx="4781700" cy="357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238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500"/>
              <a:buChar char="●"/>
            </a:pPr>
            <a:r>
              <a:rPr lang="en" sz="1500"/>
              <a:t>We apply </a:t>
            </a:r>
            <a:r>
              <a:rPr lang="en" sz="1500"/>
              <a:t>Ewert &amp; Müller’s method of template vector initialization</a:t>
            </a:r>
            <a:endParaRPr sz="1500"/>
          </a:p>
          <a:p>
            <a:pPr indent="-323850" lvl="0" marL="45720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1500"/>
              <a:buChar char="●"/>
            </a:pPr>
            <a:r>
              <a:rPr lang="en" sz="1500"/>
              <a:t>However, their method leverages MIDI transcriptions for initialization of </a:t>
            </a:r>
            <a:r>
              <a:rPr b="1" lang="en" sz="1500"/>
              <a:t>H</a:t>
            </a:r>
            <a:r>
              <a:rPr lang="en" sz="1500"/>
              <a:t>, whereas our method seeks to create MIDI transcriptions</a:t>
            </a:r>
            <a:endParaRPr sz="1500"/>
          </a:p>
          <a:p>
            <a:pPr indent="-323850" lvl="0" marL="45720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1500"/>
              <a:buChar char="●"/>
            </a:pPr>
            <a:r>
              <a:rPr lang="en" sz="1500"/>
              <a:t>Thus, we created a method where the activation vectors of </a:t>
            </a:r>
            <a:r>
              <a:rPr b="1" lang="en" sz="1500"/>
              <a:t>H</a:t>
            </a:r>
            <a:r>
              <a:rPr lang="en" sz="1500"/>
              <a:t> are initialized using a normalized, frame-by-frame summation of the magnitude</a:t>
            </a:r>
            <a:endParaRPr sz="1500"/>
          </a:p>
          <a:p>
            <a:pPr indent="-323850" lvl="0" marL="457200" rtl="0" algn="l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SzPts val="1500"/>
              <a:buChar char="●"/>
            </a:pPr>
            <a:r>
              <a:rPr lang="en" sz="1500"/>
              <a:t>This increases onset accuracy for calculated </a:t>
            </a:r>
            <a:r>
              <a:rPr b="1" lang="en" sz="1500"/>
              <a:t>H</a:t>
            </a:r>
            <a:r>
              <a:rPr lang="en" sz="1500"/>
              <a:t> vectors, intended to increase MIDI transcription accuracy</a:t>
            </a:r>
            <a:endParaRPr sz="1500"/>
          </a:p>
        </p:txBody>
      </p:sp>
      <p:pic>
        <p:nvPicPr>
          <p:cNvPr id="135" name="Google Shape;135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272400" y="3267225"/>
            <a:ext cx="2085450" cy="1048209"/>
          </a:xfrm>
          <a:prstGeom prst="rect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36" name="Google Shape;136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272400" y="828075"/>
            <a:ext cx="2085455" cy="702600"/>
          </a:xfrm>
          <a:prstGeom prst="rect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37" name="Google Shape;137;p1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272400" y="1916475"/>
            <a:ext cx="2085451" cy="964955"/>
          </a:xfrm>
          <a:prstGeom prst="rect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  <p:cxnSp>
        <p:nvCxnSpPr>
          <p:cNvPr id="138" name="Google Shape;138;p19"/>
          <p:cNvCxnSpPr/>
          <p:nvPr/>
        </p:nvCxnSpPr>
        <p:spPr>
          <a:xfrm>
            <a:off x="6534175" y="1635225"/>
            <a:ext cx="0" cy="1767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39" name="Google Shape;139;p19"/>
          <p:cNvCxnSpPr/>
          <p:nvPr/>
        </p:nvCxnSpPr>
        <p:spPr>
          <a:xfrm>
            <a:off x="7291413" y="1635225"/>
            <a:ext cx="0" cy="1767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40" name="Google Shape;140;p19"/>
          <p:cNvCxnSpPr/>
          <p:nvPr/>
        </p:nvCxnSpPr>
        <p:spPr>
          <a:xfrm>
            <a:off x="8001275" y="1635225"/>
            <a:ext cx="0" cy="1767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41" name="Google Shape;141;p19"/>
          <p:cNvCxnSpPr/>
          <p:nvPr/>
        </p:nvCxnSpPr>
        <p:spPr>
          <a:xfrm>
            <a:off x="6557875" y="2985975"/>
            <a:ext cx="0" cy="1767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42" name="Google Shape;142;p19"/>
          <p:cNvCxnSpPr/>
          <p:nvPr/>
        </p:nvCxnSpPr>
        <p:spPr>
          <a:xfrm>
            <a:off x="7315113" y="2985975"/>
            <a:ext cx="0" cy="1767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43" name="Google Shape;143;p19"/>
          <p:cNvCxnSpPr/>
          <p:nvPr/>
        </p:nvCxnSpPr>
        <p:spPr>
          <a:xfrm>
            <a:off x="8024975" y="2985975"/>
            <a:ext cx="0" cy="1767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triangle"/>
          </a:ln>
        </p:spPr>
      </p:cxn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20"/>
          <p:cNvSpPr txBox="1"/>
          <p:nvPr>
            <p:ph type="title"/>
          </p:nvPr>
        </p:nvSpPr>
        <p:spPr>
          <a:xfrm>
            <a:off x="786150" y="308120"/>
            <a:ext cx="7571700" cy="70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NMF Results</a:t>
            </a:r>
            <a:endParaRPr sz="2400"/>
          </a:p>
        </p:txBody>
      </p:sp>
      <p:pic>
        <p:nvPicPr>
          <p:cNvPr id="149" name="Google Shape;149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1600" y="1847374"/>
            <a:ext cx="3844800" cy="1590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0" name="Google Shape;150;p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226500" y="897850"/>
            <a:ext cx="4772800" cy="3347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21"/>
          <p:cNvSpPr txBox="1"/>
          <p:nvPr/>
        </p:nvSpPr>
        <p:spPr>
          <a:xfrm>
            <a:off x="1746900" y="2133150"/>
            <a:ext cx="5650200" cy="877200"/>
          </a:xfrm>
          <a:prstGeom prst="rect">
            <a:avLst/>
          </a:prstGeom>
          <a:solidFill>
            <a:schemeClr val="accent4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500">
                <a:latin typeface="Roboto Slab"/>
                <a:ea typeface="Roboto Slab"/>
                <a:cs typeface="Roboto Slab"/>
                <a:sym typeface="Roboto Slab"/>
              </a:rPr>
              <a:t>MIDI Transcription</a:t>
            </a:r>
            <a:endParaRPr sz="4500">
              <a:latin typeface="Roboto Slab"/>
              <a:ea typeface="Roboto Slab"/>
              <a:cs typeface="Roboto Slab"/>
              <a:sym typeface="Roboto Slab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0" name="Google Shape;160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475800" y="769479"/>
            <a:ext cx="3553424" cy="1660196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61" name="Google Shape;161;p2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896865" y="2626175"/>
            <a:ext cx="2865687" cy="2197551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162" name="Google Shape;162;p22"/>
          <p:cNvSpPr txBox="1"/>
          <p:nvPr>
            <p:ph type="title"/>
          </p:nvPr>
        </p:nvSpPr>
        <p:spPr>
          <a:xfrm>
            <a:off x="786150" y="308120"/>
            <a:ext cx="7571700" cy="70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MIDI Transcription</a:t>
            </a:r>
            <a:endParaRPr sz="2400"/>
          </a:p>
        </p:txBody>
      </p:sp>
      <p:sp>
        <p:nvSpPr>
          <p:cNvPr id="163" name="Google Shape;163;p22"/>
          <p:cNvSpPr txBox="1"/>
          <p:nvPr>
            <p:ph idx="1" type="body"/>
          </p:nvPr>
        </p:nvSpPr>
        <p:spPr>
          <a:xfrm>
            <a:off x="181700" y="1010725"/>
            <a:ext cx="5294100" cy="3813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61950" lvl="0" marL="457200" rtl="0" algn="l">
              <a:spcBef>
                <a:spcPts val="600"/>
              </a:spcBef>
              <a:spcAft>
                <a:spcPts val="0"/>
              </a:spcAft>
              <a:buSzPts val="2100"/>
              <a:buChar char="●"/>
            </a:pPr>
            <a:r>
              <a:rPr lang="en" sz="2100"/>
              <a:t>Thresholding:</a:t>
            </a:r>
            <a:endParaRPr sz="2100"/>
          </a:p>
          <a:p>
            <a:pPr indent="-361950" lvl="1" marL="914400" rtl="0" algn="l">
              <a:spcBef>
                <a:spcPts val="0"/>
              </a:spcBef>
              <a:spcAft>
                <a:spcPts val="0"/>
              </a:spcAft>
              <a:buSzPts val="2100"/>
              <a:buChar char="○"/>
            </a:pPr>
            <a:r>
              <a:rPr lang="en" sz="2100"/>
              <a:t>Most simple way is to threshold each activation function</a:t>
            </a:r>
            <a:endParaRPr sz="2100"/>
          </a:p>
          <a:p>
            <a:pPr indent="-361950" lvl="0" marL="457200" rtl="0" algn="l">
              <a:spcBef>
                <a:spcPts val="0"/>
              </a:spcBef>
              <a:spcAft>
                <a:spcPts val="0"/>
              </a:spcAft>
              <a:buSzPts val="2100"/>
              <a:buChar char="●"/>
            </a:pPr>
            <a:r>
              <a:rPr lang="en" sz="2100"/>
              <a:t>Adaptive thresholding:</a:t>
            </a:r>
            <a:endParaRPr sz="2100"/>
          </a:p>
          <a:p>
            <a:pPr indent="-361950" lvl="1" marL="914400" rtl="0" algn="l">
              <a:spcBef>
                <a:spcPts val="0"/>
              </a:spcBef>
              <a:spcAft>
                <a:spcPts val="0"/>
              </a:spcAft>
              <a:buSzPts val="2100"/>
              <a:buChar char="○"/>
            </a:pPr>
            <a:r>
              <a:rPr lang="en" sz="2100"/>
              <a:t>Follow amplitude of the input data to determine threshold for each frame</a:t>
            </a:r>
            <a:endParaRPr sz="2100"/>
          </a:p>
          <a:p>
            <a:pPr indent="-361950" lvl="0" marL="457200" rtl="0" algn="l">
              <a:spcBef>
                <a:spcPts val="0"/>
              </a:spcBef>
              <a:spcAft>
                <a:spcPts val="0"/>
              </a:spcAft>
              <a:buSzPts val="2100"/>
              <a:buChar char="●"/>
            </a:pPr>
            <a:r>
              <a:rPr lang="en" sz="2100"/>
              <a:t>Create NoteOn and NoteOff messages with the timing from the threshold and the note number from the dictionary elements</a:t>
            </a:r>
            <a:endParaRPr sz="2100"/>
          </a:p>
        </p:txBody>
      </p:sp>
      <p:pic>
        <p:nvPicPr>
          <p:cNvPr id="164" name="Google Shape;164;p2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475800" y="1104924"/>
            <a:ext cx="3553424" cy="2682776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10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10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9" name="Google Shape;169;p23"/>
          <p:cNvPicPr preferRelativeResize="0"/>
          <p:nvPr/>
        </p:nvPicPr>
        <p:blipFill rotWithShape="1">
          <a:blip r:embed="rId3">
            <a:alphaModFix/>
          </a:blip>
          <a:srcRect b="33732" l="0" r="4278" t="7036"/>
          <a:stretch/>
        </p:blipFill>
        <p:spPr>
          <a:xfrm>
            <a:off x="3372475" y="1389100"/>
            <a:ext cx="2126150" cy="3046599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170" name="Google Shape;170;p23"/>
          <p:cNvSpPr txBox="1"/>
          <p:nvPr/>
        </p:nvSpPr>
        <p:spPr>
          <a:xfrm>
            <a:off x="2742625" y="517175"/>
            <a:ext cx="7992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Sans Pro"/>
                <a:ea typeface="Source Sans Pro"/>
                <a:cs typeface="Source Sans Pro"/>
                <a:sym typeface="Source Sans Pro"/>
              </a:rPr>
              <a:t>Note #:</a:t>
            </a:r>
            <a:endParaRPr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171" name="Google Shape;171;p23"/>
          <p:cNvSpPr txBox="1"/>
          <p:nvPr/>
        </p:nvSpPr>
        <p:spPr>
          <a:xfrm>
            <a:off x="3757000" y="372250"/>
            <a:ext cx="14931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Sans Pro"/>
                <a:ea typeface="Source Sans Pro"/>
                <a:cs typeface="Source Sans Pro"/>
                <a:sym typeface="Source Sans Pro"/>
              </a:rPr>
              <a:t>Timing (Frames):</a:t>
            </a:r>
            <a:endParaRPr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172" name="Google Shape;172;p23"/>
          <p:cNvSpPr txBox="1"/>
          <p:nvPr/>
        </p:nvSpPr>
        <p:spPr>
          <a:xfrm>
            <a:off x="5207050" y="451350"/>
            <a:ext cx="14931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Sans Pro"/>
                <a:ea typeface="Source Sans Pro"/>
                <a:cs typeface="Source Sans Pro"/>
                <a:sym typeface="Source Sans Pro"/>
              </a:rPr>
              <a:t>Status (On/Off):</a:t>
            </a:r>
            <a:endParaRPr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173" name="Google Shape;173;p23"/>
          <p:cNvSpPr/>
          <p:nvPr/>
        </p:nvSpPr>
        <p:spPr>
          <a:xfrm rot="2485596">
            <a:off x="3372518" y="867951"/>
            <a:ext cx="517335" cy="400016"/>
          </a:xfrm>
          <a:prstGeom prst="rightArrow">
            <a:avLst>
              <a:gd fmla="val 50000" name="adj1"/>
              <a:gd fmla="val 50000" name="adj2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4" name="Google Shape;174;p23"/>
          <p:cNvSpPr/>
          <p:nvPr/>
        </p:nvSpPr>
        <p:spPr>
          <a:xfrm rot="5400000">
            <a:off x="4176961" y="830962"/>
            <a:ext cx="517200" cy="400200"/>
          </a:xfrm>
          <a:prstGeom prst="rightArrow">
            <a:avLst>
              <a:gd fmla="val 50000" name="adj1"/>
              <a:gd fmla="val 50000" name="adj2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5" name="Google Shape;175;p23"/>
          <p:cNvSpPr/>
          <p:nvPr/>
        </p:nvSpPr>
        <p:spPr>
          <a:xfrm rot="8100000">
            <a:off x="4979397" y="867906"/>
            <a:ext cx="517178" cy="400081"/>
          </a:xfrm>
          <a:prstGeom prst="rightArrow">
            <a:avLst>
              <a:gd fmla="val 50000" name="adj1"/>
              <a:gd fmla="val 50000" name="adj2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176" name="Google Shape;176;p23"/>
          <p:cNvCxnSpPr/>
          <p:nvPr/>
        </p:nvCxnSpPr>
        <p:spPr>
          <a:xfrm>
            <a:off x="2742625" y="1392250"/>
            <a:ext cx="9600" cy="30861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177" name="Google Shape;177;p23"/>
          <p:cNvSpPr txBox="1"/>
          <p:nvPr/>
        </p:nvSpPr>
        <p:spPr>
          <a:xfrm>
            <a:off x="1285875" y="1289650"/>
            <a:ext cx="13320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accent3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Beginning of file</a:t>
            </a:r>
            <a:endParaRPr sz="1100">
              <a:solidFill>
                <a:schemeClr val="accent3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178" name="Google Shape;178;p23"/>
          <p:cNvSpPr txBox="1"/>
          <p:nvPr/>
        </p:nvSpPr>
        <p:spPr>
          <a:xfrm>
            <a:off x="1285875" y="4175725"/>
            <a:ext cx="13320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accent3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End </a:t>
            </a:r>
            <a:r>
              <a:rPr lang="en" sz="1100">
                <a:solidFill>
                  <a:schemeClr val="accent3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of file</a:t>
            </a:r>
            <a:endParaRPr sz="1100">
              <a:solidFill>
                <a:schemeClr val="accent3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pic>
        <p:nvPicPr>
          <p:cNvPr id="179" name="Google Shape;179;p23"/>
          <p:cNvPicPr preferRelativeResize="0"/>
          <p:nvPr/>
        </p:nvPicPr>
        <p:blipFill rotWithShape="1">
          <a:blip r:embed="rId4">
            <a:alphaModFix/>
          </a:blip>
          <a:srcRect b="6013" l="1158" r="687" t="4236"/>
          <a:stretch/>
        </p:blipFill>
        <p:spPr>
          <a:xfrm>
            <a:off x="624750" y="1486674"/>
            <a:ext cx="7989748" cy="2119750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180" name="Google Shape;180;p23"/>
          <p:cNvSpPr txBox="1"/>
          <p:nvPr/>
        </p:nvSpPr>
        <p:spPr>
          <a:xfrm>
            <a:off x="6897525" y="4478350"/>
            <a:ext cx="20259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accent3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[3] </a:t>
            </a:r>
            <a:r>
              <a:rPr i="1" lang="en" sz="1100">
                <a:solidFill>
                  <a:schemeClr val="accent3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Expanded MIDI 1.0 Messages List (Status Bytes)</a:t>
            </a:r>
            <a:endParaRPr i="1" sz="1100">
              <a:solidFill>
                <a:schemeClr val="accent3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24"/>
          <p:cNvSpPr txBox="1"/>
          <p:nvPr>
            <p:ph type="title"/>
          </p:nvPr>
        </p:nvSpPr>
        <p:spPr>
          <a:xfrm>
            <a:off x="500400" y="308120"/>
            <a:ext cx="7571700" cy="70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Velocity</a:t>
            </a:r>
            <a:endParaRPr sz="2400"/>
          </a:p>
        </p:txBody>
      </p:sp>
      <p:sp>
        <p:nvSpPr>
          <p:cNvPr id="186" name="Google Shape;186;p24"/>
          <p:cNvSpPr txBox="1"/>
          <p:nvPr>
            <p:ph idx="1" type="body"/>
          </p:nvPr>
        </p:nvSpPr>
        <p:spPr>
          <a:xfrm>
            <a:off x="177050" y="1250425"/>
            <a:ext cx="5207100" cy="357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68300" lvl="0" marL="457200" rtl="0" algn="l">
              <a:spcBef>
                <a:spcPts val="600"/>
              </a:spcBef>
              <a:spcAft>
                <a:spcPts val="0"/>
              </a:spcAft>
              <a:buSzPts val="2200"/>
              <a:buChar char="●"/>
            </a:pPr>
            <a:r>
              <a:rPr lang="en" sz="2200"/>
              <a:t>To determine velocity, we sum</a:t>
            </a:r>
            <a:r>
              <a:rPr lang="en" sz="2200"/>
              <a:t> the harmonic peaks of the note</a:t>
            </a:r>
            <a:endParaRPr sz="2200"/>
          </a:p>
          <a:p>
            <a:pPr indent="-368300" lvl="1" marL="914400" rtl="0" algn="l">
              <a:spcBef>
                <a:spcPts val="0"/>
              </a:spcBef>
              <a:spcAft>
                <a:spcPts val="0"/>
              </a:spcAft>
              <a:buSzPts val="2200"/>
              <a:buChar char="○"/>
            </a:pPr>
            <a:r>
              <a:rPr lang="en" sz="2200"/>
              <a:t>Polynomial interpolation</a:t>
            </a:r>
            <a:endParaRPr sz="2200"/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en" sz="2200"/>
              <a:t>Then, we find a line of best fit</a:t>
            </a:r>
            <a:endParaRPr sz="2200"/>
          </a:p>
          <a:p>
            <a:pPr indent="-368300" lvl="1" marL="914400" rtl="0" algn="l">
              <a:spcBef>
                <a:spcPts val="0"/>
              </a:spcBef>
              <a:spcAft>
                <a:spcPts val="0"/>
              </a:spcAft>
              <a:buSzPts val="2200"/>
              <a:buChar char="○"/>
            </a:pPr>
            <a:r>
              <a:rPr lang="en" sz="2200"/>
              <a:t>Atan function</a:t>
            </a:r>
            <a:endParaRPr sz="2200"/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en" sz="2200"/>
              <a:t>To find velocity, sum the peaks then plug into function</a:t>
            </a:r>
            <a:endParaRPr sz="2200"/>
          </a:p>
        </p:txBody>
      </p:sp>
      <p:pic>
        <p:nvPicPr>
          <p:cNvPr id="187" name="Google Shape;187;p24"/>
          <p:cNvPicPr preferRelativeResize="0"/>
          <p:nvPr/>
        </p:nvPicPr>
        <p:blipFill rotWithShape="1">
          <a:blip r:embed="rId3">
            <a:alphaModFix/>
          </a:blip>
          <a:srcRect b="0" l="31725" r="15043" t="0"/>
          <a:stretch/>
        </p:blipFill>
        <p:spPr>
          <a:xfrm>
            <a:off x="5429750" y="1533050"/>
            <a:ext cx="2680776" cy="2618750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88" name="Google Shape;188;p24"/>
          <p:cNvPicPr preferRelativeResize="0"/>
          <p:nvPr/>
        </p:nvPicPr>
        <p:blipFill rotWithShape="1">
          <a:blip r:embed="rId4">
            <a:alphaModFix/>
          </a:blip>
          <a:srcRect b="0" l="0" r="27891" t="0"/>
          <a:stretch/>
        </p:blipFill>
        <p:spPr>
          <a:xfrm>
            <a:off x="6849648" y="1325225"/>
            <a:ext cx="1921040" cy="409375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89" name="Google Shape;189;p24"/>
          <p:cNvPicPr preferRelativeResize="0"/>
          <p:nvPr/>
        </p:nvPicPr>
        <p:blipFill rotWithShape="1">
          <a:blip r:embed="rId5">
            <a:alphaModFix/>
          </a:blip>
          <a:srcRect b="33732" l="0" r="4278" t="7036"/>
          <a:stretch/>
        </p:blipFill>
        <p:spPr>
          <a:xfrm>
            <a:off x="5798262" y="1250413"/>
            <a:ext cx="2126150" cy="3046599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90" name="Google Shape;190;p2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033703" y="1365620"/>
            <a:ext cx="3736976" cy="2816181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1000"/>
                                        <p:tgtEl>
                                          <p:spTgt spid="18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1000"/>
                                        <p:tgtEl>
                                          <p:spTgt spid="18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1000"/>
                                        <p:tgtEl>
                                          <p:spTgt spid="18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4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25"/>
          <p:cNvSpPr txBox="1"/>
          <p:nvPr>
            <p:ph type="title"/>
          </p:nvPr>
        </p:nvSpPr>
        <p:spPr>
          <a:xfrm>
            <a:off x="405150" y="308120"/>
            <a:ext cx="7571700" cy="70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Octave Error Correction</a:t>
            </a:r>
            <a:endParaRPr sz="2400"/>
          </a:p>
        </p:txBody>
      </p:sp>
      <p:sp>
        <p:nvSpPr>
          <p:cNvPr id="196" name="Google Shape;196;p25"/>
          <p:cNvSpPr txBox="1"/>
          <p:nvPr>
            <p:ph idx="1" type="body"/>
          </p:nvPr>
        </p:nvSpPr>
        <p:spPr>
          <a:xfrm>
            <a:off x="167025" y="1261700"/>
            <a:ext cx="5062200" cy="357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68300" lvl="0" marL="457200" rtl="0" algn="l">
              <a:spcBef>
                <a:spcPts val="600"/>
              </a:spcBef>
              <a:spcAft>
                <a:spcPts val="0"/>
              </a:spcAft>
              <a:buSzPts val="2200"/>
              <a:buChar char="●"/>
            </a:pPr>
            <a:r>
              <a:rPr lang="en" sz="2200"/>
              <a:t>Similar method to velocity: use the harmonic peaks to determine what octave is actually being played</a:t>
            </a:r>
            <a:endParaRPr sz="2200"/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en" sz="2200"/>
              <a:t>Upper octaves will have more spaced out harmonics</a:t>
            </a:r>
            <a:endParaRPr sz="2200"/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en" sz="2200"/>
              <a:t>Count the peaks in a window to determine correct harmonic</a:t>
            </a:r>
            <a:endParaRPr sz="2200"/>
          </a:p>
        </p:txBody>
      </p:sp>
      <p:pic>
        <p:nvPicPr>
          <p:cNvPr id="197" name="Google Shape;197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657850" y="1567707"/>
            <a:ext cx="2990850" cy="1995457"/>
          </a:xfrm>
          <a:prstGeom prst="rect">
            <a:avLst/>
          </a:prstGeom>
          <a:noFill/>
          <a:ln>
            <a:noFill/>
          </a:ln>
        </p:spPr>
      </p:pic>
      <p:sp>
        <p:nvSpPr>
          <p:cNvPr id="198" name="Google Shape;198;p25"/>
          <p:cNvSpPr txBox="1"/>
          <p:nvPr/>
        </p:nvSpPr>
        <p:spPr>
          <a:xfrm>
            <a:off x="6133725" y="3929050"/>
            <a:ext cx="2039100" cy="69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accent3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[3] D. A. Russell, “Hammer nonlinearity, dynamics and the piano sound,”</a:t>
            </a:r>
            <a:endParaRPr sz="1100">
              <a:solidFill>
                <a:schemeClr val="accent3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199" name="Google Shape;199;p25"/>
          <p:cNvSpPr txBox="1"/>
          <p:nvPr/>
        </p:nvSpPr>
        <p:spPr>
          <a:xfrm>
            <a:off x="7503313" y="283713"/>
            <a:ext cx="800700" cy="4494600"/>
          </a:xfrm>
          <a:prstGeom prst="rect">
            <a:avLst/>
          </a:prstGeom>
          <a:solidFill>
            <a:schemeClr val="lt1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latin typeface="Source Sans Pro"/>
                <a:ea typeface="Source Sans Pro"/>
                <a:cs typeface="Source Sans Pro"/>
                <a:sym typeface="Source Sans Pro"/>
              </a:rPr>
              <a:t>MIDI #s:</a:t>
            </a:r>
            <a:endParaRPr u="sng"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Sans Pro"/>
                <a:ea typeface="Source Sans Pro"/>
                <a:cs typeface="Source Sans Pro"/>
                <a:sym typeface="Source Sans Pro"/>
              </a:rPr>
              <a:t>50</a:t>
            </a:r>
            <a:endParaRPr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Sans Pro"/>
                <a:ea typeface="Source Sans Pro"/>
                <a:cs typeface="Source Sans Pro"/>
                <a:sym typeface="Source Sans Pro"/>
              </a:rPr>
              <a:t>53</a:t>
            </a:r>
            <a:endParaRPr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Sans Pro"/>
                <a:ea typeface="Source Sans Pro"/>
                <a:cs typeface="Source Sans Pro"/>
                <a:sym typeface="Source Sans Pro"/>
              </a:rPr>
              <a:t>58</a:t>
            </a:r>
            <a:endParaRPr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ource Sans Pro"/>
                <a:ea typeface="Source Sans Pro"/>
                <a:cs typeface="Source Sans Pro"/>
                <a:sym typeface="Source Sans Pro"/>
              </a:rPr>
              <a:t>70</a:t>
            </a:r>
            <a:endParaRPr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pic>
        <p:nvPicPr>
          <p:cNvPr id="200" name="Google Shape;200;p25"/>
          <p:cNvPicPr preferRelativeResize="0"/>
          <p:nvPr/>
        </p:nvPicPr>
        <p:blipFill rotWithShape="1">
          <a:blip r:embed="rId4">
            <a:alphaModFix/>
          </a:blip>
          <a:srcRect b="0" l="4001" r="15799" t="1107"/>
          <a:stretch/>
        </p:blipFill>
        <p:spPr>
          <a:xfrm>
            <a:off x="6355837" y="283725"/>
            <a:ext cx="744975" cy="4563426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201" name="Google Shape;201;p25"/>
          <p:cNvSpPr txBox="1"/>
          <p:nvPr/>
        </p:nvSpPr>
        <p:spPr>
          <a:xfrm>
            <a:off x="5657850" y="726650"/>
            <a:ext cx="3181200" cy="3848100"/>
          </a:xfrm>
          <a:prstGeom prst="rect">
            <a:avLst/>
          </a:prstGeom>
          <a:solidFill>
            <a:schemeClr val="lt1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Source Sans Pro"/>
                <a:ea typeface="Source Sans Pro"/>
                <a:cs typeface="Source Sans Pro"/>
                <a:sym typeface="Source Sans Pro"/>
              </a:rPr>
              <a:t>MIDI Note #:</a:t>
            </a:r>
            <a:r>
              <a:rPr lang="en">
                <a:latin typeface="Source Sans Pro"/>
                <a:ea typeface="Source Sans Pro"/>
                <a:cs typeface="Source Sans Pro"/>
                <a:sym typeface="Source Sans Pro"/>
              </a:rPr>
              <a:t> 50</a:t>
            </a:r>
            <a:endParaRPr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Source Sans Pro"/>
                <a:ea typeface="Source Sans Pro"/>
                <a:cs typeface="Source Sans Pro"/>
                <a:sym typeface="Source Sans Pro"/>
              </a:rPr>
              <a:t>Fundamental frequency:</a:t>
            </a:r>
            <a:r>
              <a:rPr lang="en">
                <a:latin typeface="Source Sans Pro"/>
                <a:ea typeface="Source Sans Pro"/>
                <a:cs typeface="Source Sans Pro"/>
                <a:sym typeface="Source Sans Pro"/>
              </a:rPr>
              <a:t> 146.8 Hz</a:t>
            </a:r>
            <a:endParaRPr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Source Sans Pro"/>
                <a:ea typeface="Source Sans Pro"/>
                <a:cs typeface="Source Sans Pro"/>
                <a:sym typeface="Source Sans Pro"/>
              </a:rPr>
              <a:t># of harmonics in the 0-2000Hz range: </a:t>
            </a:r>
            <a:r>
              <a:rPr lang="en">
                <a:latin typeface="Source Sans Pro"/>
                <a:ea typeface="Source Sans Pro"/>
                <a:cs typeface="Source Sans Pro"/>
                <a:sym typeface="Source Sans Pro"/>
              </a:rPr>
              <a:t>floor(2000/146.8) = 13</a:t>
            </a:r>
            <a:endParaRPr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Source Sans Pro"/>
                <a:ea typeface="Source Sans Pro"/>
                <a:cs typeface="Source Sans Pro"/>
                <a:sym typeface="Source Sans Pro"/>
              </a:rPr>
              <a:t>MIDI Note #:</a:t>
            </a:r>
            <a:r>
              <a:rPr lang="en">
                <a:latin typeface="Source Sans Pro"/>
                <a:ea typeface="Source Sans Pro"/>
                <a:cs typeface="Source Sans Pro"/>
                <a:sym typeface="Source Sans Pro"/>
              </a:rPr>
              <a:t> 53</a:t>
            </a:r>
            <a:endParaRPr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Source Sans Pro"/>
                <a:ea typeface="Source Sans Pro"/>
                <a:cs typeface="Source Sans Pro"/>
                <a:sym typeface="Source Sans Pro"/>
              </a:rPr>
              <a:t>Fundamental frequency:</a:t>
            </a:r>
            <a:r>
              <a:rPr lang="en">
                <a:latin typeface="Source Sans Pro"/>
                <a:ea typeface="Source Sans Pro"/>
                <a:cs typeface="Source Sans Pro"/>
                <a:sym typeface="Source Sans Pro"/>
              </a:rPr>
              <a:t> 174.6 Hz</a:t>
            </a:r>
            <a:endParaRPr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Source Sans Pro"/>
                <a:ea typeface="Source Sans Pro"/>
                <a:cs typeface="Source Sans Pro"/>
                <a:sym typeface="Source Sans Pro"/>
              </a:rPr>
              <a:t># of harmonics in the 0-2000Hz range: </a:t>
            </a:r>
            <a:r>
              <a:rPr lang="en">
                <a:latin typeface="Source Sans Pro"/>
                <a:ea typeface="Source Sans Pro"/>
                <a:cs typeface="Source Sans Pro"/>
                <a:sym typeface="Source Sans Pro"/>
              </a:rPr>
              <a:t>floor(2000/174.6) = 11</a:t>
            </a:r>
            <a:endParaRPr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Source Sans Pro"/>
                <a:ea typeface="Source Sans Pro"/>
                <a:cs typeface="Source Sans Pro"/>
                <a:sym typeface="Source Sans Pro"/>
              </a:rPr>
              <a:t>MIDI Note #:</a:t>
            </a:r>
            <a:r>
              <a:rPr lang="en">
                <a:latin typeface="Source Sans Pro"/>
                <a:ea typeface="Source Sans Pro"/>
                <a:cs typeface="Source Sans Pro"/>
                <a:sym typeface="Source Sans Pro"/>
              </a:rPr>
              <a:t> 58</a:t>
            </a:r>
            <a:endParaRPr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Source Sans Pro"/>
                <a:ea typeface="Source Sans Pro"/>
                <a:cs typeface="Source Sans Pro"/>
                <a:sym typeface="Source Sans Pro"/>
              </a:rPr>
              <a:t>Fundamental frequency:</a:t>
            </a:r>
            <a:r>
              <a:rPr lang="en">
                <a:latin typeface="Source Sans Pro"/>
                <a:ea typeface="Source Sans Pro"/>
                <a:cs typeface="Source Sans Pro"/>
                <a:sym typeface="Source Sans Pro"/>
              </a:rPr>
              <a:t> 233.1 Hz</a:t>
            </a:r>
            <a:endParaRPr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Source Sans Pro"/>
                <a:ea typeface="Source Sans Pro"/>
                <a:cs typeface="Source Sans Pro"/>
                <a:sym typeface="Source Sans Pro"/>
              </a:rPr>
              <a:t># of harmonics in the 0-2000Hz range: </a:t>
            </a:r>
            <a:r>
              <a:rPr lang="en">
                <a:latin typeface="Source Sans Pro"/>
                <a:ea typeface="Source Sans Pro"/>
                <a:cs typeface="Source Sans Pro"/>
                <a:sym typeface="Source Sans Pro"/>
              </a:rPr>
              <a:t>floor(2000/233.1) = 8</a:t>
            </a:r>
            <a:endParaRPr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Source Sans Pro"/>
                <a:ea typeface="Source Sans Pro"/>
                <a:cs typeface="Source Sans Pro"/>
                <a:sym typeface="Source Sans Pro"/>
              </a:rPr>
              <a:t>Total # of peaks:</a:t>
            </a:r>
            <a:r>
              <a:rPr lang="en">
                <a:latin typeface="Source Sans Pro"/>
                <a:ea typeface="Source Sans Pro"/>
                <a:cs typeface="Source Sans Pro"/>
                <a:sym typeface="Source Sans Pro"/>
              </a:rPr>
              <a:t> 32</a:t>
            </a:r>
            <a:endParaRPr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202" name="Google Shape;202;p25"/>
          <p:cNvSpPr txBox="1"/>
          <p:nvPr/>
        </p:nvSpPr>
        <p:spPr>
          <a:xfrm>
            <a:off x="5657838" y="726638"/>
            <a:ext cx="3181200" cy="3848100"/>
          </a:xfrm>
          <a:prstGeom prst="rect">
            <a:avLst/>
          </a:prstGeom>
          <a:solidFill>
            <a:schemeClr val="lt1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Source Sans Pro"/>
                <a:ea typeface="Source Sans Pro"/>
                <a:cs typeface="Source Sans Pro"/>
                <a:sym typeface="Source Sans Pro"/>
              </a:rPr>
              <a:t>MIDI Note #:</a:t>
            </a:r>
            <a:r>
              <a:rPr lang="en">
                <a:latin typeface="Source Sans Pro"/>
                <a:ea typeface="Source Sans Pro"/>
                <a:cs typeface="Source Sans Pro"/>
                <a:sym typeface="Source Sans Pro"/>
              </a:rPr>
              <a:t> 50</a:t>
            </a:r>
            <a:endParaRPr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Source Sans Pro"/>
                <a:ea typeface="Source Sans Pro"/>
                <a:cs typeface="Source Sans Pro"/>
                <a:sym typeface="Source Sans Pro"/>
              </a:rPr>
              <a:t>Fundamental frequency:</a:t>
            </a:r>
            <a:r>
              <a:rPr lang="en">
                <a:latin typeface="Source Sans Pro"/>
                <a:ea typeface="Source Sans Pro"/>
                <a:cs typeface="Source Sans Pro"/>
                <a:sym typeface="Source Sans Pro"/>
              </a:rPr>
              <a:t> 146.8 Hz</a:t>
            </a:r>
            <a:endParaRPr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Source Sans Pro"/>
                <a:ea typeface="Source Sans Pro"/>
                <a:cs typeface="Source Sans Pro"/>
                <a:sym typeface="Source Sans Pro"/>
              </a:rPr>
              <a:t># of harmonics in the 0-2000Hz range: </a:t>
            </a:r>
            <a:r>
              <a:rPr lang="en">
                <a:latin typeface="Source Sans Pro"/>
                <a:ea typeface="Source Sans Pro"/>
                <a:cs typeface="Source Sans Pro"/>
                <a:sym typeface="Source Sans Pro"/>
              </a:rPr>
              <a:t>floor(2000/146.8) = 13</a:t>
            </a:r>
            <a:endParaRPr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Source Sans Pro"/>
                <a:ea typeface="Source Sans Pro"/>
                <a:cs typeface="Source Sans Pro"/>
                <a:sym typeface="Source Sans Pro"/>
              </a:rPr>
              <a:t>MIDI Note #:</a:t>
            </a:r>
            <a:r>
              <a:rPr lang="en">
                <a:latin typeface="Source Sans Pro"/>
                <a:ea typeface="Source Sans Pro"/>
                <a:cs typeface="Source Sans Pro"/>
                <a:sym typeface="Source Sans Pro"/>
              </a:rPr>
              <a:t> 53</a:t>
            </a:r>
            <a:endParaRPr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Source Sans Pro"/>
                <a:ea typeface="Source Sans Pro"/>
                <a:cs typeface="Source Sans Pro"/>
                <a:sym typeface="Source Sans Pro"/>
              </a:rPr>
              <a:t>Fundamental frequency:</a:t>
            </a:r>
            <a:r>
              <a:rPr lang="en">
                <a:latin typeface="Source Sans Pro"/>
                <a:ea typeface="Source Sans Pro"/>
                <a:cs typeface="Source Sans Pro"/>
                <a:sym typeface="Source Sans Pro"/>
              </a:rPr>
              <a:t> 174.6 Hz</a:t>
            </a:r>
            <a:endParaRPr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Source Sans Pro"/>
                <a:ea typeface="Source Sans Pro"/>
                <a:cs typeface="Source Sans Pro"/>
                <a:sym typeface="Source Sans Pro"/>
              </a:rPr>
              <a:t># of harmonics in the 0-2000Hz range: </a:t>
            </a:r>
            <a:r>
              <a:rPr lang="en">
                <a:latin typeface="Source Sans Pro"/>
                <a:ea typeface="Source Sans Pro"/>
                <a:cs typeface="Source Sans Pro"/>
                <a:sym typeface="Source Sans Pro"/>
              </a:rPr>
              <a:t>floor(2000/174.6) = 11</a:t>
            </a:r>
            <a:endParaRPr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Source Sans Pro"/>
                <a:ea typeface="Source Sans Pro"/>
                <a:cs typeface="Source Sans Pro"/>
                <a:sym typeface="Source Sans Pro"/>
              </a:rPr>
              <a:t>MIDI Note #:</a:t>
            </a:r>
            <a:r>
              <a:rPr lang="en">
                <a:latin typeface="Source Sans Pro"/>
                <a:ea typeface="Source Sans Pro"/>
                <a:cs typeface="Source Sans Pro"/>
                <a:sym typeface="Source Sans Pro"/>
              </a:rPr>
              <a:t> 70</a:t>
            </a:r>
            <a:endParaRPr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Source Sans Pro"/>
                <a:ea typeface="Source Sans Pro"/>
                <a:cs typeface="Source Sans Pro"/>
                <a:sym typeface="Source Sans Pro"/>
              </a:rPr>
              <a:t>Fundamental frequency:</a:t>
            </a:r>
            <a:r>
              <a:rPr lang="en">
                <a:latin typeface="Source Sans Pro"/>
                <a:ea typeface="Source Sans Pro"/>
                <a:cs typeface="Source Sans Pro"/>
                <a:sym typeface="Source Sans Pro"/>
              </a:rPr>
              <a:t> 466.2 Hz</a:t>
            </a:r>
            <a:endParaRPr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Source Sans Pro"/>
                <a:ea typeface="Source Sans Pro"/>
                <a:cs typeface="Source Sans Pro"/>
                <a:sym typeface="Source Sans Pro"/>
              </a:rPr>
              <a:t># of harmonics in the 0-2000Hz range: </a:t>
            </a:r>
            <a:r>
              <a:rPr lang="en">
                <a:latin typeface="Source Sans Pro"/>
                <a:ea typeface="Source Sans Pro"/>
                <a:cs typeface="Source Sans Pro"/>
                <a:sym typeface="Source Sans Pro"/>
              </a:rPr>
              <a:t>floor(2000/233.1) = 4</a:t>
            </a:r>
            <a:endParaRPr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Source Sans Pro"/>
                <a:ea typeface="Source Sans Pro"/>
                <a:cs typeface="Source Sans Pro"/>
                <a:sym typeface="Source Sans Pro"/>
              </a:rPr>
              <a:t>Total # of peaks:</a:t>
            </a:r>
            <a:r>
              <a:rPr lang="en">
                <a:latin typeface="Source Sans Pro"/>
                <a:ea typeface="Source Sans Pro"/>
                <a:cs typeface="Source Sans Pro"/>
                <a:sym typeface="Source Sans Pro"/>
              </a:rPr>
              <a:t> 28</a:t>
            </a:r>
            <a:endParaRPr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pic>
        <p:nvPicPr>
          <p:cNvPr id="203" name="Google Shape;203;p25"/>
          <p:cNvPicPr preferRelativeResize="0"/>
          <p:nvPr/>
        </p:nvPicPr>
        <p:blipFill rotWithShape="1">
          <a:blip r:embed="rId5">
            <a:alphaModFix/>
          </a:blip>
          <a:srcRect b="0" l="1756" r="3276" t="0"/>
          <a:stretch/>
        </p:blipFill>
        <p:spPr>
          <a:xfrm>
            <a:off x="5349975" y="1261688"/>
            <a:ext cx="3606576" cy="2858475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1000"/>
                                        <p:tgtEl>
                                          <p:spTgt spid="19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1000"/>
                                        <p:tgtEl>
                                          <p:spTgt spid="19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1000"/>
                                        <p:tgtEl>
                                          <p:spTgt spid="19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1000"/>
                                        <p:tgtEl>
                                          <p:spTgt spid="20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1000"/>
                                        <p:tgtEl>
                                          <p:spTgt spid="20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1000"/>
                                        <p:tgtEl>
                                          <p:spTgt spid="20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7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26"/>
          <p:cNvSpPr txBox="1"/>
          <p:nvPr>
            <p:ph type="title"/>
          </p:nvPr>
        </p:nvSpPr>
        <p:spPr>
          <a:xfrm>
            <a:off x="786150" y="308120"/>
            <a:ext cx="7571700" cy="70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Results</a:t>
            </a:r>
            <a:endParaRPr sz="2400"/>
          </a:p>
        </p:txBody>
      </p:sp>
      <p:sp>
        <p:nvSpPr>
          <p:cNvPr id="209" name="Google Shape;209;p26"/>
          <p:cNvSpPr txBox="1"/>
          <p:nvPr>
            <p:ph idx="1" type="body"/>
          </p:nvPr>
        </p:nvSpPr>
        <p:spPr>
          <a:xfrm>
            <a:off x="786150" y="904400"/>
            <a:ext cx="7571700" cy="357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000"/>
              <a:t>With random H-initialization:</a:t>
            </a:r>
            <a:endParaRPr sz="2000"/>
          </a:p>
        </p:txBody>
      </p:sp>
      <p:pic>
        <p:nvPicPr>
          <p:cNvPr id="210" name="Google Shape;210;p26"/>
          <p:cNvPicPr preferRelativeResize="0"/>
          <p:nvPr/>
        </p:nvPicPr>
        <p:blipFill rotWithShape="1">
          <a:blip r:embed="rId3">
            <a:alphaModFix/>
          </a:blip>
          <a:srcRect b="4731" l="0" r="1078" t="4267"/>
          <a:stretch/>
        </p:blipFill>
        <p:spPr>
          <a:xfrm>
            <a:off x="1246950" y="1471225"/>
            <a:ext cx="6764524" cy="1631750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211" name="Google Shape;211;p26"/>
          <p:cNvPicPr preferRelativeResize="0"/>
          <p:nvPr/>
        </p:nvPicPr>
        <p:blipFill rotWithShape="1">
          <a:blip r:embed="rId4">
            <a:alphaModFix/>
          </a:blip>
          <a:srcRect b="17159" l="13962" r="6842" t="19963"/>
          <a:stretch/>
        </p:blipFill>
        <p:spPr>
          <a:xfrm>
            <a:off x="1210113" y="3182675"/>
            <a:ext cx="6838200" cy="1829174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212" name="Google Shape;212;p26" title="Proj_Output2.wav">
            <a:hlinkClick r:id="rId5"/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510250" y="152400"/>
            <a:ext cx="457200" cy="457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6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27"/>
          <p:cNvSpPr txBox="1"/>
          <p:nvPr>
            <p:ph type="title"/>
          </p:nvPr>
        </p:nvSpPr>
        <p:spPr>
          <a:xfrm>
            <a:off x="786150" y="308120"/>
            <a:ext cx="7571700" cy="70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Results</a:t>
            </a:r>
            <a:endParaRPr sz="2400"/>
          </a:p>
        </p:txBody>
      </p:sp>
      <p:sp>
        <p:nvSpPr>
          <p:cNvPr id="218" name="Google Shape;218;p27"/>
          <p:cNvSpPr txBox="1"/>
          <p:nvPr>
            <p:ph idx="1" type="body"/>
          </p:nvPr>
        </p:nvSpPr>
        <p:spPr>
          <a:xfrm>
            <a:off x="786150" y="913775"/>
            <a:ext cx="7571700" cy="357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000"/>
              <a:t>Smart </a:t>
            </a:r>
            <a:r>
              <a:rPr lang="en" sz="2000"/>
              <a:t>H-initialization:</a:t>
            </a:r>
            <a:endParaRPr sz="2000"/>
          </a:p>
        </p:txBody>
      </p:sp>
      <p:pic>
        <p:nvPicPr>
          <p:cNvPr id="219" name="Google Shape;219;p27"/>
          <p:cNvPicPr preferRelativeResize="0"/>
          <p:nvPr/>
        </p:nvPicPr>
        <p:blipFill rotWithShape="1">
          <a:blip r:embed="rId3">
            <a:alphaModFix/>
          </a:blip>
          <a:srcRect b="0" l="0" r="960" t="0"/>
          <a:stretch/>
        </p:blipFill>
        <p:spPr>
          <a:xfrm>
            <a:off x="1767399" y="1370225"/>
            <a:ext cx="5842273" cy="1546775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220" name="Google Shape;220;p27"/>
          <p:cNvPicPr preferRelativeResize="0"/>
          <p:nvPr/>
        </p:nvPicPr>
        <p:blipFill rotWithShape="1">
          <a:blip r:embed="rId4">
            <a:alphaModFix/>
          </a:blip>
          <a:srcRect b="25564" l="4244" r="8059" t="14041"/>
          <a:stretch/>
        </p:blipFill>
        <p:spPr>
          <a:xfrm>
            <a:off x="1666513" y="3011050"/>
            <a:ext cx="6044050" cy="1934975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221" name="Google Shape;221;p27" title="Proj_Output.wav">
            <a:hlinkClick r:id="rId5"/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510250" y="152400"/>
            <a:ext cx="457200" cy="457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5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28"/>
          <p:cNvSpPr txBox="1"/>
          <p:nvPr>
            <p:ph type="title"/>
          </p:nvPr>
        </p:nvSpPr>
        <p:spPr>
          <a:xfrm>
            <a:off x="786150" y="308120"/>
            <a:ext cx="7571700" cy="70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Results</a:t>
            </a:r>
            <a:endParaRPr sz="2400"/>
          </a:p>
        </p:txBody>
      </p:sp>
      <p:sp>
        <p:nvSpPr>
          <p:cNvPr id="227" name="Google Shape;227;p28"/>
          <p:cNvSpPr txBox="1"/>
          <p:nvPr>
            <p:ph idx="1" type="body"/>
          </p:nvPr>
        </p:nvSpPr>
        <p:spPr>
          <a:xfrm>
            <a:off x="786150" y="1261700"/>
            <a:ext cx="7571700" cy="357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81000" lvl="0" marL="457200" rtl="0" algn="l">
              <a:spcBef>
                <a:spcPts val="600"/>
              </a:spcBef>
              <a:spcAft>
                <a:spcPts val="0"/>
              </a:spcAft>
              <a:buSzPts val="2400"/>
              <a:buChar char="●"/>
            </a:pPr>
            <a:r>
              <a:rPr lang="en"/>
              <a:t>Results are promising; we can correct octave errors, and the timings are close</a:t>
            </a:r>
            <a:endParaRPr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"/>
              <a:t>The STFT resolution tradeoff is an ongoing issue</a:t>
            </a:r>
            <a:endParaRPr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"/>
              <a:t>The smart H-initialization improves timing, but creates additional octave errors</a:t>
            </a:r>
            <a:endParaRPr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"/>
              <a:t>The random H-initialization has worse timing, but less octave errors</a:t>
            </a:r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p29"/>
          <p:cNvSpPr txBox="1"/>
          <p:nvPr>
            <p:ph type="title"/>
          </p:nvPr>
        </p:nvSpPr>
        <p:spPr>
          <a:xfrm>
            <a:off x="786150" y="308120"/>
            <a:ext cx="7571700" cy="70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References</a:t>
            </a:r>
            <a:endParaRPr sz="2400"/>
          </a:p>
        </p:txBody>
      </p:sp>
      <p:sp>
        <p:nvSpPr>
          <p:cNvPr id="233" name="Google Shape;233;p29"/>
          <p:cNvSpPr txBox="1"/>
          <p:nvPr>
            <p:ph idx="1" type="body"/>
          </p:nvPr>
        </p:nvSpPr>
        <p:spPr>
          <a:xfrm>
            <a:off x="786150" y="1261700"/>
            <a:ext cx="7571700" cy="357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400"/>
              <a:t>[1] </a:t>
            </a:r>
            <a:r>
              <a:rPr lang="en" sz="1400">
                <a:solidFill>
                  <a:srgbClr val="000000"/>
                </a:solidFill>
              </a:rPr>
              <a:t>Ewert, S., &amp; Müller, M. (2012). </a:t>
            </a:r>
            <a:r>
              <a:rPr i="1" lang="en" sz="1400">
                <a:solidFill>
                  <a:srgbClr val="000000"/>
                </a:solidFill>
              </a:rPr>
              <a:t>Using score-informed constraints for NMF-based source separation</a:t>
            </a:r>
            <a:r>
              <a:rPr lang="en" sz="1400">
                <a:solidFill>
                  <a:srgbClr val="000000"/>
                </a:solidFill>
              </a:rPr>
              <a:t>. IEEE Xplore. Retrieved December 5, 2022, from https://www.semanticscholar.org/paper/Using-score-informed-constraints-for-NMF-based-Ewert-M%C3%BCller/baa567da56f5ac88f24a628f147b0cb682a2a918 </a:t>
            </a:r>
            <a:endParaRPr sz="18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400">
                <a:solidFill>
                  <a:srgbClr val="000000"/>
                </a:solidFill>
              </a:rPr>
              <a:t>[2] “Convert MIDI files into MIDI messages,” </a:t>
            </a:r>
            <a:r>
              <a:rPr i="1" lang="en" sz="1400">
                <a:solidFill>
                  <a:srgbClr val="000000"/>
                </a:solidFill>
              </a:rPr>
              <a:t>Convert MIDI Files into MIDI Messages - MATLAB &amp; Simulink</a:t>
            </a:r>
            <a:r>
              <a:rPr lang="en" sz="1400">
                <a:solidFill>
                  <a:srgbClr val="000000"/>
                </a:solidFill>
              </a:rPr>
              <a:t>. [Online]. Available: https://www.mathworks.com/help/audio/ug/convert-midi-files-into-midi-messages.html. [Accessed: 14-Dec-2022]. </a:t>
            </a:r>
            <a:endParaRPr sz="14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400"/>
              <a:t>[3] </a:t>
            </a:r>
            <a:r>
              <a:rPr lang="en" sz="1400">
                <a:solidFill>
                  <a:srgbClr val="000000"/>
                </a:solidFill>
              </a:rPr>
              <a:t>“Expanded MIDI 1.0 Messages List (Status Bytes),” </a:t>
            </a:r>
            <a:r>
              <a:rPr i="1" lang="en" sz="1400">
                <a:solidFill>
                  <a:srgbClr val="000000"/>
                </a:solidFill>
              </a:rPr>
              <a:t>midi.org</a:t>
            </a:r>
            <a:r>
              <a:rPr lang="en" sz="1400">
                <a:solidFill>
                  <a:srgbClr val="000000"/>
                </a:solidFill>
              </a:rPr>
              <a:t>. [Online]. Available: https://www.midi.org/specifications-old/item/table-2-expanded-messages-list-status-bytes. [Accessed: 14-Dec-2022]. </a:t>
            </a:r>
            <a:endParaRPr sz="1400"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400"/>
              <a:t>[4] </a:t>
            </a:r>
            <a:r>
              <a:rPr lang="en" sz="1400">
                <a:solidFill>
                  <a:srgbClr val="000000"/>
                </a:solidFill>
              </a:rPr>
              <a:t>D. A. Russell, “Hammer nonlinearity, dynamics and the piano sound,” </a:t>
            </a:r>
            <a:r>
              <a:rPr i="1" lang="en" sz="1400">
                <a:solidFill>
                  <a:srgbClr val="000000"/>
                </a:solidFill>
              </a:rPr>
              <a:t>Hammer nonlinearity, dynamics and the Piano Sound</a:t>
            </a:r>
            <a:r>
              <a:rPr lang="en" sz="1400">
                <a:solidFill>
                  <a:srgbClr val="000000"/>
                </a:solidFill>
              </a:rPr>
              <a:t>, 1997. [Online]. Available: https://www.acs.psu.edu/drussell/Piano/Dynamics.html. [Accessed: 14-Dec-2022]. </a:t>
            </a:r>
            <a:endParaRPr sz="1400"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140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7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30"/>
          <p:cNvSpPr txBox="1"/>
          <p:nvPr/>
        </p:nvSpPr>
        <p:spPr>
          <a:xfrm>
            <a:off x="1746900" y="2133150"/>
            <a:ext cx="5650200" cy="877200"/>
          </a:xfrm>
          <a:prstGeom prst="rect">
            <a:avLst/>
          </a:prstGeom>
          <a:solidFill>
            <a:schemeClr val="accent4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500">
                <a:latin typeface="Roboto Slab"/>
                <a:ea typeface="Roboto Slab"/>
                <a:cs typeface="Roboto Slab"/>
                <a:sym typeface="Roboto Slab"/>
              </a:rPr>
              <a:t>Questions?</a:t>
            </a:r>
            <a:endParaRPr sz="4500">
              <a:latin typeface="Roboto Slab"/>
              <a:ea typeface="Roboto Slab"/>
              <a:cs typeface="Roboto Slab"/>
              <a:sym typeface="Roboto Slab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Cordelia template">
  <a:themeElements>
    <a:clrScheme name="Custom 347">
      <a:dk1>
        <a:srgbClr val="263238"/>
      </a:dk1>
      <a:lt1>
        <a:srgbClr val="FFFFFF"/>
      </a:lt1>
      <a:dk2>
        <a:srgbClr val="607D8B"/>
      </a:dk2>
      <a:lt2>
        <a:srgbClr val="ECEFF1"/>
      </a:lt2>
      <a:accent1>
        <a:srgbClr val="0091EA"/>
      </a:accent1>
      <a:accent2>
        <a:srgbClr val="0053A3"/>
      </a:accent2>
      <a:accent3>
        <a:srgbClr val="607D8B"/>
      </a:accent3>
      <a:accent4>
        <a:srgbClr val="CFD8DC"/>
      </a:accent4>
      <a:accent5>
        <a:srgbClr val="ECEFF1"/>
      </a:accent5>
      <a:accent6>
        <a:srgbClr val="ACDBF8"/>
      </a:accent6>
      <a:hlink>
        <a:srgbClr val="0091EA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