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ov" ContentType="video/unknown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Whi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 Whi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Whi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0" y="0"/>
            <a:ext cx="243840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-1" y="1811620"/>
            <a:ext cx="24384001" cy="11904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889487" y="0"/>
            <a:ext cx="494514" cy="50355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normAutofit fontScale="100000" lnSpcReduction="0"/>
          </a:bodyPr>
          <a:lstStyle>
            <a:lvl1pPr algn="r">
              <a:defRPr sz="2400"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9pPr>
    </p:titleStyle>
    <p:bodyStyle>
      <a:lvl1pPr marL="11112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1pPr>
      <a:lvl2pPr marL="15557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2pPr>
      <a:lvl3pPr marL="20002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3pPr>
      <a:lvl4pPr marL="24447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4pPr>
      <a:lvl5pPr marL="28892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5pPr>
      <a:lvl6pPr marL="32448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6pPr>
      <a:lvl7pPr marL="36004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7pPr>
      <a:lvl8pPr marL="39560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8pPr>
      <a:lvl9pPr marL="4311650" marR="0" indent="-793750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Optima"/>
        </a:defRPr>
      </a:lvl9pPr>
    </p:bodyStyle>
    <p:otherStyle>
      <a:lvl1pPr marL="0" marR="0" indent="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2286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4572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6858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9144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11430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13716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16002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18288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UofRlogo_wide.pdf" descr="UofRlogo_wid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86088" y="327978"/>
            <a:ext cx="6398293" cy="131873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MixingLab"/>
          <p:cNvSpPr txBox="1"/>
          <p:nvPr/>
        </p:nvSpPr>
        <p:spPr>
          <a:xfrm>
            <a:off x="1600388" y="86678"/>
            <a:ext cx="6223883" cy="176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/>
          <a:lstStyle>
            <a:lvl1pPr algn="l">
              <a:spcBef>
                <a:spcPts val="1500"/>
              </a:spcBef>
              <a:defRPr b="1" sz="10000">
                <a:solidFill>
                  <a:srgbClr val="FF0000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MixingLab</a:t>
            </a:r>
          </a:p>
        </p:txBody>
      </p:sp>
      <p:pic>
        <p:nvPicPr>
          <p:cNvPr id="63" name="TrackScanNormal.mov" descr="TrackScanNormal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722392"/>
            <a:ext cx="18175903" cy="10259446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Prof. Douglas H. Kelley…"/>
          <p:cNvSpPr txBox="1"/>
          <p:nvPr/>
        </p:nvSpPr>
        <p:spPr>
          <a:xfrm>
            <a:off x="7876235" y="124778"/>
            <a:ext cx="8536334" cy="1411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/>
          <a:lstStyle/>
          <a:p>
            <a:pPr algn="l">
              <a:defRPr b="1" sz="4000">
                <a:solidFill>
                  <a:srgbClr val="FF0000"/>
                </a:solidFill>
                <a:latin typeface="+mn-lt"/>
                <a:ea typeface="+mn-ea"/>
                <a:cs typeface="+mn-cs"/>
                <a:sym typeface="Optima"/>
              </a:defRPr>
            </a:pPr>
            <a:r>
              <a:t>Prof. Douglas H. Kelley</a:t>
            </a:r>
          </a:p>
          <a:p>
            <a:pPr algn="l">
              <a:defRPr b="1" sz="4000">
                <a:solidFill>
                  <a:srgbClr val="FF0000"/>
                </a:solidFill>
                <a:latin typeface="+mn-lt"/>
                <a:ea typeface="+mn-ea"/>
                <a:cs typeface="+mn-cs"/>
                <a:sym typeface="Optima"/>
              </a:defRPr>
            </a:pPr>
            <a:r>
              <a:t>hajim.rochester.edu/me/sites/kelley/</a:t>
            </a:r>
          </a:p>
        </p:txBody>
      </p:sp>
      <p:sp>
        <p:nvSpPr>
          <p:cNvPr id="65" name="Rectangle"/>
          <p:cNvSpPr/>
          <p:nvPr/>
        </p:nvSpPr>
        <p:spPr>
          <a:xfrm>
            <a:off x="9758486" y="1722392"/>
            <a:ext cx="10150229" cy="10402390"/>
          </a:xfrm>
          <a:prstGeom prst="rect">
            <a:avLst/>
          </a:prstGeom>
          <a:solidFill>
            <a:srgbClr val="000000"/>
          </a:solidFill>
          <a:ln w="254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66" name="gamma14_Ga_49C_37C_peak1bp_trunc_rot.mp4" descr="gamma14_Ga_49C_37C_peak1bp_trunc_rot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0933124" y="1849392"/>
            <a:ext cx="13450876" cy="9367574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Fluid dynamics of brain cerebrospinal fluid with application to Alzheimer’s, stroke, traumatic brain injury.…"/>
          <p:cNvSpPr txBox="1"/>
          <p:nvPr/>
        </p:nvSpPr>
        <p:spPr>
          <a:xfrm>
            <a:off x="0" y="11584748"/>
            <a:ext cx="9885875" cy="2012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000">
                <a:latin typeface="+mn-lt"/>
                <a:ea typeface="+mn-ea"/>
                <a:cs typeface="+mn-cs"/>
                <a:sym typeface="Optima"/>
              </a:defRPr>
            </a:pPr>
            <a:r>
              <a:t>Fluid dynamics of brain cerebrospinal fluid with application to Alzheimer’s, stroke, traumatic brain injury.</a:t>
            </a:r>
          </a:p>
          <a:p>
            <a:pPr>
              <a:defRPr i="1" sz="3000">
                <a:latin typeface="+mn-lt"/>
                <a:ea typeface="+mn-ea"/>
                <a:cs typeface="+mn-cs"/>
                <a:sym typeface="Optima"/>
              </a:defRPr>
            </a:pPr>
            <a:r>
              <a:t>Above: Automated tracking of tracer particles in the brain of a live mouse quantifies cerebrospinal fluid flow.</a:t>
            </a:r>
          </a:p>
        </p:txBody>
      </p:sp>
      <p:sp>
        <p:nvSpPr>
          <p:cNvPr id="68" name="Liquid metal fluid dynamics…"/>
          <p:cNvSpPr txBox="1"/>
          <p:nvPr/>
        </p:nvSpPr>
        <p:spPr>
          <a:xfrm>
            <a:off x="11400017" y="11584747"/>
            <a:ext cx="11469840" cy="201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000">
                <a:latin typeface="+mn-lt"/>
                <a:ea typeface="+mn-ea"/>
                <a:cs typeface="+mn-cs"/>
                <a:sym typeface="Optima"/>
              </a:defRPr>
            </a:pPr>
            <a:r>
              <a:t>Liquid metal fluid dynamics </a:t>
            </a:r>
          </a:p>
          <a:p>
            <a:pPr>
              <a:defRPr sz="3000">
                <a:latin typeface="+mn-lt"/>
                <a:ea typeface="+mn-ea"/>
                <a:cs typeface="+mn-cs"/>
                <a:sym typeface="Optima"/>
              </a:defRPr>
            </a:pPr>
            <a:r>
              <a:t>with application to energy storage and metals manufacture.</a:t>
            </a:r>
          </a:p>
          <a:p>
            <a:pPr>
              <a:defRPr i="1" sz="3000">
                <a:latin typeface="+mn-lt"/>
                <a:ea typeface="+mn-ea"/>
                <a:cs typeface="+mn-cs"/>
                <a:sym typeface="Optima"/>
              </a:defRPr>
            </a:pPr>
            <a:r>
              <a:t>Above: Ultrasound velocity measurements in liquid gallium show flow structures in a laboratory liquid metal battery model.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3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