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  <p:sldMasterId id="2147483681" r:id="rId2"/>
  </p:sldMasterIdLst>
  <p:sldIdLst>
    <p:sldId id="256" r:id="rId3"/>
    <p:sldId id="267" r:id="rId4"/>
    <p:sldId id="276" r:id="rId5"/>
    <p:sldId id="258" r:id="rId6"/>
    <p:sldId id="259" r:id="rId7"/>
    <p:sldId id="284" r:id="rId8"/>
    <p:sldId id="260" r:id="rId9"/>
    <p:sldId id="265" r:id="rId10"/>
    <p:sldId id="261" r:id="rId11"/>
    <p:sldId id="262" r:id="rId12"/>
    <p:sldId id="279" r:id="rId13"/>
    <p:sldId id="280" r:id="rId14"/>
    <p:sldId id="288" r:id="rId15"/>
    <p:sldId id="323" r:id="rId16"/>
    <p:sldId id="324" r:id="rId17"/>
    <p:sldId id="283" r:id="rId18"/>
    <p:sldId id="292" r:id="rId19"/>
    <p:sldId id="321" r:id="rId20"/>
    <p:sldId id="289" r:id="rId21"/>
    <p:sldId id="290" r:id="rId22"/>
    <p:sldId id="287" r:id="rId23"/>
    <p:sldId id="285" r:id="rId24"/>
    <p:sldId id="320" r:id="rId25"/>
    <p:sldId id="325" r:id="rId26"/>
    <p:sldId id="301" r:id="rId27"/>
    <p:sldId id="326" r:id="rId28"/>
    <p:sldId id="327" r:id="rId29"/>
    <p:sldId id="266" r:id="rId30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74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008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950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399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121DF-72F6-4558-B01E-BB9F3C4989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24415-6C12-41D6-8B3B-F2D48BD3C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493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121DF-72F6-4558-B01E-BB9F3C4989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24415-6C12-41D6-8B3B-F2D48BD3C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809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121DF-72F6-4558-B01E-BB9F3C4989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24415-6C12-41D6-8B3B-F2D48BD3C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072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121DF-72F6-4558-B01E-BB9F3C4989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24415-6C12-41D6-8B3B-F2D48BD3C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990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121DF-72F6-4558-B01E-BB9F3C4989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24415-6C12-41D6-8B3B-F2D48BD3C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709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121DF-72F6-4558-B01E-BB9F3C4989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24415-6C12-41D6-8B3B-F2D48BD3C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940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121DF-72F6-4558-B01E-BB9F3C4989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24415-6C12-41D6-8B3B-F2D48BD3C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7903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121DF-72F6-4558-B01E-BB9F3C4989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24415-6C12-41D6-8B3B-F2D48BD3C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449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401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121DF-72F6-4558-B01E-BB9F3C4989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24415-6C12-41D6-8B3B-F2D48BD3C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0929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121DF-72F6-4558-B01E-BB9F3C4989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24415-6C12-41D6-8B3B-F2D48BD3C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5684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121DF-72F6-4558-B01E-BB9F3C4989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24415-6C12-41D6-8B3B-F2D48BD3C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586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877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285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83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467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819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585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614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937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CC121DF-72F6-4558-B01E-BB9F3C4989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8C24415-6C12-41D6-8B3B-F2D48BD3C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210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ajim.rochester.edu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Optics 310 and 320</a:t>
            </a:r>
            <a:br>
              <a:rPr lang="en-US" dirty="0"/>
            </a:br>
            <a:br>
              <a:rPr lang="en-US" dirty="0"/>
            </a:br>
            <a:r>
              <a:rPr lang="en-US" dirty="0"/>
              <a:t>Fall 2017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89866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Professor Wayne H. Knox</a:t>
            </a:r>
          </a:p>
          <a:p>
            <a:endParaRPr lang="en-US" dirty="0"/>
          </a:p>
          <a:p>
            <a:r>
              <a:rPr lang="en-US" dirty="0"/>
              <a:t>August 30 Introduction</a:t>
            </a:r>
          </a:p>
          <a:p>
            <a:r>
              <a:rPr lang="en-US" dirty="0"/>
              <a:t>Components of the course(s)</a:t>
            </a:r>
          </a:p>
        </p:txBody>
      </p:sp>
    </p:spTree>
    <p:extLst>
      <p:ext uri="{BB962C8B-B14F-4D97-AF65-F5344CB8AC3E}">
        <p14:creationId xmlns:p14="http://schemas.microsoft.com/office/powerpoint/2010/main" val="79531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255" y="321582"/>
            <a:ext cx="10515600" cy="1325563"/>
          </a:xfrm>
        </p:spPr>
        <p:txBody>
          <a:bodyPr/>
          <a:lstStyle/>
          <a:p>
            <a:r>
              <a:rPr lang="en-US" dirty="0"/>
              <a:t>Engineering Design Giant Mistakes…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638" y="1570945"/>
            <a:ext cx="4056063" cy="3333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60" y="1570945"/>
            <a:ext cx="4772025" cy="33337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30940" y="5142637"/>
            <a:ext cx="7239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Tacoma Narrows Bridge (1940) - Wikipedia, the free encyclopedia</a:t>
            </a:r>
          </a:p>
          <a:p>
            <a:r>
              <a:rPr lang="en-US" dirty="0"/>
              <a:t>en.wikipedia.org501 × 350Search by image</a:t>
            </a:r>
          </a:p>
          <a:p>
            <a:endParaRPr lang="en-US" dirty="0"/>
          </a:p>
          <a:p>
            <a:r>
              <a:rPr lang="en-US" dirty="0"/>
              <a:t>The original Tacoma Narrows Bridge roadway twisted and vibrated violently under 40-mile-per-hour (64 km/h) winds on the day of the collapse</a:t>
            </a:r>
          </a:p>
        </p:txBody>
      </p:sp>
    </p:spTree>
    <p:extLst>
      <p:ext uri="{BB962C8B-B14F-4D97-AF65-F5344CB8AC3E}">
        <p14:creationId xmlns:p14="http://schemas.microsoft.com/office/powerpoint/2010/main" val="3091891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050" y="26225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2013-2014 Senior Design Projects (Prof. Tom Brown)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SmartPhone</a:t>
            </a:r>
            <a:r>
              <a:rPr lang="en-US" dirty="0"/>
              <a:t> Spectrometer  (Per Adamson)</a:t>
            </a:r>
          </a:p>
          <a:p>
            <a:r>
              <a:rPr lang="en-US" dirty="0"/>
              <a:t>Portable Pathogen Detector (UR Chemistry)</a:t>
            </a:r>
          </a:p>
          <a:p>
            <a:r>
              <a:rPr lang="en-US" dirty="0"/>
              <a:t>3D Display (RMSC)</a:t>
            </a:r>
          </a:p>
          <a:p>
            <a:r>
              <a:rPr lang="en-US" dirty="0"/>
              <a:t>16-inch Ritchey-</a:t>
            </a:r>
            <a:r>
              <a:rPr lang="en-US" dirty="0" err="1"/>
              <a:t>Cretien</a:t>
            </a:r>
            <a:r>
              <a:rPr lang="en-US" dirty="0"/>
              <a:t> Telescope (Hopkins </a:t>
            </a:r>
            <a:r>
              <a:rPr lang="en-US" dirty="0" err="1"/>
              <a:t>Centeer</a:t>
            </a:r>
            <a:r>
              <a:rPr lang="en-US" dirty="0"/>
              <a:t>)</a:t>
            </a:r>
          </a:p>
          <a:p>
            <a:r>
              <a:rPr lang="en-US" dirty="0"/>
              <a:t>High Speed Polygon Scanner (Xerox)</a:t>
            </a:r>
          </a:p>
          <a:p>
            <a:r>
              <a:rPr lang="en-US" dirty="0" err="1"/>
              <a:t>Keratoprosthesis</a:t>
            </a:r>
            <a:r>
              <a:rPr lang="en-US" dirty="0"/>
              <a:t> Metrology (Harvard Medical </a:t>
            </a:r>
            <a:r>
              <a:rPr lang="en-US" dirty="0" err="1"/>
              <a:t>School+URMC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7663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2014-2015 projects (WHK)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Pathogen Detection V.2 (UR Chem.)</a:t>
            </a:r>
          </a:p>
          <a:p>
            <a:r>
              <a:rPr lang="en-US" dirty="0"/>
              <a:t>Instrument to measure Dominant Eye/etc. (</a:t>
            </a:r>
            <a:r>
              <a:rPr lang="en-US" dirty="0" err="1"/>
              <a:t>Flaum</a:t>
            </a:r>
            <a:r>
              <a:rPr lang="en-US" dirty="0"/>
              <a:t> Eye Institute)</a:t>
            </a:r>
          </a:p>
          <a:p>
            <a:r>
              <a:rPr lang="en-US" dirty="0"/>
              <a:t>Acoustic Zoom Lens for </a:t>
            </a:r>
            <a:r>
              <a:rPr lang="en-US" dirty="0" err="1"/>
              <a:t>Photoacoustic</a:t>
            </a:r>
            <a:r>
              <a:rPr lang="en-US" dirty="0"/>
              <a:t> Imaging in Prostate (URMC Urology)</a:t>
            </a:r>
          </a:p>
          <a:p>
            <a:r>
              <a:rPr lang="en-US" dirty="0"/>
              <a:t>Large Solar Concentrators (WHK)</a:t>
            </a:r>
          </a:p>
          <a:p>
            <a:r>
              <a:rPr lang="en-US" dirty="0"/>
              <a:t>Optics Display Prototypes for RMSC on 2015 Year of Light (RMSC)</a:t>
            </a:r>
          </a:p>
          <a:p>
            <a:r>
              <a:rPr lang="en-US" dirty="0"/>
              <a:t>Lens Design Optimization – Cost reduction via the Estimator (</a:t>
            </a:r>
            <a:r>
              <a:rPr lang="en-US" dirty="0" err="1"/>
              <a:t>Optimax</a:t>
            </a:r>
            <a:r>
              <a:rPr lang="en-US" dirty="0"/>
              <a:t>)</a:t>
            </a:r>
          </a:p>
          <a:p>
            <a:r>
              <a:rPr lang="en-US" dirty="0"/>
              <a:t>Illumination system for high speed Projectile Imaging (</a:t>
            </a:r>
            <a:r>
              <a:rPr lang="en-US" dirty="0" err="1"/>
              <a:t>Sydor</a:t>
            </a:r>
            <a:r>
              <a:rPr lang="en-US" dirty="0"/>
              <a:t> Instruments)</a:t>
            </a:r>
          </a:p>
          <a:p>
            <a:r>
              <a:rPr lang="en-US" dirty="0"/>
              <a:t>Optical measurement of </a:t>
            </a:r>
            <a:r>
              <a:rPr lang="en-US" dirty="0" err="1"/>
              <a:t>nanoroughness</a:t>
            </a:r>
            <a:r>
              <a:rPr lang="en-US" dirty="0"/>
              <a:t>/optical quality of flats (</a:t>
            </a:r>
            <a:r>
              <a:rPr lang="en-US" dirty="0" err="1"/>
              <a:t>Sydor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25714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2015-2016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Pathogen Detection V.3 (UR Chem. With </a:t>
            </a:r>
            <a:r>
              <a:rPr lang="en-US" dirty="0" err="1"/>
              <a:t>MechE</a:t>
            </a:r>
            <a:r>
              <a:rPr lang="en-US" dirty="0"/>
              <a:t> and </a:t>
            </a:r>
            <a:r>
              <a:rPr lang="en-US" dirty="0" err="1"/>
              <a:t>VhemE</a:t>
            </a:r>
            <a:r>
              <a:rPr lang="en-US" dirty="0"/>
              <a:t>)</a:t>
            </a:r>
          </a:p>
          <a:p>
            <a:r>
              <a:rPr lang="en-US" dirty="0"/>
              <a:t>Illumination system Design/fab for Photoacoustic Imaging of Thyroid Cancer (URMC Urology)</a:t>
            </a:r>
          </a:p>
          <a:p>
            <a:r>
              <a:rPr lang="en-US" dirty="0"/>
              <a:t>Large Solar Concentrators V.2 (WHK) + </a:t>
            </a:r>
            <a:r>
              <a:rPr lang="en-US" dirty="0" err="1"/>
              <a:t>Mech</a:t>
            </a:r>
            <a:r>
              <a:rPr lang="en-US" dirty="0"/>
              <a:t> E</a:t>
            </a:r>
          </a:p>
          <a:p>
            <a:r>
              <a:rPr lang="en-US" dirty="0"/>
              <a:t>Measurement system design for large AR VUV curved optics (</a:t>
            </a:r>
            <a:r>
              <a:rPr lang="en-US" dirty="0" err="1"/>
              <a:t>Optimax</a:t>
            </a:r>
            <a:r>
              <a:rPr lang="en-US" dirty="0"/>
              <a:t>) + </a:t>
            </a:r>
            <a:r>
              <a:rPr lang="en-US" dirty="0" err="1"/>
              <a:t>Mech</a:t>
            </a:r>
            <a:r>
              <a:rPr lang="en-US" dirty="0"/>
              <a:t> E</a:t>
            </a:r>
          </a:p>
          <a:p>
            <a:r>
              <a:rPr lang="en-US" dirty="0"/>
              <a:t>Brewster Angle Rayleigh </a:t>
            </a:r>
            <a:r>
              <a:rPr lang="en-US" dirty="0" err="1"/>
              <a:t>Scatterometer</a:t>
            </a:r>
            <a:r>
              <a:rPr lang="en-US" dirty="0"/>
              <a:t> for (</a:t>
            </a:r>
            <a:r>
              <a:rPr lang="en-US" dirty="0" err="1"/>
              <a:t>Sydor</a:t>
            </a:r>
            <a:r>
              <a:rPr lang="en-US" dirty="0"/>
              <a:t> Instruments)</a:t>
            </a:r>
          </a:p>
          <a:p>
            <a:r>
              <a:rPr lang="en-US" dirty="0"/>
              <a:t>Color Calibration System for Art History and (</a:t>
            </a:r>
            <a:r>
              <a:rPr lang="en-US" dirty="0" err="1"/>
              <a:t>Kruschwitz+RIT</a:t>
            </a:r>
            <a:r>
              <a:rPr lang="en-US" dirty="0"/>
              <a:t>)</a:t>
            </a:r>
          </a:p>
          <a:p>
            <a:r>
              <a:rPr lang="en-US" dirty="0"/>
              <a:t>Laser scanner for 3D Atomic Vapor Display (Broadbent/Physics)</a:t>
            </a:r>
          </a:p>
          <a:p>
            <a:r>
              <a:rPr lang="en-US" dirty="0"/>
              <a:t>Off-axis Telescope Design (</a:t>
            </a:r>
            <a:r>
              <a:rPr lang="en-US" dirty="0" err="1"/>
              <a:t>Zavislan</a:t>
            </a:r>
            <a:r>
              <a:rPr lang="en-US" dirty="0"/>
              <a:t>)</a:t>
            </a:r>
          </a:p>
          <a:p>
            <a:r>
              <a:rPr lang="en-US" dirty="0"/>
              <a:t>Silicon Nanofabricated Optical </a:t>
            </a:r>
            <a:r>
              <a:rPr lang="en-US" dirty="0" err="1"/>
              <a:t>MidInfrared</a:t>
            </a:r>
            <a:r>
              <a:rPr lang="en-US" dirty="0"/>
              <a:t> Filter Design/RIE Fabrication(</a:t>
            </a:r>
            <a:r>
              <a:rPr lang="en-US" dirty="0" err="1"/>
              <a:t>Materion</a:t>
            </a:r>
            <a:r>
              <a:rPr lang="en-US" dirty="0"/>
              <a:t>)</a:t>
            </a:r>
          </a:p>
          <a:p>
            <a:r>
              <a:rPr lang="en-US" dirty="0"/>
              <a:t>Flexible Vision Magnifier for Macular Degeneration (Yoon URMC Ophthalmology)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295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E85F1-94A4-4F1B-825F-16B7CE273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2016-2017 projects: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3AA46-9485-4FCF-AAD0-359244527F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3D Imaging for product inspection - </a:t>
            </a:r>
            <a:r>
              <a:rPr lang="en-US" dirty="0" err="1"/>
              <a:t>Navitar</a:t>
            </a:r>
            <a:endParaRPr lang="en-US" dirty="0"/>
          </a:p>
          <a:p>
            <a:r>
              <a:rPr lang="en-US" dirty="0"/>
              <a:t>Digital Cloaking system demonstration – UR Ventures</a:t>
            </a:r>
          </a:p>
          <a:p>
            <a:r>
              <a:rPr lang="en-US" dirty="0"/>
              <a:t>Lithography system multispectral mask aligner lens design – ASML</a:t>
            </a:r>
          </a:p>
          <a:p>
            <a:r>
              <a:rPr lang="en-US" dirty="0"/>
              <a:t>Historical Manuscript Imaging system – UR Library/English </a:t>
            </a:r>
            <a:r>
              <a:rPr lang="en-US" dirty="0" err="1"/>
              <a:t>Dept</a:t>
            </a:r>
            <a:endParaRPr lang="en-US" dirty="0"/>
          </a:p>
          <a:p>
            <a:r>
              <a:rPr lang="en-US" dirty="0"/>
              <a:t>Rochester Museum and Science Center – Stress Birefringence Exhibit</a:t>
            </a:r>
          </a:p>
          <a:p>
            <a:r>
              <a:rPr lang="en-US" dirty="0"/>
              <a:t>Scratch-Dig Optical Inspection System – </a:t>
            </a:r>
            <a:r>
              <a:rPr lang="en-US" dirty="0" err="1"/>
              <a:t>Optimax</a:t>
            </a:r>
            <a:endParaRPr lang="en-US" dirty="0"/>
          </a:p>
          <a:p>
            <a:r>
              <a:rPr lang="en-US" dirty="0"/>
              <a:t>Retinal Eye Tracker for Traumatic Brain Injury Screening – Startup Co.</a:t>
            </a:r>
          </a:p>
          <a:p>
            <a:r>
              <a:rPr lang="en-US" dirty="0"/>
              <a:t>Periscope for Community Art Project – Mesh Studios</a:t>
            </a:r>
          </a:p>
        </p:txBody>
      </p:sp>
    </p:spTree>
    <p:extLst>
      <p:ext uri="{BB962C8B-B14F-4D97-AF65-F5344CB8AC3E}">
        <p14:creationId xmlns:p14="http://schemas.microsoft.com/office/powerpoint/2010/main" val="1995694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EB1E1-4CD8-4982-AA01-C051CF830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2017-2018 Potential projects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C5437-1714-43D7-9274-21D0538D69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Endoscope system (customer is MD)</a:t>
            </a:r>
          </a:p>
          <a:p>
            <a:r>
              <a:rPr lang="en-US" dirty="0"/>
              <a:t>TB Skin response imager (customer is nurse)</a:t>
            </a:r>
          </a:p>
          <a:p>
            <a:r>
              <a:rPr lang="en-US" dirty="0"/>
              <a:t>Automated eye prescription (customer is </a:t>
            </a:r>
            <a:r>
              <a:rPr lang="en-US" dirty="0" err="1"/>
              <a:t>DigitEyez</a:t>
            </a:r>
            <a:r>
              <a:rPr lang="en-US" dirty="0"/>
              <a:t> startup)</a:t>
            </a:r>
          </a:p>
          <a:p>
            <a:r>
              <a:rPr lang="en-US" dirty="0"/>
              <a:t>3D imaging medical phantoms with IR light (customer is URMC)</a:t>
            </a:r>
          </a:p>
          <a:p>
            <a:r>
              <a:rPr lang="en-US" dirty="0"/>
              <a:t>Prototyping a Fall Senior Design Challenge (customer is Per Adamson)</a:t>
            </a:r>
          </a:p>
          <a:p>
            <a:r>
              <a:rPr lang="en-US" dirty="0"/>
              <a:t>Photoacoustic Imaging System for Thyroid/Prostate Cancer (URMC)</a:t>
            </a:r>
          </a:p>
          <a:p>
            <a:r>
              <a:rPr lang="en-US" dirty="0"/>
              <a:t>Multispectral Document Imaging (customer is English Prof.)</a:t>
            </a:r>
          </a:p>
          <a:p>
            <a:r>
              <a:rPr lang="en-US" dirty="0"/>
              <a:t>Lithography Optical System Design (ASML)</a:t>
            </a:r>
          </a:p>
          <a:p>
            <a:r>
              <a:rPr lang="en-US" dirty="0"/>
              <a:t>AR/VR goggles (</a:t>
            </a:r>
            <a:r>
              <a:rPr lang="en-US" dirty="0" err="1"/>
              <a:t>Vuzix</a:t>
            </a:r>
            <a:r>
              <a:rPr lang="en-US" dirty="0"/>
              <a:t>)</a:t>
            </a:r>
          </a:p>
          <a:p>
            <a:r>
              <a:rPr lang="en-US" dirty="0"/>
              <a:t>TBD (Honeywell Aerospace)</a:t>
            </a:r>
          </a:p>
          <a:p>
            <a:r>
              <a:rPr lang="en-US" dirty="0"/>
              <a:t>TBD (Photon Gear)</a:t>
            </a:r>
          </a:p>
          <a:p>
            <a:r>
              <a:rPr lang="en-US" dirty="0"/>
              <a:t>TBD (Optics faculty)</a:t>
            </a:r>
          </a:p>
          <a:p>
            <a:r>
              <a:rPr lang="en-US" dirty="0"/>
              <a:t>TBD (</a:t>
            </a:r>
            <a:r>
              <a:rPr lang="en-US" dirty="0" err="1"/>
              <a:t>Sydor</a:t>
            </a:r>
            <a:r>
              <a:rPr lang="en-US" dirty="0"/>
              <a:t> Optics)</a:t>
            </a:r>
          </a:p>
        </p:txBody>
      </p:sp>
    </p:spTree>
    <p:extLst>
      <p:ext uri="{BB962C8B-B14F-4D97-AF65-F5344CB8AC3E}">
        <p14:creationId xmlns:p14="http://schemas.microsoft.com/office/powerpoint/2010/main" val="1146525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Hajim</a:t>
            </a:r>
            <a:r>
              <a:rPr lang="en-US" dirty="0"/>
              <a:t> School Design Day May 3 (?tbc), 2017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7911"/>
            <a:ext cx="10515600" cy="4351338"/>
          </a:xfrm>
        </p:spPr>
        <p:txBody>
          <a:bodyPr/>
          <a:lstStyle/>
          <a:p>
            <a:r>
              <a:rPr lang="en-US" dirty="0"/>
              <a:t>Let’s show up with great projects !</a:t>
            </a:r>
          </a:p>
          <a:p>
            <a:r>
              <a:rPr lang="en-US" dirty="0"/>
              <a:t>What’s it all about ?</a:t>
            </a:r>
          </a:p>
          <a:p>
            <a:endParaRPr lang="en-US" dirty="0"/>
          </a:p>
        </p:txBody>
      </p:sp>
      <p:sp>
        <p:nvSpPr>
          <p:cNvPr id="4" name="Rectangle 3">
            <a:hlinkClick r:id="rId2"/>
          </p:cNvPr>
          <p:cNvSpPr/>
          <p:nvPr/>
        </p:nvSpPr>
        <p:spPr>
          <a:xfrm>
            <a:off x="1831691" y="4583277"/>
            <a:ext cx="85286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hlinkClick r:id="rId2"/>
              </a:rPr>
              <a:t>http://www.hajim.rochester.edu/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8098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607" y="365125"/>
            <a:ext cx="8329748" cy="6221602"/>
          </a:xfrm>
        </p:spPr>
      </p:pic>
      <p:sp>
        <p:nvSpPr>
          <p:cNvPr id="3" name="TextBox 2"/>
          <p:cNvSpPr txBox="1"/>
          <p:nvPr/>
        </p:nvSpPr>
        <p:spPr>
          <a:xfrm>
            <a:off x="2923954" y="563526"/>
            <a:ext cx="527374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Hajim</a:t>
            </a:r>
            <a:r>
              <a:rPr lang="en-US" dirty="0"/>
              <a:t> School Design Day – show off your demo !</a:t>
            </a:r>
          </a:p>
        </p:txBody>
      </p:sp>
    </p:spTree>
    <p:extLst>
      <p:ext uri="{BB962C8B-B14F-4D97-AF65-F5344CB8AC3E}">
        <p14:creationId xmlns:p14="http://schemas.microsoft.com/office/powerpoint/2010/main" val="1160337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90 second “elevator pitch”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Rehearse in class</a:t>
            </a:r>
          </a:p>
          <a:p>
            <a:r>
              <a:rPr lang="en-US" dirty="0"/>
              <a:t>Critical review</a:t>
            </a:r>
          </a:p>
          <a:p>
            <a:r>
              <a:rPr lang="en-US" dirty="0"/>
              <a:t>Present at Industrial Associates Spring Meeting</a:t>
            </a:r>
          </a:p>
          <a:p>
            <a:endParaRPr lang="en-US" dirty="0"/>
          </a:p>
          <a:p>
            <a:r>
              <a:rPr lang="en-US" dirty="0"/>
              <a:t>Clips !  (before vs after)</a:t>
            </a:r>
          </a:p>
        </p:txBody>
      </p:sp>
    </p:spTree>
    <p:extLst>
      <p:ext uri="{BB962C8B-B14F-4D97-AF65-F5344CB8AC3E}">
        <p14:creationId xmlns:p14="http://schemas.microsoft.com/office/powerpoint/2010/main" val="349945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 will do this: OPT310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We will learn how to interview customers and determine their product requirements (what do they really want ???)</a:t>
            </a:r>
          </a:p>
          <a:p>
            <a:r>
              <a:rPr lang="en-US" dirty="0"/>
              <a:t>Then you will write me a proposal containing:</a:t>
            </a:r>
          </a:p>
          <a:p>
            <a:pPr lvl="1"/>
            <a:r>
              <a:rPr lang="en-US" dirty="0"/>
              <a:t>Formal cover letter ‘applying for the job’</a:t>
            </a:r>
          </a:p>
          <a:p>
            <a:pPr lvl="1"/>
            <a:r>
              <a:rPr lang="en-US" dirty="0"/>
              <a:t>Your one-page CV/resume in a specific format</a:t>
            </a:r>
          </a:p>
          <a:p>
            <a:pPr lvl="1"/>
            <a:r>
              <a:rPr lang="en-US" dirty="0"/>
              <a:t>A two page essay on which projects are your first, second and third choices, including why you are interested, and what your particular qualifications are</a:t>
            </a:r>
          </a:p>
          <a:p>
            <a:r>
              <a:rPr lang="en-US" dirty="0"/>
              <a:t>I will organize the teams trying to reach optimum placements</a:t>
            </a:r>
          </a:p>
          <a:p>
            <a:r>
              <a:rPr lang="en-US" dirty="0"/>
              <a:t>You will meet with your customers several times over the semester</a:t>
            </a:r>
          </a:p>
          <a:p>
            <a:r>
              <a:rPr lang="en-US" dirty="0"/>
              <a:t>You will develop your Product Requirements Document and we will review it in class.</a:t>
            </a:r>
          </a:p>
          <a:p>
            <a:r>
              <a:rPr lang="en-US" dirty="0"/>
              <a:t>Your Final PRD will represent your plans for the Spring semester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83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OPT310 Optical Engineering Senior Design</a:t>
            </a:r>
            <a:br>
              <a:rPr lang="en-US" dirty="0"/>
            </a:br>
            <a:r>
              <a:rPr lang="en-US" dirty="0"/>
              <a:t>OPT320 </a:t>
            </a:r>
            <a:r>
              <a:rPr lang="en-US"/>
              <a:t>Optics Senior 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OPT310/311 Required course for Optical Engineering Degree</a:t>
            </a:r>
          </a:p>
          <a:p>
            <a:r>
              <a:rPr lang="en-US" dirty="0"/>
              <a:t>OPT320/321 Required course for Optics Degree</a:t>
            </a:r>
          </a:p>
          <a:p>
            <a:r>
              <a:rPr lang="en-US" dirty="0"/>
              <a:t>Hopefully you know by now which one you are in !</a:t>
            </a:r>
          </a:p>
          <a:p>
            <a:r>
              <a:rPr lang="en-US" dirty="0"/>
              <a:t>If not – let’s talk</a:t>
            </a:r>
          </a:p>
          <a:p>
            <a:r>
              <a:rPr lang="en-US" dirty="0"/>
              <a:t>MWF 11:50-12:40 pm ;   GAV 301</a:t>
            </a:r>
          </a:p>
          <a:p>
            <a:r>
              <a:rPr lang="en-US" dirty="0"/>
              <a:t>WHK in office G507 or lab generally after class</a:t>
            </a:r>
          </a:p>
          <a:p>
            <a:r>
              <a:rPr lang="en-US" dirty="0"/>
              <a:t>Blackboard Course web sites regularly updated</a:t>
            </a:r>
          </a:p>
          <a:p>
            <a:r>
              <a:rPr lang="en-US" dirty="0"/>
              <a:t>Grading: 50% two assignments, 50% final specifications and planning document and presentation (310) or thesis proposal (320)</a:t>
            </a:r>
          </a:p>
          <a:p>
            <a:r>
              <a:rPr lang="en-US" dirty="0"/>
              <a:t>(no final exam)</a:t>
            </a:r>
          </a:p>
        </p:txBody>
      </p:sp>
    </p:spTree>
    <p:extLst>
      <p:ext uri="{BB962C8B-B14F-4D97-AF65-F5344CB8AC3E}">
        <p14:creationId xmlns:p14="http://schemas.microsoft.com/office/powerpoint/2010/main" val="54487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 will do this: OPT320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Discuss with WHK your research interests</a:t>
            </a:r>
          </a:p>
          <a:p>
            <a:r>
              <a:rPr lang="en-US" dirty="0"/>
              <a:t>Determine which five professors you want to interview with</a:t>
            </a:r>
          </a:p>
          <a:p>
            <a:r>
              <a:rPr lang="en-US" dirty="0"/>
              <a:t>Interview with five professors/research groups</a:t>
            </a:r>
          </a:p>
          <a:p>
            <a:r>
              <a:rPr lang="en-US" dirty="0"/>
              <a:t>Then you will write me a proposal containing:</a:t>
            </a:r>
          </a:p>
          <a:p>
            <a:pPr lvl="1"/>
            <a:r>
              <a:rPr lang="en-US" dirty="0"/>
              <a:t>Formal cover letter ‘applying for the job’ </a:t>
            </a:r>
          </a:p>
          <a:p>
            <a:pPr lvl="1"/>
            <a:r>
              <a:rPr lang="en-US" dirty="0"/>
              <a:t>Your one-page CV/resume in a specific format</a:t>
            </a:r>
          </a:p>
          <a:p>
            <a:pPr lvl="1"/>
            <a:r>
              <a:rPr lang="en-US" dirty="0"/>
              <a:t>A two page essay on the results of your five interviews, what your choice is, why you are interested, and what your particular qualifications are for the research </a:t>
            </a:r>
          </a:p>
          <a:p>
            <a:r>
              <a:rPr lang="en-US" dirty="0"/>
              <a:t>Work with the professor and research team to develop a ‘NSF style’ proposal (10-12 pages long)</a:t>
            </a:r>
          </a:p>
          <a:p>
            <a:r>
              <a:rPr lang="en-US" dirty="0"/>
              <a:t>Your Final Proposal will detail your plans for the Spring semester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53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2985"/>
            <a:ext cx="10515600" cy="1325563"/>
          </a:xfrm>
        </p:spPr>
        <p:txBody>
          <a:bodyPr/>
          <a:lstStyle/>
          <a:p>
            <a:r>
              <a:rPr lang="en-US" dirty="0"/>
              <a:t>Examples of what NOT to put on your CV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841" y="1330363"/>
            <a:ext cx="6419200" cy="537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033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Professional Ethics Component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6685" y="1417638"/>
            <a:ext cx="10572997" cy="70173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SPIE CODE OF ETHICS</a:t>
            </a:r>
          </a:p>
          <a:p>
            <a:r>
              <a:rPr lang="en-US" dirty="0"/>
              <a:t>The Mission/Vision Statement of SPIE, the International Society for Optics and Photonics states that SPIE</a:t>
            </a:r>
          </a:p>
          <a:p>
            <a:r>
              <a:rPr lang="en-US" dirty="0"/>
              <a:t>partners with researchers, educators, and industry to advance light-based research and technologies for</a:t>
            </a:r>
          </a:p>
          <a:p>
            <a:r>
              <a:rPr lang="en-US" dirty="0"/>
              <a:t>the betterment of the human condition. It is the purpose of this statement to advance this vision by</a:t>
            </a:r>
          </a:p>
          <a:p>
            <a:r>
              <a:rPr lang="en-US" dirty="0"/>
              <a:t>presenting ethical guidelines for society members, collaborators, and participants to abide by in their</a:t>
            </a:r>
          </a:p>
          <a:p>
            <a:r>
              <a:rPr lang="en-US" dirty="0"/>
              <a:t>professional lives.</a:t>
            </a:r>
          </a:p>
          <a:p>
            <a:r>
              <a:rPr lang="en-US" b="1" dirty="0"/>
              <a:t>PROFESSIONAL BEHAVIOR</a:t>
            </a:r>
          </a:p>
          <a:p>
            <a:r>
              <a:rPr lang="en-US" dirty="0"/>
              <a:t>1. Discrimination based on race, religion, gender, age, disability, or sexual orientation is not</a:t>
            </a:r>
          </a:p>
          <a:p>
            <a:r>
              <a:rPr lang="en-US" dirty="0"/>
              <a:t>acceptable.</a:t>
            </a:r>
          </a:p>
          <a:p>
            <a:r>
              <a:rPr lang="en-US" dirty="0"/>
              <a:t>2. Individual and public safety and welfare should be considered paramount in performance of</a:t>
            </a:r>
          </a:p>
          <a:p>
            <a:r>
              <a:rPr lang="en-US" dirty="0"/>
              <a:t>professional duties.</a:t>
            </a:r>
          </a:p>
          <a:p>
            <a:r>
              <a:rPr lang="en-US" dirty="0"/>
              <a:t>3. Real and potential conflict of interest should be avoided and disclosed to all impacted parties</a:t>
            </a:r>
          </a:p>
          <a:p>
            <a:r>
              <a:rPr lang="en-US" dirty="0"/>
              <a:t>when it cannot be avoided.</a:t>
            </a:r>
          </a:p>
          <a:p>
            <a:r>
              <a:rPr lang="en-US" dirty="0"/>
              <a:t>4. Technical knowledge and skills should be kept up-to-date and work should be performed in areas</a:t>
            </a:r>
          </a:p>
          <a:p>
            <a:r>
              <a:rPr lang="en-US" dirty="0"/>
              <a:t>of competency.</a:t>
            </a:r>
          </a:p>
          <a:p>
            <a:r>
              <a:rPr lang="en-US" dirty="0"/>
              <a:t>5. Public statements should be realistic and issued in an objective and truthful manner based on</a:t>
            </a:r>
          </a:p>
          <a:p>
            <a:r>
              <a:rPr lang="en-US" dirty="0"/>
              <a:t>available data.</a:t>
            </a:r>
          </a:p>
          <a:p>
            <a:r>
              <a:rPr lang="en-US" dirty="0"/>
              <a:t>6. Professional confidentiality should be maintained.</a:t>
            </a:r>
          </a:p>
          <a:p>
            <a:r>
              <a:rPr lang="en-US" dirty="0"/>
              <a:t>7. Accomplishments, publications, professional honors and titles should be accurately reported.</a:t>
            </a:r>
          </a:p>
          <a:p>
            <a:r>
              <a:rPr lang="en-US" b="1" dirty="0"/>
              <a:t>GUIDELINES FOR ETHICAL PUBLISHING*</a:t>
            </a:r>
          </a:p>
          <a:p>
            <a:r>
              <a:rPr lang="en-US" b="1" dirty="0"/>
              <a:t>RESEARCH RESULTS</a:t>
            </a:r>
          </a:p>
          <a:p>
            <a:r>
              <a:rPr lang="en-US" dirty="0"/>
              <a:t>The results of research should be recorded and maintained in a form that allows analysis and review.</a:t>
            </a:r>
          </a:p>
          <a:p>
            <a:r>
              <a:rPr lang="en-US" dirty="0"/>
              <a:t>Research data should be immediately available to scientific collaborators. Following publication, the data</a:t>
            </a:r>
          </a:p>
          <a:p>
            <a:r>
              <a:rPr lang="en-US" dirty="0"/>
              <a:t>should be retained for a reasonable period in order to be available promptly and completely for</a:t>
            </a:r>
          </a:p>
          <a:p>
            <a:r>
              <a:rPr lang="en-US" dirty="0"/>
              <a:t>appropriate scientific review. Exceptions may be appropriate in certain circumstances in order to preserve</a:t>
            </a:r>
          </a:p>
        </p:txBody>
      </p:sp>
    </p:spTree>
    <p:extLst>
      <p:ext uri="{BB962C8B-B14F-4D97-AF65-F5344CB8AC3E}">
        <p14:creationId xmlns:p14="http://schemas.microsoft.com/office/powerpoint/2010/main" val="199286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96296E-6 L 0.00013 -0.266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214" y="253373"/>
            <a:ext cx="10972800" cy="809883"/>
          </a:xfrm>
        </p:spPr>
        <p:txBody>
          <a:bodyPr/>
          <a:lstStyle/>
          <a:p>
            <a:r>
              <a:rPr lang="en-US" dirty="0"/>
              <a:t>Patent component common for OPT310+320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95154" y="1212113"/>
            <a:ext cx="90057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A recent patent is assigned to small teams</a:t>
            </a:r>
          </a:p>
          <a:p>
            <a:endParaRPr lang="en-US" sz="2000" b="1" i="1" dirty="0"/>
          </a:p>
          <a:p>
            <a:r>
              <a:rPr lang="en-US" sz="2000" b="1" i="1" dirty="0"/>
              <a:t>You will read and analyze the patent</a:t>
            </a:r>
          </a:p>
          <a:p>
            <a:endParaRPr lang="en-US" sz="2000" b="1" i="1" dirty="0"/>
          </a:p>
          <a:p>
            <a:r>
              <a:rPr lang="en-US" sz="2000" b="1" i="1" dirty="0"/>
              <a:t>(The most excellent) UR Patent lawyer Reid Cunningham will explain Patents 101 to you</a:t>
            </a:r>
          </a:p>
          <a:p>
            <a:endParaRPr lang="en-US" sz="2000" b="1" i="1" dirty="0"/>
          </a:p>
          <a:p>
            <a:r>
              <a:rPr lang="en-US" sz="2000" b="1" i="1" dirty="0"/>
              <a:t>You will present the results of your analysis in class</a:t>
            </a:r>
          </a:p>
          <a:p>
            <a:endParaRPr lang="en-US" sz="2000" b="1" i="1" dirty="0"/>
          </a:p>
          <a:p>
            <a:r>
              <a:rPr lang="en-US" sz="2000" b="1" i="1" dirty="0"/>
              <a:t>Themes in the past:  </a:t>
            </a:r>
          </a:p>
          <a:p>
            <a:endParaRPr lang="en-US" sz="2000" b="1" i="1" dirty="0"/>
          </a:p>
          <a:p>
            <a:r>
              <a:rPr lang="en-US" sz="2000" b="1" i="1" dirty="0"/>
              <a:t>* Recent patents containing “Laser pointer”</a:t>
            </a:r>
          </a:p>
          <a:p>
            <a:endParaRPr lang="en-US" sz="2000" b="1" i="1" dirty="0"/>
          </a:p>
          <a:p>
            <a:r>
              <a:rPr lang="en-US" sz="2000" b="1" i="1" dirty="0"/>
              <a:t>* Recent patents containing “Laser scanner”</a:t>
            </a:r>
          </a:p>
          <a:p>
            <a:endParaRPr lang="en-US" sz="2000" b="1" i="1" dirty="0"/>
          </a:p>
          <a:p>
            <a:r>
              <a:rPr lang="en-US" sz="2000" b="1" i="1" dirty="0"/>
              <a:t>* Recent patents in “3D Imaging systems”</a:t>
            </a:r>
          </a:p>
          <a:p>
            <a:endParaRPr lang="en-US" sz="2000" b="1" i="1" dirty="0"/>
          </a:p>
          <a:p>
            <a:r>
              <a:rPr lang="en-US" sz="2000" b="1" i="1" dirty="0"/>
              <a:t>This is a very valuable part of your OPT310+320 experience  </a:t>
            </a:r>
          </a:p>
        </p:txBody>
      </p:sp>
    </p:spTree>
    <p:extLst>
      <p:ext uri="{BB962C8B-B14F-4D97-AF65-F5344CB8AC3E}">
        <p14:creationId xmlns:p14="http://schemas.microsoft.com/office/powerpoint/2010/main" val="269462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7C83A-2999-48A9-B3C7-C6246DC2A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Hopkins Center Software Update 8/29: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B6573-A338-4380-858B-99F833CBE9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431 imaging is completed, including addition of </a:t>
            </a:r>
          </a:p>
          <a:p>
            <a:r>
              <a:rPr lang="en-US" dirty="0"/>
              <a:t>- </a:t>
            </a:r>
            <a:r>
              <a:rPr lang="en-US" dirty="0" err="1"/>
              <a:t>zemax</a:t>
            </a:r>
            <a:r>
              <a:rPr lang="en-US" dirty="0"/>
              <a:t> optic studio 16.5</a:t>
            </a:r>
          </a:p>
          <a:p>
            <a:r>
              <a:rPr lang="en-US" dirty="0"/>
              <a:t>- </a:t>
            </a:r>
            <a:r>
              <a:rPr lang="en-US" dirty="0" err="1"/>
              <a:t>lumerical</a:t>
            </a:r>
            <a:r>
              <a:rPr lang="en-US" dirty="0"/>
              <a:t> mode 7.10</a:t>
            </a:r>
          </a:p>
          <a:p>
            <a:r>
              <a:rPr lang="en-US" dirty="0"/>
              <a:t>- </a:t>
            </a:r>
            <a:r>
              <a:rPr lang="en-US" dirty="0" err="1"/>
              <a:t>lumerical</a:t>
            </a:r>
            <a:r>
              <a:rPr lang="en-US" dirty="0"/>
              <a:t> </a:t>
            </a:r>
            <a:r>
              <a:rPr lang="en-US" dirty="0" err="1"/>
              <a:t>fdtd</a:t>
            </a:r>
            <a:r>
              <a:rPr lang="en-US" dirty="0"/>
              <a:t> 8.18</a:t>
            </a:r>
          </a:p>
          <a:p>
            <a:r>
              <a:rPr lang="en-US" dirty="0"/>
              <a:t>- </a:t>
            </a:r>
            <a:r>
              <a:rPr lang="en-US" dirty="0" err="1"/>
              <a:t>optilayer</a:t>
            </a:r>
            <a:r>
              <a:rPr lang="en-US" dirty="0"/>
              <a:t> 11.65f</a:t>
            </a:r>
          </a:p>
          <a:p>
            <a:r>
              <a:rPr lang="en-US" dirty="0"/>
              <a:t>- </a:t>
            </a:r>
            <a:r>
              <a:rPr lang="en-US" dirty="0" err="1"/>
              <a:t>codev</a:t>
            </a:r>
            <a:r>
              <a:rPr lang="en-US" dirty="0"/>
              <a:t> 11</a:t>
            </a:r>
          </a:p>
          <a:p>
            <a:r>
              <a:rPr lang="en-US" dirty="0"/>
              <a:t>- light tools 8.5.0-2</a:t>
            </a:r>
          </a:p>
          <a:p>
            <a:r>
              <a:rPr lang="en-US" dirty="0"/>
              <a:t>- </a:t>
            </a:r>
            <a:r>
              <a:rPr lang="en-US" dirty="0" err="1"/>
              <a:t>fred</a:t>
            </a:r>
            <a:r>
              <a:rPr lang="en-US" dirty="0"/>
              <a:t> 16.42.1</a:t>
            </a:r>
          </a:p>
        </p:txBody>
      </p:sp>
    </p:spTree>
    <p:extLst>
      <p:ext uri="{BB962C8B-B14F-4D97-AF65-F5344CB8AC3E}">
        <p14:creationId xmlns:p14="http://schemas.microsoft.com/office/powerpoint/2010/main" val="32216084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12440"/>
          </a:xfrm>
        </p:spPr>
        <p:txBody>
          <a:bodyPr>
            <a:normAutofit fontScale="90000"/>
          </a:bodyPr>
          <a:lstStyle/>
          <a:p>
            <a:r>
              <a:rPr lang="en-US" dirty="0"/>
              <a:t>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33984"/>
            <a:ext cx="109728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 expect that you will</a:t>
            </a:r>
          </a:p>
          <a:p>
            <a:pPr lvl="1"/>
            <a:r>
              <a:rPr lang="en-US" dirty="0"/>
              <a:t>Come to class </a:t>
            </a:r>
          </a:p>
          <a:p>
            <a:pPr lvl="2"/>
            <a:r>
              <a:rPr lang="en-US" dirty="0"/>
              <a:t>(if you need to miss class let me know why)</a:t>
            </a:r>
          </a:p>
          <a:p>
            <a:pPr lvl="1"/>
            <a:r>
              <a:rPr lang="en-US" dirty="0"/>
              <a:t>Participate in class</a:t>
            </a:r>
          </a:p>
          <a:p>
            <a:pPr lvl="2"/>
            <a:r>
              <a:rPr lang="en-US" dirty="0"/>
              <a:t>Listen carefully</a:t>
            </a:r>
          </a:p>
          <a:p>
            <a:pPr lvl="2"/>
            <a:r>
              <a:rPr lang="en-US" dirty="0"/>
              <a:t>Ask lots of questions</a:t>
            </a:r>
          </a:p>
          <a:p>
            <a:pPr lvl="2"/>
            <a:r>
              <a:rPr lang="en-US" dirty="0"/>
              <a:t>Take notes</a:t>
            </a:r>
          </a:p>
          <a:p>
            <a:pPr lvl="2"/>
            <a:r>
              <a:rPr lang="en-US" dirty="0"/>
              <a:t>DON’T PLAY WITH YOUR CELLPHONE 100%</a:t>
            </a:r>
          </a:p>
          <a:p>
            <a:pPr lvl="1"/>
            <a:r>
              <a:rPr lang="en-US" dirty="0"/>
              <a:t>Be a good Team Player</a:t>
            </a:r>
          </a:p>
          <a:p>
            <a:pPr lvl="2"/>
            <a:r>
              <a:rPr lang="en-US" dirty="0"/>
              <a:t>Help your Team </a:t>
            </a:r>
          </a:p>
          <a:p>
            <a:pPr lvl="2"/>
            <a:r>
              <a:rPr lang="en-US" dirty="0"/>
              <a:t>As well as other Teams when needed</a:t>
            </a:r>
          </a:p>
          <a:p>
            <a:pPr lvl="1"/>
            <a:r>
              <a:rPr lang="en-US" dirty="0"/>
              <a:t>Take this class seriously</a:t>
            </a:r>
          </a:p>
          <a:p>
            <a:pPr lvl="2"/>
            <a:r>
              <a:rPr lang="en-US" dirty="0"/>
              <a:t>It is your Capstone Experience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94205" y="2828260"/>
            <a:ext cx="4082902" cy="258532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chemeClr val="bg1"/>
                </a:solidFill>
              </a:rPr>
              <a:t>ATTENDANCE POLICY: </a:t>
            </a:r>
          </a:p>
          <a:p>
            <a:pPr algn="ctr"/>
            <a:endParaRPr lang="en-US" b="1" i="1" dirty="0">
              <a:solidFill>
                <a:schemeClr val="bg1"/>
              </a:solidFill>
            </a:endParaRPr>
          </a:p>
          <a:p>
            <a:pPr algn="ctr"/>
            <a:r>
              <a:rPr lang="en-US" b="1" i="1" dirty="0">
                <a:solidFill>
                  <a:schemeClr val="bg1"/>
                </a:solidFill>
              </a:rPr>
              <a:t>ATTENDANCE WILL BE RECORDED FOR EACH CLASS. AT THE END OF THE SEMESTER WHK WILL DETERMINE AN APPROPRIATE GRADE PENALTY FOR UNEXCUSED ABSENCES. EXCUSED ABSENCES  = DOCTOR’S NOTE ETC.</a:t>
            </a:r>
          </a:p>
          <a:p>
            <a:pPr algn="ctr"/>
            <a:endParaRPr lang="en-US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84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D0B7C-E6C9-410F-9D6E-E835A0CD2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Order of the Engineer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2E83C-A8F2-4C7E-9E04-190152B1F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Those students graduating with a degree BS in Optical Engineering (ABET Accredited now) will be invited to the Order of the Engineer ceremony on graduation weekend</a:t>
            </a:r>
          </a:p>
          <a:p>
            <a:r>
              <a:rPr lang="en-US" dirty="0"/>
              <a:t>You will sign the Obligation of an Engineer and be given a simple stainless steel ring</a:t>
            </a:r>
          </a:p>
          <a:p>
            <a:r>
              <a:rPr lang="en-US" dirty="0"/>
              <a:t>We will talk about this a lot more throughout the semester</a:t>
            </a:r>
          </a:p>
        </p:txBody>
      </p:sp>
    </p:spTree>
    <p:extLst>
      <p:ext uri="{BB962C8B-B14F-4D97-AF65-F5344CB8AC3E}">
        <p14:creationId xmlns:p14="http://schemas.microsoft.com/office/powerpoint/2010/main" val="13304049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3E3FDD4-0B4B-46A5-A39A-C4E649A3EC4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C54083-6463-4EF6-8DAF-3F59ACFE1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6905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Stupid Design Ideas (or clever ?)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301" y="1331014"/>
            <a:ext cx="6151397" cy="534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964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Plan…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66256" y="1547749"/>
            <a:ext cx="1673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OPT310 Fall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32301" y="4947897"/>
            <a:ext cx="239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OPT311 Spring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79262" y="1487591"/>
            <a:ext cx="2204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OPT320 Fall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79262" y="5122808"/>
            <a:ext cx="2308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OPT321 Spring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1601" y="2055194"/>
            <a:ext cx="470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Learn about potential projects from customers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1601" y="2424526"/>
            <a:ext cx="470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Learn about patents and Intellectual Property</a:t>
            </a:r>
          </a:p>
        </p:txBody>
      </p:sp>
      <p:sp>
        <p:nvSpPr>
          <p:cNvPr id="10" name="Rectangle 9"/>
          <p:cNvSpPr/>
          <p:nvPr/>
        </p:nvSpPr>
        <p:spPr>
          <a:xfrm>
            <a:off x="851601" y="2793858"/>
            <a:ext cx="4737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Write a proposal to form and join a Project Team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51601" y="3163190"/>
            <a:ext cx="4878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Learn about IP War Stories and Professional Ethics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51601" y="3532522"/>
            <a:ext cx="4711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Meet with customers and develop specifications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64617" y="3913794"/>
            <a:ext cx="4993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Write up your specifications and plan, BOM, review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64617" y="4295066"/>
            <a:ext cx="4168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Present it to the class with needs specified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64617" y="5578839"/>
            <a:ext cx="3441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Execute your</a:t>
            </a:r>
            <a:r>
              <a:rPr lang="en-US" i="1" dirty="0"/>
              <a:t> plan </a:t>
            </a:r>
            <a:r>
              <a:rPr lang="en-US" dirty="0"/>
              <a:t>in Project Teams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64617" y="5948171"/>
            <a:ext cx="5068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Regular Project Reviews in class and with Customers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64617" y="6258327"/>
            <a:ext cx="4629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Present final project in class (PPT) and in poster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42311" y="2071675"/>
            <a:ext cx="5334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Discuss research interests and career goals with WHK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42313" y="2792017"/>
            <a:ext cx="5334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Make appointments to meet with five Professors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42312" y="3159102"/>
            <a:ext cx="5334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Review results and discuss with WHK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42312" y="3913950"/>
            <a:ext cx="5334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Decide which research group to join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42311" y="4270940"/>
            <a:ext cx="5334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Work with Professor and group to develop a Proposal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42311" y="4664398"/>
            <a:ext cx="5334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Present your Proposal to the class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42312" y="2414131"/>
            <a:ext cx="470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Learn about patents and Intellectual Property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542311" y="3554651"/>
            <a:ext cx="4878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Learn about IP War Stories and Professional Ethics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578985" y="5646028"/>
            <a:ext cx="43334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Execute your</a:t>
            </a:r>
            <a:r>
              <a:rPr lang="en-US" i="1" dirty="0"/>
              <a:t> Research plan, midterm review</a:t>
            </a:r>
          </a:p>
          <a:p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6578985" y="6015360"/>
            <a:ext cx="4629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Present final project in class (PPT) and in poster</a:t>
            </a:r>
          </a:p>
        </p:txBody>
      </p:sp>
    </p:spTree>
    <p:extLst>
      <p:ext uri="{BB962C8B-B14F-4D97-AF65-F5344CB8AC3E}">
        <p14:creationId xmlns:p14="http://schemas.microsoft.com/office/powerpoint/2010/main" val="288855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2164" y="365125"/>
            <a:ext cx="5905500" cy="5905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6522" y="617833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http://www.buzzfeed.com/alannaokun/ingenious-products-that-will-save-you-so-much-space#3h3gqe7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88571" y="2856210"/>
            <a:ext cx="37882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 example of great design…</a:t>
            </a:r>
          </a:p>
          <a:p>
            <a:endParaRPr lang="en-US" dirty="0"/>
          </a:p>
          <a:p>
            <a:r>
              <a:rPr lang="en-US" dirty="0"/>
              <a:t>Somebody really thought about this </a:t>
            </a:r>
          </a:p>
          <a:p>
            <a:endParaRPr lang="en-US" dirty="0"/>
          </a:p>
          <a:p>
            <a:r>
              <a:rPr lang="en-US" dirty="0"/>
              <a:t>I would love it and use it !!</a:t>
            </a:r>
          </a:p>
        </p:txBody>
      </p:sp>
    </p:spTree>
    <p:extLst>
      <p:ext uri="{BB962C8B-B14F-4D97-AF65-F5344CB8AC3E}">
        <p14:creationId xmlns:p14="http://schemas.microsoft.com/office/powerpoint/2010/main" val="337302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great design – but does not look too comfortable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2057" y="1217003"/>
            <a:ext cx="4691743" cy="33480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0603" y="5781213"/>
            <a:ext cx="6151397" cy="7742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2891017"/>
            <a:ext cx="3777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design may be beautiful, but what does the customer think about it ?</a:t>
            </a:r>
          </a:p>
          <a:p>
            <a:endParaRPr lang="en-US" dirty="0"/>
          </a:p>
          <a:p>
            <a:r>
              <a:rPr lang="en-US" dirty="0"/>
              <a:t>“The Voice of the Customer”</a:t>
            </a:r>
          </a:p>
        </p:txBody>
      </p:sp>
    </p:spTree>
    <p:extLst>
      <p:ext uri="{BB962C8B-B14F-4D97-AF65-F5344CB8AC3E}">
        <p14:creationId xmlns:p14="http://schemas.microsoft.com/office/powerpoint/2010/main" val="242461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799" y="612844"/>
            <a:ext cx="1046117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b="1" i="1" dirty="0"/>
              <a:t>Voice Of the Customer (VOC)</a:t>
            </a:r>
          </a:p>
          <a:p>
            <a:endParaRPr lang="en-US" b="1" i="1" dirty="0"/>
          </a:p>
          <a:p>
            <a:r>
              <a:rPr lang="en-US" b="1" i="1" dirty="0"/>
              <a:t>The “voice of the customer” is a process used to capture the requirements/feedback from the customer (internal or external) to provide the customers with the best in class service/product quality. This process is all about being proactive and constantly innovative to capture the changing requirements of the customers with time.</a:t>
            </a:r>
          </a:p>
          <a:p>
            <a:endParaRPr lang="en-US" b="1" i="1" dirty="0"/>
          </a:p>
          <a:p>
            <a:r>
              <a:rPr lang="en-US" b="1" i="1" dirty="0"/>
              <a:t>The “voice of the customer” is the term used to describe the stated and unstated needs or requirements of the customer. The voice of the customer can be captured in a variety of ways: Direct discussion or interviews, surveys, focus groups, customer specifications, observation, warranty data, field reports, complaint logs, etc.</a:t>
            </a:r>
          </a:p>
          <a:p>
            <a:endParaRPr lang="en-US" b="1" i="1" dirty="0"/>
          </a:p>
          <a:p>
            <a:r>
              <a:rPr lang="en-US" b="1" i="1" dirty="0"/>
              <a:t>This data is used to identify the quality attributes needed for a supplied component or material to incorporate in the process or product.</a:t>
            </a:r>
          </a:p>
          <a:p>
            <a:r>
              <a:rPr lang="en-US" b="1" i="1" dirty="0"/>
              <a:t>Related Articles and Dictionary Terms</a:t>
            </a:r>
          </a:p>
          <a:p>
            <a:endParaRPr lang="en-US" b="1" i="1" dirty="0"/>
          </a:p>
          <a:p>
            <a:r>
              <a:rPr lang="en-US" b="1" i="1" dirty="0"/>
              <a:t>    QFD</a:t>
            </a:r>
          </a:p>
          <a:p>
            <a:r>
              <a:rPr lang="en-US" b="1" i="1" dirty="0"/>
              <a:t>    Know Your Customer</a:t>
            </a:r>
          </a:p>
          <a:p>
            <a:r>
              <a:rPr lang="en-US" b="1" i="1" dirty="0"/>
              <a:t>    Voice of the Customer: Have You Asked Enough Questions?</a:t>
            </a:r>
          </a:p>
          <a:p>
            <a:r>
              <a:rPr lang="en-US" b="1" i="1" dirty="0"/>
              <a:t>    Turning Customer Data into Critical-to-Satisfaction Data</a:t>
            </a:r>
          </a:p>
          <a:p>
            <a:r>
              <a:rPr lang="en-US" b="1" i="1" dirty="0"/>
              <a:t>    Customer Requirement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281" y="0"/>
            <a:ext cx="6834208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042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great design ? Or ugly 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8153" y="1957387"/>
            <a:ext cx="2943225" cy="2943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162" y="1957386"/>
            <a:ext cx="2943225" cy="29432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56656" y="5169454"/>
            <a:ext cx="8044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Looks like it works, but what does the customer think 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8587" y="5921594"/>
            <a:ext cx="6151397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34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examples of design mistakes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4572396" cy="34323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93229" y="1894114"/>
            <a:ext cx="3820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would not know how to use this…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93229" y="2362200"/>
            <a:ext cx="3820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Likely – there was no design…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93229" y="2852862"/>
            <a:ext cx="3820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Likely – there was no design review…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6256" y="5758543"/>
            <a:ext cx="7881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ALSO – 2007 </a:t>
            </a:r>
            <a:r>
              <a:rPr lang="en-US" dirty="0" err="1"/>
              <a:t>Goergen</a:t>
            </a:r>
            <a:r>
              <a:rPr lang="en-US" dirty="0"/>
              <a:t> building waterless urinals – great, or mistake ? </a:t>
            </a:r>
          </a:p>
        </p:txBody>
      </p:sp>
    </p:spTree>
    <p:extLst>
      <p:ext uri="{BB962C8B-B14F-4D97-AF65-F5344CB8AC3E}">
        <p14:creationId xmlns:p14="http://schemas.microsoft.com/office/powerpoint/2010/main" val="217242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1689" y="790575"/>
            <a:ext cx="5276850" cy="5276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387" y="6105745"/>
            <a:ext cx="6151397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711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6918</TotalTime>
  <Words>1968</Words>
  <Application>Microsoft Office PowerPoint</Application>
  <PresentationFormat>Widescreen</PresentationFormat>
  <Paragraphs>234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1_Office Theme</vt:lpstr>
      <vt:lpstr>Optics 310 and 320  Fall 2017</vt:lpstr>
      <vt:lpstr>OPT310 Optical Engineering Senior Design OPT320 Optics Senior Thesis</vt:lpstr>
      <vt:lpstr>The Plan…</vt:lpstr>
      <vt:lpstr>PowerPoint Presentation</vt:lpstr>
      <vt:lpstr>Example of great design – but does not look too comfortable</vt:lpstr>
      <vt:lpstr>PowerPoint Presentation</vt:lpstr>
      <vt:lpstr>Another great design ? Or ugly !!</vt:lpstr>
      <vt:lpstr>A few examples of design mistakes</vt:lpstr>
      <vt:lpstr>??</vt:lpstr>
      <vt:lpstr>Engineering Design Giant Mistakes…</vt:lpstr>
      <vt:lpstr>2013-2014 Senior Design Projects (Prof. Tom Brown)</vt:lpstr>
      <vt:lpstr>2014-2015 projects (WHK)</vt:lpstr>
      <vt:lpstr>2015-2016 projects</vt:lpstr>
      <vt:lpstr>2016-2017 projects:</vt:lpstr>
      <vt:lpstr>2017-2018 Potential projects include:</vt:lpstr>
      <vt:lpstr>Hajim School Design Day May 3 (?tbc), 2017</vt:lpstr>
      <vt:lpstr>PowerPoint Presentation</vt:lpstr>
      <vt:lpstr>90 second “elevator pitch”</vt:lpstr>
      <vt:lpstr>How we will do this: OPT310</vt:lpstr>
      <vt:lpstr>How we will do this: OPT320</vt:lpstr>
      <vt:lpstr>Examples of what NOT to put on your CV</vt:lpstr>
      <vt:lpstr>Professional Ethics Component</vt:lpstr>
      <vt:lpstr>Patent component common for OPT310+320</vt:lpstr>
      <vt:lpstr>Hopkins Center Software Update 8/29:</vt:lpstr>
      <vt:lpstr>Expectations</vt:lpstr>
      <vt:lpstr>The Order of the Engineer</vt:lpstr>
      <vt:lpstr>PowerPoint Presentation</vt:lpstr>
      <vt:lpstr>Stupid Design Ideas (or clever ?)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Optics 310 and 320  Fall 2014</dc:title>
  <dc:creator>Wayne H Knox</dc:creator>
  <cp:lastModifiedBy>Wayne Knox</cp:lastModifiedBy>
  <cp:revision>76</cp:revision>
  <cp:lastPrinted>2017-08-30T15:00:46Z</cp:lastPrinted>
  <dcterms:created xsi:type="dcterms:W3CDTF">2014-08-31T10:21:09Z</dcterms:created>
  <dcterms:modified xsi:type="dcterms:W3CDTF">2017-09-05T12:56:56Z</dcterms:modified>
</cp:coreProperties>
</file>