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858000" cy="9144000"/>
  <p:embeddedFontLst>
    <p:embeddedFont>
      <p:font typeface="Robo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goNr/HIN3QrYLMvH7hPn9TUhd6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244390-0F69-4A30-A158-B69C5466F260}">
  <a:tblStyle styleId="{E8244390-0F69-4A30-A158-B69C5466F26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4" name="Google Shape;6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 name="Google Shape;65;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56b5222f0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256b5222f0_0_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0" name="Google Shape;140;g1256b5222f0_0_5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56b5222f0_0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56b5222f0_0_6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 name="Google Shape;148;g1256b5222f0_0_64: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56b5222f0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56b5222f0_0_8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6" name="Google Shape;156;g1256b5222f0_0_8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56b5222f0_0_1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256b5222f0_0_1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 name="Google Shape;163;g1256b5222f0_0_174: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56b5222f0_0_1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56b5222f0_0_1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2" name="Google Shape;172;g1256b5222f0_0_18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56b5222f0_0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56b5222f0_0_1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1" name="Google Shape;181;g1256b5222f0_0_10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56b5222f0_0_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256b5222f0_0_1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1" name="Google Shape;191;g1256b5222f0_0_11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256b5222f0_0_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256b5222f0_0_1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1" name="Google Shape;201;g1256b5222f0_0_12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b48481d1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1b48481d18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3" name="Google Shape;213;g11b48481d18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256b5222f0_0_1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256b5222f0_0_1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4" name="Google Shape;224;g1256b5222f0_0_149: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56b5222f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256b5222f0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 name="Google Shape;73;g1256b5222f0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256b5222f0_0_1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256b5222f0_0_1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2" name="Google Shape;232;g1256b5222f0_0_156: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56b5222f0_0_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256b5222f0_0_1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1" name="Google Shape;241;g1256b5222f0_0_165: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256b5222f0_0_1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256b5222f0_0_1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9" name="Google Shape;249;g1256b5222f0_0_19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56b5222f0_0_2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256b5222f0_0_20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4" name="Google Shape;264;g1256b5222f0_0_20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256b5222f0_0_2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256b5222f0_0_2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9" name="Google Shape;279;g1256b5222f0_0_21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1b4515d7c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1b4515d7c3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8" name="Google Shape;288;g11b4515d7c3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256b5222f0_0_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256b5222f0_0_2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33333"/>
              </a:lnSpc>
              <a:spcBef>
                <a:spcPts val="0"/>
              </a:spcBef>
              <a:spcAft>
                <a:spcPts val="0"/>
              </a:spcAft>
              <a:buNone/>
            </a:pPr>
            <a:r>
              <a:rPr lang="en-US" sz="1350">
                <a:solidFill>
                  <a:srgbClr val="001080"/>
                </a:solidFill>
                <a:highlight>
                  <a:srgbClr val="FFFFFF"/>
                </a:highlight>
                <a:latin typeface="Courier New"/>
                <a:ea typeface="Courier New"/>
                <a:cs typeface="Courier New"/>
                <a:sym typeface="Courier New"/>
              </a:rPr>
              <a:t>tuition</a:t>
            </a:r>
            <a:r>
              <a:rPr lang="en-US" sz="1350">
                <a:highlight>
                  <a:srgbClr val="FFFFFF"/>
                </a:highlight>
                <a:latin typeface="Courier New"/>
                <a:ea typeface="Courier New"/>
                <a:cs typeface="Courier New"/>
                <a:sym typeface="Courier New"/>
              </a:rPr>
              <a:t> = {</a:t>
            </a:r>
            <a:r>
              <a:rPr lang="en-US" sz="1350">
                <a:solidFill>
                  <a:srgbClr val="A31515"/>
                </a:solidFill>
                <a:highlight>
                  <a:srgbClr val="FFFFFF"/>
                </a:highlight>
                <a:latin typeface="Courier New"/>
                <a:ea typeface="Courier New"/>
                <a:cs typeface="Courier New"/>
                <a:sym typeface="Courier New"/>
              </a:rPr>
              <a:t>'No tuition'</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0</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'20</a:t>
            </a:r>
            <a:r>
              <a:rPr lang="en-US" sz="1350">
                <a:solidFill>
                  <a:srgbClr val="0000FF"/>
                </a:solidFill>
                <a:highlight>
                  <a:srgbClr val="FFFFFF"/>
                </a:highlight>
                <a:latin typeface="Courier New"/>
                <a:ea typeface="Courier New"/>
                <a:cs typeface="Courier New"/>
                <a:sym typeface="Courier New"/>
              </a:rPr>
              <a:t>% - 30%</a:t>
            </a:r>
            <a:r>
              <a:rPr lang="en-US" sz="1350">
                <a:solidFill>
                  <a:srgbClr val="A31515"/>
                </a:solidFill>
                <a:highlight>
                  <a:srgbClr val="FFFFFF"/>
                </a:highlight>
                <a:latin typeface="Courier New"/>
                <a:ea typeface="Courier New"/>
                <a:cs typeface="Courier New"/>
                <a:sym typeface="Courier New"/>
              </a:rPr>
              <a:t> tuition'</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1</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'40</a:t>
            </a:r>
            <a:r>
              <a:rPr lang="en-US" sz="1350">
                <a:solidFill>
                  <a:srgbClr val="0000FF"/>
                </a:solidFill>
                <a:highlight>
                  <a:srgbClr val="FFFFFF"/>
                </a:highlight>
                <a:latin typeface="Courier New"/>
                <a:ea typeface="Courier New"/>
                <a:cs typeface="Courier New"/>
                <a:sym typeface="Courier New"/>
              </a:rPr>
              <a:t>% - 45%</a:t>
            </a:r>
            <a:r>
              <a:rPr lang="en-US" sz="1350">
                <a:solidFill>
                  <a:srgbClr val="A31515"/>
                </a:solidFill>
                <a:highlight>
                  <a:srgbClr val="FFFFFF"/>
                </a:highlight>
                <a:latin typeface="Courier New"/>
                <a:ea typeface="Courier New"/>
                <a:cs typeface="Courier New"/>
                <a:sym typeface="Courier New"/>
              </a:rPr>
              <a:t> tuition'</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2</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'50% tuition'</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3</a:t>
            </a:r>
            <a:r>
              <a:rPr lang="en-US" sz="1350">
                <a:highlight>
                  <a:srgbClr val="FFFFFF"/>
                </a:highlight>
                <a:latin typeface="Courier New"/>
                <a:ea typeface="Courier New"/>
                <a:cs typeface="Courier New"/>
                <a:sym typeface="Courier New"/>
              </a:rPr>
              <a:t>}</a:t>
            </a:r>
            <a:endParaRPr sz="1350">
              <a:highlight>
                <a:srgbClr val="FFFFFF"/>
              </a:highlight>
              <a:latin typeface="Courier New"/>
              <a:ea typeface="Courier New"/>
              <a:cs typeface="Courier New"/>
              <a:sym typeface="Courier New"/>
            </a:endParaRPr>
          </a:p>
          <a:p>
            <a:pPr indent="0" lvl="0" marL="0" rtl="0" algn="l">
              <a:lnSpc>
                <a:spcPct val="133333"/>
              </a:lnSpc>
              <a:spcBef>
                <a:spcPts val="0"/>
              </a:spcBef>
              <a:spcAft>
                <a:spcPts val="0"/>
              </a:spcAft>
              <a:buClr>
                <a:schemeClr val="dk1"/>
              </a:buClr>
              <a:buSzPts val="1100"/>
              <a:buFont typeface="Arial"/>
              <a:buNone/>
            </a:pPr>
            <a:r>
              <a:t/>
            </a:r>
            <a:endParaRPr sz="1350">
              <a:highlight>
                <a:srgbClr val="FFFFFF"/>
              </a:highlight>
              <a:latin typeface="Courier New"/>
              <a:ea typeface="Courier New"/>
              <a:cs typeface="Courier New"/>
              <a:sym typeface="Courier New"/>
            </a:endParaRPr>
          </a:p>
          <a:p>
            <a:pPr indent="0" lvl="0" marL="0" rtl="0" algn="l">
              <a:lnSpc>
                <a:spcPct val="133333"/>
              </a:lnSpc>
              <a:spcBef>
                <a:spcPts val="0"/>
              </a:spcBef>
              <a:spcAft>
                <a:spcPts val="0"/>
              </a:spcAft>
              <a:buClr>
                <a:schemeClr val="dk1"/>
              </a:buClr>
              <a:buSzPts val="1100"/>
              <a:buFont typeface="Arial"/>
              <a:buNone/>
            </a:pPr>
            <a:r>
              <a:rPr lang="en-US" sz="1350">
                <a:solidFill>
                  <a:srgbClr val="001080"/>
                </a:solidFill>
                <a:highlight>
                  <a:srgbClr val="FFFFFF"/>
                </a:highlight>
                <a:latin typeface="Courier New"/>
                <a:ea typeface="Courier New"/>
                <a:cs typeface="Courier New"/>
                <a:sym typeface="Courier New"/>
              </a:rPr>
              <a:t>age</a:t>
            </a:r>
            <a:r>
              <a:rPr lang="en-US" sz="1350">
                <a:highlight>
                  <a:srgbClr val="FFFFFF"/>
                </a:highlight>
                <a:latin typeface="Courier New"/>
                <a:ea typeface="Courier New"/>
                <a:cs typeface="Courier New"/>
                <a:sym typeface="Courier New"/>
              </a:rPr>
              <a:t> = {</a:t>
            </a:r>
            <a:r>
              <a:rPr lang="en-US" sz="1350">
                <a:solidFill>
                  <a:srgbClr val="A31515"/>
                </a:solidFill>
                <a:highlight>
                  <a:srgbClr val="FFFFFF"/>
                </a:highlight>
                <a:latin typeface="Courier New"/>
                <a:ea typeface="Courier New"/>
                <a:cs typeface="Courier New"/>
                <a:sym typeface="Courier New"/>
              </a:rPr>
              <a:t>'18-22'</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0</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'23-25'</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1</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'26-30'</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2</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'&gt;30'</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3</a:t>
            </a:r>
            <a:r>
              <a:rPr lang="en-US" sz="1350">
                <a:highlight>
                  <a:srgbClr val="FFFFFF"/>
                </a:highlight>
                <a:latin typeface="Courier New"/>
                <a:ea typeface="Courier New"/>
                <a:cs typeface="Courier New"/>
                <a:sym typeface="Courier New"/>
              </a:rPr>
              <a:t>}</a:t>
            </a:r>
            <a:endParaRPr sz="1350">
              <a:highlight>
                <a:srgbClr val="FFFFFF"/>
              </a:highlight>
              <a:latin typeface="Courier New"/>
              <a:ea typeface="Courier New"/>
              <a:cs typeface="Courier New"/>
              <a:sym typeface="Courier New"/>
            </a:endParaRPr>
          </a:p>
          <a:p>
            <a:pPr indent="0" lvl="0" marL="0" rtl="0" algn="l">
              <a:lnSpc>
                <a:spcPct val="133333"/>
              </a:lnSpc>
              <a:spcBef>
                <a:spcPts val="0"/>
              </a:spcBef>
              <a:spcAft>
                <a:spcPts val="0"/>
              </a:spcAft>
              <a:buClr>
                <a:schemeClr val="dk1"/>
              </a:buClr>
              <a:buSzPts val="1100"/>
              <a:buFont typeface="Arial"/>
              <a:buNone/>
            </a:pPr>
            <a:r>
              <a:t/>
            </a:r>
            <a:endParaRPr sz="1350">
              <a:highlight>
                <a:srgbClr val="FFFFFF"/>
              </a:highlight>
              <a:latin typeface="Courier New"/>
              <a:ea typeface="Courier New"/>
              <a:cs typeface="Courier New"/>
              <a:sym typeface="Courier New"/>
            </a:endParaRPr>
          </a:p>
          <a:p>
            <a:pPr indent="0" lvl="0" marL="0" rtl="0" algn="l">
              <a:lnSpc>
                <a:spcPct val="133333"/>
              </a:lnSpc>
              <a:spcBef>
                <a:spcPts val="0"/>
              </a:spcBef>
              <a:spcAft>
                <a:spcPts val="0"/>
              </a:spcAft>
              <a:buNone/>
            </a:pPr>
            <a:r>
              <a:rPr lang="en-US" sz="1350">
                <a:solidFill>
                  <a:srgbClr val="001080"/>
                </a:solidFill>
                <a:highlight>
                  <a:srgbClr val="FFFFFF"/>
                </a:highlight>
                <a:latin typeface="Courier New"/>
                <a:ea typeface="Courier New"/>
                <a:cs typeface="Courier New"/>
                <a:sym typeface="Courier New"/>
              </a:rPr>
              <a:t>time</a:t>
            </a:r>
            <a:r>
              <a:rPr lang="en-US" sz="1350">
                <a:highlight>
                  <a:srgbClr val="FFFFFF"/>
                </a:highlight>
                <a:latin typeface="Courier New"/>
                <a:ea typeface="Courier New"/>
                <a:cs typeface="Courier New"/>
                <a:sym typeface="Courier New"/>
              </a:rPr>
              <a:t> = {</a:t>
            </a:r>
            <a:r>
              <a:rPr lang="en-US" sz="1350">
                <a:solidFill>
                  <a:srgbClr val="A31515"/>
                </a:solidFill>
                <a:highlight>
                  <a:srgbClr val="FFFFFF"/>
                </a:highlight>
                <a:latin typeface="Courier New"/>
                <a:ea typeface="Courier New"/>
                <a:cs typeface="Courier New"/>
                <a:sym typeface="Courier New"/>
              </a:rPr>
              <a:t>'1-7 days'</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0</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'8-14 days'</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1</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'15-30 days'</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2</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'31-49 days'</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3</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'&gt;= 50 days'</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4</a:t>
            </a:r>
            <a:r>
              <a:rPr lang="en-US" sz="1350">
                <a:highlight>
                  <a:srgbClr val="FFFFFF"/>
                </a:highlight>
                <a:latin typeface="Courier New"/>
                <a:ea typeface="Courier New"/>
                <a:cs typeface="Courier New"/>
                <a:sym typeface="Courier New"/>
              </a:rPr>
              <a:t>}</a:t>
            </a:r>
            <a:endParaRPr sz="1350">
              <a:highlight>
                <a:srgbClr val="FFFFFF"/>
              </a:highlight>
              <a:latin typeface="Courier New"/>
              <a:ea typeface="Courier New"/>
              <a:cs typeface="Courier New"/>
              <a:sym typeface="Courier New"/>
            </a:endParaRPr>
          </a:p>
          <a:p>
            <a:pPr indent="0" lvl="0" marL="0" rtl="0" algn="l">
              <a:lnSpc>
                <a:spcPct val="133333"/>
              </a:lnSpc>
              <a:spcBef>
                <a:spcPts val="0"/>
              </a:spcBef>
              <a:spcAft>
                <a:spcPts val="0"/>
              </a:spcAft>
              <a:buClr>
                <a:schemeClr val="dk1"/>
              </a:buClr>
              <a:buSzPts val="1100"/>
              <a:buFont typeface="Arial"/>
              <a:buNone/>
            </a:pPr>
            <a:r>
              <a:t/>
            </a:r>
            <a:endParaRPr sz="1350">
              <a:highlight>
                <a:srgbClr val="FFFFFF"/>
              </a:highlight>
              <a:latin typeface="Courier New"/>
              <a:ea typeface="Courier New"/>
              <a:cs typeface="Courier New"/>
              <a:sym typeface="Courier New"/>
            </a:endParaRPr>
          </a:p>
          <a:p>
            <a:pPr indent="0" lvl="0" marL="0" rtl="0" algn="l">
              <a:lnSpc>
                <a:spcPct val="133333"/>
              </a:lnSpc>
              <a:spcBef>
                <a:spcPts val="0"/>
              </a:spcBef>
              <a:spcAft>
                <a:spcPts val="0"/>
              </a:spcAft>
              <a:buNone/>
            </a:pPr>
            <a:r>
              <a:rPr lang="en-US" sz="1350">
                <a:solidFill>
                  <a:srgbClr val="001080"/>
                </a:solidFill>
                <a:highlight>
                  <a:srgbClr val="FFFFFF"/>
                </a:highlight>
                <a:latin typeface="Courier New"/>
                <a:ea typeface="Courier New"/>
                <a:cs typeface="Courier New"/>
                <a:sym typeface="Courier New"/>
              </a:rPr>
              <a:t>gpa</a:t>
            </a:r>
            <a:r>
              <a:rPr lang="en-US" sz="1350">
                <a:highlight>
                  <a:srgbClr val="FFFFFF"/>
                </a:highlight>
                <a:latin typeface="Courier New"/>
                <a:ea typeface="Courier New"/>
                <a:cs typeface="Courier New"/>
                <a:sym typeface="Courier New"/>
              </a:rPr>
              <a:t> = {</a:t>
            </a:r>
            <a:r>
              <a:rPr lang="en-US" sz="1350">
                <a:solidFill>
                  <a:srgbClr val="A31515"/>
                </a:solidFill>
                <a:highlight>
                  <a:srgbClr val="FFFFFF"/>
                </a:highlight>
                <a:latin typeface="Courier New"/>
                <a:ea typeface="Courier New"/>
                <a:cs typeface="Courier New"/>
                <a:sym typeface="Courier New"/>
              </a:rPr>
              <a:t>'&lt;3.0'</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0</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'3.0-3.5'</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1</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'3.5-3.6'</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2</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'3.6-3.7'</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3</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'&gt;3.7'</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4</a:t>
            </a:r>
            <a:r>
              <a:rPr lang="en-US" sz="1350">
                <a:highlight>
                  <a:srgbClr val="FFFFFF"/>
                </a:highlight>
                <a:latin typeface="Courier New"/>
                <a:ea typeface="Courier New"/>
                <a:cs typeface="Courier New"/>
                <a:sym typeface="Courier New"/>
              </a:rPr>
              <a:t>}</a:t>
            </a:r>
            <a:endParaRPr sz="1350">
              <a:highlight>
                <a:srgbClr val="FFFFFF"/>
              </a:highlight>
              <a:latin typeface="Courier New"/>
              <a:ea typeface="Courier New"/>
              <a:cs typeface="Courier New"/>
              <a:sym typeface="Courier New"/>
            </a:endParaRPr>
          </a:p>
          <a:p>
            <a:pPr indent="0" lvl="0" marL="0" rtl="0" algn="l">
              <a:lnSpc>
                <a:spcPct val="133333"/>
              </a:lnSpc>
              <a:spcBef>
                <a:spcPts val="0"/>
              </a:spcBef>
              <a:spcAft>
                <a:spcPts val="0"/>
              </a:spcAft>
              <a:buClr>
                <a:schemeClr val="dk1"/>
              </a:buClr>
              <a:buSzPts val="1100"/>
              <a:buFont typeface="Arial"/>
              <a:buNone/>
            </a:pPr>
            <a:r>
              <a:t/>
            </a:r>
            <a:endParaRPr sz="1350">
              <a:highlight>
                <a:srgbClr val="FFFFFF"/>
              </a:highlight>
              <a:latin typeface="Courier New"/>
              <a:ea typeface="Courier New"/>
              <a:cs typeface="Courier New"/>
              <a:sym typeface="Courier New"/>
            </a:endParaRPr>
          </a:p>
          <a:p>
            <a:pPr indent="0" lvl="0" marL="0" rtl="0" algn="l">
              <a:lnSpc>
                <a:spcPct val="133333"/>
              </a:lnSpc>
              <a:spcBef>
                <a:spcPts val="0"/>
              </a:spcBef>
              <a:spcAft>
                <a:spcPts val="0"/>
              </a:spcAft>
              <a:buNone/>
            </a:pPr>
            <a:r>
              <a:rPr lang="en-US" sz="1350">
                <a:solidFill>
                  <a:srgbClr val="001080"/>
                </a:solidFill>
                <a:highlight>
                  <a:srgbClr val="FFFFFF"/>
                </a:highlight>
                <a:latin typeface="Courier New"/>
                <a:ea typeface="Courier New"/>
                <a:cs typeface="Courier New"/>
                <a:sym typeface="Courier New"/>
              </a:rPr>
              <a:t>country</a:t>
            </a:r>
            <a:r>
              <a:rPr lang="en-US" sz="1350">
                <a:highlight>
                  <a:srgbClr val="FFFFFF"/>
                </a:highlight>
                <a:latin typeface="Courier New"/>
                <a:ea typeface="Courier New"/>
                <a:cs typeface="Courier New"/>
                <a:sym typeface="Courier New"/>
              </a:rPr>
              <a:t> = {</a:t>
            </a:r>
            <a:r>
              <a:rPr lang="en-US" sz="1350">
                <a:solidFill>
                  <a:srgbClr val="A31515"/>
                </a:solidFill>
                <a:highlight>
                  <a:srgbClr val="FFFFFF"/>
                </a:highlight>
                <a:latin typeface="Courier New"/>
                <a:ea typeface="Courier New"/>
                <a:cs typeface="Courier New"/>
                <a:sym typeface="Courier New"/>
              </a:rPr>
              <a:t>'US'</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0</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'IN'</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1</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'CH'</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2</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'OTHERS'</a:t>
            </a:r>
            <a:r>
              <a:rPr lang="en-US" sz="1350">
                <a:highlight>
                  <a:srgbClr val="FFFFFF"/>
                </a:highlight>
                <a:latin typeface="Courier New"/>
                <a:ea typeface="Courier New"/>
                <a:cs typeface="Courier New"/>
                <a:sym typeface="Courier New"/>
              </a:rPr>
              <a:t>:</a:t>
            </a:r>
            <a:r>
              <a:rPr lang="en-US" sz="1350">
                <a:solidFill>
                  <a:srgbClr val="098658"/>
                </a:solidFill>
                <a:highlight>
                  <a:srgbClr val="FFFFFF"/>
                </a:highlight>
                <a:latin typeface="Courier New"/>
                <a:ea typeface="Courier New"/>
                <a:cs typeface="Courier New"/>
                <a:sym typeface="Courier New"/>
              </a:rPr>
              <a:t>3</a:t>
            </a:r>
            <a:r>
              <a:rPr lang="en-US" sz="1350">
                <a:highlight>
                  <a:srgbClr val="FFFFFF"/>
                </a:highlight>
                <a:latin typeface="Courier New"/>
                <a:ea typeface="Courier New"/>
                <a:cs typeface="Courier New"/>
                <a:sym typeface="Courier New"/>
              </a:rPr>
              <a:t>}</a:t>
            </a:r>
            <a:endParaRPr sz="1350">
              <a:highlight>
                <a:srgbClr val="FFFFFF"/>
              </a:highlight>
              <a:latin typeface="Courier New"/>
              <a:ea typeface="Courier New"/>
              <a:cs typeface="Courier New"/>
              <a:sym typeface="Courier New"/>
            </a:endParaRPr>
          </a:p>
          <a:p>
            <a:pPr indent="0" lvl="0" marL="0" rtl="0" algn="l">
              <a:lnSpc>
                <a:spcPct val="133333"/>
              </a:lnSpc>
              <a:spcBef>
                <a:spcPts val="0"/>
              </a:spcBef>
              <a:spcAft>
                <a:spcPts val="0"/>
              </a:spcAft>
              <a:buClr>
                <a:schemeClr val="dk1"/>
              </a:buClr>
              <a:buSzPts val="1100"/>
              <a:buFont typeface="Arial"/>
              <a:buNone/>
            </a:pPr>
            <a:r>
              <a:t/>
            </a:r>
            <a:endParaRPr sz="1350">
              <a:highlight>
                <a:srgbClr val="FFFFFF"/>
              </a:highlight>
              <a:latin typeface="Courier New"/>
              <a:ea typeface="Courier New"/>
              <a:cs typeface="Courier New"/>
              <a:sym typeface="Courier New"/>
            </a:endParaRPr>
          </a:p>
          <a:p>
            <a:pPr indent="0" lvl="0" marL="0" rtl="0" algn="l">
              <a:lnSpc>
                <a:spcPct val="133333"/>
              </a:lnSpc>
              <a:spcBef>
                <a:spcPts val="0"/>
              </a:spcBef>
              <a:spcAft>
                <a:spcPts val="0"/>
              </a:spcAft>
              <a:buClr>
                <a:schemeClr val="dk1"/>
              </a:buClr>
              <a:buSzPts val="1100"/>
              <a:buFont typeface="Arial"/>
              <a:buNone/>
            </a:pPr>
            <a:r>
              <a:rPr lang="en-US" sz="1350">
                <a:solidFill>
                  <a:srgbClr val="001080"/>
                </a:solidFill>
                <a:highlight>
                  <a:srgbClr val="FFFFFF"/>
                </a:highlight>
                <a:latin typeface="Courier New"/>
                <a:ea typeface="Courier New"/>
                <a:cs typeface="Courier New"/>
                <a:sym typeface="Courier New"/>
              </a:rPr>
              <a:t>sex</a:t>
            </a:r>
            <a:r>
              <a:rPr lang="en-US" sz="1350">
                <a:highlight>
                  <a:srgbClr val="FFFFFF"/>
                </a:highlight>
                <a:latin typeface="Courier New"/>
                <a:ea typeface="Courier New"/>
                <a:cs typeface="Courier New"/>
                <a:sym typeface="Courier New"/>
              </a:rPr>
              <a:t> = {</a:t>
            </a:r>
            <a:r>
              <a:rPr lang="en-US" sz="1350">
                <a:solidFill>
                  <a:srgbClr val="A31515"/>
                </a:solidFill>
                <a:highlight>
                  <a:srgbClr val="FFFFFF"/>
                </a:highlight>
                <a:latin typeface="Courier New"/>
                <a:ea typeface="Courier New"/>
                <a:cs typeface="Courier New"/>
                <a:sym typeface="Courier New"/>
              </a:rPr>
              <a:t>'M'</a:t>
            </a:r>
            <a:r>
              <a:rPr lang="en-US" sz="1350">
                <a:highlight>
                  <a:srgbClr val="FFFFFF"/>
                </a:highlight>
                <a:latin typeface="Courier New"/>
                <a:ea typeface="Courier New"/>
                <a:cs typeface="Courier New"/>
                <a:sym typeface="Courier New"/>
              </a:rPr>
              <a:t>: </a:t>
            </a:r>
            <a:r>
              <a:rPr lang="en-US" sz="1350">
                <a:solidFill>
                  <a:srgbClr val="098658"/>
                </a:solidFill>
                <a:highlight>
                  <a:srgbClr val="FFFFFF"/>
                </a:highlight>
                <a:latin typeface="Courier New"/>
                <a:ea typeface="Courier New"/>
                <a:cs typeface="Courier New"/>
                <a:sym typeface="Courier New"/>
              </a:rPr>
              <a:t>1</a:t>
            </a:r>
            <a:r>
              <a:rPr lang="en-US" sz="1350">
                <a:highlight>
                  <a:srgbClr val="FFFFFF"/>
                </a:highlight>
                <a:latin typeface="Courier New"/>
                <a:ea typeface="Courier New"/>
                <a:cs typeface="Courier New"/>
                <a:sym typeface="Courier New"/>
              </a:rPr>
              <a:t>, </a:t>
            </a:r>
            <a:r>
              <a:rPr lang="en-US" sz="1350">
                <a:solidFill>
                  <a:srgbClr val="A31515"/>
                </a:solidFill>
                <a:highlight>
                  <a:srgbClr val="FFFFFF"/>
                </a:highlight>
                <a:latin typeface="Courier New"/>
                <a:ea typeface="Courier New"/>
                <a:cs typeface="Courier New"/>
                <a:sym typeface="Courier New"/>
              </a:rPr>
              <a:t>'F'</a:t>
            </a:r>
            <a:r>
              <a:rPr lang="en-US" sz="1350">
                <a:highlight>
                  <a:srgbClr val="FFFFFF"/>
                </a:highlight>
                <a:latin typeface="Courier New"/>
                <a:ea typeface="Courier New"/>
                <a:cs typeface="Courier New"/>
                <a:sym typeface="Courier New"/>
              </a:rPr>
              <a:t>: </a:t>
            </a:r>
            <a:r>
              <a:rPr lang="en-US" sz="1350">
                <a:solidFill>
                  <a:srgbClr val="098658"/>
                </a:solidFill>
                <a:highlight>
                  <a:srgbClr val="FFFFFF"/>
                </a:highlight>
                <a:latin typeface="Courier New"/>
                <a:ea typeface="Courier New"/>
                <a:cs typeface="Courier New"/>
                <a:sym typeface="Courier New"/>
              </a:rPr>
              <a:t>0</a:t>
            </a:r>
            <a:r>
              <a:rPr lang="en-US" sz="1350">
                <a:highlight>
                  <a:srgbClr val="FFFFFF"/>
                </a:highlight>
                <a:latin typeface="Courier New"/>
                <a:ea typeface="Courier New"/>
                <a:cs typeface="Courier New"/>
                <a:sym typeface="Courier New"/>
              </a:rPr>
              <a:t>}</a:t>
            </a:r>
            <a:endParaRPr sz="1350">
              <a:highlight>
                <a:srgbClr val="FFFFFF"/>
              </a:highlight>
              <a:latin typeface="Courier New"/>
              <a:ea typeface="Courier New"/>
              <a:cs typeface="Courier New"/>
              <a:sym typeface="Courier New"/>
            </a:endParaRPr>
          </a:p>
          <a:p>
            <a:pPr indent="0" lvl="0" marL="0" rtl="0" algn="l">
              <a:spcBef>
                <a:spcPts val="360"/>
              </a:spcBef>
              <a:spcAft>
                <a:spcPts val="0"/>
              </a:spcAft>
              <a:buNone/>
            </a:pPr>
            <a:r>
              <a:t/>
            </a:r>
            <a:endParaRPr/>
          </a:p>
        </p:txBody>
      </p:sp>
      <p:sp>
        <p:nvSpPr>
          <p:cNvPr id="295" name="Google Shape;295;g1256b5222f0_0_23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256b5222f0_0_2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256b5222f0_0_2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 listed centroids of each cluster and calculated the accept rate and melt rate for each group.</a:t>
            </a:r>
            <a:endParaRPr/>
          </a:p>
        </p:txBody>
      </p:sp>
      <p:sp>
        <p:nvSpPr>
          <p:cNvPr id="305" name="Google Shape;305;g1256b5222f0_0_246: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256b5222f0_0_2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256b5222f0_0_2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In addition to the clustering, we also used </a:t>
            </a:r>
            <a:endParaRPr/>
          </a:p>
        </p:txBody>
      </p:sp>
      <p:sp>
        <p:nvSpPr>
          <p:cNvPr id="314" name="Google Shape;314;g1256b5222f0_0_224: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256b5222f0_0_2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256b5222f0_0_2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4" name="Google Shape;324;g1256b5222f0_0_253: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256b5222f0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256b5222f0_0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 name="Google Shape;81;g1256b5222f0_0_6: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225009412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225009412f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5" name="Google Shape;335;g1225009412f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256b5222f0_0_2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256b5222f0_0_2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5" name="Google Shape;345;g1256b5222f0_0_273: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256b5222f0_0_2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256b5222f0_0_2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3" name="Google Shape;353;g1256b5222f0_0_279: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256b5222f0_0_2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256b5222f0_0_28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1" name="Google Shape;361;g1256b5222f0_0_286: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256b5222f0_0_2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256b5222f0_0_29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9" name="Google Shape;369;g1256b5222f0_0_29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256b5222f0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256b5222f0_0_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Using the University of Rochester’s Applications data, the National Student Clearinghouse data (which is the additional data set that was provided for this project and it contains data on which university and programs a student is enrolled in) and the School Rankings data, we want to understand the applicant pool and application cycle which will help raise the accepted yield of the Data Science master’s program here at U of R. </a:t>
            </a:r>
            <a:endParaRPr/>
          </a:p>
          <a:p>
            <a:pPr indent="0" lvl="0" marL="0" rtl="0" algn="l">
              <a:spcBef>
                <a:spcPts val="360"/>
              </a:spcBef>
              <a:spcAft>
                <a:spcPts val="0"/>
              </a:spcAft>
              <a:buNone/>
            </a:pPr>
            <a:r>
              <a:t/>
            </a:r>
            <a:endParaRPr/>
          </a:p>
        </p:txBody>
      </p:sp>
      <p:sp>
        <p:nvSpPr>
          <p:cNvPr id="89" name="Google Shape;89;g1256b5222f0_0_1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56b5222f0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56b5222f0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 name="Google Shape;98;g1256b5222f0_0_19: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56b5222f0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56b5222f0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 name="Google Shape;106;g1256b5222f0_0_25: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56b5222f0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56b5222f0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4" name="Google Shape;114;g1256b5222f0_0_3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56b5222f0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56b5222f0_0_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The main dataset is the applicants data to the Goergen Institute of Data Science as seen here. It has 3721 rows and 217 columns. </a:t>
            </a:r>
            <a:endParaRPr/>
          </a:p>
          <a:p>
            <a:pPr indent="0" lvl="0" marL="0" rtl="0" algn="l">
              <a:spcBef>
                <a:spcPts val="360"/>
              </a:spcBef>
              <a:spcAft>
                <a:spcPts val="0"/>
              </a:spcAft>
              <a:buClr>
                <a:schemeClr val="dk1"/>
              </a:buClr>
              <a:buFont typeface="Arial"/>
              <a:buNone/>
            </a:pPr>
            <a:r>
              <a:rPr lang="en-US"/>
              <a:t>It contains all the specific information about the particular student, such as the entry term for the program, degree, time status, tuition percent, age, race, sex, etc. </a:t>
            </a:r>
            <a:endParaRPr/>
          </a:p>
          <a:p>
            <a:pPr indent="0" lvl="0" marL="0" rtl="0" algn="l">
              <a:spcBef>
                <a:spcPts val="360"/>
              </a:spcBef>
              <a:spcAft>
                <a:spcPts val="0"/>
              </a:spcAft>
              <a:buNone/>
            </a:pPr>
            <a:r>
              <a:t/>
            </a:r>
            <a:endParaRPr/>
          </a:p>
        </p:txBody>
      </p:sp>
      <p:sp>
        <p:nvSpPr>
          <p:cNvPr id="122" name="Google Shape;122;g1256b5222f0_0_44: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256b5222f0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256b5222f0_0_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The Clearinghouse data as mentioned earlier, is the additional data set that was provided for this project and it contains data on which university and programs a student is enrolled in. The reference id that is contained in both this data and the applicants data from the previous slide was what was used to match and merge the data together. </a:t>
            </a:r>
            <a:endParaRPr/>
          </a:p>
          <a:p>
            <a:pPr indent="0" lvl="0" marL="0" rtl="0" algn="l">
              <a:spcBef>
                <a:spcPts val="360"/>
              </a:spcBef>
              <a:spcAft>
                <a:spcPts val="0"/>
              </a:spcAft>
              <a:buClr>
                <a:schemeClr val="dk1"/>
              </a:buClr>
              <a:buFont typeface="Arial"/>
              <a:buNone/>
            </a:pPr>
            <a:r>
              <a:t/>
            </a:r>
            <a:endParaRPr/>
          </a:p>
          <a:p>
            <a:pPr indent="0" lvl="0" marL="0" rtl="0" algn="l">
              <a:spcBef>
                <a:spcPts val="360"/>
              </a:spcBef>
              <a:spcAft>
                <a:spcPts val="0"/>
              </a:spcAft>
              <a:buClr>
                <a:schemeClr val="dk1"/>
              </a:buClr>
              <a:buFont typeface="Arial"/>
              <a:buNone/>
            </a:pPr>
            <a:r>
              <a:rPr lang="en-US"/>
              <a:t>The clearinghouse data contains the information of the institution and the program the student ended up attending. </a:t>
            </a:r>
            <a:endParaRPr/>
          </a:p>
          <a:p>
            <a:pPr indent="0" lvl="0" marL="0" rtl="0" algn="l">
              <a:spcBef>
                <a:spcPts val="360"/>
              </a:spcBef>
              <a:spcAft>
                <a:spcPts val="0"/>
              </a:spcAft>
              <a:buNone/>
            </a:pPr>
            <a:r>
              <a:t/>
            </a:r>
            <a:endParaRPr/>
          </a:p>
        </p:txBody>
      </p:sp>
      <p:sp>
        <p:nvSpPr>
          <p:cNvPr id="131" name="Google Shape;131;g1256b5222f0_0_5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sp>
        <p:nvSpPr>
          <p:cNvPr id="15" name="Google Shape;15;p3"/>
          <p:cNvSpPr txBox="1"/>
          <p:nvPr>
            <p:ph type="ctrTitle"/>
          </p:nvPr>
        </p:nvSpPr>
        <p:spPr>
          <a:xfrm>
            <a:off x="685800" y="2057400"/>
            <a:ext cx="7772400" cy="1143000"/>
          </a:xfrm>
          <a:prstGeom prst="rect">
            <a:avLst/>
          </a:prstGeom>
          <a:noFill/>
          <a:ln>
            <a:noFill/>
          </a:ln>
          <a:effectLst>
            <a:outerShdw blurRad="50800" rotWithShape="0" algn="ctr" dir="8100000" dist="12700">
              <a:srgbClr val="FFFFFF">
                <a:alpha val="74900"/>
              </a:srgbClr>
            </a:outerShdw>
          </a:effectLst>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 name="Google Shape;16;p3"/>
          <p:cNvSpPr txBox="1"/>
          <p:nvPr>
            <p:ph idx="1" type="subTitle"/>
          </p:nvPr>
        </p:nvSpPr>
        <p:spPr>
          <a:xfrm>
            <a:off x="685800" y="3505200"/>
            <a:ext cx="7772400" cy="17526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lvl="0" rtl="0" algn="ctr">
              <a:spcBef>
                <a:spcPts val="640"/>
              </a:spcBef>
              <a:spcAft>
                <a:spcPts val="0"/>
              </a:spcAft>
              <a:buClr>
                <a:schemeClr val="dk1"/>
              </a:buClr>
              <a:buSzPts val="3200"/>
              <a:buFont typeface="Noto Sans Symbols"/>
              <a:buNone/>
              <a:defRPr/>
            </a:lvl1pPr>
            <a:lvl2pPr lvl="1" rtl="0" algn="l">
              <a:spcBef>
                <a:spcPts val="360"/>
              </a:spcBef>
              <a:spcAft>
                <a:spcPts val="0"/>
              </a:spcAft>
              <a:buClr>
                <a:schemeClr val="dk1"/>
              </a:buClr>
              <a:buSzPts val="1800"/>
              <a:buChar char="▪"/>
              <a:defRPr/>
            </a:lvl2pPr>
            <a:lvl3pPr lvl="2" rtl="0" algn="l">
              <a:spcBef>
                <a:spcPts val="360"/>
              </a:spcBef>
              <a:spcAft>
                <a:spcPts val="0"/>
              </a:spcAft>
              <a:buClr>
                <a:schemeClr val="dk1"/>
              </a:buClr>
              <a:buSzPts val="1800"/>
              <a:buChar char="▪"/>
              <a:defRPr/>
            </a:lvl3pPr>
            <a:lvl4pPr lvl="3" rtl="0" algn="l">
              <a:spcBef>
                <a:spcPts val="360"/>
              </a:spcBef>
              <a:spcAft>
                <a:spcPts val="0"/>
              </a:spcAft>
              <a:buClr>
                <a:schemeClr val="dk1"/>
              </a:buClr>
              <a:buSzPts val="1800"/>
              <a:buChar char="▪"/>
              <a:defRPr/>
            </a:lvl4pPr>
            <a:lvl5pPr lvl="4" rtl="0" algn="l">
              <a:spcBef>
                <a:spcPts val="360"/>
              </a:spcBef>
              <a:spcAft>
                <a:spcPts val="0"/>
              </a:spcAft>
              <a:buClr>
                <a:schemeClr val="dk1"/>
              </a:buClr>
              <a:buSzPts val="1800"/>
              <a:buChar char="▪"/>
              <a:defRPr/>
            </a:lvl5pPr>
            <a:lvl6pPr lvl="5" rtl="0" algn="l">
              <a:lnSpc>
                <a:spcPct val="90000"/>
              </a:lnSpc>
              <a:spcBef>
                <a:spcPts val="500"/>
              </a:spcBef>
              <a:spcAft>
                <a:spcPts val="0"/>
              </a:spcAft>
              <a:buClr>
                <a:schemeClr val="dk1"/>
              </a:buClr>
              <a:buSzPts val="1800"/>
              <a:buChar char="•"/>
              <a:defRPr/>
            </a:lvl6pPr>
            <a:lvl7pPr lvl="6" rtl="0" algn="l">
              <a:lnSpc>
                <a:spcPct val="90000"/>
              </a:lnSpc>
              <a:spcBef>
                <a:spcPts val="500"/>
              </a:spcBef>
              <a:spcAft>
                <a:spcPts val="0"/>
              </a:spcAft>
              <a:buClr>
                <a:schemeClr val="dk1"/>
              </a:buClr>
              <a:buSzPts val="1800"/>
              <a:buChar char="•"/>
              <a:defRPr/>
            </a:lvl7pPr>
            <a:lvl8pPr lvl="7" rtl="0" algn="l">
              <a:lnSpc>
                <a:spcPct val="90000"/>
              </a:lnSpc>
              <a:spcBef>
                <a:spcPts val="500"/>
              </a:spcBef>
              <a:spcAft>
                <a:spcPts val="0"/>
              </a:spcAft>
              <a:buClr>
                <a:schemeClr val="dk1"/>
              </a:buClr>
              <a:buSzPts val="1800"/>
              <a:buChar char="•"/>
              <a:defRPr/>
            </a:lvl8pPr>
            <a:lvl9pPr lvl="8" rtl="0" algn="l">
              <a:lnSpc>
                <a:spcPct val="90000"/>
              </a:lnSpc>
              <a:spcBef>
                <a:spcPts val="500"/>
              </a:spcBef>
              <a:spcAft>
                <a:spcPts val="0"/>
              </a:spcAft>
              <a:buClr>
                <a:schemeClr val="dk1"/>
              </a:buClr>
              <a:buSzPts val="1800"/>
              <a:buChar char="•"/>
              <a:defRPr/>
            </a:lvl9pPr>
          </a:lstStyle>
          <a:p/>
        </p:txBody>
      </p:sp>
      <p:pic>
        <p:nvPicPr>
          <p:cNvPr descr="footerdark" id="17" name="Google Shape;17;p3"/>
          <p:cNvPicPr preferRelativeResize="0"/>
          <p:nvPr/>
        </p:nvPicPr>
        <p:blipFill rotWithShape="1">
          <a:blip r:embed="rId2">
            <a:alphaModFix/>
          </a:blip>
          <a:srcRect b="0" l="0" r="0" t="0"/>
          <a:stretch/>
        </p:blipFill>
        <p:spPr>
          <a:xfrm>
            <a:off x="0" y="6276975"/>
            <a:ext cx="9144000" cy="581025"/>
          </a:xfrm>
          <a:prstGeom prst="rect">
            <a:avLst/>
          </a:prstGeom>
          <a:noFill/>
          <a:ln>
            <a:noFill/>
          </a:ln>
        </p:spPr>
      </p:pic>
      <p:sp>
        <p:nvSpPr>
          <p:cNvPr id="18" name="Google Shape;18;p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4" name="Shape 54"/>
        <p:cNvGrpSpPr/>
        <p:nvPr/>
      </p:nvGrpSpPr>
      <p:grpSpPr>
        <a:xfrm>
          <a:off x="0" y="0"/>
          <a:ext cx="0" cy="0"/>
          <a:chOff x="0" y="0"/>
          <a:chExt cx="0" cy="0"/>
        </a:xfrm>
      </p:grpSpPr>
      <p:sp>
        <p:nvSpPr>
          <p:cNvPr id="55" name="Google Shape;55;p12"/>
          <p:cNvSpPr txBox="1"/>
          <p:nvPr>
            <p:ph type="title"/>
          </p:nvPr>
        </p:nvSpPr>
        <p:spPr>
          <a:xfrm>
            <a:off x="685800" y="609600"/>
            <a:ext cx="7772400" cy="1143000"/>
          </a:xfrm>
          <a:prstGeom prst="rect">
            <a:avLst/>
          </a:prstGeom>
          <a:noFill/>
          <a:ln>
            <a:noFill/>
          </a:ln>
          <a:effectLst>
            <a:outerShdw blurRad="50800" rotWithShape="0" algn="ctr" dir="8100000" dist="12700">
              <a:srgbClr val="FFFFFF">
                <a:alpha val="74900"/>
              </a:srgbClr>
            </a:outerShdw>
          </a:effectLst>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6" name="Google Shape;56;p12"/>
          <p:cNvSpPr txBox="1"/>
          <p:nvPr>
            <p:ph idx="1" type="body"/>
          </p:nvPr>
        </p:nvSpPr>
        <p:spPr>
          <a:xfrm rot="5400000">
            <a:off x="2514600" y="152400"/>
            <a:ext cx="4114800" cy="77724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 name="Google Shape;57;p1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8" name="Shape 58"/>
        <p:cNvGrpSpPr/>
        <p:nvPr/>
      </p:nvGrpSpPr>
      <p:grpSpPr>
        <a:xfrm>
          <a:off x="0" y="0"/>
          <a:ext cx="0" cy="0"/>
          <a:chOff x="0" y="0"/>
          <a:chExt cx="0" cy="0"/>
        </a:xfrm>
      </p:grpSpPr>
      <p:sp>
        <p:nvSpPr>
          <p:cNvPr id="59" name="Google Shape;59;p13"/>
          <p:cNvSpPr txBox="1"/>
          <p:nvPr>
            <p:ph type="title"/>
          </p:nvPr>
        </p:nvSpPr>
        <p:spPr>
          <a:xfrm rot="5400000">
            <a:off x="4743450" y="2381250"/>
            <a:ext cx="5486400" cy="1943100"/>
          </a:xfrm>
          <a:prstGeom prst="rect">
            <a:avLst/>
          </a:prstGeom>
          <a:noFill/>
          <a:ln>
            <a:noFill/>
          </a:ln>
          <a:effectLst>
            <a:outerShdw blurRad="50800" rotWithShape="0" algn="ctr" dir="8100000" dist="12700">
              <a:srgbClr val="FFFFFF">
                <a:alpha val="74900"/>
              </a:srgbClr>
            </a:outerShdw>
          </a:effectLst>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0" name="Google Shape;60;p13"/>
          <p:cNvSpPr txBox="1"/>
          <p:nvPr>
            <p:ph idx="1" type="body"/>
          </p:nvPr>
        </p:nvSpPr>
        <p:spPr>
          <a:xfrm rot="5400000">
            <a:off x="781050" y="514350"/>
            <a:ext cx="5486400" cy="56769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1" name="Google Shape;61;p1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4"/>
          <p:cNvSpPr txBox="1"/>
          <p:nvPr>
            <p:ph type="title"/>
          </p:nvPr>
        </p:nvSpPr>
        <p:spPr>
          <a:xfrm>
            <a:off x="685800" y="609600"/>
            <a:ext cx="7772400" cy="1143000"/>
          </a:xfrm>
          <a:prstGeom prst="rect">
            <a:avLst/>
          </a:prstGeom>
          <a:noFill/>
          <a:ln>
            <a:noFill/>
          </a:ln>
          <a:effectLst>
            <a:outerShdw blurRad="50800" rotWithShape="0" algn="ctr" dir="8100000" dist="12700">
              <a:srgbClr val="FFFFFF">
                <a:alpha val="74900"/>
              </a:srgbClr>
            </a:outerShdw>
          </a:effectLst>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 name="Google Shape;21;p4"/>
          <p:cNvSpPr txBox="1"/>
          <p:nvPr>
            <p:ph idx="1" type="body"/>
          </p:nvPr>
        </p:nvSpPr>
        <p:spPr>
          <a:xfrm>
            <a:off x="685800" y="1981200"/>
            <a:ext cx="7772400" cy="41148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 name="Google Shape;22;p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623888" y="1709738"/>
            <a:ext cx="7886700" cy="2852700"/>
          </a:xfrm>
          <a:prstGeom prst="rect">
            <a:avLst/>
          </a:prstGeom>
          <a:noFill/>
          <a:ln>
            <a:noFill/>
          </a:ln>
          <a:effectLst>
            <a:outerShdw blurRad="50800" rotWithShape="0" algn="ctr" dir="8100000" dist="12700">
              <a:srgbClr val="FFFFFF">
                <a:alpha val="74900"/>
              </a:srgbClr>
            </a:outerShdw>
          </a:effectLst>
        </p:spPr>
        <p:txBody>
          <a:bodyPr anchorCtr="0" anchor="b" bIns="45700" lIns="91425" spcFirstLastPara="1" rIns="91425" wrap="square" tIns="45700">
            <a:noAutofit/>
          </a:bodyPr>
          <a:lstStyle>
            <a:lvl1pPr lvl="0" rtl="0" algn="ctr">
              <a:spcBef>
                <a:spcPts val="0"/>
              </a:spcBef>
              <a:spcAft>
                <a:spcPts val="0"/>
              </a:spcAft>
              <a:buSzPts val="1400"/>
              <a:buNone/>
              <a:defRPr sz="6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5" name="Google Shape;25;p5"/>
          <p:cNvSpPr txBox="1"/>
          <p:nvPr>
            <p:ph idx="1" type="body"/>
          </p:nvPr>
        </p:nvSpPr>
        <p:spPr>
          <a:xfrm>
            <a:off x="623888" y="4589463"/>
            <a:ext cx="7886700" cy="15003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228600" lvl="0" marL="457200" rtl="0" algn="l">
              <a:spcBef>
                <a:spcPts val="480"/>
              </a:spcBef>
              <a:spcAft>
                <a:spcPts val="0"/>
              </a:spcAft>
              <a:buClr>
                <a:schemeClr val="dk1"/>
              </a:buClr>
              <a:buSzPts val="2400"/>
              <a:buNone/>
              <a:defRPr sz="2400"/>
            </a:lvl1pPr>
            <a:lvl2pPr indent="-228600" lvl="1" marL="914400" rtl="0" algn="l">
              <a:spcBef>
                <a:spcPts val="400"/>
              </a:spcBef>
              <a:spcAft>
                <a:spcPts val="0"/>
              </a:spcAft>
              <a:buClr>
                <a:schemeClr val="dk1"/>
              </a:buClr>
              <a:buSzPts val="2000"/>
              <a:buNone/>
              <a:defRPr sz="2000"/>
            </a:lvl2pPr>
            <a:lvl3pPr indent="-228600" lvl="2" marL="1371600" rtl="0" algn="l">
              <a:spcBef>
                <a:spcPts val="360"/>
              </a:spcBef>
              <a:spcAft>
                <a:spcPts val="0"/>
              </a:spcAft>
              <a:buClr>
                <a:schemeClr val="dk1"/>
              </a:buClr>
              <a:buSzPts val="1800"/>
              <a:buNone/>
              <a:defRPr sz="1800"/>
            </a:lvl3pPr>
            <a:lvl4pPr indent="-228600" lvl="3" marL="1828800" rtl="0" algn="l">
              <a:spcBef>
                <a:spcPts val="320"/>
              </a:spcBef>
              <a:spcAft>
                <a:spcPts val="0"/>
              </a:spcAft>
              <a:buClr>
                <a:schemeClr val="dk1"/>
              </a:buClr>
              <a:buSzPts val="1600"/>
              <a:buNone/>
              <a:defRPr sz="1600"/>
            </a:lvl4pPr>
            <a:lvl5pPr indent="-228600" lvl="4" marL="2286000" rtl="0" algn="l">
              <a:spcBef>
                <a:spcPts val="320"/>
              </a:spcBef>
              <a:spcAft>
                <a:spcPts val="0"/>
              </a:spcAft>
              <a:buClr>
                <a:schemeClr val="dk1"/>
              </a:buClr>
              <a:buSzPts val="1600"/>
              <a:buNone/>
              <a:defRPr sz="1600"/>
            </a:lvl5pPr>
            <a:lvl6pPr indent="-228600" lvl="5" marL="2743200" rtl="0" algn="l">
              <a:lnSpc>
                <a:spcPct val="90000"/>
              </a:lnSpc>
              <a:spcBef>
                <a:spcPts val="500"/>
              </a:spcBef>
              <a:spcAft>
                <a:spcPts val="0"/>
              </a:spcAft>
              <a:buClr>
                <a:schemeClr val="dk1"/>
              </a:buClr>
              <a:buSzPts val="1600"/>
              <a:buNone/>
              <a:defRPr sz="1600"/>
            </a:lvl6pPr>
            <a:lvl7pPr indent="-228600" lvl="6" marL="3200400" rtl="0" algn="l">
              <a:lnSpc>
                <a:spcPct val="90000"/>
              </a:lnSpc>
              <a:spcBef>
                <a:spcPts val="500"/>
              </a:spcBef>
              <a:spcAft>
                <a:spcPts val="0"/>
              </a:spcAft>
              <a:buClr>
                <a:schemeClr val="dk1"/>
              </a:buClr>
              <a:buSzPts val="1600"/>
              <a:buNone/>
              <a:defRPr sz="1600"/>
            </a:lvl7pPr>
            <a:lvl8pPr indent="-228600" lvl="7" marL="3657600" rtl="0" algn="l">
              <a:lnSpc>
                <a:spcPct val="90000"/>
              </a:lnSpc>
              <a:spcBef>
                <a:spcPts val="500"/>
              </a:spcBef>
              <a:spcAft>
                <a:spcPts val="0"/>
              </a:spcAft>
              <a:buClr>
                <a:schemeClr val="dk1"/>
              </a:buClr>
              <a:buSzPts val="1600"/>
              <a:buNone/>
              <a:defRPr sz="1600"/>
            </a:lvl8pPr>
            <a:lvl9pPr indent="-228600" lvl="8" marL="4114800" rtl="0" algn="l">
              <a:lnSpc>
                <a:spcPct val="90000"/>
              </a:lnSpc>
              <a:spcBef>
                <a:spcPts val="500"/>
              </a:spcBef>
              <a:spcAft>
                <a:spcPts val="0"/>
              </a:spcAft>
              <a:buClr>
                <a:schemeClr val="dk1"/>
              </a:buClr>
              <a:buSzPts val="1600"/>
              <a:buNone/>
              <a:defRPr sz="1600"/>
            </a:lvl9pPr>
          </a:lstStyle>
          <a:p/>
        </p:txBody>
      </p:sp>
      <p:sp>
        <p:nvSpPr>
          <p:cNvPr id="26" name="Google Shape;26;p5"/>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6"/>
          <p:cNvSpPr txBox="1"/>
          <p:nvPr>
            <p:ph type="title"/>
          </p:nvPr>
        </p:nvSpPr>
        <p:spPr>
          <a:xfrm>
            <a:off x="685800" y="609600"/>
            <a:ext cx="7772400" cy="1143000"/>
          </a:xfrm>
          <a:prstGeom prst="rect">
            <a:avLst/>
          </a:prstGeom>
          <a:noFill/>
          <a:ln>
            <a:noFill/>
          </a:ln>
          <a:effectLst>
            <a:outerShdw blurRad="50800" rotWithShape="0" algn="ctr" dir="8100000" dist="12700">
              <a:srgbClr val="FFFFFF">
                <a:alpha val="74900"/>
              </a:srgbClr>
            </a:outerShdw>
          </a:effectLst>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9" name="Google Shape;29;p6"/>
          <p:cNvSpPr txBox="1"/>
          <p:nvPr>
            <p:ph idx="1" type="body"/>
          </p:nvPr>
        </p:nvSpPr>
        <p:spPr>
          <a:xfrm>
            <a:off x="685800" y="1981200"/>
            <a:ext cx="3810000" cy="41148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0" name="Google Shape;30;p6"/>
          <p:cNvSpPr txBox="1"/>
          <p:nvPr>
            <p:ph idx="2" type="body"/>
          </p:nvPr>
        </p:nvSpPr>
        <p:spPr>
          <a:xfrm>
            <a:off x="4648200" y="1981200"/>
            <a:ext cx="3810000" cy="41148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1" name="Google Shape;31;p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7"/>
          <p:cNvSpPr txBox="1"/>
          <p:nvPr>
            <p:ph type="title"/>
          </p:nvPr>
        </p:nvSpPr>
        <p:spPr>
          <a:xfrm>
            <a:off x="630238" y="365125"/>
            <a:ext cx="7886700" cy="1325700"/>
          </a:xfrm>
          <a:prstGeom prst="rect">
            <a:avLst/>
          </a:prstGeom>
          <a:noFill/>
          <a:ln>
            <a:noFill/>
          </a:ln>
          <a:effectLst>
            <a:outerShdw blurRad="50800" rotWithShape="0" algn="ctr" dir="8100000" dist="12700">
              <a:srgbClr val="FFFFFF">
                <a:alpha val="74900"/>
              </a:srgbClr>
            </a:outerShdw>
          </a:effectLst>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4" name="Google Shape;34;p7"/>
          <p:cNvSpPr txBox="1"/>
          <p:nvPr>
            <p:ph idx="1" type="body"/>
          </p:nvPr>
        </p:nvSpPr>
        <p:spPr>
          <a:xfrm>
            <a:off x="630238" y="1681163"/>
            <a:ext cx="3868800" cy="823800"/>
          </a:xfrm>
          <a:prstGeom prst="rect">
            <a:avLst/>
          </a:prstGeom>
          <a:noFill/>
          <a:ln>
            <a:noFill/>
          </a:ln>
          <a:effectLst>
            <a:outerShdw blurRad="50800" rotWithShape="0" algn="ctr" dir="8100000" dist="12700">
              <a:srgbClr val="FFFFFF">
                <a:alpha val="74900"/>
              </a:srgbClr>
            </a:outerShdw>
          </a:effectLst>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5" name="Google Shape;35;p7"/>
          <p:cNvSpPr txBox="1"/>
          <p:nvPr>
            <p:ph idx="2" type="body"/>
          </p:nvPr>
        </p:nvSpPr>
        <p:spPr>
          <a:xfrm>
            <a:off x="630238" y="2505075"/>
            <a:ext cx="3868800" cy="36846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 name="Google Shape;36;p7"/>
          <p:cNvSpPr txBox="1"/>
          <p:nvPr>
            <p:ph idx="3" type="body"/>
          </p:nvPr>
        </p:nvSpPr>
        <p:spPr>
          <a:xfrm>
            <a:off x="4629150" y="1681163"/>
            <a:ext cx="3887700" cy="823800"/>
          </a:xfrm>
          <a:prstGeom prst="rect">
            <a:avLst/>
          </a:prstGeom>
          <a:noFill/>
          <a:ln>
            <a:noFill/>
          </a:ln>
          <a:effectLst>
            <a:outerShdw blurRad="50800" rotWithShape="0" algn="ctr" dir="8100000" dist="12700">
              <a:srgbClr val="FFFFFF">
                <a:alpha val="74900"/>
              </a:srgbClr>
            </a:outerShdw>
          </a:effectLst>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7" name="Google Shape;37;p7"/>
          <p:cNvSpPr txBox="1"/>
          <p:nvPr>
            <p:ph idx="4" type="body"/>
          </p:nvPr>
        </p:nvSpPr>
        <p:spPr>
          <a:xfrm>
            <a:off x="4629150" y="2505075"/>
            <a:ext cx="3887700" cy="36846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 name="Google Shape;38;p7"/>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8"/>
          <p:cNvSpPr txBox="1"/>
          <p:nvPr>
            <p:ph type="title"/>
          </p:nvPr>
        </p:nvSpPr>
        <p:spPr>
          <a:xfrm>
            <a:off x="685800" y="609600"/>
            <a:ext cx="7772400" cy="1143000"/>
          </a:xfrm>
          <a:prstGeom prst="rect">
            <a:avLst/>
          </a:prstGeom>
          <a:noFill/>
          <a:ln>
            <a:noFill/>
          </a:ln>
          <a:effectLst>
            <a:outerShdw blurRad="50800" rotWithShape="0" algn="ctr" dir="8100000" dist="12700">
              <a:srgbClr val="FFFFFF">
                <a:alpha val="74900"/>
              </a:srgbClr>
            </a:outerShdw>
          </a:effectLst>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1" name="Google Shape;41;p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p9"/>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10"/>
          <p:cNvSpPr txBox="1"/>
          <p:nvPr>
            <p:ph type="title"/>
          </p:nvPr>
        </p:nvSpPr>
        <p:spPr>
          <a:xfrm>
            <a:off x="630238" y="457200"/>
            <a:ext cx="2949600" cy="1600200"/>
          </a:xfrm>
          <a:prstGeom prst="rect">
            <a:avLst/>
          </a:prstGeom>
          <a:noFill/>
          <a:ln>
            <a:noFill/>
          </a:ln>
          <a:effectLst>
            <a:outerShdw blurRad="50800" rotWithShape="0" algn="ctr" dir="8100000" dist="12700">
              <a:srgbClr val="FFFFFF">
                <a:alpha val="74900"/>
              </a:srgbClr>
            </a:outerShdw>
          </a:effectLst>
        </p:spPr>
        <p:txBody>
          <a:bodyPr anchorCtr="0" anchor="b" bIns="45700" lIns="91425" spcFirstLastPara="1" rIns="91425" wrap="square" tIns="45700">
            <a:noAutofit/>
          </a:bodyPr>
          <a:lstStyle>
            <a:lvl1pPr lvl="0" rtl="0" algn="ctr">
              <a:spcBef>
                <a:spcPts val="0"/>
              </a:spcBef>
              <a:spcAft>
                <a:spcPts val="0"/>
              </a:spcAft>
              <a:buSzPts val="1400"/>
              <a:buNone/>
              <a:defRPr sz="32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6" name="Google Shape;46;p10"/>
          <p:cNvSpPr txBox="1"/>
          <p:nvPr>
            <p:ph idx="1" type="body"/>
          </p:nvPr>
        </p:nvSpPr>
        <p:spPr>
          <a:xfrm>
            <a:off x="3887788" y="987425"/>
            <a:ext cx="4629300" cy="48735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47" name="Google Shape;47;p10"/>
          <p:cNvSpPr txBox="1"/>
          <p:nvPr>
            <p:ph idx="2" type="body"/>
          </p:nvPr>
        </p:nvSpPr>
        <p:spPr>
          <a:xfrm>
            <a:off x="630238" y="2057400"/>
            <a:ext cx="2949600" cy="38115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228600" lvl="0" marL="457200" rtl="0" algn="l">
              <a:spcBef>
                <a:spcPts val="320"/>
              </a:spcBef>
              <a:spcAft>
                <a:spcPts val="0"/>
              </a:spcAft>
              <a:buClr>
                <a:schemeClr val="dk1"/>
              </a:buClr>
              <a:buSzPts val="1600"/>
              <a:buNone/>
              <a:defRPr sz="1600"/>
            </a:lvl1pPr>
            <a:lvl2pPr indent="-228600" lvl="1" marL="914400" rtl="0" algn="l">
              <a:spcBef>
                <a:spcPts val="280"/>
              </a:spcBef>
              <a:spcAft>
                <a:spcPts val="0"/>
              </a:spcAft>
              <a:buClr>
                <a:schemeClr val="dk1"/>
              </a:buClr>
              <a:buSzPts val="1400"/>
              <a:buNone/>
              <a:defRPr sz="1400"/>
            </a:lvl2pPr>
            <a:lvl3pPr indent="-228600" lvl="2" marL="1371600" rtl="0" algn="l">
              <a:spcBef>
                <a:spcPts val="240"/>
              </a:spcBef>
              <a:spcAft>
                <a:spcPts val="0"/>
              </a:spcAft>
              <a:buClr>
                <a:schemeClr val="dk1"/>
              </a:buClr>
              <a:buSzPts val="1200"/>
              <a:buNone/>
              <a:defRPr sz="1200"/>
            </a:lvl3pPr>
            <a:lvl4pPr indent="-228600" lvl="3" marL="1828800" rtl="0" algn="l">
              <a:spcBef>
                <a:spcPts val="200"/>
              </a:spcBef>
              <a:spcAft>
                <a:spcPts val="0"/>
              </a:spcAft>
              <a:buClr>
                <a:schemeClr val="dk1"/>
              </a:buClr>
              <a:buSzPts val="1000"/>
              <a:buNone/>
              <a:defRPr sz="1000"/>
            </a:lvl4pPr>
            <a:lvl5pPr indent="-228600" lvl="4" marL="2286000" rtl="0" algn="l">
              <a:spcBef>
                <a:spcPts val="2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8" name="Google Shape;48;p1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 name="Shape 49"/>
        <p:cNvGrpSpPr/>
        <p:nvPr/>
      </p:nvGrpSpPr>
      <p:grpSpPr>
        <a:xfrm>
          <a:off x="0" y="0"/>
          <a:ext cx="0" cy="0"/>
          <a:chOff x="0" y="0"/>
          <a:chExt cx="0" cy="0"/>
        </a:xfrm>
      </p:grpSpPr>
      <p:sp>
        <p:nvSpPr>
          <p:cNvPr id="50" name="Google Shape;50;p11"/>
          <p:cNvSpPr txBox="1"/>
          <p:nvPr>
            <p:ph type="title"/>
          </p:nvPr>
        </p:nvSpPr>
        <p:spPr>
          <a:xfrm>
            <a:off x="630238" y="457200"/>
            <a:ext cx="2949600" cy="1600200"/>
          </a:xfrm>
          <a:prstGeom prst="rect">
            <a:avLst/>
          </a:prstGeom>
          <a:noFill/>
          <a:ln>
            <a:noFill/>
          </a:ln>
          <a:effectLst>
            <a:outerShdw blurRad="50800" rotWithShape="0" algn="ctr" dir="8100000" dist="12700">
              <a:srgbClr val="FFFFFF">
                <a:alpha val="74900"/>
              </a:srgbClr>
            </a:outerShdw>
          </a:effectLst>
        </p:spPr>
        <p:txBody>
          <a:bodyPr anchorCtr="0" anchor="b" bIns="45700" lIns="91425" spcFirstLastPara="1" rIns="91425" wrap="square" tIns="45700">
            <a:noAutofit/>
          </a:bodyPr>
          <a:lstStyle>
            <a:lvl1pPr lvl="0" rtl="0" algn="ctr">
              <a:spcBef>
                <a:spcPts val="0"/>
              </a:spcBef>
              <a:spcAft>
                <a:spcPts val="0"/>
              </a:spcAft>
              <a:buSzPts val="1400"/>
              <a:buNone/>
              <a:defRPr sz="32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1" name="Google Shape;51;p11"/>
          <p:cNvSpPr/>
          <p:nvPr>
            <p:ph idx="2" type="pic"/>
          </p:nvPr>
        </p:nvSpPr>
        <p:spPr>
          <a:xfrm>
            <a:off x="3887788" y="987425"/>
            <a:ext cx="4629300" cy="4873500"/>
          </a:xfrm>
          <a:prstGeom prst="rect">
            <a:avLst/>
          </a:prstGeom>
          <a:noFill/>
          <a:ln>
            <a:noFill/>
          </a:ln>
          <a:effectLst>
            <a:outerShdw blurRad="50800" rotWithShape="0" algn="ctr" dir="8100000" dist="12700">
              <a:srgbClr val="FFFFFF">
                <a:alpha val="74900"/>
              </a:srgbClr>
            </a:outerShdw>
          </a:effectLst>
        </p:spPr>
      </p:sp>
      <p:sp>
        <p:nvSpPr>
          <p:cNvPr id="52" name="Google Shape;52;p11"/>
          <p:cNvSpPr txBox="1"/>
          <p:nvPr>
            <p:ph idx="1" type="body"/>
          </p:nvPr>
        </p:nvSpPr>
        <p:spPr>
          <a:xfrm>
            <a:off x="630238" y="2057400"/>
            <a:ext cx="2949600" cy="38115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228600" lvl="0" marL="457200" rtl="0" algn="l">
              <a:spcBef>
                <a:spcPts val="320"/>
              </a:spcBef>
              <a:spcAft>
                <a:spcPts val="0"/>
              </a:spcAft>
              <a:buClr>
                <a:schemeClr val="dk1"/>
              </a:buClr>
              <a:buSzPts val="1600"/>
              <a:buNone/>
              <a:defRPr sz="1600"/>
            </a:lvl1pPr>
            <a:lvl2pPr indent="-228600" lvl="1" marL="914400" rtl="0" algn="l">
              <a:spcBef>
                <a:spcPts val="280"/>
              </a:spcBef>
              <a:spcAft>
                <a:spcPts val="0"/>
              </a:spcAft>
              <a:buClr>
                <a:schemeClr val="dk1"/>
              </a:buClr>
              <a:buSzPts val="1400"/>
              <a:buNone/>
              <a:defRPr sz="1400"/>
            </a:lvl2pPr>
            <a:lvl3pPr indent="-228600" lvl="2" marL="1371600" rtl="0" algn="l">
              <a:spcBef>
                <a:spcPts val="240"/>
              </a:spcBef>
              <a:spcAft>
                <a:spcPts val="0"/>
              </a:spcAft>
              <a:buClr>
                <a:schemeClr val="dk1"/>
              </a:buClr>
              <a:buSzPts val="1200"/>
              <a:buNone/>
              <a:defRPr sz="1200"/>
            </a:lvl3pPr>
            <a:lvl4pPr indent="-228600" lvl="3" marL="1828800" rtl="0" algn="l">
              <a:spcBef>
                <a:spcPts val="200"/>
              </a:spcBef>
              <a:spcAft>
                <a:spcPts val="0"/>
              </a:spcAft>
              <a:buClr>
                <a:schemeClr val="dk1"/>
              </a:buClr>
              <a:buSzPts val="1000"/>
              <a:buNone/>
              <a:defRPr sz="1000"/>
            </a:lvl4pPr>
            <a:lvl5pPr indent="-228600" lvl="4" marL="2286000" rtl="0" algn="l">
              <a:spcBef>
                <a:spcPts val="2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3" name="Google Shape;53;p1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pic>
        <p:nvPicPr>
          <p:cNvPr descr="footerdark" id="10" name="Google Shape;10;p2"/>
          <p:cNvPicPr preferRelativeResize="0"/>
          <p:nvPr/>
        </p:nvPicPr>
        <p:blipFill rotWithShape="1">
          <a:blip r:embed="rId1">
            <a:alphaModFix/>
          </a:blip>
          <a:srcRect b="0" l="0" r="0" t="0"/>
          <a:stretch/>
        </p:blipFill>
        <p:spPr>
          <a:xfrm>
            <a:off x="0" y="6276975"/>
            <a:ext cx="9144000" cy="581025"/>
          </a:xfrm>
          <a:prstGeom prst="rect">
            <a:avLst/>
          </a:prstGeom>
          <a:noFill/>
          <a:ln>
            <a:noFill/>
          </a:ln>
        </p:spPr>
      </p:pic>
      <p:sp>
        <p:nvSpPr>
          <p:cNvPr id="11" name="Google Shape;11;p2"/>
          <p:cNvSpPr txBox="1"/>
          <p:nvPr>
            <p:ph type="title"/>
          </p:nvPr>
        </p:nvSpPr>
        <p:spPr>
          <a:xfrm>
            <a:off x="685800" y="609600"/>
            <a:ext cx="7772400" cy="1143000"/>
          </a:xfrm>
          <a:prstGeom prst="rect">
            <a:avLst/>
          </a:prstGeom>
          <a:noFill/>
          <a:ln>
            <a:noFill/>
          </a:ln>
          <a:effectLst>
            <a:outerShdw blurRad="50800" rotWithShape="0" algn="ctr" dir="8100000" dist="12700">
              <a:srgbClr val="FFFFFF">
                <a:alpha val="74900"/>
              </a:srgbClr>
            </a:outerShdw>
          </a:effectLst>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2" name="Google Shape;12;p2"/>
          <p:cNvSpPr txBox="1"/>
          <p:nvPr>
            <p:ph idx="1" type="body"/>
          </p:nvPr>
        </p:nvSpPr>
        <p:spPr>
          <a:xfrm>
            <a:off x="685800" y="1981200"/>
            <a:ext cx="7772400" cy="4114800"/>
          </a:xfrm>
          <a:prstGeom prst="rect">
            <a:avLst/>
          </a:prstGeom>
          <a:noFill/>
          <a:ln>
            <a:noFill/>
          </a:ln>
          <a:effectLst>
            <a:outerShdw blurRad="50800" rotWithShape="0" algn="ctr" dir="8100000" dist="12700">
              <a:srgbClr val="FFFFFF">
                <a:alpha val="74900"/>
              </a:srgbClr>
            </a:outerShdw>
          </a:effectLst>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Noto Sans Symbols"/>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2"/>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Times New Roman"/>
                <a:ea typeface="Times New Roman"/>
                <a:cs typeface="Times New Roman"/>
                <a:sym typeface="Times New Roman"/>
              </a:defRPr>
            </a:lvl1pPr>
            <a:lvl2pPr lvl="1" algn="r">
              <a:buNone/>
              <a:defRPr sz="1300">
                <a:solidFill>
                  <a:schemeClr val="dk1"/>
                </a:solidFill>
                <a:latin typeface="Times New Roman"/>
                <a:ea typeface="Times New Roman"/>
                <a:cs typeface="Times New Roman"/>
                <a:sym typeface="Times New Roman"/>
              </a:defRPr>
            </a:lvl2pPr>
            <a:lvl3pPr lvl="2" algn="r">
              <a:buNone/>
              <a:defRPr sz="1300">
                <a:solidFill>
                  <a:schemeClr val="dk1"/>
                </a:solidFill>
                <a:latin typeface="Times New Roman"/>
                <a:ea typeface="Times New Roman"/>
                <a:cs typeface="Times New Roman"/>
                <a:sym typeface="Times New Roman"/>
              </a:defRPr>
            </a:lvl3pPr>
            <a:lvl4pPr lvl="3" algn="r">
              <a:buNone/>
              <a:defRPr sz="1300">
                <a:solidFill>
                  <a:schemeClr val="dk1"/>
                </a:solidFill>
                <a:latin typeface="Times New Roman"/>
                <a:ea typeface="Times New Roman"/>
                <a:cs typeface="Times New Roman"/>
                <a:sym typeface="Times New Roman"/>
              </a:defRPr>
            </a:lvl4pPr>
            <a:lvl5pPr lvl="4" algn="r">
              <a:buNone/>
              <a:defRPr sz="1300">
                <a:solidFill>
                  <a:schemeClr val="dk1"/>
                </a:solidFill>
                <a:latin typeface="Times New Roman"/>
                <a:ea typeface="Times New Roman"/>
                <a:cs typeface="Times New Roman"/>
                <a:sym typeface="Times New Roman"/>
              </a:defRPr>
            </a:lvl5pPr>
            <a:lvl6pPr lvl="5" algn="r">
              <a:buNone/>
              <a:defRPr sz="1300">
                <a:solidFill>
                  <a:schemeClr val="dk1"/>
                </a:solidFill>
                <a:latin typeface="Times New Roman"/>
                <a:ea typeface="Times New Roman"/>
                <a:cs typeface="Times New Roman"/>
                <a:sym typeface="Times New Roman"/>
              </a:defRPr>
            </a:lvl6pPr>
            <a:lvl7pPr lvl="6" algn="r">
              <a:buNone/>
              <a:defRPr sz="1300">
                <a:solidFill>
                  <a:schemeClr val="dk1"/>
                </a:solidFill>
                <a:latin typeface="Times New Roman"/>
                <a:ea typeface="Times New Roman"/>
                <a:cs typeface="Times New Roman"/>
                <a:sym typeface="Times New Roman"/>
              </a:defRPr>
            </a:lvl7pPr>
            <a:lvl8pPr lvl="7" algn="r">
              <a:buNone/>
              <a:defRPr sz="1300">
                <a:solidFill>
                  <a:schemeClr val="dk1"/>
                </a:solidFill>
                <a:latin typeface="Times New Roman"/>
                <a:ea typeface="Times New Roman"/>
                <a:cs typeface="Times New Roman"/>
                <a:sym typeface="Times New Roman"/>
              </a:defRPr>
            </a:lvl8pPr>
            <a:lvl9pPr lvl="8" algn="r">
              <a:buNone/>
              <a:defRPr sz="13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685800" y="2057400"/>
            <a:ext cx="7772400" cy="1143000"/>
          </a:xfrm>
          <a:prstGeom prst="rect">
            <a:avLst/>
          </a:prstGeom>
          <a:noFill/>
          <a:ln>
            <a:noFill/>
          </a:ln>
          <a:effectLst>
            <a:outerShdw blurRad="50800" rotWithShape="0" algn="ctr" dir="8100000" dist="12700">
              <a:srgbClr val="FFFFFF">
                <a:alpha val="74901"/>
              </a:srgbClr>
            </a:outerShdw>
          </a:effectLst>
        </p:spPr>
        <p:txBody>
          <a:bodyPr anchorCtr="0" anchor="ctr" bIns="45700" lIns="91425" spcFirstLastPara="1" rIns="91425" wrap="square" tIns="45700">
            <a:noAutofit/>
          </a:bodyPr>
          <a:lstStyle/>
          <a:p>
            <a:pPr indent="0" lvl="0" marL="0" rtl="0" algn="ctr">
              <a:spcBef>
                <a:spcPts val="0"/>
              </a:spcBef>
              <a:spcAft>
                <a:spcPts val="0"/>
              </a:spcAft>
              <a:buNone/>
            </a:pPr>
            <a:r>
              <a:rPr lang="en-US"/>
              <a:t>GIDS1 Project</a:t>
            </a:r>
            <a:endParaRPr/>
          </a:p>
        </p:txBody>
      </p:sp>
      <p:sp>
        <p:nvSpPr>
          <p:cNvPr id="68" name="Google Shape;68;p1"/>
          <p:cNvSpPr txBox="1"/>
          <p:nvPr>
            <p:ph idx="1" type="subTitle"/>
          </p:nvPr>
        </p:nvSpPr>
        <p:spPr>
          <a:xfrm>
            <a:off x="685800" y="3505200"/>
            <a:ext cx="7772400" cy="1752600"/>
          </a:xfrm>
          <a:prstGeom prst="rect">
            <a:avLst/>
          </a:prstGeom>
          <a:noFill/>
          <a:ln>
            <a:noFill/>
          </a:ln>
          <a:effectLst>
            <a:outerShdw blurRad="50800" rotWithShape="0" algn="ctr" dir="8100000" dist="12700">
              <a:srgbClr val="FFFFFF">
                <a:alpha val="74901"/>
              </a:srgbClr>
            </a:outerShdw>
          </a:effectLst>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None/>
            </a:pPr>
            <a:r>
              <a:rPr lang="en-US"/>
              <a:t>Final Presentation – April 25, 2022</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rPr lang="en-US"/>
              <a:t>Team 7:</a:t>
            </a:r>
            <a:endParaRPr/>
          </a:p>
          <a:p>
            <a:pPr indent="0" lvl="0" marL="0" rtl="0" algn="ctr">
              <a:spcBef>
                <a:spcPts val="480"/>
              </a:spcBef>
              <a:spcAft>
                <a:spcPts val="0"/>
              </a:spcAft>
              <a:buClr>
                <a:schemeClr val="dk1"/>
              </a:buClr>
              <a:buSzPts val="2400"/>
              <a:buNone/>
            </a:pPr>
            <a:r>
              <a:rPr lang="en-US" sz="2400"/>
              <a:t>Sung Beom Park, Joseph Smith, Jiecheng Gu, </a:t>
            </a:r>
            <a:r>
              <a:rPr lang="en-US" sz="2400"/>
              <a:t>Charlotte</a:t>
            </a:r>
            <a:r>
              <a:rPr lang="en-US" sz="2400"/>
              <a:t> Ding</a:t>
            </a:r>
            <a:endParaRPr sz="2400"/>
          </a:p>
        </p:txBody>
      </p:sp>
      <p:sp>
        <p:nvSpPr>
          <p:cNvPr id="69" name="Google Shape;69;p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256b5222f0_0_58"/>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Data Cleaning - Clearinghouse</a:t>
            </a:r>
            <a:endParaRPr/>
          </a:p>
        </p:txBody>
      </p:sp>
      <p:sp>
        <p:nvSpPr>
          <p:cNvPr id="143" name="Google Shape;143;g1256b5222f0_0_58"/>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254000" lvl="0" marL="342900" rtl="0" algn="l">
              <a:spcBef>
                <a:spcPts val="0"/>
              </a:spcBef>
              <a:spcAft>
                <a:spcPts val="0"/>
              </a:spcAft>
              <a:buSzPts val="1800"/>
              <a:buChar char="▪"/>
            </a:pPr>
            <a:r>
              <a:rPr lang="en-US"/>
              <a:t>Drop unnecessary columns</a:t>
            </a:r>
            <a:endParaRPr/>
          </a:p>
          <a:p>
            <a:pPr indent="-254000" lvl="0" marL="342900" rtl="0" algn="l">
              <a:spcBef>
                <a:spcPts val="640"/>
              </a:spcBef>
              <a:spcAft>
                <a:spcPts val="0"/>
              </a:spcAft>
              <a:buSzPts val="1800"/>
              <a:buChar char="▪"/>
            </a:pPr>
            <a:r>
              <a:rPr lang="en-US"/>
              <a:t>Remove duplicates </a:t>
            </a:r>
            <a:endParaRPr/>
          </a:p>
          <a:p>
            <a:pPr indent="-254000" lvl="0" marL="342900" rtl="0" algn="l">
              <a:spcBef>
                <a:spcPts val="640"/>
              </a:spcBef>
              <a:spcAft>
                <a:spcPts val="0"/>
              </a:spcAft>
              <a:buSzPts val="1800"/>
              <a:buChar char="▪"/>
            </a:pPr>
            <a:r>
              <a:rPr lang="en-US"/>
              <a:t>Fix error with Ref ID</a:t>
            </a:r>
            <a:endParaRPr/>
          </a:p>
          <a:p>
            <a:pPr indent="-254000" lvl="0" marL="342900" rtl="0" algn="l">
              <a:spcBef>
                <a:spcPts val="640"/>
              </a:spcBef>
              <a:spcAft>
                <a:spcPts val="0"/>
              </a:spcAft>
              <a:buSzPts val="1800"/>
              <a:buChar char="▪"/>
            </a:pPr>
            <a:r>
              <a:rPr lang="en-US"/>
              <a:t>Format colleges to match ranking data</a:t>
            </a:r>
            <a:endParaRPr/>
          </a:p>
          <a:p>
            <a:pPr indent="-222250" lvl="1" marL="742950" rtl="0" algn="l">
              <a:spcBef>
                <a:spcPts val="560"/>
              </a:spcBef>
              <a:spcAft>
                <a:spcPts val="0"/>
              </a:spcAft>
              <a:buSzPts val="1800"/>
              <a:buChar char="▪"/>
            </a:pPr>
            <a:r>
              <a:rPr lang="en-US"/>
              <a:t>Over 100 handpicked edits to consider</a:t>
            </a:r>
            <a:endParaRPr/>
          </a:p>
          <a:p>
            <a:pPr indent="-254000" lvl="0" marL="342900" rtl="0" algn="l">
              <a:spcBef>
                <a:spcPts val="640"/>
              </a:spcBef>
              <a:spcAft>
                <a:spcPts val="0"/>
              </a:spcAft>
              <a:buSzPts val="1800"/>
              <a:buChar char="▪"/>
            </a:pPr>
            <a:r>
              <a:rPr lang="en-US"/>
              <a:t>Merge 13-18, 20, 21</a:t>
            </a:r>
            <a:endParaRPr/>
          </a:p>
          <a:p>
            <a:pPr indent="-254000" lvl="0" marL="342900" rtl="0" algn="l">
              <a:spcBef>
                <a:spcPts val="640"/>
              </a:spcBef>
              <a:spcAft>
                <a:spcPts val="0"/>
              </a:spcAft>
              <a:buSzPts val="1800"/>
              <a:buChar char="▪"/>
            </a:pPr>
            <a:r>
              <a:rPr lang="en-US"/>
              <a:t>Reformat dates to standard format</a:t>
            </a:r>
            <a:endParaRPr/>
          </a:p>
        </p:txBody>
      </p:sp>
      <p:sp>
        <p:nvSpPr>
          <p:cNvPr id="144" name="Google Shape;144;g1256b5222f0_0_5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256b5222f0_0_64"/>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Data Cleaning - GIDS Applicants</a:t>
            </a:r>
            <a:endParaRPr/>
          </a:p>
        </p:txBody>
      </p:sp>
      <p:sp>
        <p:nvSpPr>
          <p:cNvPr id="151" name="Google Shape;151;g1256b5222f0_0_64"/>
          <p:cNvSpPr txBox="1"/>
          <p:nvPr>
            <p:ph idx="1" type="body"/>
          </p:nvPr>
        </p:nvSpPr>
        <p:spPr>
          <a:xfrm>
            <a:off x="685800" y="1752600"/>
            <a:ext cx="7772400" cy="4114800"/>
          </a:xfrm>
          <a:prstGeom prst="rect">
            <a:avLst/>
          </a:prstGeom>
        </p:spPr>
        <p:txBody>
          <a:bodyPr anchorCtr="0" anchor="t" bIns="45700" lIns="91425" spcFirstLastPara="1" rIns="91425" wrap="square" tIns="45700">
            <a:noAutofit/>
          </a:bodyPr>
          <a:lstStyle/>
          <a:p>
            <a:pPr indent="-279400" lvl="0" marL="342900" rtl="0" algn="l">
              <a:spcBef>
                <a:spcPts val="0"/>
              </a:spcBef>
              <a:spcAft>
                <a:spcPts val="0"/>
              </a:spcAft>
              <a:buSzPts val="1800"/>
              <a:buChar char="▪"/>
            </a:pPr>
            <a:r>
              <a:rPr lang="en-US" sz="2800"/>
              <a:t>Drop unnecessary columns</a:t>
            </a:r>
            <a:endParaRPr/>
          </a:p>
          <a:p>
            <a:pPr indent="-279400" lvl="0" marL="342900" rtl="0" algn="l">
              <a:spcBef>
                <a:spcPts val="560"/>
              </a:spcBef>
              <a:spcAft>
                <a:spcPts val="0"/>
              </a:spcAft>
              <a:buSzPts val="1800"/>
              <a:buChar char="▪"/>
            </a:pPr>
            <a:r>
              <a:rPr lang="en-US" sz="2800"/>
              <a:t>Remove duplicates </a:t>
            </a:r>
            <a:endParaRPr/>
          </a:p>
          <a:p>
            <a:pPr indent="-279400" lvl="0" marL="342900" rtl="0" algn="l">
              <a:spcBef>
                <a:spcPts val="560"/>
              </a:spcBef>
              <a:spcAft>
                <a:spcPts val="0"/>
              </a:spcAft>
              <a:buSzPts val="1800"/>
              <a:buChar char="▪"/>
            </a:pPr>
            <a:r>
              <a:rPr lang="en-US" sz="2800"/>
              <a:t>Fix College formatting</a:t>
            </a:r>
            <a:endParaRPr/>
          </a:p>
          <a:p>
            <a:pPr indent="-222250" lvl="1" marL="742950" rtl="0" algn="l">
              <a:spcBef>
                <a:spcPts val="560"/>
              </a:spcBef>
              <a:spcAft>
                <a:spcPts val="0"/>
              </a:spcAft>
              <a:buSzPts val="1800"/>
              <a:buChar char="▪"/>
            </a:pPr>
            <a:r>
              <a:rPr lang="en-US"/>
              <a:t>Same rules as clearing house</a:t>
            </a:r>
            <a:endParaRPr/>
          </a:p>
          <a:p>
            <a:pPr indent="-222250" lvl="1" marL="742950" rtl="0" algn="l">
              <a:spcBef>
                <a:spcPts val="560"/>
              </a:spcBef>
              <a:spcAft>
                <a:spcPts val="0"/>
              </a:spcAft>
              <a:buSzPts val="1800"/>
              <a:buChar char="▪"/>
            </a:pPr>
            <a:r>
              <a:rPr lang="en-US"/>
              <a:t>International schools are too plentiful to draw meaning here</a:t>
            </a:r>
            <a:endParaRPr/>
          </a:p>
          <a:p>
            <a:pPr indent="-279400" lvl="0" marL="342900" rtl="0" algn="l">
              <a:spcBef>
                <a:spcPts val="560"/>
              </a:spcBef>
              <a:spcAft>
                <a:spcPts val="0"/>
              </a:spcAft>
              <a:buSzPts val="1800"/>
              <a:buChar char="▪"/>
            </a:pPr>
            <a:r>
              <a:rPr lang="en-US" sz="2800"/>
              <a:t>Define decision types numerically</a:t>
            </a:r>
            <a:endParaRPr/>
          </a:p>
          <a:p>
            <a:pPr indent="-279400" lvl="0" marL="342900" rtl="0" algn="l">
              <a:spcBef>
                <a:spcPts val="560"/>
              </a:spcBef>
              <a:spcAft>
                <a:spcPts val="0"/>
              </a:spcAft>
              <a:buSzPts val="1800"/>
              <a:buChar char="▪"/>
            </a:pPr>
            <a:r>
              <a:rPr lang="en-US" sz="2800"/>
              <a:t>General prep for further ML and descriptive analytic purposes</a:t>
            </a:r>
            <a:endParaRPr/>
          </a:p>
          <a:p>
            <a:pPr indent="-139700" lvl="0" marL="342900" rtl="0" algn="l">
              <a:spcBef>
                <a:spcPts val="640"/>
              </a:spcBef>
              <a:spcAft>
                <a:spcPts val="0"/>
              </a:spcAft>
              <a:buClr>
                <a:schemeClr val="dk1"/>
              </a:buClr>
              <a:buSzPts val="3200"/>
              <a:buFont typeface="Arial"/>
              <a:buNone/>
            </a:pPr>
            <a:r>
              <a:t/>
            </a:r>
            <a:endParaRPr/>
          </a:p>
          <a:p>
            <a:pPr indent="0" lvl="0" marL="0" rtl="0" algn="l">
              <a:spcBef>
                <a:spcPts val="360"/>
              </a:spcBef>
              <a:spcAft>
                <a:spcPts val="0"/>
              </a:spcAft>
              <a:buNone/>
            </a:pPr>
            <a:r>
              <a:t/>
            </a:r>
            <a:endParaRPr/>
          </a:p>
        </p:txBody>
      </p:sp>
      <p:sp>
        <p:nvSpPr>
          <p:cNvPr id="152" name="Google Shape;152;g1256b5222f0_0_6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256b5222f0_0_88"/>
          <p:cNvSpPr txBox="1"/>
          <p:nvPr>
            <p:ph type="title"/>
          </p:nvPr>
        </p:nvSpPr>
        <p:spPr>
          <a:xfrm>
            <a:off x="685800" y="28575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500">
                <a:solidFill>
                  <a:schemeClr val="dk1"/>
                </a:solidFill>
              </a:rPr>
              <a:t>Exploratory Analysis - </a:t>
            </a:r>
            <a:endParaRPr sz="4500">
              <a:solidFill>
                <a:schemeClr val="dk1"/>
              </a:solidFill>
            </a:endParaRPr>
          </a:p>
          <a:p>
            <a:pPr indent="0" lvl="0" marL="0" rtl="0" algn="ctr">
              <a:spcBef>
                <a:spcPts val="0"/>
              </a:spcBef>
              <a:spcAft>
                <a:spcPts val="0"/>
              </a:spcAft>
              <a:buNone/>
            </a:pPr>
            <a:r>
              <a:rPr lang="en-US" sz="4500">
                <a:solidFill>
                  <a:schemeClr val="dk1"/>
                </a:solidFill>
              </a:rPr>
              <a:t>Data Visualization</a:t>
            </a:r>
            <a:endParaRPr sz="4900"/>
          </a:p>
        </p:txBody>
      </p:sp>
      <p:sp>
        <p:nvSpPr>
          <p:cNvPr id="159" name="Google Shape;159;g1256b5222f0_0_8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256b5222f0_0_174"/>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Creation / Day</a:t>
            </a:r>
            <a:endParaRPr/>
          </a:p>
        </p:txBody>
      </p:sp>
      <p:pic>
        <p:nvPicPr>
          <p:cNvPr id="166" name="Google Shape;166;g1256b5222f0_0_174"/>
          <p:cNvPicPr preferRelativeResize="0"/>
          <p:nvPr/>
        </p:nvPicPr>
        <p:blipFill>
          <a:blip r:embed="rId3">
            <a:alphaModFix/>
          </a:blip>
          <a:stretch>
            <a:fillRect/>
          </a:stretch>
        </p:blipFill>
        <p:spPr>
          <a:xfrm>
            <a:off x="37350" y="1812637"/>
            <a:ext cx="4561350" cy="4178674"/>
          </a:xfrm>
          <a:prstGeom prst="rect">
            <a:avLst/>
          </a:prstGeom>
          <a:noFill/>
          <a:ln>
            <a:noFill/>
          </a:ln>
        </p:spPr>
      </p:pic>
      <p:pic>
        <p:nvPicPr>
          <p:cNvPr id="167" name="Google Shape;167;g1256b5222f0_0_174"/>
          <p:cNvPicPr preferRelativeResize="0"/>
          <p:nvPr/>
        </p:nvPicPr>
        <p:blipFill>
          <a:blip r:embed="rId4">
            <a:alphaModFix/>
          </a:blip>
          <a:stretch>
            <a:fillRect/>
          </a:stretch>
        </p:blipFill>
        <p:spPr>
          <a:xfrm>
            <a:off x="4592725" y="1831050"/>
            <a:ext cx="4561349" cy="4184358"/>
          </a:xfrm>
          <a:prstGeom prst="rect">
            <a:avLst/>
          </a:prstGeom>
          <a:noFill/>
          <a:ln>
            <a:noFill/>
          </a:ln>
        </p:spPr>
      </p:pic>
      <p:sp>
        <p:nvSpPr>
          <p:cNvPr id="168" name="Google Shape;168;g1256b5222f0_0_17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256b5222f0_0_182"/>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Submission / Day</a:t>
            </a:r>
            <a:endParaRPr/>
          </a:p>
        </p:txBody>
      </p:sp>
      <p:pic>
        <p:nvPicPr>
          <p:cNvPr id="175" name="Google Shape;175;g1256b5222f0_0_182"/>
          <p:cNvPicPr preferRelativeResize="0"/>
          <p:nvPr/>
        </p:nvPicPr>
        <p:blipFill>
          <a:blip r:embed="rId3">
            <a:alphaModFix/>
          </a:blip>
          <a:stretch>
            <a:fillRect/>
          </a:stretch>
        </p:blipFill>
        <p:spPr>
          <a:xfrm>
            <a:off x="64575" y="1840012"/>
            <a:ext cx="4382750" cy="4015075"/>
          </a:xfrm>
          <a:prstGeom prst="rect">
            <a:avLst/>
          </a:prstGeom>
          <a:noFill/>
          <a:ln>
            <a:noFill/>
          </a:ln>
        </p:spPr>
      </p:pic>
      <p:pic>
        <p:nvPicPr>
          <p:cNvPr id="176" name="Google Shape;176;g1256b5222f0_0_182"/>
          <p:cNvPicPr preferRelativeResize="0"/>
          <p:nvPr/>
        </p:nvPicPr>
        <p:blipFill>
          <a:blip r:embed="rId4">
            <a:alphaModFix/>
          </a:blip>
          <a:stretch>
            <a:fillRect/>
          </a:stretch>
        </p:blipFill>
        <p:spPr>
          <a:xfrm>
            <a:off x="4597457" y="1840000"/>
            <a:ext cx="4382767" cy="4015075"/>
          </a:xfrm>
          <a:prstGeom prst="rect">
            <a:avLst/>
          </a:prstGeom>
          <a:noFill/>
          <a:ln>
            <a:noFill/>
          </a:ln>
        </p:spPr>
      </p:pic>
      <p:sp>
        <p:nvSpPr>
          <p:cNvPr id="177" name="Google Shape;177;g1256b5222f0_0_18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256b5222f0_0_102"/>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700"/>
              <a:t>How Quickly do Applicants Submit their Application?</a:t>
            </a:r>
            <a:endParaRPr sz="2700"/>
          </a:p>
        </p:txBody>
      </p:sp>
      <p:sp>
        <p:nvSpPr>
          <p:cNvPr id="184" name="Google Shape;184;g1256b5222f0_0_102"/>
          <p:cNvSpPr txBox="1"/>
          <p:nvPr>
            <p:ph idx="1" type="body"/>
          </p:nvPr>
        </p:nvSpPr>
        <p:spPr>
          <a:xfrm>
            <a:off x="685800" y="1981200"/>
            <a:ext cx="7772400" cy="893400"/>
          </a:xfrm>
          <a:prstGeom prst="rect">
            <a:avLst/>
          </a:prstGeom>
        </p:spPr>
        <p:txBody>
          <a:bodyPr anchorCtr="0" anchor="t" bIns="45700" lIns="91425" spcFirstLastPara="1" rIns="91425" wrap="square" tIns="45700">
            <a:noAutofit/>
          </a:bodyPr>
          <a:lstStyle/>
          <a:p>
            <a:pPr indent="-361950" lvl="0" marL="457200" rtl="0" algn="l">
              <a:spcBef>
                <a:spcPts val="360"/>
              </a:spcBef>
              <a:spcAft>
                <a:spcPts val="0"/>
              </a:spcAft>
              <a:buSzPts val="2100"/>
              <a:buChar char="▪"/>
            </a:pPr>
            <a:r>
              <a:rPr lang="en-US" sz="2100"/>
              <a:t>Nearly </a:t>
            </a:r>
            <a:r>
              <a:rPr b="1" lang="en-US" sz="2100"/>
              <a:t>50%</a:t>
            </a:r>
            <a:r>
              <a:rPr lang="en-US" sz="2100"/>
              <a:t> applicants submit their application within </a:t>
            </a:r>
            <a:r>
              <a:rPr b="1" lang="en-US" sz="2100"/>
              <a:t>two weeks</a:t>
            </a:r>
            <a:endParaRPr b="1" sz="2100"/>
          </a:p>
          <a:p>
            <a:pPr indent="-361950" lvl="0" marL="457200" rtl="0" algn="l">
              <a:spcBef>
                <a:spcPts val="0"/>
              </a:spcBef>
              <a:spcAft>
                <a:spcPts val="0"/>
              </a:spcAft>
              <a:buSzPts val="2100"/>
              <a:buChar char="▪"/>
            </a:pPr>
            <a:r>
              <a:rPr lang="en-US" sz="2100"/>
              <a:t>Nearly </a:t>
            </a:r>
            <a:r>
              <a:rPr b="1" lang="en-US" sz="2100"/>
              <a:t>86%</a:t>
            </a:r>
            <a:r>
              <a:rPr lang="en-US" sz="2100"/>
              <a:t> applicants submit their application within </a:t>
            </a:r>
            <a:r>
              <a:rPr b="1" lang="en-US" sz="2100"/>
              <a:t>50 days</a:t>
            </a:r>
            <a:endParaRPr b="1" sz="2100"/>
          </a:p>
        </p:txBody>
      </p:sp>
      <p:pic>
        <p:nvPicPr>
          <p:cNvPr descr="Chart, histogram&#10;&#10;Description automatically generated" id="185" name="Google Shape;185;g1256b5222f0_0_102"/>
          <p:cNvPicPr preferRelativeResize="0"/>
          <p:nvPr/>
        </p:nvPicPr>
        <p:blipFill rotWithShape="1">
          <a:blip r:embed="rId3">
            <a:alphaModFix/>
          </a:blip>
          <a:srcRect b="0" l="0" r="0" t="0"/>
          <a:stretch/>
        </p:blipFill>
        <p:spPr>
          <a:xfrm>
            <a:off x="119637" y="2806494"/>
            <a:ext cx="4847569" cy="3065376"/>
          </a:xfrm>
          <a:prstGeom prst="rect">
            <a:avLst/>
          </a:prstGeom>
          <a:noFill/>
          <a:ln>
            <a:noFill/>
          </a:ln>
        </p:spPr>
      </p:pic>
      <p:pic>
        <p:nvPicPr>
          <p:cNvPr descr="Chart, pie chart&#10;&#10;Description automatically generated" id="186" name="Google Shape;186;g1256b5222f0_0_102"/>
          <p:cNvPicPr preferRelativeResize="0"/>
          <p:nvPr/>
        </p:nvPicPr>
        <p:blipFill rotWithShape="1">
          <a:blip r:embed="rId4">
            <a:alphaModFix/>
          </a:blip>
          <a:srcRect b="0" l="0" r="0" t="0"/>
          <a:stretch/>
        </p:blipFill>
        <p:spPr>
          <a:xfrm>
            <a:off x="5290564" y="2768351"/>
            <a:ext cx="3657599" cy="3063777"/>
          </a:xfrm>
          <a:prstGeom prst="rect">
            <a:avLst/>
          </a:prstGeom>
          <a:noFill/>
          <a:ln>
            <a:noFill/>
          </a:ln>
        </p:spPr>
      </p:pic>
      <p:sp>
        <p:nvSpPr>
          <p:cNvPr id="187" name="Google Shape;187;g1256b5222f0_0_10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256b5222f0_0_112"/>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700">
                <a:solidFill>
                  <a:schemeClr val="dk1"/>
                </a:solidFill>
              </a:rPr>
              <a:t>How Quickly do Applicants Submit their Application?</a:t>
            </a:r>
            <a:endParaRPr/>
          </a:p>
        </p:txBody>
      </p:sp>
      <p:sp>
        <p:nvSpPr>
          <p:cNvPr id="194" name="Google Shape;194;g1256b5222f0_0_112"/>
          <p:cNvSpPr txBox="1"/>
          <p:nvPr>
            <p:ph idx="1" type="body"/>
          </p:nvPr>
        </p:nvSpPr>
        <p:spPr>
          <a:xfrm>
            <a:off x="685800" y="1905000"/>
            <a:ext cx="7971600" cy="8250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SzPts val="2200"/>
              <a:buChar char="▪"/>
            </a:pPr>
            <a:r>
              <a:rPr lang="en-US" sz="2200"/>
              <a:t>American applicants tend to procrastinate</a:t>
            </a:r>
            <a:endParaRPr sz="2200"/>
          </a:p>
          <a:p>
            <a:pPr indent="-368300" lvl="0" marL="457200" rtl="0" algn="l">
              <a:spcBef>
                <a:spcPts val="0"/>
              </a:spcBef>
              <a:spcAft>
                <a:spcPts val="0"/>
              </a:spcAft>
              <a:buSzPts val="2200"/>
              <a:buChar char="▪"/>
            </a:pPr>
            <a:r>
              <a:rPr lang="en-US" sz="2200"/>
              <a:t>Indian applicants tend to finish their application in a shorter time</a:t>
            </a:r>
            <a:endParaRPr sz="2200"/>
          </a:p>
        </p:txBody>
      </p:sp>
      <p:pic>
        <p:nvPicPr>
          <p:cNvPr descr="Chart, box and whisker chart&#10;&#10;Description automatically generated" id="195" name="Google Shape;195;g1256b5222f0_0_112"/>
          <p:cNvPicPr preferRelativeResize="0"/>
          <p:nvPr/>
        </p:nvPicPr>
        <p:blipFill rotWithShape="1">
          <a:blip r:embed="rId3">
            <a:alphaModFix/>
          </a:blip>
          <a:srcRect b="0" l="0" r="0" t="0"/>
          <a:stretch/>
        </p:blipFill>
        <p:spPr>
          <a:xfrm>
            <a:off x="408851" y="2895325"/>
            <a:ext cx="5009300" cy="3053050"/>
          </a:xfrm>
          <a:prstGeom prst="rect">
            <a:avLst/>
          </a:prstGeom>
          <a:noFill/>
          <a:ln>
            <a:noFill/>
          </a:ln>
        </p:spPr>
      </p:pic>
      <p:graphicFrame>
        <p:nvGraphicFramePr>
          <p:cNvPr id="196" name="Google Shape;196;g1256b5222f0_0_112"/>
          <p:cNvGraphicFramePr/>
          <p:nvPr/>
        </p:nvGraphicFramePr>
        <p:xfrm>
          <a:off x="5607775" y="3078275"/>
          <a:ext cx="3000000" cy="3000000"/>
        </p:xfrm>
        <a:graphic>
          <a:graphicData uri="http://schemas.openxmlformats.org/drawingml/2006/table">
            <a:tbl>
              <a:tblPr>
                <a:noFill/>
                <a:tableStyleId>{E8244390-0F69-4A30-A158-B69C5466F260}</a:tableStyleId>
              </a:tblPr>
              <a:tblGrid>
                <a:gridCol w="1107325"/>
                <a:gridCol w="1107325"/>
                <a:gridCol w="1107325"/>
              </a:tblGrid>
              <a:tr h="543375">
                <a:tc>
                  <a:txBody>
                    <a:bodyPr/>
                    <a:lstStyle/>
                    <a:p>
                      <a:pPr indent="0" lvl="0" marL="0" rtl="0" algn="ctr">
                        <a:spcBef>
                          <a:spcPts val="0"/>
                        </a:spcBef>
                        <a:spcAft>
                          <a:spcPts val="0"/>
                        </a:spcAft>
                        <a:buNone/>
                      </a:pPr>
                      <a:r>
                        <a:rPr lang="en-US" sz="2000">
                          <a:latin typeface="Times New Roman"/>
                          <a:ea typeface="Times New Roman"/>
                          <a:cs typeface="Times New Roman"/>
                          <a:sym typeface="Times New Roman"/>
                        </a:rPr>
                        <a:t>Country</a:t>
                      </a:r>
                      <a:endParaRPr sz="2000">
                        <a:latin typeface="Times New Roman"/>
                        <a:ea typeface="Times New Roman"/>
                        <a:cs typeface="Times New Roman"/>
                        <a:sym typeface="Times New Roman"/>
                      </a:endParaRPr>
                    </a:p>
                  </a:txBody>
                  <a:tcPr marT="91425" marB="91425" marR="91425" marL="91425" anchor="ctr"/>
                </a:tc>
                <a:tc>
                  <a:txBody>
                    <a:bodyPr/>
                    <a:lstStyle/>
                    <a:p>
                      <a:pPr indent="0" lvl="0" marL="0" rtl="0" algn="ctr">
                        <a:spcBef>
                          <a:spcPts val="0"/>
                        </a:spcBef>
                        <a:spcAft>
                          <a:spcPts val="0"/>
                        </a:spcAft>
                        <a:buNone/>
                      </a:pPr>
                      <a:r>
                        <a:rPr lang="en-US" sz="2000">
                          <a:latin typeface="Times New Roman"/>
                          <a:ea typeface="Times New Roman"/>
                          <a:cs typeface="Times New Roman"/>
                          <a:sym typeface="Times New Roman"/>
                        </a:rPr>
                        <a:t>Mean</a:t>
                      </a:r>
                      <a:endParaRPr sz="2000">
                        <a:latin typeface="Times New Roman"/>
                        <a:ea typeface="Times New Roman"/>
                        <a:cs typeface="Times New Roman"/>
                        <a:sym typeface="Times New Roman"/>
                      </a:endParaRPr>
                    </a:p>
                    <a:p>
                      <a:pPr indent="0" lvl="0" marL="0" rtl="0" algn="ctr">
                        <a:spcBef>
                          <a:spcPts val="0"/>
                        </a:spcBef>
                        <a:spcAft>
                          <a:spcPts val="0"/>
                        </a:spcAft>
                        <a:buNone/>
                      </a:pPr>
                      <a:r>
                        <a:rPr lang="en-US" sz="2000">
                          <a:latin typeface="Times New Roman"/>
                          <a:ea typeface="Times New Roman"/>
                          <a:cs typeface="Times New Roman"/>
                          <a:sym typeface="Times New Roman"/>
                        </a:rPr>
                        <a:t>(days)</a:t>
                      </a:r>
                      <a:endParaRPr sz="2000">
                        <a:latin typeface="Times New Roman"/>
                        <a:ea typeface="Times New Roman"/>
                        <a:cs typeface="Times New Roman"/>
                        <a:sym typeface="Times New Roman"/>
                      </a:endParaRPr>
                    </a:p>
                  </a:txBody>
                  <a:tcPr marT="91425" marB="91425" marR="91425" marL="91425" anchor="ctr"/>
                </a:tc>
                <a:tc>
                  <a:txBody>
                    <a:bodyPr/>
                    <a:lstStyle/>
                    <a:p>
                      <a:pPr indent="0" lvl="0" marL="0" rtl="0" algn="ctr">
                        <a:spcBef>
                          <a:spcPts val="0"/>
                        </a:spcBef>
                        <a:spcAft>
                          <a:spcPts val="0"/>
                        </a:spcAft>
                        <a:buNone/>
                      </a:pPr>
                      <a:r>
                        <a:rPr lang="en-US" sz="2000">
                          <a:latin typeface="Times New Roman"/>
                          <a:ea typeface="Times New Roman"/>
                          <a:cs typeface="Times New Roman"/>
                          <a:sym typeface="Times New Roman"/>
                        </a:rPr>
                        <a:t>Median</a:t>
                      </a:r>
                      <a:endParaRPr sz="2000">
                        <a:latin typeface="Times New Roman"/>
                        <a:ea typeface="Times New Roman"/>
                        <a:cs typeface="Times New Roman"/>
                        <a:sym typeface="Times New Roman"/>
                      </a:endParaRPr>
                    </a:p>
                    <a:p>
                      <a:pPr indent="0" lvl="0" marL="0" rtl="0" algn="ctr">
                        <a:spcBef>
                          <a:spcPts val="0"/>
                        </a:spcBef>
                        <a:spcAft>
                          <a:spcPts val="0"/>
                        </a:spcAft>
                        <a:buNone/>
                      </a:pPr>
                      <a:r>
                        <a:rPr lang="en-US" sz="2000">
                          <a:latin typeface="Times New Roman"/>
                          <a:ea typeface="Times New Roman"/>
                          <a:cs typeface="Times New Roman"/>
                          <a:sym typeface="Times New Roman"/>
                        </a:rPr>
                        <a:t>(days)</a:t>
                      </a:r>
                      <a:endParaRPr sz="2000">
                        <a:latin typeface="Times New Roman"/>
                        <a:ea typeface="Times New Roman"/>
                        <a:cs typeface="Times New Roman"/>
                        <a:sym typeface="Times New Roman"/>
                      </a:endParaRPr>
                    </a:p>
                  </a:txBody>
                  <a:tcPr marT="91425" marB="91425" marR="91425" marL="91425" anchor="ctr"/>
                </a:tc>
              </a:tr>
              <a:tr h="543375">
                <a:tc>
                  <a:txBody>
                    <a:bodyPr/>
                    <a:lstStyle/>
                    <a:p>
                      <a:pPr indent="0" lvl="0" marL="0" rtl="0" algn="ctr">
                        <a:spcBef>
                          <a:spcPts val="0"/>
                        </a:spcBef>
                        <a:spcAft>
                          <a:spcPts val="0"/>
                        </a:spcAft>
                        <a:buNone/>
                      </a:pPr>
                      <a:r>
                        <a:rPr lang="en-US" sz="2000">
                          <a:latin typeface="Times New Roman"/>
                          <a:ea typeface="Times New Roman"/>
                          <a:cs typeface="Times New Roman"/>
                          <a:sym typeface="Times New Roman"/>
                        </a:rPr>
                        <a:t>ALL</a:t>
                      </a:r>
                      <a:endParaRPr sz="2000">
                        <a:latin typeface="Times New Roman"/>
                        <a:ea typeface="Times New Roman"/>
                        <a:cs typeface="Times New Roman"/>
                        <a:sym typeface="Times New Roman"/>
                      </a:endParaRPr>
                    </a:p>
                  </a:txBody>
                  <a:tcPr marT="91425" marB="91425" marR="91425" marL="91425" anchor="ctr"/>
                </a:tc>
                <a:tc>
                  <a:txBody>
                    <a:bodyPr/>
                    <a:lstStyle/>
                    <a:p>
                      <a:pPr indent="0" lvl="0" marL="0" rtl="0" algn="ctr">
                        <a:spcBef>
                          <a:spcPts val="0"/>
                        </a:spcBef>
                        <a:spcAft>
                          <a:spcPts val="0"/>
                        </a:spcAft>
                        <a:buNone/>
                      </a:pPr>
                      <a:r>
                        <a:rPr b="1" lang="en-US" sz="2000">
                          <a:solidFill>
                            <a:schemeClr val="dk1"/>
                          </a:solidFill>
                          <a:latin typeface="Times New Roman"/>
                          <a:ea typeface="Times New Roman"/>
                          <a:cs typeface="Times New Roman"/>
                          <a:sym typeface="Times New Roman"/>
                        </a:rPr>
                        <a:t>24</a:t>
                      </a:r>
                      <a:endParaRPr b="1" sz="2000">
                        <a:solidFill>
                          <a:schemeClr val="dk1"/>
                        </a:solidFill>
                        <a:latin typeface="Times New Roman"/>
                        <a:ea typeface="Times New Roman"/>
                        <a:cs typeface="Times New Roman"/>
                        <a:sym typeface="Times New Roman"/>
                      </a:endParaRPr>
                    </a:p>
                  </a:txBody>
                  <a:tcPr marT="91425" marB="91425" marR="91425" marL="91425" anchor="ctr"/>
                </a:tc>
                <a:tc>
                  <a:txBody>
                    <a:bodyPr/>
                    <a:lstStyle/>
                    <a:p>
                      <a:pPr indent="0" lvl="0" marL="0" rtl="0" algn="ctr">
                        <a:spcBef>
                          <a:spcPts val="0"/>
                        </a:spcBef>
                        <a:spcAft>
                          <a:spcPts val="0"/>
                        </a:spcAft>
                        <a:buNone/>
                      </a:pPr>
                      <a:r>
                        <a:rPr b="1" lang="en-US" sz="2000">
                          <a:latin typeface="Times New Roman"/>
                          <a:ea typeface="Times New Roman"/>
                          <a:cs typeface="Times New Roman"/>
                          <a:sym typeface="Times New Roman"/>
                        </a:rPr>
                        <a:t>14</a:t>
                      </a:r>
                      <a:endParaRPr b="1" sz="2000">
                        <a:latin typeface="Times New Roman"/>
                        <a:ea typeface="Times New Roman"/>
                        <a:cs typeface="Times New Roman"/>
                        <a:sym typeface="Times New Roman"/>
                      </a:endParaRPr>
                    </a:p>
                  </a:txBody>
                  <a:tcPr marT="91425" marB="91425" marR="91425" marL="91425" anchor="ctr"/>
                </a:tc>
              </a:tr>
              <a:tr h="543375">
                <a:tc>
                  <a:txBody>
                    <a:bodyPr/>
                    <a:lstStyle/>
                    <a:p>
                      <a:pPr indent="0" lvl="0" marL="0" rtl="0" algn="ctr">
                        <a:spcBef>
                          <a:spcPts val="0"/>
                        </a:spcBef>
                        <a:spcAft>
                          <a:spcPts val="0"/>
                        </a:spcAft>
                        <a:buNone/>
                      </a:pPr>
                      <a:r>
                        <a:rPr lang="en-US" sz="2000">
                          <a:latin typeface="Times New Roman"/>
                          <a:ea typeface="Times New Roman"/>
                          <a:cs typeface="Times New Roman"/>
                          <a:sym typeface="Times New Roman"/>
                        </a:rPr>
                        <a:t>US</a:t>
                      </a:r>
                      <a:endParaRPr sz="2000">
                        <a:latin typeface="Times New Roman"/>
                        <a:ea typeface="Times New Roman"/>
                        <a:cs typeface="Times New Roman"/>
                        <a:sym typeface="Times New Roman"/>
                      </a:endParaRPr>
                    </a:p>
                  </a:txBody>
                  <a:tcPr marT="91425" marB="91425" marR="91425" marL="91425" anchor="ctr"/>
                </a:tc>
                <a:tc>
                  <a:txBody>
                    <a:bodyPr/>
                    <a:lstStyle/>
                    <a:p>
                      <a:pPr indent="0" lvl="0" marL="0" rtl="0" algn="ctr">
                        <a:spcBef>
                          <a:spcPts val="0"/>
                        </a:spcBef>
                        <a:spcAft>
                          <a:spcPts val="0"/>
                        </a:spcAft>
                        <a:buNone/>
                      </a:pPr>
                      <a:r>
                        <a:rPr lang="en-US" sz="2000">
                          <a:solidFill>
                            <a:schemeClr val="dk1"/>
                          </a:solidFill>
                          <a:latin typeface="Times New Roman"/>
                          <a:ea typeface="Times New Roman"/>
                          <a:cs typeface="Times New Roman"/>
                          <a:sym typeface="Times New Roman"/>
                        </a:rPr>
                        <a:t>30</a:t>
                      </a:r>
                      <a:endParaRPr sz="2000">
                        <a:solidFill>
                          <a:schemeClr val="dk1"/>
                        </a:solidFill>
                        <a:latin typeface="Times New Roman"/>
                        <a:ea typeface="Times New Roman"/>
                        <a:cs typeface="Times New Roman"/>
                        <a:sym typeface="Times New Roman"/>
                      </a:endParaRPr>
                    </a:p>
                  </a:txBody>
                  <a:tcPr marT="91425" marB="91425" marR="91425" marL="91425" anchor="ctr"/>
                </a:tc>
                <a:tc>
                  <a:txBody>
                    <a:bodyPr/>
                    <a:lstStyle/>
                    <a:p>
                      <a:pPr indent="0" lvl="0" marL="0" rtl="0" algn="ctr">
                        <a:spcBef>
                          <a:spcPts val="0"/>
                        </a:spcBef>
                        <a:spcAft>
                          <a:spcPts val="0"/>
                        </a:spcAft>
                        <a:buNone/>
                      </a:pPr>
                      <a:r>
                        <a:rPr lang="en-US" sz="2000">
                          <a:latin typeface="Times New Roman"/>
                          <a:ea typeface="Times New Roman"/>
                          <a:cs typeface="Times New Roman"/>
                          <a:sym typeface="Times New Roman"/>
                        </a:rPr>
                        <a:t>18</a:t>
                      </a:r>
                      <a:endParaRPr sz="2000">
                        <a:latin typeface="Times New Roman"/>
                        <a:ea typeface="Times New Roman"/>
                        <a:cs typeface="Times New Roman"/>
                        <a:sym typeface="Times New Roman"/>
                      </a:endParaRPr>
                    </a:p>
                  </a:txBody>
                  <a:tcPr marT="91425" marB="91425" marR="91425" marL="91425" anchor="ctr"/>
                </a:tc>
              </a:tr>
              <a:tr h="543375">
                <a:tc>
                  <a:txBody>
                    <a:bodyPr/>
                    <a:lstStyle/>
                    <a:p>
                      <a:pPr indent="0" lvl="0" marL="0" rtl="0" algn="ctr">
                        <a:spcBef>
                          <a:spcPts val="0"/>
                        </a:spcBef>
                        <a:spcAft>
                          <a:spcPts val="0"/>
                        </a:spcAft>
                        <a:buNone/>
                      </a:pPr>
                      <a:r>
                        <a:rPr lang="en-US" sz="2000">
                          <a:latin typeface="Times New Roman"/>
                          <a:ea typeface="Times New Roman"/>
                          <a:cs typeface="Times New Roman"/>
                          <a:sym typeface="Times New Roman"/>
                        </a:rPr>
                        <a:t>CH</a:t>
                      </a:r>
                      <a:endParaRPr sz="2000">
                        <a:latin typeface="Times New Roman"/>
                        <a:ea typeface="Times New Roman"/>
                        <a:cs typeface="Times New Roman"/>
                        <a:sym typeface="Times New Roman"/>
                      </a:endParaRPr>
                    </a:p>
                  </a:txBody>
                  <a:tcPr marT="91425" marB="91425" marR="91425" marL="91425" anchor="ctr"/>
                </a:tc>
                <a:tc>
                  <a:txBody>
                    <a:bodyPr/>
                    <a:lstStyle/>
                    <a:p>
                      <a:pPr indent="0" lvl="0" marL="0" rtl="0" algn="ctr">
                        <a:spcBef>
                          <a:spcPts val="0"/>
                        </a:spcBef>
                        <a:spcAft>
                          <a:spcPts val="0"/>
                        </a:spcAft>
                        <a:buNone/>
                      </a:pPr>
                      <a:r>
                        <a:rPr lang="en-US" sz="2000">
                          <a:solidFill>
                            <a:schemeClr val="dk1"/>
                          </a:solidFill>
                          <a:latin typeface="Times New Roman"/>
                          <a:ea typeface="Times New Roman"/>
                          <a:cs typeface="Times New Roman"/>
                          <a:sym typeface="Times New Roman"/>
                        </a:rPr>
                        <a:t>26</a:t>
                      </a:r>
                      <a:endParaRPr sz="2000">
                        <a:solidFill>
                          <a:schemeClr val="dk1"/>
                        </a:solidFill>
                        <a:latin typeface="Times New Roman"/>
                        <a:ea typeface="Times New Roman"/>
                        <a:cs typeface="Times New Roman"/>
                        <a:sym typeface="Times New Roman"/>
                      </a:endParaRPr>
                    </a:p>
                  </a:txBody>
                  <a:tcPr marT="91425" marB="91425" marR="91425" marL="91425" anchor="ctr"/>
                </a:tc>
                <a:tc>
                  <a:txBody>
                    <a:bodyPr/>
                    <a:lstStyle/>
                    <a:p>
                      <a:pPr indent="0" lvl="0" marL="0" rtl="0" algn="ctr">
                        <a:spcBef>
                          <a:spcPts val="0"/>
                        </a:spcBef>
                        <a:spcAft>
                          <a:spcPts val="0"/>
                        </a:spcAft>
                        <a:buNone/>
                      </a:pPr>
                      <a:r>
                        <a:rPr lang="en-US" sz="2000">
                          <a:latin typeface="Times New Roman"/>
                          <a:ea typeface="Times New Roman"/>
                          <a:cs typeface="Times New Roman"/>
                          <a:sym typeface="Times New Roman"/>
                        </a:rPr>
                        <a:t>19</a:t>
                      </a:r>
                      <a:endParaRPr sz="2000">
                        <a:latin typeface="Times New Roman"/>
                        <a:ea typeface="Times New Roman"/>
                        <a:cs typeface="Times New Roman"/>
                        <a:sym typeface="Times New Roman"/>
                      </a:endParaRPr>
                    </a:p>
                  </a:txBody>
                  <a:tcPr marT="91425" marB="91425" marR="91425" marL="91425" anchor="ctr"/>
                </a:tc>
              </a:tr>
              <a:tr h="543375">
                <a:tc>
                  <a:txBody>
                    <a:bodyPr/>
                    <a:lstStyle/>
                    <a:p>
                      <a:pPr indent="0" lvl="0" marL="0" rtl="0" algn="ctr">
                        <a:spcBef>
                          <a:spcPts val="0"/>
                        </a:spcBef>
                        <a:spcAft>
                          <a:spcPts val="0"/>
                        </a:spcAft>
                        <a:buNone/>
                      </a:pPr>
                      <a:r>
                        <a:rPr lang="en-US" sz="2000">
                          <a:latin typeface="Times New Roman"/>
                          <a:ea typeface="Times New Roman"/>
                          <a:cs typeface="Times New Roman"/>
                          <a:sym typeface="Times New Roman"/>
                        </a:rPr>
                        <a:t>IN</a:t>
                      </a:r>
                      <a:endParaRPr sz="2000">
                        <a:latin typeface="Times New Roman"/>
                        <a:ea typeface="Times New Roman"/>
                        <a:cs typeface="Times New Roman"/>
                        <a:sym typeface="Times New Roman"/>
                      </a:endParaRPr>
                    </a:p>
                  </a:txBody>
                  <a:tcPr marT="91425" marB="91425" marR="91425" marL="91425" anchor="ctr"/>
                </a:tc>
                <a:tc>
                  <a:txBody>
                    <a:bodyPr/>
                    <a:lstStyle/>
                    <a:p>
                      <a:pPr indent="0" lvl="0" marL="0" rtl="0" algn="ctr">
                        <a:spcBef>
                          <a:spcPts val="0"/>
                        </a:spcBef>
                        <a:spcAft>
                          <a:spcPts val="0"/>
                        </a:spcAft>
                        <a:buNone/>
                      </a:pPr>
                      <a:r>
                        <a:rPr lang="en-US" sz="2000">
                          <a:solidFill>
                            <a:schemeClr val="dk1"/>
                          </a:solidFill>
                          <a:latin typeface="Times New Roman"/>
                          <a:ea typeface="Times New Roman"/>
                          <a:cs typeface="Times New Roman"/>
                          <a:sym typeface="Times New Roman"/>
                        </a:rPr>
                        <a:t>15</a:t>
                      </a:r>
                      <a:endParaRPr sz="2000">
                        <a:solidFill>
                          <a:schemeClr val="dk1"/>
                        </a:solidFill>
                        <a:latin typeface="Times New Roman"/>
                        <a:ea typeface="Times New Roman"/>
                        <a:cs typeface="Times New Roman"/>
                        <a:sym typeface="Times New Roman"/>
                      </a:endParaRPr>
                    </a:p>
                  </a:txBody>
                  <a:tcPr marT="91425" marB="91425" marR="91425" marL="91425" anchor="ctr"/>
                </a:tc>
                <a:tc>
                  <a:txBody>
                    <a:bodyPr/>
                    <a:lstStyle/>
                    <a:p>
                      <a:pPr indent="0" lvl="0" marL="0" rtl="0" algn="ctr">
                        <a:spcBef>
                          <a:spcPts val="0"/>
                        </a:spcBef>
                        <a:spcAft>
                          <a:spcPts val="0"/>
                        </a:spcAft>
                        <a:buNone/>
                      </a:pPr>
                      <a:r>
                        <a:rPr lang="en-US" sz="2000">
                          <a:latin typeface="Times New Roman"/>
                          <a:ea typeface="Times New Roman"/>
                          <a:cs typeface="Times New Roman"/>
                          <a:sym typeface="Times New Roman"/>
                        </a:rPr>
                        <a:t>8</a:t>
                      </a:r>
                      <a:endParaRPr sz="2000">
                        <a:latin typeface="Times New Roman"/>
                        <a:ea typeface="Times New Roman"/>
                        <a:cs typeface="Times New Roman"/>
                        <a:sym typeface="Times New Roman"/>
                      </a:endParaRPr>
                    </a:p>
                  </a:txBody>
                  <a:tcPr marT="91425" marB="91425" marR="91425" marL="91425" anchor="ctr"/>
                </a:tc>
              </a:tr>
            </a:tbl>
          </a:graphicData>
        </a:graphic>
      </p:graphicFrame>
      <p:sp>
        <p:nvSpPr>
          <p:cNvPr id="197" name="Google Shape;197;g1256b5222f0_0_11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256b5222f0_0_120"/>
          <p:cNvSpPr txBox="1"/>
          <p:nvPr>
            <p:ph type="title"/>
          </p:nvPr>
        </p:nvSpPr>
        <p:spPr>
          <a:xfrm>
            <a:off x="685800" y="5334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700"/>
              <a:t>What about P</a:t>
            </a:r>
            <a:r>
              <a:rPr lang="en-US" sz="2700"/>
              <a:t>eople who do not Finish Applications</a:t>
            </a:r>
            <a:r>
              <a:rPr lang="en-US" sz="2700"/>
              <a:t>?</a:t>
            </a:r>
            <a:endParaRPr sz="2700"/>
          </a:p>
        </p:txBody>
      </p:sp>
      <p:sp>
        <p:nvSpPr>
          <p:cNvPr id="204" name="Google Shape;204;g1256b5222f0_0_120"/>
          <p:cNvSpPr txBox="1"/>
          <p:nvPr>
            <p:ph idx="1" type="body"/>
          </p:nvPr>
        </p:nvSpPr>
        <p:spPr>
          <a:xfrm>
            <a:off x="381000" y="1828800"/>
            <a:ext cx="3311400" cy="41238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SzPts val="2200"/>
              <a:buChar char="▪"/>
            </a:pPr>
            <a:r>
              <a:rPr b="1" lang="en-US" sz="2200"/>
              <a:t>22%</a:t>
            </a:r>
            <a:r>
              <a:rPr lang="en-US" sz="2200"/>
              <a:t> people didn’t finish their application </a:t>
            </a:r>
            <a:endParaRPr sz="2200"/>
          </a:p>
          <a:p>
            <a:pPr indent="-368300" lvl="0" marL="457200" rtl="0" algn="l">
              <a:spcBef>
                <a:spcPts val="0"/>
              </a:spcBef>
              <a:spcAft>
                <a:spcPts val="0"/>
              </a:spcAft>
              <a:buSzPts val="2200"/>
              <a:buChar char="▪"/>
            </a:pPr>
            <a:r>
              <a:rPr lang="en-US" sz="2200"/>
              <a:t>American applicants are most likely not to finish applications  among people from three major countries - </a:t>
            </a:r>
            <a:r>
              <a:rPr b="1" lang="en-US" sz="2200"/>
              <a:t>41%</a:t>
            </a:r>
            <a:endParaRPr b="1" sz="2200"/>
          </a:p>
          <a:p>
            <a:pPr indent="0" lvl="0" marL="0" rtl="0" algn="l">
              <a:spcBef>
                <a:spcPts val="360"/>
              </a:spcBef>
              <a:spcAft>
                <a:spcPts val="0"/>
              </a:spcAft>
              <a:buNone/>
            </a:pPr>
            <a:r>
              <a:t/>
            </a:r>
            <a:endParaRPr/>
          </a:p>
        </p:txBody>
      </p:sp>
      <p:pic>
        <p:nvPicPr>
          <p:cNvPr descr="Chart, pie chart&#10;&#10;Description automatically generated" id="205" name="Google Shape;205;g1256b5222f0_0_120"/>
          <p:cNvPicPr preferRelativeResize="0"/>
          <p:nvPr/>
        </p:nvPicPr>
        <p:blipFill rotWithShape="1">
          <a:blip r:embed="rId3">
            <a:alphaModFix/>
          </a:blip>
          <a:srcRect b="0" l="0" r="0" t="0"/>
          <a:stretch/>
        </p:blipFill>
        <p:spPr>
          <a:xfrm>
            <a:off x="3760900" y="1437975"/>
            <a:ext cx="2830900" cy="2731175"/>
          </a:xfrm>
          <a:prstGeom prst="rect">
            <a:avLst/>
          </a:prstGeom>
          <a:noFill/>
          <a:ln>
            <a:noFill/>
          </a:ln>
        </p:spPr>
      </p:pic>
      <p:pic>
        <p:nvPicPr>
          <p:cNvPr descr="Chart, pie chart&#10;&#10;Description automatically generated" id="206" name="Google Shape;206;g1256b5222f0_0_120"/>
          <p:cNvPicPr preferRelativeResize="0"/>
          <p:nvPr/>
        </p:nvPicPr>
        <p:blipFill rotWithShape="1">
          <a:blip r:embed="rId4">
            <a:alphaModFix/>
          </a:blip>
          <a:srcRect b="0" l="0" r="0" t="0"/>
          <a:stretch/>
        </p:blipFill>
        <p:spPr>
          <a:xfrm>
            <a:off x="6378775" y="1414145"/>
            <a:ext cx="2608425" cy="2653155"/>
          </a:xfrm>
          <a:prstGeom prst="rect">
            <a:avLst/>
          </a:prstGeom>
          <a:noFill/>
          <a:ln>
            <a:noFill/>
          </a:ln>
        </p:spPr>
      </p:pic>
      <p:pic>
        <p:nvPicPr>
          <p:cNvPr descr="Chart, pie chart&#10;&#10;Description automatically generated" id="207" name="Google Shape;207;g1256b5222f0_0_120"/>
          <p:cNvPicPr preferRelativeResize="0"/>
          <p:nvPr/>
        </p:nvPicPr>
        <p:blipFill rotWithShape="1">
          <a:blip r:embed="rId5">
            <a:alphaModFix/>
          </a:blip>
          <a:srcRect b="0" l="0" r="0" t="0"/>
          <a:stretch/>
        </p:blipFill>
        <p:spPr>
          <a:xfrm>
            <a:off x="3840025" y="3835913"/>
            <a:ext cx="3015058" cy="2731200"/>
          </a:xfrm>
          <a:prstGeom prst="rect">
            <a:avLst/>
          </a:prstGeom>
          <a:noFill/>
          <a:ln>
            <a:noFill/>
          </a:ln>
        </p:spPr>
      </p:pic>
      <p:pic>
        <p:nvPicPr>
          <p:cNvPr descr="Chart, pie chart&#10;&#10;Description automatically generated" id="208" name="Google Shape;208;g1256b5222f0_0_120"/>
          <p:cNvPicPr preferRelativeResize="0"/>
          <p:nvPr/>
        </p:nvPicPr>
        <p:blipFill rotWithShape="1">
          <a:blip r:embed="rId6">
            <a:alphaModFix/>
          </a:blip>
          <a:srcRect b="0" l="0" r="0" t="0"/>
          <a:stretch/>
        </p:blipFill>
        <p:spPr>
          <a:xfrm>
            <a:off x="6497050" y="3723100"/>
            <a:ext cx="2608422" cy="2731175"/>
          </a:xfrm>
          <a:prstGeom prst="rect">
            <a:avLst/>
          </a:prstGeom>
          <a:noFill/>
          <a:ln>
            <a:noFill/>
          </a:ln>
        </p:spPr>
      </p:pic>
      <p:sp>
        <p:nvSpPr>
          <p:cNvPr id="209" name="Google Shape;209;g1256b5222f0_0_12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1b48481d18_0_0"/>
          <p:cNvSpPr txBox="1"/>
          <p:nvPr>
            <p:ph type="title"/>
          </p:nvPr>
        </p:nvSpPr>
        <p:spPr>
          <a:xfrm>
            <a:off x="685800" y="2523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700"/>
              <a:t>Applicants from US Who do not Finish Application</a:t>
            </a:r>
            <a:endParaRPr sz="2700"/>
          </a:p>
        </p:txBody>
      </p:sp>
      <p:pic>
        <p:nvPicPr>
          <p:cNvPr id="216" name="Google Shape;216;g11b48481d18_0_0"/>
          <p:cNvPicPr preferRelativeResize="0"/>
          <p:nvPr/>
        </p:nvPicPr>
        <p:blipFill>
          <a:blip r:embed="rId3">
            <a:alphaModFix/>
          </a:blip>
          <a:stretch>
            <a:fillRect/>
          </a:stretch>
        </p:blipFill>
        <p:spPr>
          <a:xfrm>
            <a:off x="1285150" y="1099500"/>
            <a:ext cx="2608863" cy="2731650"/>
          </a:xfrm>
          <a:prstGeom prst="rect">
            <a:avLst/>
          </a:prstGeom>
          <a:noFill/>
          <a:ln>
            <a:noFill/>
          </a:ln>
        </p:spPr>
      </p:pic>
      <p:pic>
        <p:nvPicPr>
          <p:cNvPr id="217" name="Google Shape;217;g11b48481d18_0_0"/>
          <p:cNvPicPr preferRelativeResize="0"/>
          <p:nvPr/>
        </p:nvPicPr>
        <p:blipFill>
          <a:blip r:embed="rId4">
            <a:alphaModFix/>
          </a:blip>
          <a:stretch>
            <a:fillRect/>
          </a:stretch>
        </p:blipFill>
        <p:spPr>
          <a:xfrm>
            <a:off x="4854350" y="1076475"/>
            <a:ext cx="3238050" cy="2777700"/>
          </a:xfrm>
          <a:prstGeom prst="rect">
            <a:avLst/>
          </a:prstGeom>
          <a:noFill/>
          <a:ln>
            <a:noFill/>
          </a:ln>
        </p:spPr>
      </p:pic>
      <p:pic>
        <p:nvPicPr>
          <p:cNvPr id="218" name="Google Shape;218;g11b48481d18_0_0"/>
          <p:cNvPicPr preferRelativeResize="0"/>
          <p:nvPr/>
        </p:nvPicPr>
        <p:blipFill>
          <a:blip r:embed="rId5">
            <a:alphaModFix/>
          </a:blip>
          <a:stretch>
            <a:fillRect/>
          </a:stretch>
        </p:blipFill>
        <p:spPr>
          <a:xfrm>
            <a:off x="970550" y="3769050"/>
            <a:ext cx="3238075" cy="2731650"/>
          </a:xfrm>
          <a:prstGeom prst="rect">
            <a:avLst/>
          </a:prstGeom>
          <a:noFill/>
          <a:ln>
            <a:noFill/>
          </a:ln>
        </p:spPr>
      </p:pic>
      <p:pic>
        <p:nvPicPr>
          <p:cNvPr id="219" name="Google Shape;219;g11b48481d18_0_0"/>
          <p:cNvPicPr preferRelativeResize="0"/>
          <p:nvPr/>
        </p:nvPicPr>
        <p:blipFill>
          <a:blip r:embed="rId6">
            <a:alphaModFix/>
          </a:blip>
          <a:stretch>
            <a:fillRect/>
          </a:stretch>
        </p:blipFill>
        <p:spPr>
          <a:xfrm>
            <a:off x="4276966" y="3746025"/>
            <a:ext cx="3885659" cy="2777700"/>
          </a:xfrm>
          <a:prstGeom prst="rect">
            <a:avLst/>
          </a:prstGeom>
          <a:noFill/>
          <a:ln>
            <a:noFill/>
          </a:ln>
        </p:spPr>
      </p:pic>
      <p:sp>
        <p:nvSpPr>
          <p:cNvPr id="220" name="Google Shape;220;g11b48481d18_0_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1256b5222f0_0_149"/>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200"/>
              <a:t>How many s</a:t>
            </a:r>
            <a:r>
              <a:rPr lang="en-US" sz="3200"/>
              <a:t>chools</a:t>
            </a:r>
            <a:r>
              <a:rPr lang="en-US" sz="3200"/>
              <a:t> did they apply to?</a:t>
            </a:r>
            <a:endParaRPr sz="3200"/>
          </a:p>
        </p:txBody>
      </p:sp>
      <p:pic>
        <p:nvPicPr>
          <p:cNvPr id="227" name="Google Shape;227;g1256b5222f0_0_149"/>
          <p:cNvPicPr preferRelativeResize="0"/>
          <p:nvPr/>
        </p:nvPicPr>
        <p:blipFill rotWithShape="1">
          <a:blip r:embed="rId3">
            <a:alphaModFix/>
          </a:blip>
          <a:srcRect b="0" l="0" r="0" t="0"/>
          <a:stretch/>
        </p:blipFill>
        <p:spPr>
          <a:xfrm>
            <a:off x="1722987" y="1972975"/>
            <a:ext cx="5698024" cy="4132149"/>
          </a:xfrm>
          <a:prstGeom prst="rect">
            <a:avLst/>
          </a:prstGeom>
          <a:noFill/>
          <a:ln>
            <a:noFill/>
          </a:ln>
        </p:spPr>
      </p:pic>
      <p:sp>
        <p:nvSpPr>
          <p:cNvPr id="228" name="Google Shape;228;g1256b5222f0_0_149"/>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1256b5222f0_0_0"/>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Outline</a:t>
            </a:r>
            <a:endParaRPr/>
          </a:p>
        </p:txBody>
      </p:sp>
      <p:sp>
        <p:nvSpPr>
          <p:cNvPr id="76" name="Google Shape;76;g1256b5222f0_0_0"/>
          <p:cNvSpPr txBox="1"/>
          <p:nvPr>
            <p:ph idx="1" type="body"/>
          </p:nvPr>
        </p:nvSpPr>
        <p:spPr>
          <a:xfrm>
            <a:off x="685800" y="1752600"/>
            <a:ext cx="7772400" cy="4114800"/>
          </a:xfrm>
          <a:prstGeom prst="rect">
            <a:avLst/>
          </a:prstGeom>
        </p:spPr>
        <p:txBody>
          <a:bodyPr anchorCtr="0" anchor="t" bIns="45700" lIns="91425" spcFirstLastPara="1" rIns="91425" wrap="square" tIns="45700">
            <a:noAutofit/>
          </a:bodyPr>
          <a:lstStyle/>
          <a:p>
            <a:pPr indent="-304800" lvl="0" marL="457200" rtl="0" algn="l">
              <a:spcBef>
                <a:spcPts val="360"/>
              </a:spcBef>
              <a:spcAft>
                <a:spcPts val="0"/>
              </a:spcAft>
              <a:buSzPts val="1200"/>
              <a:buChar char="▪"/>
            </a:pPr>
            <a:r>
              <a:rPr lang="en-US" sz="2600"/>
              <a:t>Introduction &amp; Logistics</a:t>
            </a:r>
            <a:endParaRPr sz="2600"/>
          </a:p>
          <a:p>
            <a:pPr indent="-304800" lvl="0" marL="457200" rtl="0" algn="l">
              <a:spcBef>
                <a:spcPts val="0"/>
              </a:spcBef>
              <a:spcAft>
                <a:spcPts val="0"/>
              </a:spcAft>
              <a:buSzPts val="1200"/>
              <a:buChar char="▪"/>
            </a:pPr>
            <a:r>
              <a:rPr lang="en-US" sz="2600"/>
              <a:t>Project </a:t>
            </a:r>
            <a:r>
              <a:rPr lang="en-US" sz="2600"/>
              <a:t>Vision &amp; Goals</a:t>
            </a:r>
            <a:endParaRPr sz="2600"/>
          </a:p>
          <a:p>
            <a:pPr indent="-304800" lvl="0" marL="457200" rtl="0" algn="l">
              <a:spcBef>
                <a:spcPts val="0"/>
              </a:spcBef>
              <a:spcAft>
                <a:spcPts val="0"/>
              </a:spcAft>
              <a:buSzPts val="1200"/>
              <a:buChar char="▪"/>
            </a:pPr>
            <a:r>
              <a:rPr lang="en-US" sz="2600"/>
              <a:t>Schedule</a:t>
            </a:r>
            <a:endParaRPr sz="2600"/>
          </a:p>
          <a:p>
            <a:pPr indent="-304800" lvl="0" marL="457200" rtl="0" algn="l">
              <a:spcBef>
                <a:spcPts val="0"/>
              </a:spcBef>
              <a:spcAft>
                <a:spcPts val="0"/>
              </a:spcAft>
              <a:buSzPts val="1200"/>
              <a:buChar char="▪"/>
            </a:pPr>
            <a:r>
              <a:rPr lang="en-US" sz="2600"/>
              <a:t>Data Analysis &amp; Data Visualization</a:t>
            </a:r>
            <a:endParaRPr sz="2600"/>
          </a:p>
          <a:p>
            <a:pPr indent="-304800" lvl="0" marL="457200" rtl="0" algn="l">
              <a:spcBef>
                <a:spcPts val="0"/>
              </a:spcBef>
              <a:spcAft>
                <a:spcPts val="0"/>
              </a:spcAft>
              <a:buSzPts val="1200"/>
              <a:buChar char="▪"/>
            </a:pPr>
            <a:r>
              <a:rPr lang="en-US" sz="2600"/>
              <a:t>Statistical Tests</a:t>
            </a:r>
            <a:endParaRPr sz="2600"/>
          </a:p>
          <a:p>
            <a:pPr indent="-304800" lvl="0" marL="457200" rtl="0" algn="l">
              <a:spcBef>
                <a:spcPts val="0"/>
              </a:spcBef>
              <a:spcAft>
                <a:spcPts val="0"/>
              </a:spcAft>
              <a:buSzPts val="1200"/>
              <a:buChar char="▪"/>
            </a:pPr>
            <a:r>
              <a:rPr lang="en-US" sz="2600"/>
              <a:t>Predictive Model</a:t>
            </a:r>
            <a:endParaRPr sz="2600"/>
          </a:p>
          <a:p>
            <a:pPr indent="-304800" lvl="0" marL="457200" rtl="0" algn="l">
              <a:spcBef>
                <a:spcPts val="0"/>
              </a:spcBef>
              <a:spcAft>
                <a:spcPts val="0"/>
              </a:spcAft>
              <a:buSzPts val="1200"/>
              <a:buChar char="▪"/>
            </a:pPr>
            <a:r>
              <a:rPr lang="en-US" sz="2600"/>
              <a:t>Results &amp; Conclusions</a:t>
            </a:r>
            <a:endParaRPr sz="2600"/>
          </a:p>
          <a:p>
            <a:pPr indent="-304800" lvl="0" marL="457200" rtl="0" algn="l">
              <a:spcBef>
                <a:spcPts val="0"/>
              </a:spcBef>
              <a:spcAft>
                <a:spcPts val="0"/>
              </a:spcAft>
              <a:buSzPts val="1200"/>
              <a:buChar char="▪"/>
            </a:pPr>
            <a:r>
              <a:rPr lang="en-US" sz="2600"/>
              <a:t>Challenges &amp; Next Steps</a:t>
            </a:r>
            <a:endParaRPr sz="2600"/>
          </a:p>
          <a:p>
            <a:pPr indent="-304800" lvl="0" marL="457200" rtl="0" algn="l">
              <a:spcBef>
                <a:spcPts val="0"/>
              </a:spcBef>
              <a:spcAft>
                <a:spcPts val="0"/>
              </a:spcAft>
              <a:buSzPts val="1200"/>
              <a:buChar char="▪"/>
            </a:pPr>
            <a:r>
              <a:rPr lang="en-US" sz="2600"/>
              <a:t>Acknowledgments</a:t>
            </a:r>
            <a:endParaRPr sz="2600"/>
          </a:p>
        </p:txBody>
      </p:sp>
      <p:sp>
        <p:nvSpPr>
          <p:cNvPr id="77" name="Google Shape;77;g1256b5222f0_0_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256b5222f0_0_156"/>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US" sz="2500">
                <a:solidFill>
                  <a:schemeClr val="dk1"/>
                </a:solidFill>
              </a:rPr>
              <a:t>Let’s Look at those ‘1 Other School’ the Students did List</a:t>
            </a:r>
            <a:endParaRPr sz="3700"/>
          </a:p>
        </p:txBody>
      </p:sp>
      <p:pic>
        <p:nvPicPr>
          <p:cNvPr id="235" name="Google Shape;235;g1256b5222f0_0_156"/>
          <p:cNvPicPr preferRelativeResize="0"/>
          <p:nvPr/>
        </p:nvPicPr>
        <p:blipFill rotWithShape="1">
          <a:blip r:embed="rId3">
            <a:alphaModFix/>
          </a:blip>
          <a:srcRect b="0" l="0" r="0" t="0"/>
          <a:stretch/>
        </p:blipFill>
        <p:spPr>
          <a:xfrm>
            <a:off x="514350" y="1752600"/>
            <a:ext cx="8115300" cy="3556000"/>
          </a:xfrm>
          <a:prstGeom prst="rect">
            <a:avLst/>
          </a:prstGeom>
          <a:noFill/>
          <a:ln>
            <a:noFill/>
          </a:ln>
        </p:spPr>
      </p:pic>
      <p:sp>
        <p:nvSpPr>
          <p:cNvPr id="236" name="Google Shape;236;g1256b5222f0_0_156"/>
          <p:cNvSpPr txBox="1"/>
          <p:nvPr/>
        </p:nvSpPr>
        <p:spPr>
          <a:xfrm>
            <a:off x="767100" y="5308600"/>
            <a:ext cx="76098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dk1"/>
                </a:solidFill>
              </a:rPr>
              <a:t>Other than U of R, the most frequently listed schools were: </a:t>
            </a:r>
            <a:r>
              <a:rPr lang="en-US" sz="2000">
                <a:solidFill>
                  <a:srgbClr val="FF0000"/>
                </a:solidFill>
              </a:rPr>
              <a:t>Columbia, NYU, USC, and Carnegie Mellon</a:t>
            </a:r>
            <a:endParaRPr sz="2000">
              <a:solidFill>
                <a:srgbClr val="FF0000"/>
              </a:solidFill>
            </a:endParaRPr>
          </a:p>
        </p:txBody>
      </p:sp>
      <p:sp>
        <p:nvSpPr>
          <p:cNvPr id="237" name="Google Shape;237;g1256b5222f0_0_15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g1256b5222f0_0_165"/>
          <p:cNvPicPr preferRelativeResize="0"/>
          <p:nvPr/>
        </p:nvPicPr>
        <p:blipFill rotWithShape="1">
          <a:blip r:embed="rId3">
            <a:alphaModFix/>
          </a:blip>
          <a:srcRect b="0" l="0" r="0" t="0"/>
          <a:stretch/>
        </p:blipFill>
        <p:spPr>
          <a:xfrm>
            <a:off x="1219200" y="152400"/>
            <a:ext cx="7265327" cy="5257799"/>
          </a:xfrm>
          <a:prstGeom prst="rect">
            <a:avLst/>
          </a:prstGeom>
          <a:noFill/>
          <a:ln>
            <a:noFill/>
          </a:ln>
        </p:spPr>
      </p:pic>
      <p:sp>
        <p:nvSpPr>
          <p:cNvPr id="244" name="Google Shape;244;g1256b5222f0_0_165"/>
          <p:cNvSpPr txBox="1"/>
          <p:nvPr/>
        </p:nvSpPr>
        <p:spPr>
          <a:xfrm>
            <a:off x="581963" y="5410200"/>
            <a:ext cx="8539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chemeClr val="dk1"/>
                </a:solidFill>
              </a:rPr>
              <a:t>Other than the state of NY, most frequently applied to states were: </a:t>
            </a:r>
            <a:endParaRPr>
              <a:solidFill>
                <a:schemeClr val="dk1"/>
              </a:solidFill>
            </a:endParaRPr>
          </a:p>
          <a:p>
            <a:pPr indent="0" lvl="0" marL="0" rtl="0" algn="ctr">
              <a:spcBef>
                <a:spcPts val="0"/>
              </a:spcBef>
              <a:spcAft>
                <a:spcPts val="0"/>
              </a:spcAft>
              <a:buNone/>
            </a:pPr>
            <a:r>
              <a:rPr lang="en-US" sz="1800">
                <a:solidFill>
                  <a:srgbClr val="FF0000"/>
                </a:solidFill>
              </a:rPr>
              <a:t>CA, PA, IL, and MA</a:t>
            </a:r>
            <a:endParaRPr sz="1800">
              <a:solidFill>
                <a:srgbClr val="FF0000"/>
              </a:solidFill>
            </a:endParaRPr>
          </a:p>
        </p:txBody>
      </p:sp>
      <p:sp>
        <p:nvSpPr>
          <p:cNvPr id="245" name="Google Shape;245;g1256b5222f0_0_165"/>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256b5222f0_0_190"/>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800">
                <a:solidFill>
                  <a:schemeClr val="dk1"/>
                </a:solidFill>
              </a:rPr>
              <a:t>Rank Difference by Decision &amp; T-Test</a:t>
            </a:r>
            <a:endParaRPr sz="3800"/>
          </a:p>
        </p:txBody>
      </p:sp>
      <p:sp>
        <p:nvSpPr>
          <p:cNvPr id="252" name="Google Shape;252;g1256b5222f0_0_190"/>
          <p:cNvSpPr txBox="1"/>
          <p:nvPr/>
        </p:nvSpPr>
        <p:spPr>
          <a:xfrm>
            <a:off x="2274913" y="5788325"/>
            <a:ext cx="4594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dk1"/>
                </a:solidFill>
                <a:latin typeface="Times New Roman"/>
                <a:ea typeface="Times New Roman"/>
                <a:cs typeface="Times New Roman"/>
                <a:sym typeface="Times New Roman"/>
              </a:rPr>
              <a:t>T statistic = </a:t>
            </a:r>
            <a:r>
              <a:rPr b="1" lang="en-US" sz="2100">
                <a:solidFill>
                  <a:srgbClr val="FF0000"/>
                </a:solidFill>
                <a:latin typeface="Times New Roman"/>
                <a:ea typeface="Times New Roman"/>
                <a:cs typeface="Times New Roman"/>
                <a:sym typeface="Times New Roman"/>
              </a:rPr>
              <a:t>3.66607 </a:t>
            </a:r>
            <a:r>
              <a:rPr b="1" lang="en-US" sz="2100">
                <a:solidFill>
                  <a:schemeClr val="dk1"/>
                </a:solidFill>
                <a:latin typeface="Times New Roman"/>
                <a:ea typeface="Times New Roman"/>
                <a:cs typeface="Times New Roman"/>
                <a:sym typeface="Times New Roman"/>
              </a:rPr>
              <a:t>p-value = </a:t>
            </a:r>
            <a:r>
              <a:rPr b="1" lang="en-US" sz="2100">
                <a:solidFill>
                  <a:srgbClr val="FF0000"/>
                </a:solidFill>
                <a:latin typeface="Times New Roman"/>
                <a:ea typeface="Times New Roman"/>
                <a:cs typeface="Times New Roman"/>
                <a:sym typeface="Times New Roman"/>
              </a:rPr>
              <a:t>0.00028</a:t>
            </a:r>
            <a:endParaRPr b="1" sz="2100">
              <a:solidFill>
                <a:srgbClr val="FF0000"/>
              </a:solidFill>
              <a:latin typeface="Times New Roman"/>
              <a:ea typeface="Times New Roman"/>
              <a:cs typeface="Times New Roman"/>
              <a:sym typeface="Times New Roman"/>
            </a:endParaRPr>
          </a:p>
        </p:txBody>
      </p:sp>
      <p:pic>
        <p:nvPicPr>
          <p:cNvPr id="253" name="Google Shape;253;g1256b5222f0_0_190"/>
          <p:cNvPicPr preferRelativeResize="0"/>
          <p:nvPr/>
        </p:nvPicPr>
        <p:blipFill>
          <a:blip r:embed="rId3">
            <a:alphaModFix/>
          </a:blip>
          <a:stretch>
            <a:fillRect/>
          </a:stretch>
        </p:blipFill>
        <p:spPr>
          <a:xfrm>
            <a:off x="559975" y="1604050"/>
            <a:ext cx="8024037" cy="4184276"/>
          </a:xfrm>
          <a:prstGeom prst="rect">
            <a:avLst/>
          </a:prstGeom>
          <a:noFill/>
          <a:ln>
            <a:noFill/>
          </a:ln>
        </p:spPr>
      </p:pic>
      <p:cxnSp>
        <p:nvCxnSpPr>
          <p:cNvPr id="254" name="Google Shape;254;g1256b5222f0_0_190"/>
          <p:cNvCxnSpPr/>
          <p:nvPr/>
        </p:nvCxnSpPr>
        <p:spPr>
          <a:xfrm>
            <a:off x="652475" y="3670925"/>
            <a:ext cx="388500" cy="5700"/>
          </a:xfrm>
          <a:prstGeom prst="straightConnector1">
            <a:avLst/>
          </a:prstGeom>
          <a:noFill/>
          <a:ln cap="flat" cmpd="sng" w="9525">
            <a:solidFill>
              <a:srgbClr val="38761D"/>
            </a:solidFill>
            <a:prstDash val="solid"/>
            <a:round/>
            <a:headEnd len="med" w="med" type="triangle"/>
            <a:tailEnd len="med" w="med" type="none"/>
          </a:ln>
        </p:spPr>
      </p:cxnSp>
      <p:cxnSp>
        <p:nvCxnSpPr>
          <p:cNvPr id="255" name="Google Shape;255;g1256b5222f0_0_190"/>
          <p:cNvCxnSpPr/>
          <p:nvPr/>
        </p:nvCxnSpPr>
        <p:spPr>
          <a:xfrm flipH="1">
            <a:off x="1040925" y="3671900"/>
            <a:ext cx="2648100" cy="1800"/>
          </a:xfrm>
          <a:prstGeom prst="straightConnector1">
            <a:avLst/>
          </a:prstGeom>
          <a:noFill/>
          <a:ln cap="flat" cmpd="sng" w="9525">
            <a:solidFill>
              <a:srgbClr val="FF0000"/>
            </a:solidFill>
            <a:prstDash val="solid"/>
            <a:round/>
            <a:headEnd len="med" w="med" type="triangle"/>
            <a:tailEnd len="med" w="med" type="none"/>
          </a:ln>
        </p:spPr>
      </p:cxnSp>
      <p:cxnSp>
        <p:nvCxnSpPr>
          <p:cNvPr id="256" name="Google Shape;256;g1256b5222f0_0_190"/>
          <p:cNvCxnSpPr/>
          <p:nvPr/>
        </p:nvCxnSpPr>
        <p:spPr>
          <a:xfrm flipH="1" rot="10800000">
            <a:off x="1040975" y="3205250"/>
            <a:ext cx="4800" cy="475200"/>
          </a:xfrm>
          <a:prstGeom prst="straightConnector1">
            <a:avLst/>
          </a:prstGeom>
          <a:noFill/>
          <a:ln cap="flat" cmpd="sng" w="9525">
            <a:solidFill>
              <a:schemeClr val="dk2"/>
            </a:solidFill>
            <a:prstDash val="solid"/>
            <a:round/>
            <a:headEnd len="med" w="med" type="none"/>
            <a:tailEnd len="med" w="med" type="triangle"/>
          </a:ln>
        </p:spPr>
      </p:cxnSp>
      <p:cxnSp>
        <p:nvCxnSpPr>
          <p:cNvPr id="257" name="Google Shape;257;g1256b5222f0_0_190"/>
          <p:cNvCxnSpPr/>
          <p:nvPr/>
        </p:nvCxnSpPr>
        <p:spPr>
          <a:xfrm>
            <a:off x="652475" y="5778800"/>
            <a:ext cx="388500" cy="5700"/>
          </a:xfrm>
          <a:prstGeom prst="straightConnector1">
            <a:avLst/>
          </a:prstGeom>
          <a:noFill/>
          <a:ln cap="flat" cmpd="sng" w="9525">
            <a:solidFill>
              <a:srgbClr val="38761D"/>
            </a:solidFill>
            <a:prstDash val="solid"/>
            <a:round/>
            <a:headEnd len="med" w="med" type="triangle"/>
            <a:tailEnd len="med" w="med" type="none"/>
          </a:ln>
        </p:spPr>
      </p:cxnSp>
      <p:cxnSp>
        <p:nvCxnSpPr>
          <p:cNvPr id="258" name="Google Shape;258;g1256b5222f0_0_190"/>
          <p:cNvCxnSpPr/>
          <p:nvPr/>
        </p:nvCxnSpPr>
        <p:spPr>
          <a:xfrm flipH="1">
            <a:off x="1040925" y="5779775"/>
            <a:ext cx="2648100" cy="1800"/>
          </a:xfrm>
          <a:prstGeom prst="straightConnector1">
            <a:avLst/>
          </a:prstGeom>
          <a:noFill/>
          <a:ln cap="flat" cmpd="sng" w="9525">
            <a:solidFill>
              <a:srgbClr val="FF0000"/>
            </a:solidFill>
            <a:prstDash val="solid"/>
            <a:round/>
            <a:headEnd len="med" w="med" type="triangle"/>
            <a:tailEnd len="med" w="med" type="none"/>
          </a:ln>
        </p:spPr>
      </p:cxnSp>
      <p:cxnSp>
        <p:nvCxnSpPr>
          <p:cNvPr id="259" name="Google Shape;259;g1256b5222f0_0_190"/>
          <p:cNvCxnSpPr/>
          <p:nvPr/>
        </p:nvCxnSpPr>
        <p:spPr>
          <a:xfrm flipH="1" rot="10800000">
            <a:off x="1040975" y="5313125"/>
            <a:ext cx="4800" cy="475200"/>
          </a:xfrm>
          <a:prstGeom prst="straightConnector1">
            <a:avLst/>
          </a:prstGeom>
          <a:noFill/>
          <a:ln cap="flat" cmpd="sng" w="9525">
            <a:solidFill>
              <a:schemeClr val="dk2"/>
            </a:solidFill>
            <a:prstDash val="solid"/>
            <a:round/>
            <a:headEnd len="med" w="med" type="none"/>
            <a:tailEnd len="med" w="med" type="triangle"/>
          </a:ln>
        </p:spPr>
      </p:cxnSp>
      <p:sp>
        <p:nvSpPr>
          <p:cNvPr id="260" name="Google Shape;260;g1256b5222f0_0_19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1256b5222f0_0_201"/>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000"/>
              <a:t>Previous Rank by Decision &amp; T-Test</a:t>
            </a:r>
            <a:endParaRPr sz="4000"/>
          </a:p>
        </p:txBody>
      </p:sp>
      <p:sp>
        <p:nvSpPr>
          <p:cNvPr id="267" name="Google Shape;267;g1256b5222f0_0_201"/>
          <p:cNvSpPr txBox="1"/>
          <p:nvPr/>
        </p:nvSpPr>
        <p:spPr>
          <a:xfrm>
            <a:off x="2312100" y="5738850"/>
            <a:ext cx="4519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dk1"/>
                </a:solidFill>
                <a:latin typeface="Times New Roman"/>
                <a:ea typeface="Times New Roman"/>
                <a:cs typeface="Times New Roman"/>
                <a:sym typeface="Times New Roman"/>
              </a:rPr>
              <a:t>T statistic = </a:t>
            </a:r>
            <a:r>
              <a:rPr b="1" lang="en-US" sz="2100">
                <a:solidFill>
                  <a:srgbClr val="FF0000"/>
                </a:solidFill>
                <a:latin typeface="Times New Roman"/>
                <a:ea typeface="Times New Roman"/>
                <a:cs typeface="Times New Roman"/>
                <a:sym typeface="Times New Roman"/>
              </a:rPr>
              <a:t>3.49582 </a:t>
            </a:r>
            <a:r>
              <a:rPr b="1" lang="en-US" sz="2100">
                <a:solidFill>
                  <a:schemeClr val="dk1"/>
                </a:solidFill>
                <a:latin typeface="Times New Roman"/>
                <a:ea typeface="Times New Roman"/>
                <a:cs typeface="Times New Roman"/>
                <a:sym typeface="Times New Roman"/>
              </a:rPr>
              <a:t>p-value = </a:t>
            </a:r>
            <a:r>
              <a:rPr b="1" lang="en-US" sz="2100">
                <a:solidFill>
                  <a:srgbClr val="FF0000"/>
                </a:solidFill>
                <a:latin typeface="Times New Roman"/>
                <a:ea typeface="Times New Roman"/>
                <a:cs typeface="Times New Roman"/>
                <a:sym typeface="Times New Roman"/>
              </a:rPr>
              <a:t>0.00072</a:t>
            </a:r>
            <a:endParaRPr b="1" sz="2100">
              <a:solidFill>
                <a:srgbClr val="FF0000"/>
              </a:solidFill>
              <a:latin typeface="Times New Roman"/>
              <a:ea typeface="Times New Roman"/>
              <a:cs typeface="Times New Roman"/>
              <a:sym typeface="Times New Roman"/>
            </a:endParaRPr>
          </a:p>
        </p:txBody>
      </p:sp>
      <p:pic>
        <p:nvPicPr>
          <p:cNvPr id="268" name="Google Shape;268;g1256b5222f0_0_201"/>
          <p:cNvPicPr preferRelativeResize="0"/>
          <p:nvPr/>
        </p:nvPicPr>
        <p:blipFill>
          <a:blip r:embed="rId3">
            <a:alphaModFix/>
          </a:blip>
          <a:stretch>
            <a:fillRect/>
          </a:stretch>
        </p:blipFill>
        <p:spPr>
          <a:xfrm>
            <a:off x="447675" y="1521600"/>
            <a:ext cx="8248649" cy="4301400"/>
          </a:xfrm>
          <a:prstGeom prst="rect">
            <a:avLst/>
          </a:prstGeom>
          <a:noFill/>
          <a:ln>
            <a:noFill/>
          </a:ln>
        </p:spPr>
      </p:pic>
      <p:cxnSp>
        <p:nvCxnSpPr>
          <p:cNvPr id="269" name="Google Shape;269;g1256b5222f0_0_201"/>
          <p:cNvCxnSpPr/>
          <p:nvPr/>
        </p:nvCxnSpPr>
        <p:spPr>
          <a:xfrm flipH="1" rot="10800000">
            <a:off x="533400" y="5784225"/>
            <a:ext cx="507900" cy="300"/>
          </a:xfrm>
          <a:prstGeom prst="straightConnector1">
            <a:avLst/>
          </a:prstGeom>
          <a:noFill/>
          <a:ln cap="flat" cmpd="sng" w="9525">
            <a:solidFill>
              <a:srgbClr val="38761D"/>
            </a:solidFill>
            <a:prstDash val="solid"/>
            <a:round/>
            <a:headEnd len="med" w="med" type="triangle"/>
            <a:tailEnd len="med" w="med" type="none"/>
          </a:ln>
        </p:spPr>
      </p:cxnSp>
      <p:cxnSp>
        <p:nvCxnSpPr>
          <p:cNvPr id="270" name="Google Shape;270;g1256b5222f0_0_201"/>
          <p:cNvCxnSpPr/>
          <p:nvPr/>
        </p:nvCxnSpPr>
        <p:spPr>
          <a:xfrm rot="10800000">
            <a:off x="1040775" y="5781675"/>
            <a:ext cx="2248200" cy="0"/>
          </a:xfrm>
          <a:prstGeom prst="straightConnector1">
            <a:avLst/>
          </a:prstGeom>
          <a:noFill/>
          <a:ln cap="flat" cmpd="sng" w="9525">
            <a:solidFill>
              <a:srgbClr val="FF0000"/>
            </a:solidFill>
            <a:prstDash val="solid"/>
            <a:round/>
            <a:headEnd len="med" w="med" type="triangle"/>
            <a:tailEnd len="med" w="med" type="none"/>
          </a:ln>
        </p:spPr>
      </p:cxnSp>
      <p:cxnSp>
        <p:nvCxnSpPr>
          <p:cNvPr id="271" name="Google Shape;271;g1256b5222f0_0_201"/>
          <p:cNvCxnSpPr/>
          <p:nvPr/>
        </p:nvCxnSpPr>
        <p:spPr>
          <a:xfrm flipH="1" rot="10800000">
            <a:off x="1040975" y="5313125"/>
            <a:ext cx="4800" cy="475200"/>
          </a:xfrm>
          <a:prstGeom prst="straightConnector1">
            <a:avLst/>
          </a:prstGeom>
          <a:noFill/>
          <a:ln cap="flat" cmpd="sng" w="9525">
            <a:solidFill>
              <a:schemeClr val="dk2"/>
            </a:solidFill>
            <a:prstDash val="solid"/>
            <a:round/>
            <a:headEnd len="med" w="med" type="none"/>
            <a:tailEnd len="med" w="med" type="triangle"/>
          </a:ln>
        </p:spPr>
      </p:cxnSp>
      <p:cxnSp>
        <p:nvCxnSpPr>
          <p:cNvPr id="272" name="Google Shape;272;g1256b5222f0_0_201"/>
          <p:cNvCxnSpPr/>
          <p:nvPr/>
        </p:nvCxnSpPr>
        <p:spPr>
          <a:xfrm flipH="1" rot="10800000">
            <a:off x="533400" y="3662500"/>
            <a:ext cx="507900" cy="300"/>
          </a:xfrm>
          <a:prstGeom prst="straightConnector1">
            <a:avLst/>
          </a:prstGeom>
          <a:noFill/>
          <a:ln cap="flat" cmpd="sng" w="9525">
            <a:solidFill>
              <a:srgbClr val="38761D"/>
            </a:solidFill>
            <a:prstDash val="solid"/>
            <a:round/>
            <a:headEnd len="med" w="med" type="triangle"/>
            <a:tailEnd len="med" w="med" type="none"/>
          </a:ln>
        </p:spPr>
      </p:cxnSp>
      <p:cxnSp>
        <p:nvCxnSpPr>
          <p:cNvPr id="273" name="Google Shape;273;g1256b5222f0_0_201"/>
          <p:cNvCxnSpPr/>
          <p:nvPr/>
        </p:nvCxnSpPr>
        <p:spPr>
          <a:xfrm rot="10800000">
            <a:off x="1040775" y="3659950"/>
            <a:ext cx="2248200" cy="0"/>
          </a:xfrm>
          <a:prstGeom prst="straightConnector1">
            <a:avLst/>
          </a:prstGeom>
          <a:noFill/>
          <a:ln cap="flat" cmpd="sng" w="9525">
            <a:solidFill>
              <a:srgbClr val="FF0000"/>
            </a:solidFill>
            <a:prstDash val="solid"/>
            <a:round/>
            <a:headEnd len="med" w="med" type="triangle"/>
            <a:tailEnd len="med" w="med" type="none"/>
          </a:ln>
        </p:spPr>
      </p:cxnSp>
      <p:cxnSp>
        <p:nvCxnSpPr>
          <p:cNvPr id="274" name="Google Shape;274;g1256b5222f0_0_201"/>
          <p:cNvCxnSpPr/>
          <p:nvPr/>
        </p:nvCxnSpPr>
        <p:spPr>
          <a:xfrm flipH="1" rot="10800000">
            <a:off x="1040975" y="3191400"/>
            <a:ext cx="4800" cy="475200"/>
          </a:xfrm>
          <a:prstGeom prst="straightConnector1">
            <a:avLst/>
          </a:prstGeom>
          <a:noFill/>
          <a:ln cap="flat" cmpd="sng" w="9525">
            <a:solidFill>
              <a:schemeClr val="dk2"/>
            </a:solidFill>
            <a:prstDash val="solid"/>
            <a:round/>
            <a:headEnd len="med" w="med" type="none"/>
            <a:tailEnd len="med" w="med" type="triangle"/>
          </a:ln>
        </p:spPr>
      </p:cxnSp>
      <p:sp>
        <p:nvSpPr>
          <p:cNvPr id="275" name="Google Shape;275;g1256b5222f0_0_20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1256b5222f0_0_212"/>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GPA &amp; GRE by Decision</a:t>
            </a:r>
            <a:endParaRPr/>
          </a:p>
        </p:txBody>
      </p:sp>
      <p:sp>
        <p:nvSpPr>
          <p:cNvPr id="282" name="Google Shape;282;g1256b5222f0_0_212"/>
          <p:cNvSpPr txBox="1"/>
          <p:nvPr/>
        </p:nvSpPr>
        <p:spPr>
          <a:xfrm>
            <a:off x="6434850" y="1670325"/>
            <a:ext cx="3071100" cy="483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dk1"/>
                </a:solidFill>
                <a:latin typeface="Times New Roman"/>
                <a:ea typeface="Times New Roman"/>
                <a:cs typeface="Times New Roman"/>
                <a:sym typeface="Times New Roman"/>
              </a:rPr>
              <a:t>Got Denied vs. Didn’t Accept</a:t>
            </a:r>
            <a:endParaRPr b="1"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GPA:</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T statistic = </a:t>
            </a:r>
            <a:r>
              <a:rPr b="1" lang="en-US">
                <a:solidFill>
                  <a:srgbClr val="FF0000"/>
                </a:solidFill>
                <a:latin typeface="Times New Roman"/>
                <a:ea typeface="Times New Roman"/>
                <a:cs typeface="Times New Roman"/>
                <a:sym typeface="Times New Roman"/>
              </a:rPr>
              <a:t>-12.0666</a:t>
            </a:r>
            <a:r>
              <a:rPr b="1" lang="en-US">
                <a:solidFill>
                  <a:schemeClr val="dk1"/>
                </a:solidFill>
                <a:latin typeface="Times New Roman"/>
                <a:ea typeface="Times New Roman"/>
                <a:cs typeface="Times New Roman"/>
                <a:sym typeface="Times New Roman"/>
              </a:rPr>
              <a:t> </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p-value = </a:t>
            </a:r>
            <a:r>
              <a:rPr b="1" lang="en-US">
                <a:solidFill>
                  <a:srgbClr val="FF0000"/>
                </a:solidFill>
                <a:latin typeface="Times New Roman"/>
                <a:ea typeface="Times New Roman"/>
                <a:cs typeface="Times New Roman"/>
                <a:sym typeface="Times New Roman"/>
              </a:rPr>
              <a:t>7.48e-29</a:t>
            </a:r>
            <a:endParaRPr b="1">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GRE:</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T statistic = </a:t>
            </a:r>
            <a:r>
              <a:rPr b="1" lang="en-US">
                <a:solidFill>
                  <a:srgbClr val="FF0000"/>
                </a:solidFill>
                <a:latin typeface="Times New Roman"/>
                <a:ea typeface="Times New Roman"/>
                <a:cs typeface="Times New Roman"/>
                <a:sym typeface="Times New Roman"/>
              </a:rPr>
              <a:t>-3.5295</a:t>
            </a:r>
            <a:r>
              <a:rPr b="1" lang="en-US">
                <a:solidFill>
                  <a:schemeClr val="dk1"/>
                </a:solidFill>
                <a:latin typeface="Times New Roman"/>
                <a:ea typeface="Times New Roman"/>
                <a:cs typeface="Times New Roman"/>
                <a:sym typeface="Times New Roman"/>
              </a:rPr>
              <a:t> </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p-value = </a:t>
            </a:r>
            <a:r>
              <a:rPr b="1" lang="en-US">
                <a:solidFill>
                  <a:srgbClr val="FF0000"/>
                </a:solidFill>
                <a:latin typeface="Times New Roman"/>
                <a:ea typeface="Times New Roman"/>
                <a:cs typeface="Times New Roman"/>
                <a:sym typeface="Times New Roman"/>
              </a:rPr>
              <a:t>0.00047</a:t>
            </a:r>
            <a:endParaRPr b="1">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b="1" lang="en-US" u="sng">
                <a:solidFill>
                  <a:schemeClr val="dk1"/>
                </a:solidFill>
                <a:latin typeface="Times New Roman"/>
                <a:ea typeface="Times New Roman"/>
                <a:cs typeface="Times New Roman"/>
                <a:sym typeface="Times New Roman"/>
              </a:rPr>
              <a:t>Accepted  vs. Didn’t Accept</a:t>
            </a:r>
            <a:endParaRPr b="1"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GPA:</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T statistic =</a:t>
            </a:r>
            <a:r>
              <a:rPr b="1" lang="en-US">
                <a:solidFill>
                  <a:srgbClr val="FF0000"/>
                </a:solidFill>
                <a:latin typeface="Times New Roman"/>
                <a:ea typeface="Times New Roman"/>
                <a:cs typeface="Times New Roman"/>
                <a:sym typeface="Times New Roman"/>
              </a:rPr>
              <a:t> 0.47724</a:t>
            </a:r>
            <a:endParaRPr b="1">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p-value = </a:t>
            </a:r>
            <a:r>
              <a:rPr b="1" lang="en-US">
                <a:solidFill>
                  <a:srgbClr val="FF0000"/>
                </a:solidFill>
                <a:latin typeface="Times New Roman"/>
                <a:ea typeface="Times New Roman"/>
                <a:cs typeface="Times New Roman"/>
                <a:sym typeface="Times New Roman"/>
              </a:rPr>
              <a:t>0.63378</a:t>
            </a:r>
            <a:endParaRPr b="1">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GRE:</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T statistic =</a:t>
            </a:r>
            <a:r>
              <a:rPr b="1" lang="en-US">
                <a:solidFill>
                  <a:srgbClr val="FF0000"/>
                </a:solidFill>
                <a:latin typeface="Times New Roman"/>
                <a:ea typeface="Times New Roman"/>
                <a:cs typeface="Times New Roman"/>
                <a:sym typeface="Times New Roman"/>
              </a:rPr>
              <a:t>-0.49467</a:t>
            </a:r>
            <a:endParaRPr b="1">
              <a:solidFill>
                <a:srgbClr val="FF0000"/>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a:solidFill>
                  <a:schemeClr val="dk1"/>
                </a:solidFill>
                <a:latin typeface="Times New Roman"/>
                <a:ea typeface="Times New Roman"/>
                <a:cs typeface="Times New Roman"/>
                <a:sym typeface="Times New Roman"/>
              </a:rPr>
              <a:t>p-value = </a:t>
            </a:r>
            <a:r>
              <a:rPr b="1" lang="en-US">
                <a:solidFill>
                  <a:srgbClr val="FF0000"/>
                </a:solidFill>
                <a:latin typeface="Times New Roman"/>
                <a:ea typeface="Times New Roman"/>
                <a:cs typeface="Times New Roman"/>
                <a:sym typeface="Times New Roman"/>
              </a:rPr>
              <a:t>0.62149</a:t>
            </a:r>
            <a:endParaRPr b="1">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p:txBody>
      </p:sp>
      <p:pic>
        <p:nvPicPr>
          <p:cNvPr id="283" name="Google Shape;283;g1256b5222f0_0_212"/>
          <p:cNvPicPr preferRelativeResize="0"/>
          <p:nvPr/>
        </p:nvPicPr>
        <p:blipFill>
          <a:blip r:embed="rId3">
            <a:alphaModFix/>
          </a:blip>
          <a:stretch>
            <a:fillRect/>
          </a:stretch>
        </p:blipFill>
        <p:spPr>
          <a:xfrm>
            <a:off x="247650" y="1670325"/>
            <a:ext cx="6002400" cy="4216125"/>
          </a:xfrm>
          <a:prstGeom prst="rect">
            <a:avLst/>
          </a:prstGeom>
          <a:noFill/>
          <a:ln>
            <a:noFill/>
          </a:ln>
        </p:spPr>
      </p:pic>
      <p:sp>
        <p:nvSpPr>
          <p:cNvPr id="284" name="Google Shape;284;g1256b5222f0_0_21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11b4515d7c3_0_0"/>
          <p:cNvSpPr txBox="1"/>
          <p:nvPr>
            <p:ph type="title"/>
          </p:nvPr>
        </p:nvSpPr>
        <p:spPr>
          <a:xfrm>
            <a:off x="685800" y="28575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500">
                <a:solidFill>
                  <a:schemeClr val="dk1"/>
                </a:solidFill>
              </a:rPr>
              <a:t>Data</a:t>
            </a:r>
            <a:r>
              <a:rPr lang="en-US" sz="4500">
                <a:solidFill>
                  <a:schemeClr val="dk1"/>
                </a:solidFill>
              </a:rPr>
              <a:t> Modelling - </a:t>
            </a:r>
            <a:endParaRPr sz="4500">
              <a:solidFill>
                <a:schemeClr val="dk1"/>
              </a:solidFill>
            </a:endParaRPr>
          </a:p>
          <a:p>
            <a:pPr indent="0" lvl="0" marL="0" rtl="0" algn="ctr">
              <a:spcBef>
                <a:spcPts val="0"/>
              </a:spcBef>
              <a:spcAft>
                <a:spcPts val="0"/>
              </a:spcAft>
              <a:buNone/>
            </a:pPr>
            <a:r>
              <a:rPr lang="en-US" sz="4900"/>
              <a:t>Clustering &amp; Classification</a:t>
            </a:r>
            <a:endParaRPr sz="4900"/>
          </a:p>
        </p:txBody>
      </p:sp>
      <p:sp>
        <p:nvSpPr>
          <p:cNvPr id="291" name="Google Shape;291;g11b4515d7c3_0_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256b5222f0_0_238"/>
          <p:cNvSpPr txBox="1"/>
          <p:nvPr>
            <p:ph type="title"/>
          </p:nvPr>
        </p:nvSpPr>
        <p:spPr>
          <a:xfrm>
            <a:off x="685800" y="513775"/>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Data Modelling - Clustering</a:t>
            </a:r>
            <a:endParaRPr/>
          </a:p>
        </p:txBody>
      </p:sp>
      <p:sp>
        <p:nvSpPr>
          <p:cNvPr id="298" name="Google Shape;298;g1256b5222f0_0_238"/>
          <p:cNvSpPr txBox="1"/>
          <p:nvPr>
            <p:ph idx="1" type="body"/>
          </p:nvPr>
        </p:nvSpPr>
        <p:spPr>
          <a:xfrm>
            <a:off x="685800" y="1656775"/>
            <a:ext cx="7772400" cy="1235700"/>
          </a:xfrm>
          <a:prstGeom prst="rect">
            <a:avLst/>
          </a:prstGeom>
        </p:spPr>
        <p:txBody>
          <a:bodyPr anchorCtr="0" anchor="t" bIns="45700" lIns="91425" spcFirstLastPara="1" rIns="91425" wrap="square" tIns="45700">
            <a:noAutofit/>
          </a:bodyPr>
          <a:lstStyle/>
          <a:p>
            <a:pPr indent="-381000" lvl="0" marL="457200" rtl="0" algn="l">
              <a:spcBef>
                <a:spcPts val="0"/>
              </a:spcBef>
              <a:spcAft>
                <a:spcPts val="0"/>
              </a:spcAft>
              <a:buSzPts val="2400"/>
              <a:buChar char="▪"/>
            </a:pPr>
            <a:r>
              <a:rPr lang="en-US" sz="2400"/>
              <a:t>Method: K-modes clustering on admitted students</a:t>
            </a:r>
            <a:endParaRPr sz="2400"/>
          </a:p>
          <a:p>
            <a:pPr indent="-381000" lvl="0" marL="457200" rtl="0" algn="l">
              <a:spcBef>
                <a:spcPts val="0"/>
              </a:spcBef>
              <a:spcAft>
                <a:spcPts val="0"/>
              </a:spcAft>
              <a:buSzPts val="2400"/>
              <a:buChar char="▪"/>
            </a:pPr>
            <a:r>
              <a:rPr lang="en-US" sz="2400"/>
              <a:t>Features (binned): Tuition Scholarship Percentage, Age at App. Submission, Completion Time, GPA, Birth Country</a:t>
            </a:r>
            <a:endParaRPr sz="2400"/>
          </a:p>
          <a:p>
            <a:pPr indent="0" lvl="0" marL="0" rtl="0" algn="l">
              <a:spcBef>
                <a:spcPts val="360"/>
              </a:spcBef>
              <a:spcAft>
                <a:spcPts val="0"/>
              </a:spcAft>
              <a:buNone/>
            </a:pPr>
            <a:r>
              <a:t/>
            </a:r>
            <a:endParaRPr/>
          </a:p>
        </p:txBody>
      </p:sp>
      <p:pic>
        <p:nvPicPr>
          <p:cNvPr id="299" name="Google Shape;299;g1256b5222f0_0_238"/>
          <p:cNvPicPr preferRelativeResize="0"/>
          <p:nvPr/>
        </p:nvPicPr>
        <p:blipFill>
          <a:blip r:embed="rId3">
            <a:alphaModFix/>
          </a:blip>
          <a:stretch>
            <a:fillRect/>
          </a:stretch>
        </p:blipFill>
        <p:spPr>
          <a:xfrm>
            <a:off x="1904425" y="2919125"/>
            <a:ext cx="5445074" cy="3390600"/>
          </a:xfrm>
          <a:prstGeom prst="rect">
            <a:avLst/>
          </a:prstGeom>
          <a:noFill/>
          <a:ln>
            <a:noFill/>
          </a:ln>
        </p:spPr>
      </p:pic>
      <p:sp>
        <p:nvSpPr>
          <p:cNvPr id="300" name="Google Shape;300;g1256b5222f0_0_238"/>
          <p:cNvSpPr txBox="1"/>
          <p:nvPr/>
        </p:nvSpPr>
        <p:spPr>
          <a:xfrm>
            <a:off x="4825575" y="5279750"/>
            <a:ext cx="1294500" cy="4002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301" name="Google Shape;301;g1256b5222f0_0_23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256b5222f0_0_246"/>
          <p:cNvSpPr txBox="1"/>
          <p:nvPr>
            <p:ph type="title"/>
          </p:nvPr>
        </p:nvSpPr>
        <p:spPr>
          <a:xfrm>
            <a:off x="685800" y="50785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solidFill>
                  <a:schemeClr val="dk1"/>
                </a:solidFill>
              </a:rPr>
              <a:t>Data Modelling - Clustering</a:t>
            </a:r>
            <a:endParaRPr/>
          </a:p>
        </p:txBody>
      </p:sp>
      <p:sp>
        <p:nvSpPr>
          <p:cNvPr id="308" name="Google Shape;308;g1256b5222f0_0_246"/>
          <p:cNvSpPr txBox="1"/>
          <p:nvPr>
            <p:ph idx="1" type="body"/>
          </p:nvPr>
        </p:nvSpPr>
        <p:spPr>
          <a:xfrm>
            <a:off x="475125" y="1506600"/>
            <a:ext cx="8287800" cy="10335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sz="1800"/>
              <a:t>Group 2: Long completion time + high GPA -&gt; low accept rate and high melt rate</a:t>
            </a:r>
            <a:endParaRPr sz="1800"/>
          </a:p>
          <a:p>
            <a:pPr indent="-342900" lvl="0" marL="457200" rtl="0" algn="l">
              <a:spcBef>
                <a:spcPts val="0"/>
              </a:spcBef>
              <a:spcAft>
                <a:spcPts val="0"/>
              </a:spcAft>
              <a:buSzPts val="1800"/>
              <a:buChar char="▪"/>
            </a:pPr>
            <a:r>
              <a:rPr lang="en-US" sz="1800"/>
              <a:t>Group 6: Older applicants -&gt; high accept rate and high melt rate</a:t>
            </a:r>
            <a:endParaRPr sz="1800"/>
          </a:p>
          <a:p>
            <a:pPr indent="-342900" lvl="0" marL="457200" rtl="0" algn="l">
              <a:spcBef>
                <a:spcPts val="0"/>
              </a:spcBef>
              <a:spcAft>
                <a:spcPts val="0"/>
              </a:spcAft>
              <a:buSzPts val="1800"/>
              <a:buChar char="▪"/>
            </a:pPr>
            <a:r>
              <a:rPr lang="en-US" sz="1800"/>
              <a:t>Group 7: Higher scholarship -&gt; </a:t>
            </a:r>
            <a:r>
              <a:rPr lang="en-US" sz="1800"/>
              <a:t>high accept rate and low melt rate</a:t>
            </a:r>
            <a:endParaRPr sz="1800"/>
          </a:p>
        </p:txBody>
      </p:sp>
      <p:graphicFrame>
        <p:nvGraphicFramePr>
          <p:cNvPr id="309" name="Google Shape;309;g1256b5222f0_0_246"/>
          <p:cNvGraphicFramePr/>
          <p:nvPr/>
        </p:nvGraphicFramePr>
        <p:xfrm>
          <a:off x="104400" y="2598500"/>
          <a:ext cx="3000000" cy="3000000"/>
        </p:xfrm>
        <a:graphic>
          <a:graphicData uri="http://schemas.openxmlformats.org/drawingml/2006/table">
            <a:tbl>
              <a:tblPr>
                <a:noFill/>
                <a:tableStyleId>{E8244390-0F69-4A30-A158-B69C5466F260}</a:tableStyleId>
              </a:tblPr>
              <a:tblGrid>
                <a:gridCol w="851950"/>
                <a:gridCol w="1133650"/>
                <a:gridCol w="992800"/>
                <a:gridCol w="992800"/>
                <a:gridCol w="992800"/>
                <a:gridCol w="992800"/>
                <a:gridCol w="992800"/>
                <a:gridCol w="992800"/>
                <a:gridCol w="992800"/>
              </a:tblGrid>
              <a:tr h="425875">
                <a:tc rowSpan="2">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Group</a:t>
                      </a:r>
                      <a:endParaRPr b="1">
                        <a:latin typeface="Times New Roman"/>
                        <a:ea typeface="Times New Roman"/>
                        <a:cs typeface="Times New Roman"/>
                        <a:sym typeface="Times New Roman"/>
                      </a:endParaRPr>
                    </a:p>
                  </a:txBody>
                  <a:tcPr marT="91425" marB="91425" marR="91425" marL="91425"/>
                </a:tc>
                <a:tc rowSpan="2">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Tuition</a:t>
                      </a:r>
                      <a:endParaRPr b="1">
                        <a:latin typeface="Times New Roman"/>
                        <a:ea typeface="Times New Roman"/>
                        <a:cs typeface="Times New Roman"/>
                        <a:sym typeface="Times New Roman"/>
                      </a:endParaRPr>
                    </a:p>
                    <a:p>
                      <a:pPr indent="0" lvl="0" marL="0" rtl="0" algn="ctr">
                        <a:spcBef>
                          <a:spcPts val="0"/>
                        </a:spcBef>
                        <a:spcAft>
                          <a:spcPts val="0"/>
                        </a:spcAft>
                        <a:buNone/>
                      </a:pPr>
                      <a:r>
                        <a:rPr b="1" lang="en-US">
                          <a:latin typeface="Times New Roman"/>
                          <a:ea typeface="Times New Roman"/>
                          <a:cs typeface="Times New Roman"/>
                          <a:sym typeface="Times New Roman"/>
                        </a:rPr>
                        <a:t>percentage</a:t>
                      </a:r>
                      <a:endParaRPr b="1">
                        <a:latin typeface="Times New Roman"/>
                        <a:ea typeface="Times New Roman"/>
                        <a:cs typeface="Times New Roman"/>
                        <a:sym typeface="Times New Roman"/>
                      </a:endParaRPr>
                    </a:p>
                  </a:txBody>
                  <a:tcPr marT="91425" marB="91425" marR="91425" marL="91425"/>
                </a:tc>
                <a:tc rowSpan="2">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Age</a:t>
                      </a:r>
                      <a:endParaRPr b="1">
                        <a:latin typeface="Times New Roman"/>
                        <a:ea typeface="Times New Roman"/>
                        <a:cs typeface="Times New Roman"/>
                        <a:sym typeface="Times New Roman"/>
                      </a:endParaRPr>
                    </a:p>
                  </a:txBody>
                  <a:tcPr marT="91425" marB="91425" marR="91425" marL="91425"/>
                </a:tc>
                <a:tc rowSpan="2">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Time</a:t>
                      </a:r>
                      <a:endParaRPr b="1">
                        <a:latin typeface="Times New Roman"/>
                        <a:ea typeface="Times New Roman"/>
                        <a:cs typeface="Times New Roman"/>
                        <a:sym typeface="Times New Roman"/>
                      </a:endParaRPr>
                    </a:p>
                    <a:p>
                      <a:pPr indent="0" lvl="0" marL="0" rtl="0" algn="ctr">
                        <a:spcBef>
                          <a:spcPts val="0"/>
                        </a:spcBef>
                        <a:spcAft>
                          <a:spcPts val="0"/>
                        </a:spcAft>
                        <a:buNone/>
                      </a:pPr>
                      <a:r>
                        <a:rPr b="1" lang="en-US">
                          <a:latin typeface="Times New Roman"/>
                          <a:ea typeface="Times New Roman"/>
                          <a:cs typeface="Times New Roman"/>
                          <a:sym typeface="Times New Roman"/>
                        </a:rPr>
                        <a:t>(days)</a:t>
                      </a:r>
                      <a:endParaRPr b="1">
                        <a:latin typeface="Times New Roman"/>
                        <a:ea typeface="Times New Roman"/>
                        <a:cs typeface="Times New Roman"/>
                        <a:sym typeface="Times New Roman"/>
                      </a:endParaRPr>
                    </a:p>
                  </a:txBody>
                  <a:tcPr marT="91425" marB="91425" marR="91425" marL="91425"/>
                </a:tc>
                <a:tc rowSpan="2">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GPA</a:t>
                      </a:r>
                      <a:endParaRPr b="1">
                        <a:latin typeface="Times New Roman"/>
                        <a:ea typeface="Times New Roman"/>
                        <a:cs typeface="Times New Roman"/>
                        <a:sym typeface="Times New Roman"/>
                      </a:endParaRPr>
                    </a:p>
                    <a:p>
                      <a:pPr indent="0" lvl="0" marL="0" rtl="0" algn="ctr">
                        <a:spcBef>
                          <a:spcPts val="0"/>
                        </a:spcBef>
                        <a:spcAft>
                          <a:spcPts val="0"/>
                        </a:spcAft>
                        <a:buNone/>
                      </a:pPr>
                      <a:r>
                        <a:rPr b="1" lang="en-US">
                          <a:latin typeface="Times New Roman"/>
                          <a:ea typeface="Times New Roman"/>
                          <a:cs typeface="Times New Roman"/>
                          <a:sym typeface="Times New Roman"/>
                        </a:rPr>
                        <a:t>(4.0 scale)</a:t>
                      </a:r>
                      <a:endParaRPr b="1">
                        <a:latin typeface="Times New Roman"/>
                        <a:ea typeface="Times New Roman"/>
                        <a:cs typeface="Times New Roman"/>
                        <a:sym typeface="Times New Roman"/>
                      </a:endParaRPr>
                    </a:p>
                  </a:txBody>
                  <a:tcPr marT="91425" marB="91425" marR="91425" marL="91425"/>
                </a:tc>
                <a:tc rowSpan="2">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Country</a:t>
                      </a:r>
                      <a:endParaRPr b="1">
                        <a:latin typeface="Times New Roman"/>
                        <a:ea typeface="Times New Roman"/>
                        <a:cs typeface="Times New Roman"/>
                        <a:sym typeface="Times New Roman"/>
                      </a:endParaRPr>
                    </a:p>
                  </a:txBody>
                  <a:tcPr marT="91425" marB="91425" marR="91425" marL="91425"/>
                </a:tc>
                <a:tc gridSpan="2">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Rate (%)</a:t>
                      </a:r>
                      <a:endParaRPr b="1">
                        <a:latin typeface="Times New Roman"/>
                        <a:ea typeface="Times New Roman"/>
                        <a:cs typeface="Times New Roman"/>
                        <a:sym typeface="Times New Roman"/>
                      </a:endParaRPr>
                    </a:p>
                  </a:txBody>
                  <a:tcPr marT="91425" marB="91425" marR="91425" marL="91425"/>
                </a:tc>
                <a:tc hMerge="1"/>
                <a:tc rowSpan="2">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Count</a:t>
                      </a:r>
                      <a:endParaRPr b="1">
                        <a:latin typeface="Times New Roman"/>
                        <a:ea typeface="Times New Roman"/>
                        <a:cs typeface="Times New Roman"/>
                        <a:sym typeface="Times New Roman"/>
                      </a:endParaRPr>
                    </a:p>
                  </a:txBody>
                  <a:tcPr marT="91425" marB="91425" marR="91425" marL="91425"/>
                </a:tc>
              </a:tr>
              <a:tr h="100000">
                <a:tc vMerge="1"/>
                <a:tc vMerge="1"/>
                <a:tc vMerge="1"/>
                <a:tc vMerge="1"/>
                <a:tc vMerge="1"/>
                <a:tc vMerge="1"/>
                <a:tc>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Accept</a:t>
                      </a:r>
                      <a:endParaRPr b="1">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Melt</a:t>
                      </a:r>
                      <a:endParaRPr b="1">
                        <a:latin typeface="Times New Roman"/>
                        <a:ea typeface="Times New Roman"/>
                        <a:cs typeface="Times New Roman"/>
                        <a:sym typeface="Times New Roman"/>
                      </a:endParaRPr>
                    </a:p>
                  </a:txBody>
                  <a:tcPr marT="91425" marB="91425" marR="91425" marL="91425"/>
                </a:tc>
                <a:tc vMerge="1"/>
              </a:tr>
              <a:tr h="258650">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1</a:t>
                      </a:r>
                      <a:endParaRPr>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40% - 45%</a:t>
                      </a:r>
                      <a:endParaRPr>
                        <a:latin typeface="Times New Roman"/>
                        <a:ea typeface="Times New Roman"/>
                        <a:cs typeface="Times New Roman"/>
                        <a:sym typeface="Times New Roman"/>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18-22</a:t>
                      </a:r>
                      <a:endParaRPr>
                        <a:latin typeface="Times New Roman"/>
                        <a:ea typeface="Times New Roman"/>
                        <a:cs typeface="Times New Roman"/>
                        <a:sym typeface="Times New Roman"/>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8-14</a:t>
                      </a:r>
                      <a:endParaRPr>
                        <a:latin typeface="Times New Roman"/>
                        <a:ea typeface="Times New Roman"/>
                        <a:cs typeface="Times New Roman"/>
                        <a:sym typeface="Times New Roman"/>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3.0-3.5</a:t>
                      </a:r>
                      <a:endParaRPr>
                        <a:latin typeface="Times New Roman"/>
                        <a:ea typeface="Times New Roman"/>
                        <a:cs typeface="Times New Roman"/>
                        <a:sym typeface="Times New Roman"/>
                      </a:endParaRPr>
                    </a:p>
                  </a:txBody>
                  <a:tcPr marT="91425" marB="91425" marR="91425" marL="91425">
                    <a:lnB cap="flat" cmpd="sng" w="9525">
                      <a:solidFill>
                        <a:srgbClr val="9E9E9E"/>
                      </a:solidFill>
                      <a:prstDash val="solid"/>
                      <a:round/>
                      <a:headEnd len="sm" w="sm" type="none"/>
                      <a:tailEnd len="sm" w="sm" type="none"/>
                    </a:lnB>
                  </a:tcPr>
                </a:tc>
                <a:tc rowSpan="4">
                  <a:txBody>
                    <a:bodyPr/>
                    <a:lstStyle/>
                    <a:p>
                      <a:pPr indent="0" lvl="0" marL="0" rtl="0" algn="ctr">
                        <a:spcBef>
                          <a:spcPts val="0"/>
                        </a:spcBef>
                        <a:spcAft>
                          <a:spcPts val="0"/>
                        </a:spcAft>
                        <a:buNone/>
                      </a:pPr>
                      <a:r>
                        <a:rPr lang="en-US">
                          <a:latin typeface="Times New Roman"/>
                          <a:ea typeface="Times New Roman"/>
                          <a:cs typeface="Times New Roman"/>
                          <a:sym typeface="Times New Roman"/>
                        </a:rPr>
                        <a:t>CH</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49.2</a:t>
                      </a:r>
                      <a:endParaRPr>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36.5</a:t>
                      </a:r>
                      <a:endParaRPr>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128</a:t>
                      </a:r>
                      <a:endParaRPr>
                        <a:latin typeface="Times New Roman"/>
                        <a:ea typeface="Times New Roman"/>
                        <a:cs typeface="Times New Roman"/>
                        <a:sym typeface="Times New Roman"/>
                      </a:endParaRPr>
                    </a:p>
                  </a:txBody>
                  <a:tcPr marT="91425" marB="91425" marR="91425" marL="91425"/>
                </a:tc>
              </a:tr>
              <a:tr h="145075">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2</a:t>
                      </a:r>
                      <a:endParaRPr>
                        <a:latin typeface="Times New Roman"/>
                        <a:ea typeface="Times New Roman"/>
                        <a:cs typeface="Times New Roman"/>
                        <a:sym typeface="Times New Roman"/>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40% - 45%</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18-22</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&gt;=50</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&gt;3.7</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26.6</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54.2</a:t>
                      </a:r>
                      <a:endParaRPr>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222</a:t>
                      </a:r>
                      <a:endParaRPr>
                        <a:latin typeface="Times New Roman"/>
                        <a:ea typeface="Times New Roman"/>
                        <a:cs typeface="Times New Roman"/>
                        <a:sym typeface="Times New Roman"/>
                      </a:endParaRPr>
                    </a:p>
                  </a:txBody>
                  <a:tcPr marT="91425" marB="91425" marR="91425" marL="91425"/>
                </a:tc>
              </a:tr>
              <a:tr h="100000">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3</a:t>
                      </a:r>
                      <a:endParaRPr>
                        <a:latin typeface="Times New Roman"/>
                        <a:ea typeface="Times New Roman"/>
                        <a:cs typeface="Times New Roman"/>
                        <a:sym typeface="Times New Roman"/>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20% - 30% </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US">
                          <a:latin typeface="Times New Roman"/>
                          <a:ea typeface="Times New Roman"/>
                          <a:cs typeface="Times New Roman"/>
                          <a:sym typeface="Times New Roman"/>
                        </a:rPr>
                        <a:t>18-22</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US">
                          <a:latin typeface="Times New Roman"/>
                          <a:ea typeface="Times New Roman"/>
                          <a:cs typeface="Times New Roman"/>
                          <a:sym typeface="Times New Roman"/>
                        </a:rPr>
                        <a:t>15-30 </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US">
                          <a:latin typeface="Times New Roman"/>
                          <a:ea typeface="Times New Roman"/>
                          <a:cs typeface="Times New Roman"/>
                          <a:sym typeface="Times New Roman"/>
                        </a:rPr>
                        <a:t>3.5-3.6</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33.3</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31.3</a:t>
                      </a:r>
                      <a:endParaRPr>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153</a:t>
                      </a:r>
                      <a:endParaRPr>
                        <a:latin typeface="Times New Roman"/>
                        <a:ea typeface="Times New Roman"/>
                        <a:cs typeface="Times New Roman"/>
                        <a:sym typeface="Times New Roman"/>
                      </a:endParaRPr>
                    </a:p>
                  </a:txBody>
                  <a:tcPr marT="91425" marB="91425" marR="91425" marL="91425"/>
                </a:tc>
              </a:tr>
              <a:tr h="83050">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4</a:t>
                      </a:r>
                      <a:endParaRPr>
                        <a:latin typeface="Times New Roman"/>
                        <a:ea typeface="Times New Roman"/>
                        <a:cs typeface="Times New Roman"/>
                        <a:sym typeface="Times New Roman"/>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20% - 30% </a:t>
                      </a:r>
                      <a:endParaRPr>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US">
                          <a:latin typeface="Times New Roman"/>
                          <a:ea typeface="Times New Roman"/>
                          <a:cs typeface="Times New Roman"/>
                          <a:sym typeface="Times New Roman"/>
                        </a:rPr>
                        <a:t>18-22</a:t>
                      </a:r>
                      <a:endParaRPr>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US">
                          <a:latin typeface="Times New Roman"/>
                          <a:ea typeface="Times New Roman"/>
                          <a:cs typeface="Times New Roman"/>
                          <a:sym typeface="Times New Roman"/>
                        </a:rPr>
                        <a:t>1-7 </a:t>
                      </a:r>
                      <a:endParaRPr>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US">
                          <a:latin typeface="Times New Roman"/>
                          <a:ea typeface="Times New Roman"/>
                          <a:cs typeface="Times New Roman"/>
                          <a:sym typeface="Times New Roman"/>
                        </a:rPr>
                        <a:t>3.6-3.7</a:t>
                      </a:r>
                      <a:endParaRPr>
                        <a:latin typeface="Times New Roman"/>
                        <a:ea typeface="Times New Roman"/>
                        <a:cs typeface="Times New Roman"/>
                        <a:sym typeface="Times New Roman"/>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28.0</a:t>
                      </a:r>
                      <a:endParaRPr>
                        <a:latin typeface="Times New Roman"/>
                        <a:ea typeface="Times New Roman"/>
                        <a:cs typeface="Times New Roman"/>
                        <a:sym typeface="Times New Roman"/>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43.2</a:t>
                      </a:r>
                      <a:endParaRPr>
                        <a:latin typeface="Times New Roman"/>
                        <a:ea typeface="Times New Roman"/>
                        <a:cs typeface="Times New Roman"/>
                        <a:sym typeface="Times New Roman"/>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132</a:t>
                      </a:r>
                      <a:endParaRPr>
                        <a:latin typeface="Times New Roman"/>
                        <a:ea typeface="Times New Roman"/>
                        <a:cs typeface="Times New Roman"/>
                        <a:sym typeface="Times New Roman"/>
                      </a:endParaRPr>
                    </a:p>
                  </a:txBody>
                  <a:tcPr marT="91425" marB="91425" marR="91425" marL="91425">
                    <a:lnB cap="flat" cmpd="sng" w="9525">
                      <a:solidFill>
                        <a:srgbClr val="9E9E9E"/>
                      </a:solidFill>
                      <a:prstDash val="solid"/>
                      <a:round/>
                      <a:headEnd len="sm" w="sm" type="none"/>
                      <a:tailEnd len="sm" w="sm" type="none"/>
                    </a:lnB>
                  </a:tcPr>
                </a:tc>
              </a:tr>
              <a:tr h="83050">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5</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20% - 30%</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18-22</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31-49</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3.0-3.5</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ctr">
                        <a:spcBef>
                          <a:spcPts val="0"/>
                        </a:spcBef>
                        <a:spcAft>
                          <a:spcPts val="0"/>
                        </a:spcAft>
                        <a:buNone/>
                      </a:pPr>
                      <a:r>
                        <a:rPr lang="en-US">
                          <a:latin typeface="Times New Roman"/>
                          <a:ea typeface="Times New Roman"/>
                          <a:cs typeface="Times New Roman"/>
                          <a:sym typeface="Times New Roman"/>
                        </a:rPr>
                        <a:t>US</a:t>
                      </a:r>
                      <a:endParaRPr>
                        <a:latin typeface="Times New Roman"/>
                        <a:ea typeface="Times New Roman"/>
                        <a:cs typeface="Times New Roman"/>
                        <a:sym typeface="Times New Roman"/>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35.5</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45.5</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155</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3050">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6</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40% - 45%</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23-25</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1-7</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3.5-3.6</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58</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58.6</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50</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3050">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7</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&gt;45% </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US">
                          <a:latin typeface="Times New Roman"/>
                          <a:ea typeface="Times New Roman"/>
                          <a:cs typeface="Times New Roman"/>
                          <a:sym typeface="Times New Roman"/>
                        </a:rPr>
                        <a:t>18-22</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US">
                          <a:latin typeface="Times New Roman"/>
                          <a:ea typeface="Times New Roman"/>
                          <a:cs typeface="Times New Roman"/>
                          <a:sym typeface="Times New Roman"/>
                        </a:rPr>
                        <a:t>1-7 </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US">
                          <a:latin typeface="Times New Roman"/>
                          <a:ea typeface="Times New Roman"/>
                          <a:cs typeface="Times New Roman"/>
                          <a:sym typeface="Times New Roman"/>
                        </a:rPr>
                        <a:t>&gt;3.7</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IN</a:t>
                      </a:r>
                      <a:endParaRPr>
                        <a:latin typeface="Times New Roman"/>
                        <a:ea typeface="Times New Roman"/>
                        <a:cs typeface="Times New Roman"/>
                        <a:sym typeface="Times New Roman"/>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45.9</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23.5</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148</a:t>
                      </a:r>
                      <a:endParaRPr>
                        <a:latin typeface="Times New Roman"/>
                        <a:ea typeface="Times New Roman"/>
                        <a:cs typeface="Times New Roman"/>
                        <a:sym typeface="Times New Roman"/>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10" name="Google Shape;310;g1256b5222f0_0_24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1256b5222f0_0_224"/>
          <p:cNvSpPr txBox="1"/>
          <p:nvPr>
            <p:ph type="title"/>
          </p:nvPr>
        </p:nvSpPr>
        <p:spPr>
          <a:xfrm>
            <a:off x="685800" y="501925"/>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Data Modelling - Classification</a:t>
            </a:r>
            <a:endParaRPr/>
          </a:p>
        </p:txBody>
      </p:sp>
      <p:sp>
        <p:nvSpPr>
          <p:cNvPr id="317" name="Google Shape;317;g1256b5222f0_0_224"/>
          <p:cNvSpPr txBox="1"/>
          <p:nvPr>
            <p:ph idx="1" type="body"/>
          </p:nvPr>
        </p:nvSpPr>
        <p:spPr>
          <a:xfrm>
            <a:off x="681388" y="1419975"/>
            <a:ext cx="7772400" cy="1263000"/>
          </a:xfrm>
          <a:prstGeom prst="rect">
            <a:avLst/>
          </a:prstGeom>
        </p:spPr>
        <p:txBody>
          <a:bodyPr anchorCtr="0" anchor="t" bIns="45700" lIns="91425" spcFirstLastPara="1" rIns="91425" wrap="square" tIns="45700">
            <a:noAutofit/>
          </a:bodyPr>
          <a:lstStyle/>
          <a:p>
            <a:pPr indent="-254000" lvl="0" marL="342900" rtl="0" algn="l">
              <a:spcBef>
                <a:spcPts val="0"/>
              </a:spcBef>
              <a:spcAft>
                <a:spcPts val="0"/>
              </a:spcAft>
              <a:buSzPts val="1800"/>
              <a:buChar char="▪"/>
            </a:pPr>
            <a:r>
              <a:rPr lang="en-US" sz="1800"/>
              <a:t>Goal: use classification models to predict if admitted applicants would accept the offer or not</a:t>
            </a:r>
            <a:endParaRPr sz="1800"/>
          </a:p>
          <a:p>
            <a:pPr indent="-254000" lvl="0" marL="342900" rtl="0" algn="l">
              <a:spcBef>
                <a:spcPts val="0"/>
              </a:spcBef>
              <a:spcAft>
                <a:spcPts val="0"/>
              </a:spcAft>
              <a:buSzPts val="1800"/>
              <a:buChar char="▪"/>
            </a:pPr>
            <a:r>
              <a:rPr lang="en-US" sz="1800"/>
              <a:t>Best Model: </a:t>
            </a:r>
            <a:r>
              <a:rPr lang="en-US" sz="1800"/>
              <a:t>Naive</a:t>
            </a:r>
            <a:r>
              <a:rPr lang="en-US" sz="1800"/>
              <a:t> Bayes Model using one hot encoding (Accuracy: 0.753)</a:t>
            </a:r>
            <a:endParaRPr sz="1800"/>
          </a:p>
          <a:p>
            <a:pPr indent="-254000" lvl="0" marL="342900" rtl="0" algn="l">
              <a:spcBef>
                <a:spcPts val="0"/>
              </a:spcBef>
              <a:spcAft>
                <a:spcPts val="0"/>
              </a:spcAft>
              <a:buSzPts val="1800"/>
              <a:buChar char="▪"/>
            </a:pPr>
            <a:r>
              <a:rPr lang="en-US" sz="1800"/>
              <a:t>Problem: Recall score is low</a:t>
            </a:r>
            <a:endParaRPr sz="1800"/>
          </a:p>
          <a:p>
            <a:pPr indent="0" lvl="0" marL="0" rtl="0" algn="l">
              <a:spcBef>
                <a:spcPts val="360"/>
              </a:spcBef>
              <a:spcAft>
                <a:spcPts val="0"/>
              </a:spcAft>
              <a:buNone/>
            </a:pPr>
            <a:r>
              <a:t/>
            </a:r>
            <a:endParaRPr/>
          </a:p>
        </p:txBody>
      </p:sp>
      <p:pic>
        <p:nvPicPr>
          <p:cNvPr id="318" name="Google Shape;318;g1256b5222f0_0_224"/>
          <p:cNvPicPr preferRelativeResize="0"/>
          <p:nvPr/>
        </p:nvPicPr>
        <p:blipFill>
          <a:blip r:embed="rId3">
            <a:alphaModFix/>
          </a:blip>
          <a:stretch>
            <a:fillRect/>
          </a:stretch>
        </p:blipFill>
        <p:spPr>
          <a:xfrm>
            <a:off x="145325" y="2926500"/>
            <a:ext cx="4359250" cy="3251925"/>
          </a:xfrm>
          <a:prstGeom prst="rect">
            <a:avLst/>
          </a:prstGeom>
          <a:noFill/>
          <a:ln>
            <a:noFill/>
          </a:ln>
        </p:spPr>
      </p:pic>
      <p:pic>
        <p:nvPicPr>
          <p:cNvPr id="319" name="Google Shape;319;g1256b5222f0_0_224"/>
          <p:cNvPicPr preferRelativeResize="0"/>
          <p:nvPr/>
        </p:nvPicPr>
        <p:blipFill>
          <a:blip r:embed="rId4">
            <a:alphaModFix/>
          </a:blip>
          <a:stretch>
            <a:fillRect/>
          </a:stretch>
        </p:blipFill>
        <p:spPr>
          <a:xfrm>
            <a:off x="4770525" y="3008900"/>
            <a:ext cx="4310900" cy="3164975"/>
          </a:xfrm>
          <a:prstGeom prst="rect">
            <a:avLst/>
          </a:prstGeom>
          <a:noFill/>
          <a:ln>
            <a:noFill/>
          </a:ln>
        </p:spPr>
      </p:pic>
      <p:sp>
        <p:nvSpPr>
          <p:cNvPr id="320" name="Google Shape;320;g1256b5222f0_0_22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1256b5222f0_0_253"/>
          <p:cNvSpPr txBox="1"/>
          <p:nvPr>
            <p:ph type="title"/>
          </p:nvPr>
        </p:nvSpPr>
        <p:spPr>
          <a:xfrm>
            <a:off x="685800" y="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Model Improvement</a:t>
            </a:r>
            <a:endParaRPr/>
          </a:p>
        </p:txBody>
      </p:sp>
      <p:sp>
        <p:nvSpPr>
          <p:cNvPr id="327" name="Google Shape;327;g1256b5222f0_0_253"/>
          <p:cNvSpPr txBox="1"/>
          <p:nvPr>
            <p:ph idx="1" type="body"/>
          </p:nvPr>
        </p:nvSpPr>
        <p:spPr>
          <a:xfrm>
            <a:off x="685800" y="1130300"/>
            <a:ext cx="5082300" cy="2084400"/>
          </a:xfrm>
          <a:prstGeom prst="rect">
            <a:avLst/>
          </a:prstGeom>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en-US" sz="1800"/>
              <a:t>Reason: C</a:t>
            </a:r>
            <a:r>
              <a:rPr lang="en-US" sz="1800"/>
              <a:t>lass imbalance</a:t>
            </a:r>
            <a:endParaRPr sz="1800"/>
          </a:p>
          <a:p>
            <a:pPr indent="-342900" lvl="0" marL="457200" rtl="0" algn="l">
              <a:spcBef>
                <a:spcPts val="0"/>
              </a:spcBef>
              <a:spcAft>
                <a:spcPts val="0"/>
              </a:spcAft>
              <a:buSzPts val="1800"/>
              <a:buChar char="▪"/>
            </a:pPr>
            <a:r>
              <a:rPr lang="en-US" sz="1800"/>
              <a:t>Sampling method: SMOTEENN (combining over- and under-sampling using SMOTE and Edited Nearest Neighbours)</a:t>
            </a:r>
            <a:endParaRPr sz="1800"/>
          </a:p>
          <a:p>
            <a:pPr indent="-342900" lvl="0" marL="457200" rtl="0" algn="l">
              <a:spcBef>
                <a:spcPts val="0"/>
              </a:spcBef>
              <a:spcAft>
                <a:spcPts val="0"/>
              </a:spcAft>
              <a:buSzPts val="1800"/>
              <a:buChar char="▪"/>
            </a:pPr>
            <a:r>
              <a:rPr lang="en-US" sz="1800"/>
              <a:t>Results: Recall score increased, but accuracy score declined</a:t>
            </a:r>
            <a:endParaRPr sz="1800"/>
          </a:p>
        </p:txBody>
      </p:sp>
      <p:pic>
        <p:nvPicPr>
          <p:cNvPr id="328" name="Google Shape;328;g1256b5222f0_0_253"/>
          <p:cNvPicPr preferRelativeResize="0"/>
          <p:nvPr/>
        </p:nvPicPr>
        <p:blipFill>
          <a:blip r:embed="rId3">
            <a:alphaModFix/>
          </a:blip>
          <a:stretch>
            <a:fillRect/>
          </a:stretch>
        </p:blipFill>
        <p:spPr>
          <a:xfrm>
            <a:off x="4874525" y="3380325"/>
            <a:ext cx="3992175" cy="2978075"/>
          </a:xfrm>
          <a:prstGeom prst="rect">
            <a:avLst/>
          </a:prstGeom>
          <a:noFill/>
          <a:ln>
            <a:noFill/>
          </a:ln>
        </p:spPr>
      </p:pic>
      <p:pic>
        <p:nvPicPr>
          <p:cNvPr id="329" name="Google Shape;329;g1256b5222f0_0_253"/>
          <p:cNvPicPr preferRelativeResize="0"/>
          <p:nvPr/>
        </p:nvPicPr>
        <p:blipFill>
          <a:blip r:embed="rId4">
            <a:alphaModFix/>
          </a:blip>
          <a:stretch>
            <a:fillRect/>
          </a:stretch>
        </p:blipFill>
        <p:spPr>
          <a:xfrm>
            <a:off x="348099" y="3367102"/>
            <a:ext cx="3992175" cy="2978098"/>
          </a:xfrm>
          <a:prstGeom prst="rect">
            <a:avLst/>
          </a:prstGeom>
          <a:noFill/>
          <a:ln>
            <a:noFill/>
          </a:ln>
        </p:spPr>
      </p:pic>
      <p:pic>
        <p:nvPicPr>
          <p:cNvPr id="330" name="Google Shape;330;g1256b5222f0_0_253"/>
          <p:cNvPicPr preferRelativeResize="0"/>
          <p:nvPr/>
        </p:nvPicPr>
        <p:blipFill>
          <a:blip r:embed="rId5">
            <a:alphaModFix/>
          </a:blip>
          <a:stretch>
            <a:fillRect/>
          </a:stretch>
        </p:blipFill>
        <p:spPr>
          <a:xfrm>
            <a:off x="5767975" y="983175"/>
            <a:ext cx="2979900" cy="2378650"/>
          </a:xfrm>
          <a:prstGeom prst="rect">
            <a:avLst/>
          </a:prstGeom>
          <a:noFill/>
          <a:ln>
            <a:noFill/>
          </a:ln>
        </p:spPr>
      </p:pic>
      <p:sp>
        <p:nvSpPr>
          <p:cNvPr id="331" name="Google Shape;331;g1256b5222f0_0_25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1256b5222f0_0_6"/>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Introduction - Members</a:t>
            </a:r>
            <a:endParaRPr/>
          </a:p>
        </p:txBody>
      </p:sp>
      <p:sp>
        <p:nvSpPr>
          <p:cNvPr id="84" name="Google Shape;84;g1256b5222f0_0_6"/>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Sung Beom Park</a:t>
            </a:r>
            <a:endParaRPr/>
          </a:p>
          <a:p>
            <a:pPr indent="-342900" lvl="0" marL="457200" rtl="0" algn="l">
              <a:spcBef>
                <a:spcPts val="0"/>
              </a:spcBef>
              <a:spcAft>
                <a:spcPts val="0"/>
              </a:spcAft>
              <a:buSzPts val="1800"/>
              <a:buChar char="▪"/>
            </a:pPr>
            <a:r>
              <a:rPr lang="en-US"/>
              <a:t>Joseph Smith</a:t>
            </a:r>
            <a:endParaRPr/>
          </a:p>
          <a:p>
            <a:pPr indent="-342900" lvl="0" marL="457200" rtl="0" algn="l">
              <a:spcBef>
                <a:spcPts val="0"/>
              </a:spcBef>
              <a:spcAft>
                <a:spcPts val="0"/>
              </a:spcAft>
              <a:buSzPts val="1800"/>
              <a:buChar char="▪"/>
            </a:pPr>
            <a:r>
              <a:rPr lang="en-US"/>
              <a:t>Jiecheng Gu</a:t>
            </a:r>
            <a:endParaRPr/>
          </a:p>
          <a:p>
            <a:pPr indent="-342900" lvl="0" marL="457200" rtl="0" algn="l">
              <a:spcBef>
                <a:spcPts val="0"/>
              </a:spcBef>
              <a:spcAft>
                <a:spcPts val="0"/>
              </a:spcAft>
              <a:buSzPts val="1800"/>
              <a:buChar char="▪"/>
            </a:pPr>
            <a:r>
              <a:rPr lang="en-US"/>
              <a:t>Charlotte Ding</a:t>
            </a:r>
            <a:endParaRPr/>
          </a:p>
        </p:txBody>
      </p:sp>
      <p:sp>
        <p:nvSpPr>
          <p:cNvPr id="85" name="Google Shape;85;g1256b5222f0_0_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225009412f_0_0"/>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300"/>
              <a:t>Data Modelling - Feature Analysis</a:t>
            </a:r>
            <a:endParaRPr sz="4300"/>
          </a:p>
        </p:txBody>
      </p:sp>
      <p:sp>
        <p:nvSpPr>
          <p:cNvPr id="338" name="Google Shape;338;g1225009412f_0_0"/>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355600" lvl="0" marL="457200" rtl="0" algn="l">
              <a:spcBef>
                <a:spcPts val="360"/>
              </a:spcBef>
              <a:spcAft>
                <a:spcPts val="0"/>
              </a:spcAft>
              <a:buSzPts val="2000"/>
              <a:buChar char="▪"/>
            </a:pPr>
            <a:r>
              <a:rPr lang="en-US" sz="2000"/>
              <a:t>Features that have a </a:t>
            </a:r>
            <a:r>
              <a:rPr b="1" lang="en-US" sz="2000"/>
              <a:t>p</a:t>
            </a:r>
            <a:r>
              <a:rPr b="1" lang="en-US" sz="2000"/>
              <a:t>ositive</a:t>
            </a:r>
            <a:r>
              <a:rPr lang="en-US" sz="2000"/>
              <a:t> impact on accept rate: Tuition Scholarship Percentage, Age at App Submission</a:t>
            </a:r>
            <a:endParaRPr sz="2000"/>
          </a:p>
          <a:p>
            <a:pPr indent="-355600" lvl="0" marL="457200" rtl="0" algn="l">
              <a:spcBef>
                <a:spcPts val="0"/>
              </a:spcBef>
              <a:spcAft>
                <a:spcPts val="0"/>
              </a:spcAft>
              <a:buSzPts val="2000"/>
              <a:buChar char="▪"/>
            </a:pPr>
            <a:r>
              <a:rPr lang="en-US" sz="2000"/>
              <a:t>Features that have a </a:t>
            </a:r>
            <a:r>
              <a:rPr b="1" lang="en-US" sz="2000"/>
              <a:t>n</a:t>
            </a:r>
            <a:r>
              <a:rPr b="1" lang="en-US" sz="2000"/>
              <a:t>egative</a:t>
            </a:r>
            <a:r>
              <a:rPr lang="en-US" sz="2000"/>
              <a:t> impact on accept rate: Completion </a:t>
            </a:r>
            <a:r>
              <a:rPr lang="en-US" sz="2000"/>
              <a:t>time, GPA, Birth Country (international students)</a:t>
            </a:r>
            <a:endParaRPr sz="2000"/>
          </a:p>
        </p:txBody>
      </p:sp>
      <p:graphicFrame>
        <p:nvGraphicFramePr>
          <p:cNvPr id="339" name="Google Shape;339;g1225009412f_0_0"/>
          <p:cNvGraphicFramePr/>
          <p:nvPr/>
        </p:nvGraphicFramePr>
        <p:xfrm>
          <a:off x="952500" y="3695700"/>
          <a:ext cx="3000000" cy="3000000"/>
        </p:xfrm>
        <a:graphic>
          <a:graphicData uri="http://schemas.openxmlformats.org/drawingml/2006/table">
            <a:tbl>
              <a:tblPr>
                <a:noFill/>
                <a:tableStyleId>{E8244390-0F69-4A30-A158-B69C5466F260}</a:tableStyleId>
              </a:tblPr>
              <a:tblGrid>
                <a:gridCol w="3619500"/>
                <a:gridCol w="3619500"/>
              </a:tblGrid>
              <a:tr h="381000">
                <a:tc>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Variable</a:t>
                      </a:r>
                      <a:endParaRPr b="1">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US">
                          <a:latin typeface="Times New Roman"/>
                          <a:ea typeface="Times New Roman"/>
                          <a:cs typeface="Times New Roman"/>
                          <a:sym typeface="Times New Roman"/>
                        </a:rPr>
                        <a:t>Coefficient</a:t>
                      </a:r>
                      <a:endParaRPr b="1">
                        <a:latin typeface="Times New Roman"/>
                        <a:ea typeface="Times New Roman"/>
                        <a:cs typeface="Times New Roman"/>
                        <a:sym typeface="Times New Roman"/>
                      </a:endParaRPr>
                    </a:p>
                  </a:txBody>
                  <a:tcPr marT="91425" marB="91425" marR="91425" marL="91425"/>
                </a:tc>
              </a:tr>
              <a:tr h="381000">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Tuition Scholarship Percentage</a:t>
                      </a:r>
                      <a:endParaRPr>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0.1293</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Age at App Submission</a:t>
                      </a:r>
                      <a:endParaRPr>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0.3001</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Completion Time</a:t>
                      </a:r>
                      <a:endParaRPr>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-0.1018</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GPA</a:t>
                      </a:r>
                      <a:endParaRPr>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-0.3260</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Birth Country (</a:t>
                      </a:r>
                      <a:r>
                        <a:rPr lang="en-US" sz="1350">
                          <a:solidFill>
                            <a:srgbClr val="A31515"/>
                          </a:solidFill>
                          <a:highlight>
                            <a:srgbClr val="FFFFFF"/>
                          </a:highlight>
                          <a:latin typeface="Times New Roman"/>
                          <a:ea typeface="Times New Roman"/>
                          <a:cs typeface="Times New Roman"/>
                          <a:sym typeface="Times New Roman"/>
                        </a:rPr>
                        <a:t>US</a:t>
                      </a:r>
                      <a:r>
                        <a:rPr lang="en-US" sz="1350">
                          <a:solidFill>
                            <a:schemeClr val="dk1"/>
                          </a:solidFill>
                          <a:highlight>
                            <a:srgbClr val="FFFFFF"/>
                          </a:highlight>
                          <a:latin typeface="Times New Roman"/>
                          <a:ea typeface="Times New Roman"/>
                          <a:cs typeface="Times New Roman"/>
                          <a:sym typeface="Times New Roman"/>
                        </a:rPr>
                        <a:t>:</a:t>
                      </a:r>
                      <a:r>
                        <a:rPr lang="en-US" sz="1350">
                          <a:solidFill>
                            <a:srgbClr val="098658"/>
                          </a:solidFill>
                          <a:highlight>
                            <a:srgbClr val="FFFFFF"/>
                          </a:highlight>
                          <a:latin typeface="Times New Roman"/>
                          <a:ea typeface="Times New Roman"/>
                          <a:cs typeface="Times New Roman"/>
                          <a:sym typeface="Times New Roman"/>
                        </a:rPr>
                        <a:t>0</a:t>
                      </a:r>
                      <a:r>
                        <a:rPr lang="en-US" sz="1350">
                          <a:solidFill>
                            <a:schemeClr val="dk1"/>
                          </a:solidFill>
                          <a:highlight>
                            <a:srgbClr val="FFFFFF"/>
                          </a:highlight>
                          <a:latin typeface="Times New Roman"/>
                          <a:ea typeface="Times New Roman"/>
                          <a:cs typeface="Times New Roman"/>
                          <a:sym typeface="Times New Roman"/>
                        </a:rPr>
                        <a:t>, </a:t>
                      </a:r>
                      <a:r>
                        <a:rPr lang="en-US" sz="1350">
                          <a:solidFill>
                            <a:srgbClr val="A31515"/>
                          </a:solidFill>
                          <a:highlight>
                            <a:srgbClr val="FFFFFF"/>
                          </a:highlight>
                          <a:latin typeface="Times New Roman"/>
                          <a:ea typeface="Times New Roman"/>
                          <a:cs typeface="Times New Roman"/>
                          <a:sym typeface="Times New Roman"/>
                        </a:rPr>
                        <a:t>IN</a:t>
                      </a:r>
                      <a:r>
                        <a:rPr lang="en-US" sz="1350">
                          <a:solidFill>
                            <a:schemeClr val="dk1"/>
                          </a:solidFill>
                          <a:highlight>
                            <a:srgbClr val="FFFFFF"/>
                          </a:highlight>
                          <a:latin typeface="Times New Roman"/>
                          <a:ea typeface="Times New Roman"/>
                          <a:cs typeface="Times New Roman"/>
                          <a:sym typeface="Times New Roman"/>
                        </a:rPr>
                        <a:t>:</a:t>
                      </a:r>
                      <a:r>
                        <a:rPr lang="en-US" sz="1350">
                          <a:solidFill>
                            <a:srgbClr val="098658"/>
                          </a:solidFill>
                          <a:highlight>
                            <a:srgbClr val="FFFFFF"/>
                          </a:highlight>
                          <a:latin typeface="Times New Roman"/>
                          <a:ea typeface="Times New Roman"/>
                          <a:cs typeface="Times New Roman"/>
                          <a:sym typeface="Times New Roman"/>
                        </a:rPr>
                        <a:t>1</a:t>
                      </a:r>
                      <a:r>
                        <a:rPr lang="en-US" sz="1350">
                          <a:solidFill>
                            <a:schemeClr val="dk1"/>
                          </a:solidFill>
                          <a:highlight>
                            <a:srgbClr val="FFFFFF"/>
                          </a:highlight>
                          <a:latin typeface="Times New Roman"/>
                          <a:ea typeface="Times New Roman"/>
                          <a:cs typeface="Times New Roman"/>
                          <a:sym typeface="Times New Roman"/>
                        </a:rPr>
                        <a:t>, </a:t>
                      </a:r>
                      <a:r>
                        <a:rPr lang="en-US" sz="1350">
                          <a:solidFill>
                            <a:srgbClr val="A31515"/>
                          </a:solidFill>
                          <a:highlight>
                            <a:srgbClr val="FFFFFF"/>
                          </a:highlight>
                          <a:latin typeface="Times New Roman"/>
                          <a:ea typeface="Times New Roman"/>
                          <a:cs typeface="Times New Roman"/>
                          <a:sym typeface="Times New Roman"/>
                        </a:rPr>
                        <a:t>CH</a:t>
                      </a:r>
                      <a:r>
                        <a:rPr lang="en-US" sz="1350">
                          <a:solidFill>
                            <a:schemeClr val="dk1"/>
                          </a:solidFill>
                          <a:highlight>
                            <a:srgbClr val="FFFFFF"/>
                          </a:highlight>
                          <a:latin typeface="Times New Roman"/>
                          <a:ea typeface="Times New Roman"/>
                          <a:cs typeface="Times New Roman"/>
                          <a:sym typeface="Times New Roman"/>
                        </a:rPr>
                        <a:t>:</a:t>
                      </a:r>
                      <a:r>
                        <a:rPr lang="en-US" sz="1350">
                          <a:solidFill>
                            <a:srgbClr val="098658"/>
                          </a:solidFill>
                          <a:highlight>
                            <a:srgbClr val="FFFFFF"/>
                          </a:highlight>
                          <a:latin typeface="Times New Roman"/>
                          <a:ea typeface="Times New Roman"/>
                          <a:cs typeface="Times New Roman"/>
                          <a:sym typeface="Times New Roman"/>
                        </a:rPr>
                        <a:t>2</a:t>
                      </a:r>
                      <a:r>
                        <a:rPr lang="en-US" sz="1350">
                          <a:solidFill>
                            <a:schemeClr val="dk1"/>
                          </a:solidFill>
                          <a:highlight>
                            <a:srgbClr val="FFFFFF"/>
                          </a:highlight>
                          <a:latin typeface="Times New Roman"/>
                          <a:ea typeface="Times New Roman"/>
                          <a:cs typeface="Times New Roman"/>
                          <a:sym typeface="Times New Roman"/>
                        </a:rPr>
                        <a:t>, </a:t>
                      </a:r>
                      <a:r>
                        <a:rPr lang="en-US" sz="1350">
                          <a:solidFill>
                            <a:srgbClr val="A31515"/>
                          </a:solidFill>
                          <a:highlight>
                            <a:srgbClr val="FFFFFF"/>
                          </a:highlight>
                          <a:latin typeface="Times New Roman"/>
                          <a:ea typeface="Times New Roman"/>
                          <a:cs typeface="Times New Roman"/>
                          <a:sym typeface="Times New Roman"/>
                        </a:rPr>
                        <a:t>OTHERS</a:t>
                      </a:r>
                      <a:r>
                        <a:rPr lang="en-US" sz="1350">
                          <a:solidFill>
                            <a:schemeClr val="dk1"/>
                          </a:solidFill>
                          <a:highlight>
                            <a:srgbClr val="FFFFFF"/>
                          </a:highlight>
                          <a:latin typeface="Times New Roman"/>
                          <a:ea typeface="Times New Roman"/>
                          <a:cs typeface="Times New Roman"/>
                          <a:sym typeface="Times New Roman"/>
                        </a:rPr>
                        <a:t>:</a:t>
                      </a:r>
                      <a:r>
                        <a:rPr lang="en-US" sz="1350">
                          <a:solidFill>
                            <a:srgbClr val="098658"/>
                          </a:solidFill>
                          <a:highlight>
                            <a:srgbClr val="FFFFFF"/>
                          </a:highlight>
                          <a:latin typeface="Times New Roman"/>
                          <a:ea typeface="Times New Roman"/>
                          <a:cs typeface="Times New Roman"/>
                          <a:sym typeface="Times New Roman"/>
                        </a:rPr>
                        <a:t>3</a:t>
                      </a:r>
                      <a:r>
                        <a:rPr lang="en-US">
                          <a:latin typeface="Times New Roman"/>
                          <a:ea typeface="Times New Roman"/>
                          <a:cs typeface="Times New Roman"/>
                          <a:sym typeface="Times New Roman"/>
                        </a:rPr>
                        <a:t>)</a:t>
                      </a:r>
                      <a:endParaRPr>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lang="en-US">
                          <a:latin typeface="Times New Roman"/>
                          <a:ea typeface="Times New Roman"/>
                          <a:cs typeface="Times New Roman"/>
                          <a:sym typeface="Times New Roman"/>
                        </a:rPr>
                        <a:t>-0.1476</a:t>
                      </a:r>
                      <a:endParaRPr>
                        <a:latin typeface="Times New Roman"/>
                        <a:ea typeface="Times New Roman"/>
                        <a:cs typeface="Times New Roman"/>
                        <a:sym typeface="Times New Roman"/>
                      </a:endParaRPr>
                    </a:p>
                  </a:txBody>
                  <a:tcPr marT="91425" marB="91425" marR="91425" marL="91425"/>
                </a:tc>
              </a:tr>
            </a:tbl>
          </a:graphicData>
        </a:graphic>
      </p:graphicFrame>
      <p:sp>
        <p:nvSpPr>
          <p:cNvPr id="340" name="Google Shape;340;g1225009412f_0_0"/>
          <p:cNvSpPr txBox="1"/>
          <p:nvPr/>
        </p:nvSpPr>
        <p:spPr>
          <a:xfrm>
            <a:off x="1639825" y="3305100"/>
            <a:ext cx="5847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Times New Roman"/>
                <a:ea typeface="Times New Roman"/>
                <a:cs typeface="Times New Roman"/>
                <a:sym typeface="Times New Roman"/>
              </a:rPr>
              <a:t>Results of Logistic Model</a:t>
            </a:r>
            <a:endParaRPr b="1">
              <a:latin typeface="Times New Roman"/>
              <a:ea typeface="Times New Roman"/>
              <a:cs typeface="Times New Roman"/>
              <a:sym typeface="Times New Roman"/>
            </a:endParaRPr>
          </a:p>
        </p:txBody>
      </p:sp>
      <p:sp>
        <p:nvSpPr>
          <p:cNvPr id="341" name="Google Shape;341;g1225009412f_0_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256b5222f0_0_273"/>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Conclusions &amp; Insights</a:t>
            </a:r>
            <a:endParaRPr/>
          </a:p>
        </p:txBody>
      </p:sp>
      <p:sp>
        <p:nvSpPr>
          <p:cNvPr id="348" name="Google Shape;348;g1256b5222f0_0_273"/>
          <p:cNvSpPr txBox="1"/>
          <p:nvPr>
            <p:ph idx="1" type="body"/>
          </p:nvPr>
        </p:nvSpPr>
        <p:spPr>
          <a:xfrm>
            <a:off x="685800" y="1905000"/>
            <a:ext cx="7772400" cy="4114800"/>
          </a:xfrm>
          <a:prstGeom prst="rect">
            <a:avLst/>
          </a:prstGeom>
        </p:spPr>
        <p:txBody>
          <a:bodyPr anchorCtr="0" anchor="t" bIns="45700" lIns="91425" spcFirstLastPara="1" rIns="91425" wrap="square" tIns="45700">
            <a:noAutofit/>
          </a:bodyPr>
          <a:lstStyle/>
          <a:p>
            <a:pPr indent="-381000" lvl="0" marL="457200" rtl="0" algn="l">
              <a:spcBef>
                <a:spcPts val="360"/>
              </a:spcBef>
              <a:spcAft>
                <a:spcPts val="0"/>
              </a:spcAft>
              <a:buSzPts val="2400"/>
              <a:buChar char="▪"/>
            </a:pPr>
            <a:r>
              <a:rPr lang="en-US" sz="2400"/>
              <a:t>There are submission peaks before two deadlines -&gt; Remind</a:t>
            </a:r>
            <a:r>
              <a:rPr lang="en-US" sz="2400"/>
              <a:t> people to submit their application before deadlines</a:t>
            </a:r>
            <a:endParaRPr sz="2400"/>
          </a:p>
          <a:p>
            <a:pPr indent="-381000" lvl="0" marL="457200" rtl="0" algn="l">
              <a:spcBef>
                <a:spcPts val="0"/>
              </a:spcBef>
              <a:spcAft>
                <a:spcPts val="0"/>
              </a:spcAft>
              <a:buSzPts val="2400"/>
              <a:buChar char="▪"/>
            </a:pPr>
            <a:r>
              <a:rPr lang="en-US" sz="2400"/>
              <a:t>American applicants tend to procrastinate and not submit their application -&gt; Urge Americans to submit </a:t>
            </a:r>
            <a:r>
              <a:rPr lang="en-US" sz="2400"/>
              <a:t>their application</a:t>
            </a:r>
            <a:endParaRPr sz="2400"/>
          </a:p>
          <a:p>
            <a:pPr indent="-381000" lvl="0" marL="457200" rtl="0" algn="l">
              <a:spcBef>
                <a:spcPts val="0"/>
              </a:spcBef>
              <a:spcAft>
                <a:spcPts val="0"/>
              </a:spcAft>
              <a:buSzPts val="2400"/>
              <a:buChar char="▪"/>
            </a:pPr>
            <a:r>
              <a:rPr lang="en-US" sz="2400"/>
              <a:t>Long completion time (&gt;50 days) probably leads to a low accept rate</a:t>
            </a:r>
            <a:endParaRPr sz="2400"/>
          </a:p>
        </p:txBody>
      </p:sp>
      <p:sp>
        <p:nvSpPr>
          <p:cNvPr id="349" name="Google Shape;349;g1256b5222f0_0_27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1256b5222f0_0_279"/>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Challenges &amp; Next Steps</a:t>
            </a:r>
            <a:endParaRPr/>
          </a:p>
        </p:txBody>
      </p:sp>
      <p:sp>
        <p:nvSpPr>
          <p:cNvPr id="356" name="Google Shape;356;g1256b5222f0_0_279"/>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330200" lvl="0" marL="457200" rtl="0" algn="l">
              <a:spcBef>
                <a:spcPts val="360"/>
              </a:spcBef>
              <a:spcAft>
                <a:spcPts val="0"/>
              </a:spcAft>
              <a:buSzPts val="1600"/>
              <a:buChar char="▪"/>
            </a:pPr>
            <a:r>
              <a:rPr lang="en-US" sz="3000"/>
              <a:t>Challenges:</a:t>
            </a:r>
            <a:endParaRPr sz="3000"/>
          </a:p>
          <a:p>
            <a:pPr indent="-330200" lvl="1" marL="914400" rtl="0" algn="l">
              <a:spcBef>
                <a:spcPts val="0"/>
              </a:spcBef>
              <a:spcAft>
                <a:spcPts val="0"/>
              </a:spcAft>
              <a:buSzPts val="1600"/>
              <a:buChar char="▪"/>
            </a:pPr>
            <a:r>
              <a:rPr lang="en-US" sz="2600"/>
              <a:t>Class imbalance in the dataset (accept vs. decline)</a:t>
            </a:r>
            <a:endParaRPr sz="2600"/>
          </a:p>
          <a:p>
            <a:pPr indent="0" lvl="0" marL="0" rtl="0" algn="l">
              <a:spcBef>
                <a:spcPts val="360"/>
              </a:spcBef>
              <a:spcAft>
                <a:spcPts val="0"/>
              </a:spcAft>
              <a:buNone/>
            </a:pPr>
            <a:r>
              <a:t/>
            </a:r>
            <a:endParaRPr sz="3000"/>
          </a:p>
          <a:p>
            <a:pPr indent="-330200" lvl="0" marL="457200" rtl="0" algn="l">
              <a:spcBef>
                <a:spcPts val="360"/>
              </a:spcBef>
              <a:spcAft>
                <a:spcPts val="0"/>
              </a:spcAft>
              <a:buSzPts val="1600"/>
              <a:buChar char="▪"/>
            </a:pPr>
            <a:r>
              <a:rPr lang="en-US" sz="3000"/>
              <a:t>Next Steps:</a:t>
            </a:r>
            <a:endParaRPr sz="3000"/>
          </a:p>
          <a:p>
            <a:pPr indent="-330200" lvl="1" marL="914400" rtl="0" algn="l">
              <a:spcBef>
                <a:spcPts val="0"/>
              </a:spcBef>
              <a:spcAft>
                <a:spcPts val="0"/>
              </a:spcAft>
              <a:buSzPts val="1600"/>
              <a:buChar char="▪"/>
            </a:pPr>
            <a:r>
              <a:rPr lang="en-US" sz="2600"/>
              <a:t>More visualizations</a:t>
            </a:r>
            <a:endParaRPr sz="2600"/>
          </a:p>
          <a:p>
            <a:pPr indent="-330200" lvl="1" marL="914400" rtl="0" algn="l">
              <a:spcBef>
                <a:spcPts val="0"/>
              </a:spcBef>
              <a:spcAft>
                <a:spcPts val="0"/>
              </a:spcAft>
              <a:buSzPts val="1600"/>
              <a:buChar char="▪"/>
            </a:pPr>
            <a:r>
              <a:rPr lang="en-US" sz="2600"/>
              <a:t>Final Report</a:t>
            </a:r>
            <a:endParaRPr sz="2600"/>
          </a:p>
        </p:txBody>
      </p:sp>
      <p:sp>
        <p:nvSpPr>
          <p:cNvPr id="357" name="Google Shape;357;g1256b5222f0_0_279"/>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256b5222f0_0_286"/>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Acknowledgment</a:t>
            </a:r>
            <a:endParaRPr/>
          </a:p>
        </p:txBody>
      </p:sp>
      <p:sp>
        <p:nvSpPr>
          <p:cNvPr id="364" name="Google Shape;364;g1256b5222f0_0_286"/>
          <p:cNvSpPr txBox="1"/>
          <p:nvPr>
            <p:ph idx="1" type="body"/>
          </p:nvPr>
        </p:nvSpPr>
        <p:spPr>
          <a:xfrm>
            <a:off x="685800" y="2743200"/>
            <a:ext cx="7772400" cy="41148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lang="en-US" sz="3800"/>
              <a:t>Huge thank you to Lisa, Gretchen, and Professor Anand!!!</a:t>
            </a:r>
            <a:endParaRPr sz="3800"/>
          </a:p>
        </p:txBody>
      </p:sp>
      <p:sp>
        <p:nvSpPr>
          <p:cNvPr id="365" name="Google Shape;365;g1256b5222f0_0_28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1256b5222f0_0_292"/>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Thank You So Much!</a:t>
            </a:r>
            <a:endParaRPr/>
          </a:p>
        </p:txBody>
      </p:sp>
      <p:sp>
        <p:nvSpPr>
          <p:cNvPr id="372" name="Google Shape;372;g1256b5222f0_0_292"/>
          <p:cNvSpPr txBox="1"/>
          <p:nvPr>
            <p:ph idx="1" type="body"/>
          </p:nvPr>
        </p:nvSpPr>
        <p:spPr>
          <a:xfrm>
            <a:off x="2935050" y="2734050"/>
            <a:ext cx="4145100" cy="961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5100">
                <a:latin typeface="Arial"/>
                <a:ea typeface="Arial"/>
                <a:cs typeface="Arial"/>
                <a:sym typeface="Arial"/>
              </a:rPr>
              <a:t>😁</a:t>
            </a:r>
            <a:r>
              <a:rPr b="1" lang="en-US" sz="5100">
                <a:latin typeface="Arial"/>
                <a:ea typeface="Arial"/>
                <a:cs typeface="Arial"/>
                <a:sym typeface="Arial"/>
              </a:rPr>
              <a:t> </a:t>
            </a:r>
            <a:r>
              <a:rPr lang="en-US" sz="5100">
                <a:latin typeface="Arial"/>
                <a:ea typeface="Arial"/>
                <a:cs typeface="Arial"/>
                <a:sym typeface="Arial"/>
              </a:rPr>
              <a:t>😁</a:t>
            </a:r>
            <a:r>
              <a:rPr b="1" lang="en-US" sz="5100">
                <a:latin typeface="Arial"/>
                <a:ea typeface="Arial"/>
                <a:cs typeface="Arial"/>
                <a:sym typeface="Arial"/>
              </a:rPr>
              <a:t> </a:t>
            </a:r>
            <a:r>
              <a:rPr lang="en-US" sz="5100">
                <a:latin typeface="Arial"/>
                <a:ea typeface="Arial"/>
                <a:cs typeface="Arial"/>
                <a:sym typeface="Arial"/>
              </a:rPr>
              <a:t>😁</a:t>
            </a:r>
            <a:r>
              <a:rPr b="1" lang="en-US" sz="5100">
                <a:latin typeface="Arial"/>
                <a:ea typeface="Arial"/>
                <a:cs typeface="Arial"/>
                <a:sym typeface="Arial"/>
              </a:rPr>
              <a:t> </a:t>
            </a:r>
            <a:endParaRPr sz="4300"/>
          </a:p>
        </p:txBody>
      </p:sp>
      <p:sp>
        <p:nvSpPr>
          <p:cNvPr id="373" name="Google Shape;373;g1256b5222f0_0_29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256b5222f0_0_12"/>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Introduction - Vision</a:t>
            </a:r>
            <a:endParaRPr/>
          </a:p>
        </p:txBody>
      </p:sp>
      <p:sp>
        <p:nvSpPr>
          <p:cNvPr id="92" name="Google Shape;92;g1256b5222f0_0_12"/>
          <p:cNvSpPr txBox="1"/>
          <p:nvPr>
            <p:ph idx="1" type="body"/>
          </p:nvPr>
        </p:nvSpPr>
        <p:spPr>
          <a:xfrm>
            <a:off x="685800" y="1981200"/>
            <a:ext cx="7772400" cy="3097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Understand the applicant pool better</a:t>
            </a:r>
            <a:endParaRPr/>
          </a:p>
          <a:p>
            <a:pPr indent="-342900" lvl="0" marL="457200" rtl="0" algn="l">
              <a:spcBef>
                <a:spcPts val="0"/>
              </a:spcBef>
              <a:spcAft>
                <a:spcPts val="0"/>
              </a:spcAft>
              <a:buSzPts val="1800"/>
              <a:buChar char="▪"/>
            </a:pPr>
            <a:r>
              <a:rPr lang="en-US"/>
              <a:t>Discover the programs that are our main competition</a:t>
            </a:r>
            <a:endParaRPr/>
          </a:p>
          <a:p>
            <a:pPr indent="-342900" lvl="0" marL="457200" rtl="0" algn="l">
              <a:spcBef>
                <a:spcPts val="0"/>
              </a:spcBef>
              <a:spcAft>
                <a:spcPts val="0"/>
              </a:spcAft>
              <a:buSzPts val="1800"/>
              <a:buChar char="▪"/>
            </a:pPr>
            <a:r>
              <a:rPr lang="en-US"/>
              <a:t>Predict which applications will accept our offer</a:t>
            </a:r>
            <a:endParaRPr/>
          </a:p>
          <a:p>
            <a:pPr indent="-342900" lvl="0" marL="457200" rtl="0" algn="l">
              <a:spcBef>
                <a:spcPts val="0"/>
              </a:spcBef>
              <a:spcAft>
                <a:spcPts val="0"/>
              </a:spcAft>
              <a:buSzPts val="1800"/>
              <a:buChar char="▪"/>
            </a:pPr>
            <a:r>
              <a:rPr lang="en-US"/>
              <a:t>Help raise the </a:t>
            </a:r>
            <a:r>
              <a:rPr lang="en-US"/>
              <a:t>accepted</a:t>
            </a:r>
            <a:r>
              <a:rPr lang="en-US"/>
              <a:t> </a:t>
            </a:r>
            <a:r>
              <a:rPr lang="en-US"/>
              <a:t>yield</a:t>
            </a:r>
            <a:r>
              <a:rPr lang="en-US"/>
              <a:t> of GIDS!</a:t>
            </a:r>
            <a:endParaRPr/>
          </a:p>
        </p:txBody>
      </p:sp>
      <p:pic>
        <p:nvPicPr>
          <p:cNvPr id="93" name="Google Shape;93;g1256b5222f0_0_12"/>
          <p:cNvPicPr preferRelativeResize="0"/>
          <p:nvPr/>
        </p:nvPicPr>
        <p:blipFill rotWithShape="1">
          <a:blip r:embed="rId3">
            <a:alphaModFix/>
          </a:blip>
          <a:srcRect b="0" l="0" r="0" t="0"/>
          <a:stretch/>
        </p:blipFill>
        <p:spPr>
          <a:xfrm>
            <a:off x="1780062" y="5078401"/>
            <a:ext cx="5583877" cy="1081475"/>
          </a:xfrm>
          <a:prstGeom prst="rect">
            <a:avLst/>
          </a:prstGeom>
          <a:noFill/>
          <a:ln>
            <a:noFill/>
          </a:ln>
          <a:effectLst>
            <a:outerShdw blurRad="50800" rotWithShape="0" algn="ctr" dir="8100000" dist="12700">
              <a:srgbClr val="FFFFFF">
                <a:alpha val="74900"/>
              </a:srgbClr>
            </a:outerShdw>
          </a:effectLst>
        </p:spPr>
      </p:pic>
      <p:sp>
        <p:nvSpPr>
          <p:cNvPr id="94" name="Google Shape;94;g1256b5222f0_0_1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256b5222f0_0_19"/>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Introduction - Goals</a:t>
            </a:r>
            <a:endParaRPr/>
          </a:p>
        </p:txBody>
      </p:sp>
      <p:sp>
        <p:nvSpPr>
          <p:cNvPr id="101" name="Google Shape;101;g1256b5222f0_0_19"/>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400050" lvl="0" marL="457200" rtl="0" algn="l">
              <a:spcBef>
                <a:spcPts val="360"/>
              </a:spcBef>
              <a:spcAft>
                <a:spcPts val="0"/>
              </a:spcAft>
              <a:buSzPts val="2700"/>
              <a:buFont typeface="Times New Roman"/>
              <a:buAutoNum type="arabicPeriod"/>
            </a:pPr>
            <a:r>
              <a:rPr lang="en-US" sz="2700"/>
              <a:t>Pre-process the provided data, deal with missing values, merge datasets</a:t>
            </a:r>
            <a:endParaRPr sz="2700"/>
          </a:p>
          <a:p>
            <a:pPr indent="-400050" lvl="0" marL="457200" rtl="0" algn="l">
              <a:spcBef>
                <a:spcPts val="0"/>
              </a:spcBef>
              <a:spcAft>
                <a:spcPts val="0"/>
              </a:spcAft>
              <a:buSzPts val="2700"/>
              <a:buFont typeface="Times New Roman"/>
              <a:buAutoNum type="arabicPeriod"/>
            </a:pPr>
            <a:r>
              <a:rPr lang="en-US" sz="2700"/>
              <a:t>Exploratory Data Analysis</a:t>
            </a:r>
            <a:endParaRPr sz="2700"/>
          </a:p>
          <a:p>
            <a:pPr indent="-400050" lvl="0" marL="457200" rtl="0" algn="l">
              <a:spcBef>
                <a:spcPts val="0"/>
              </a:spcBef>
              <a:spcAft>
                <a:spcPts val="0"/>
              </a:spcAft>
              <a:buSzPts val="2700"/>
              <a:buFont typeface="Times New Roman"/>
              <a:buAutoNum type="arabicPeriod"/>
            </a:pPr>
            <a:r>
              <a:rPr lang="en-US" sz="2700"/>
              <a:t>Create </a:t>
            </a:r>
            <a:r>
              <a:rPr lang="en-US" sz="2700"/>
              <a:t>meaningful</a:t>
            </a:r>
            <a:r>
              <a:rPr lang="en-US" sz="2700"/>
              <a:t> visualizations to answer the most </a:t>
            </a:r>
            <a:r>
              <a:rPr lang="en-US" sz="2700"/>
              <a:t>important</a:t>
            </a:r>
            <a:r>
              <a:rPr lang="en-US" sz="2700"/>
              <a:t> questions</a:t>
            </a:r>
            <a:endParaRPr sz="2700"/>
          </a:p>
          <a:p>
            <a:pPr indent="-400050" lvl="0" marL="457200" rtl="0" algn="l">
              <a:spcBef>
                <a:spcPts val="0"/>
              </a:spcBef>
              <a:spcAft>
                <a:spcPts val="0"/>
              </a:spcAft>
              <a:buSzPts val="2700"/>
              <a:buFont typeface="Times New Roman"/>
              <a:buAutoNum type="arabicPeriod"/>
            </a:pPr>
            <a:r>
              <a:rPr lang="en-US" sz="2700"/>
              <a:t>Using the merged data, build classification models to predict whether an applicant will accept the offer</a:t>
            </a:r>
            <a:endParaRPr sz="2700"/>
          </a:p>
          <a:p>
            <a:pPr indent="-400050" lvl="0" marL="457200" rtl="0" algn="l">
              <a:spcBef>
                <a:spcPts val="0"/>
              </a:spcBef>
              <a:spcAft>
                <a:spcPts val="0"/>
              </a:spcAft>
              <a:buSzPts val="2700"/>
              <a:buFont typeface="Times New Roman"/>
              <a:buAutoNum type="arabicPeriod"/>
            </a:pPr>
            <a:r>
              <a:rPr lang="en-US" sz="2700"/>
              <a:t>Perform statistical tests to find meaningful information</a:t>
            </a:r>
            <a:endParaRPr sz="2700"/>
          </a:p>
        </p:txBody>
      </p:sp>
      <p:sp>
        <p:nvSpPr>
          <p:cNvPr id="102" name="Google Shape;102;g1256b5222f0_0_19"/>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256b5222f0_0_25"/>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Introduction - Progress</a:t>
            </a:r>
            <a:endParaRPr/>
          </a:p>
        </p:txBody>
      </p:sp>
      <p:sp>
        <p:nvSpPr>
          <p:cNvPr id="109" name="Google Shape;109;g1256b5222f0_0_25"/>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Data pre-processing</a:t>
            </a:r>
            <a:endParaRPr/>
          </a:p>
          <a:p>
            <a:pPr indent="-342900" lvl="0" marL="457200" rtl="0" algn="l">
              <a:spcBef>
                <a:spcPts val="0"/>
              </a:spcBef>
              <a:spcAft>
                <a:spcPts val="0"/>
              </a:spcAft>
              <a:buSzPts val="1800"/>
              <a:buChar char="▪"/>
            </a:pPr>
            <a:r>
              <a:rPr lang="en-US"/>
              <a:t>EDA</a:t>
            </a:r>
            <a:endParaRPr/>
          </a:p>
          <a:p>
            <a:pPr indent="-342900" lvl="0" marL="457200" rtl="0" algn="l">
              <a:spcBef>
                <a:spcPts val="0"/>
              </a:spcBef>
              <a:spcAft>
                <a:spcPts val="0"/>
              </a:spcAft>
              <a:buSzPts val="1800"/>
              <a:buChar char="▪"/>
            </a:pPr>
            <a:r>
              <a:rPr lang="en-US"/>
              <a:t>Classification models</a:t>
            </a:r>
            <a:endParaRPr/>
          </a:p>
          <a:p>
            <a:pPr indent="-342900" lvl="0" marL="457200" rtl="0" algn="l">
              <a:spcBef>
                <a:spcPts val="0"/>
              </a:spcBef>
              <a:spcAft>
                <a:spcPts val="0"/>
              </a:spcAft>
              <a:buSzPts val="1800"/>
              <a:buChar char="▪"/>
            </a:pPr>
            <a:r>
              <a:rPr lang="en-US"/>
              <a:t>Statistical</a:t>
            </a:r>
            <a:r>
              <a:rPr lang="en-US"/>
              <a:t> tests</a:t>
            </a:r>
            <a:endParaRPr/>
          </a:p>
          <a:p>
            <a:pPr indent="-342900" lvl="0" marL="457200" rtl="0" algn="l">
              <a:spcBef>
                <a:spcPts val="0"/>
              </a:spcBef>
              <a:spcAft>
                <a:spcPts val="0"/>
              </a:spcAft>
              <a:buSzPts val="1800"/>
              <a:buChar char="▪"/>
            </a:pPr>
            <a:r>
              <a:rPr lang="en-US"/>
              <a:t>Improve models &amp; get new visuals</a:t>
            </a:r>
            <a:endParaRPr/>
          </a:p>
          <a:p>
            <a:pPr indent="0" lvl="0" marL="457200" rtl="0" algn="l">
              <a:spcBef>
                <a:spcPts val="360"/>
              </a:spcBef>
              <a:spcAft>
                <a:spcPts val="0"/>
              </a:spcAft>
              <a:buNone/>
            </a:pPr>
            <a:r>
              <a:t/>
            </a:r>
            <a:endParaRPr/>
          </a:p>
        </p:txBody>
      </p:sp>
      <p:sp>
        <p:nvSpPr>
          <p:cNvPr id="110" name="Google Shape;110;g1256b5222f0_0_25"/>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256b5222f0_0_31"/>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Schedule / Milestones</a:t>
            </a:r>
            <a:endParaRPr/>
          </a:p>
        </p:txBody>
      </p:sp>
      <p:sp>
        <p:nvSpPr>
          <p:cNvPr id="117" name="Google Shape;117;g1256b5222f0_0_31"/>
          <p:cNvSpPr txBox="1"/>
          <p:nvPr>
            <p:ph idx="1" type="body"/>
          </p:nvPr>
        </p:nvSpPr>
        <p:spPr>
          <a:xfrm>
            <a:off x="685800" y="1752600"/>
            <a:ext cx="7772400" cy="4114800"/>
          </a:xfrm>
          <a:prstGeom prst="rect">
            <a:avLst/>
          </a:prstGeom>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lang="en-US" sz="2000"/>
              <a:t>Milestone 1: Analyzed dataset &amp; completed project charter            </a:t>
            </a:r>
            <a:r>
              <a:rPr lang="en-US" sz="2000">
                <a:solidFill>
                  <a:srgbClr val="FF0000"/>
                </a:solidFill>
              </a:rPr>
              <a:t>(Feb. 28, 2022) </a:t>
            </a:r>
            <a:r>
              <a:rPr lang="en-US" sz="1200">
                <a:solidFill>
                  <a:srgbClr val="202124"/>
                </a:solidFill>
                <a:highlight>
                  <a:srgbClr val="FFFFFF"/>
                </a:highlight>
                <a:latin typeface="Roboto"/>
                <a:ea typeface="Roboto"/>
                <a:cs typeface="Roboto"/>
                <a:sym typeface="Roboto"/>
              </a:rPr>
              <a:t>✅</a:t>
            </a:r>
            <a:endParaRPr/>
          </a:p>
          <a:p>
            <a:pPr indent="-342900" lvl="0" marL="342900" rtl="0" algn="l">
              <a:spcBef>
                <a:spcPts val="400"/>
              </a:spcBef>
              <a:spcAft>
                <a:spcPts val="0"/>
              </a:spcAft>
              <a:buSzPts val="2000"/>
              <a:buChar char="▪"/>
            </a:pPr>
            <a:r>
              <a:rPr lang="en-US" sz="2000"/>
              <a:t>Milestone 2: Performed data pre-processing &amp; EDA                       </a:t>
            </a:r>
            <a:r>
              <a:rPr lang="en-US" sz="2000">
                <a:solidFill>
                  <a:srgbClr val="FF0000"/>
                </a:solidFill>
              </a:rPr>
              <a:t>(Mar. 16, 2022) </a:t>
            </a:r>
            <a:r>
              <a:rPr lang="en-US" sz="1200">
                <a:solidFill>
                  <a:srgbClr val="202124"/>
                </a:solidFill>
                <a:highlight>
                  <a:srgbClr val="FFFFFF"/>
                </a:highlight>
                <a:latin typeface="Roboto"/>
                <a:ea typeface="Roboto"/>
                <a:cs typeface="Roboto"/>
                <a:sym typeface="Roboto"/>
              </a:rPr>
              <a:t>✅</a:t>
            </a:r>
            <a:endParaRPr/>
          </a:p>
          <a:p>
            <a:pPr indent="-342900" lvl="0" marL="342900" rtl="0" algn="l">
              <a:spcBef>
                <a:spcPts val="400"/>
              </a:spcBef>
              <a:spcAft>
                <a:spcPts val="0"/>
              </a:spcAft>
              <a:buSzPts val="2000"/>
              <a:buChar char="▪"/>
            </a:pPr>
            <a:r>
              <a:rPr lang="en-US" sz="2000"/>
              <a:t>Milestone 3: Built preliminary classification models                       </a:t>
            </a:r>
            <a:r>
              <a:rPr lang="en-US" sz="2000">
                <a:solidFill>
                  <a:srgbClr val="FF0000"/>
                </a:solidFill>
              </a:rPr>
              <a:t>(Mar. 26, 2022) </a:t>
            </a:r>
            <a:r>
              <a:rPr lang="en-US" sz="1200">
                <a:solidFill>
                  <a:srgbClr val="202124"/>
                </a:solidFill>
                <a:highlight>
                  <a:srgbClr val="FFFFFF"/>
                </a:highlight>
                <a:latin typeface="Roboto"/>
                <a:ea typeface="Roboto"/>
                <a:cs typeface="Roboto"/>
                <a:sym typeface="Roboto"/>
              </a:rPr>
              <a:t>✅</a:t>
            </a:r>
            <a:endParaRPr/>
          </a:p>
          <a:p>
            <a:pPr indent="-342900" lvl="0" marL="342900" rtl="0" algn="l">
              <a:spcBef>
                <a:spcPts val="400"/>
              </a:spcBef>
              <a:spcAft>
                <a:spcPts val="0"/>
              </a:spcAft>
              <a:buSzPts val="2000"/>
              <a:buChar char="▪"/>
            </a:pPr>
            <a:r>
              <a:rPr lang="en-US" sz="2000"/>
              <a:t>Milestone 4: Improve upon the models from Milestone 3                 </a:t>
            </a:r>
            <a:r>
              <a:rPr lang="en-US" sz="2000">
                <a:solidFill>
                  <a:srgbClr val="FF0000"/>
                </a:solidFill>
              </a:rPr>
              <a:t>(Apr. 6, 2022) </a:t>
            </a:r>
            <a:r>
              <a:rPr lang="en-US" sz="1200">
                <a:solidFill>
                  <a:srgbClr val="202124"/>
                </a:solidFill>
                <a:highlight>
                  <a:srgbClr val="FFFFFF"/>
                </a:highlight>
                <a:latin typeface="Roboto"/>
                <a:ea typeface="Roboto"/>
                <a:cs typeface="Roboto"/>
                <a:sym typeface="Roboto"/>
              </a:rPr>
              <a:t>✅</a:t>
            </a:r>
            <a:endParaRPr/>
          </a:p>
          <a:p>
            <a:pPr indent="-342900" lvl="0" marL="342900" rtl="0" algn="l">
              <a:spcBef>
                <a:spcPts val="400"/>
              </a:spcBef>
              <a:spcAft>
                <a:spcPts val="0"/>
              </a:spcAft>
              <a:buSzPts val="2000"/>
              <a:buChar char="▪"/>
            </a:pPr>
            <a:r>
              <a:rPr lang="en-US" sz="2000"/>
              <a:t>Milestone 5: Model Evaluations &amp; further improvements               </a:t>
            </a:r>
            <a:r>
              <a:rPr lang="en-US" sz="2000">
                <a:solidFill>
                  <a:srgbClr val="FF0000"/>
                </a:solidFill>
              </a:rPr>
              <a:t>(Apr. 15, 2022) </a:t>
            </a:r>
            <a:r>
              <a:rPr lang="en-US" sz="1200">
                <a:solidFill>
                  <a:srgbClr val="202124"/>
                </a:solidFill>
                <a:highlight>
                  <a:srgbClr val="FFFFFF"/>
                </a:highlight>
                <a:latin typeface="Roboto"/>
                <a:ea typeface="Roboto"/>
                <a:cs typeface="Roboto"/>
                <a:sym typeface="Roboto"/>
              </a:rPr>
              <a:t>✅</a:t>
            </a:r>
            <a:endParaRPr/>
          </a:p>
          <a:p>
            <a:pPr indent="-342900" lvl="0" marL="342900" rtl="0" algn="l">
              <a:spcBef>
                <a:spcPts val="400"/>
              </a:spcBef>
              <a:spcAft>
                <a:spcPts val="0"/>
              </a:spcAft>
              <a:buSzPts val="2000"/>
              <a:buChar char="▪"/>
            </a:pPr>
            <a:r>
              <a:rPr lang="en-US" sz="2000"/>
              <a:t>Milestone 6: Completed final presentation                                       </a:t>
            </a:r>
            <a:r>
              <a:rPr lang="en-US" sz="2000">
                <a:solidFill>
                  <a:srgbClr val="FF0000"/>
                </a:solidFill>
              </a:rPr>
              <a:t>(Apr. 20, 2022) </a:t>
            </a:r>
            <a:r>
              <a:rPr lang="en-US" sz="1200">
                <a:solidFill>
                  <a:srgbClr val="202124"/>
                </a:solidFill>
                <a:highlight>
                  <a:srgbClr val="FFFFFF"/>
                </a:highlight>
                <a:latin typeface="Roboto"/>
                <a:ea typeface="Roboto"/>
                <a:cs typeface="Roboto"/>
                <a:sym typeface="Roboto"/>
              </a:rPr>
              <a:t>✅</a:t>
            </a:r>
            <a:endParaRPr sz="1200">
              <a:solidFill>
                <a:srgbClr val="202124"/>
              </a:solidFill>
              <a:highlight>
                <a:srgbClr val="FFFFFF"/>
              </a:highlight>
              <a:latin typeface="Roboto"/>
              <a:ea typeface="Roboto"/>
              <a:cs typeface="Roboto"/>
              <a:sym typeface="Roboto"/>
            </a:endParaRPr>
          </a:p>
          <a:p>
            <a:pPr indent="-342900" lvl="0" marL="342900" rtl="0" algn="l">
              <a:spcBef>
                <a:spcPts val="400"/>
              </a:spcBef>
              <a:spcAft>
                <a:spcPts val="0"/>
              </a:spcAft>
              <a:buSzPts val="2000"/>
              <a:buChar char="▪"/>
            </a:pPr>
            <a:r>
              <a:rPr lang="en-US" sz="2000"/>
              <a:t>Milestone 7: Improvement &amp; Final report</a:t>
            </a:r>
            <a:endParaRPr sz="1200">
              <a:solidFill>
                <a:srgbClr val="202124"/>
              </a:solidFill>
              <a:highlight>
                <a:srgbClr val="FFFFFF"/>
              </a:highlight>
              <a:latin typeface="Roboto"/>
              <a:ea typeface="Roboto"/>
              <a:cs typeface="Roboto"/>
              <a:sym typeface="Roboto"/>
            </a:endParaRPr>
          </a:p>
          <a:p>
            <a:pPr indent="-190500" lvl="0" marL="342900" rtl="0" algn="l">
              <a:spcBef>
                <a:spcPts val="480"/>
              </a:spcBef>
              <a:spcAft>
                <a:spcPts val="0"/>
              </a:spcAft>
              <a:buClr>
                <a:schemeClr val="dk1"/>
              </a:buClr>
              <a:buSzPts val="2400"/>
              <a:buFont typeface="Arial"/>
              <a:buNone/>
            </a:pPr>
            <a:r>
              <a:t/>
            </a:r>
            <a:endParaRPr sz="2400"/>
          </a:p>
          <a:p>
            <a:pPr indent="0" lvl="0" marL="0" rtl="0" algn="l">
              <a:spcBef>
                <a:spcPts val="360"/>
              </a:spcBef>
              <a:spcAft>
                <a:spcPts val="0"/>
              </a:spcAft>
              <a:buNone/>
            </a:pPr>
            <a:r>
              <a:t/>
            </a:r>
            <a:endParaRPr/>
          </a:p>
        </p:txBody>
      </p:sp>
      <p:sp>
        <p:nvSpPr>
          <p:cNvPr id="118" name="Google Shape;118;g1256b5222f0_0_3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256b5222f0_0_44"/>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700"/>
              <a:t>Description of Data: GIDS Applicants</a:t>
            </a:r>
            <a:endParaRPr sz="3700"/>
          </a:p>
        </p:txBody>
      </p:sp>
      <p:sp>
        <p:nvSpPr>
          <p:cNvPr id="125" name="Google Shape;125;g1256b5222f0_0_44"/>
          <p:cNvSpPr txBox="1"/>
          <p:nvPr>
            <p:ph idx="1" type="body"/>
          </p:nvPr>
        </p:nvSpPr>
        <p:spPr>
          <a:xfrm>
            <a:off x="685800" y="1981200"/>
            <a:ext cx="7772400" cy="12630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3721 rows</a:t>
            </a:r>
            <a:endParaRPr/>
          </a:p>
          <a:p>
            <a:pPr indent="-342900" lvl="0" marL="457200" rtl="0" algn="l">
              <a:spcBef>
                <a:spcPts val="0"/>
              </a:spcBef>
              <a:spcAft>
                <a:spcPts val="0"/>
              </a:spcAft>
              <a:buSzPts val="1800"/>
              <a:buChar char="▪"/>
            </a:pPr>
            <a:r>
              <a:rPr lang="en-US"/>
              <a:t>217 columns</a:t>
            </a:r>
            <a:endParaRPr/>
          </a:p>
        </p:txBody>
      </p:sp>
      <p:pic>
        <p:nvPicPr>
          <p:cNvPr id="126" name="Google Shape;126;g1256b5222f0_0_44"/>
          <p:cNvPicPr preferRelativeResize="0"/>
          <p:nvPr/>
        </p:nvPicPr>
        <p:blipFill rotWithShape="1">
          <a:blip r:embed="rId3">
            <a:alphaModFix/>
          </a:blip>
          <a:srcRect b="0" l="0" r="0" t="0"/>
          <a:stretch/>
        </p:blipFill>
        <p:spPr>
          <a:xfrm>
            <a:off x="124738" y="4092875"/>
            <a:ext cx="8894523" cy="883675"/>
          </a:xfrm>
          <a:prstGeom prst="rect">
            <a:avLst/>
          </a:prstGeom>
          <a:noFill/>
          <a:ln>
            <a:noFill/>
          </a:ln>
        </p:spPr>
      </p:pic>
      <p:sp>
        <p:nvSpPr>
          <p:cNvPr id="127" name="Google Shape;127;g1256b5222f0_0_4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256b5222f0_0_50"/>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700">
                <a:solidFill>
                  <a:schemeClr val="dk1"/>
                </a:solidFill>
              </a:rPr>
              <a:t>Description of Data: Clearinghouse</a:t>
            </a:r>
            <a:endParaRPr sz="3700"/>
          </a:p>
        </p:txBody>
      </p:sp>
      <p:sp>
        <p:nvSpPr>
          <p:cNvPr id="134" name="Google Shape;134;g1256b5222f0_0_50"/>
          <p:cNvSpPr txBox="1"/>
          <p:nvPr>
            <p:ph idx="1" type="body"/>
          </p:nvPr>
        </p:nvSpPr>
        <p:spPr>
          <a:xfrm>
            <a:off x="685800" y="1981200"/>
            <a:ext cx="7772400" cy="2193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Years of data available: </a:t>
            </a:r>
            <a:endParaRPr/>
          </a:p>
          <a:p>
            <a:pPr indent="-342900" lvl="0" marL="457200" rtl="0" algn="l">
              <a:spcBef>
                <a:spcPts val="360"/>
              </a:spcBef>
              <a:spcAft>
                <a:spcPts val="0"/>
              </a:spcAft>
              <a:buSzPts val="1800"/>
              <a:buChar char="▪"/>
            </a:pPr>
            <a:r>
              <a:rPr lang="en-US"/>
              <a:t>2013 - 2018</a:t>
            </a:r>
            <a:endParaRPr/>
          </a:p>
          <a:p>
            <a:pPr indent="-342900" lvl="0" marL="457200" rtl="0" algn="l">
              <a:spcBef>
                <a:spcPts val="0"/>
              </a:spcBef>
              <a:spcAft>
                <a:spcPts val="0"/>
              </a:spcAft>
              <a:buSzPts val="1800"/>
              <a:buChar char="▪"/>
            </a:pPr>
            <a:r>
              <a:rPr lang="en-US"/>
              <a:t>2020</a:t>
            </a:r>
            <a:endParaRPr/>
          </a:p>
          <a:p>
            <a:pPr indent="-342900" lvl="0" marL="457200" rtl="0" algn="l">
              <a:spcBef>
                <a:spcPts val="0"/>
              </a:spcBef>
              <a:spcAft>
                <a:spcPts val="0"/>
              </a:spcAft>
              <a:buSzPts val="1800"/>
              <a:buChar char="▪"/>
            </a:pPr>
            <a:r>
              <a:rPr lang="en-US"/>
              <a:t>2021</a:t>
            </a:r>
            <a:endParaRPr/>
          </a:p>
        </p:txBody>
      </p:sp>
      <p:pic>
        <p:nvPicPr>
          <p:cNvPr id="135" name="Google Shape;135;g1256b5222f0_0_50"/>
          <p:cNvPicPr preferRelativeResize="0"/>
          <p:nvPr/>
        </p:nvPicPr>
        <p:blipFill rotWithShape="1">
          <a:blip r:embed="rId3">
            <a:alphaModFix/>
          </a:blip>
          <a:srcRect b="0" l="0" r="0" t="0"/>
          <a:stretch/>
        </p:blipFill>
        <p:spPr>
          <a:xfrm>
            <a:off x="152400" y="4495800"/>
            <a:ext cx="8762997" cy="967610"/>
          </a:xfrm>
          <a:prstGeom prst="rect">
            <a:avLst/>
          </a:prstGeom>
          <a:noFill/>
          <a:ln>
            <a:noFill/>
          </a:ln>
        </p:spPr>
      </p:pic>
      <p:sp>
        <p:nvSpPr>
          <p:cNvPr id="136" name="Google Shape;136;g1256b5222f0_0_5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2022-04-23T15:28:23Z</dcterms:created>
  <dc:creator>Park, SungBeom</dc:creator>
</cp:coreProperties>
</file>